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48" r:id="rId4"/>
  </p:sldMasterIdLst>
  <p:notesMasterIdLst>
    <p:notesMasterId r:id="rId42"/>
  </p:notes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79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6" r:id="rId21"/>
    <p:sldId id="277" r:id="rId22"/>
    <p:sldId id="271" r:id="rId23"/>
    <p:sldId id="278" r:id="rId24"/>
    <p:sldId id="272" r:id="rId25"/>
    <p:sldId id="273" r:id="rId26"/>
    <p:sldId id="274" r:id="rId27"/>
    <p:sldId id="275" r:id="rId28"/>
    <p:sldId id="280" r:id="rId29"/>
    <p:sldId id="281" r:id="rId30"/>
    <p:sldId id="282" r:id="rId31"/>
    <p:sldId id="284" r:id="rId32"/>
    <p:sldId id="285" r:id="rId33"/>
    <p:sldId id="286" r:id="rId34"/>
    <p:sldId id="289" r:id="rId35"/>
    <p:sldId id="287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Oswald" panose="020B0604020202020204" pitchFamily="2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3" roundtripDataSignature="AMtx7mjXoohuYs3Dcp357QLBHbMpyTd0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0" d="100"/>
          <a:sy n="90" d="100"/>
        </p:scale>
        <p:origin x="9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103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4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             Dept. </a:t>
            </a:r>
            <a:r>
              <a:rPr lang="en-US" baseline="0" dirty="0"/>
              <a:t> of CSE., Amrita School of Engineering, Coimbatore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6" name="Google Shape;36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Blip>
                <a:blip r:embed="rId2"/>
              </a:buBlip>
              <a:defRPr sz="1200">
                <a:latin typeface="Oswald" pitchFamily="2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40" name="Google Shape;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0"/>
          <p:cNvSpPr/>
          <p:nvPr/>
        </p:nvSpPr>
        <p:spPr>
          <a:xfrm>
            <a:off x="4572000" y="25"/>
            <a:ext cx="4572000" cy="45620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4" name="Google Shape;44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  <a:latin typeface="Oswald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2" name="Google Shape;52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3" name="Google Shape;5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79785"/>
            <a:ext cx="8574088" cy="384572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Oswa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26282"/>
            <a:ext cx="4191000" cy="3788569"/>
          </a:xfrm>
        </p:spPr>
        <p:txBody>
          <a:bodyPr/>
          <a:lstStyle>
            <a:lvl1pPr marL="457200" indent="-342900"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indent="-317500">
              <a:buFontTx/>
              <a:buBlip>
                <a:blip r:embed="rId3"/>
              </a:buBlip>
              <a:defRPr>
                <a:latin typeface="Oswald" pitchFamily="2" charset="0"/>
              </a:defRPr>
            </a:lvl2pPr>
            <a:lvl3pPr>
              <a:defRPr>
                <a:latin typeface="Oswald" pitchFamily="2" charset="0"/>
              </a:defRPr>
            </a:lvl3pPr>
            <a:lvl4pPr>
              <a:defRPr>
                <a:latin typeface="Oswald" pitchFamily="2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6282"/>
            <a:ext cx="4191000" cy="3788569"/>
          </a:xfrm>
        </p:spPr>
        <p:txBody>
          <a:bodyPr/>
          <a:lstStyle>
            <a:lvl1pPr>
              <a:defRPr>
                <a:latin typeface="Oswald" pitchFamily="2" charset="0"/>
              </a:defRPr>
            </a:lvl1pPr>
            <a:lvl2pPr>
              <a:defRPr>
                <a:latin typeface="Oswald" pitchFamily="2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5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Dept. </a:t>
            </a:r>
            <a:r>
              <a:rPr lang="en-US" baseline="0" dirty="0"/>
              <a:t> of CSE., Amrita School of Engineering, Coimbatore 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 dirty="0">
          <a:solidFill>
            <a:srgbClr val="FFC000"/>
          </a:solidFill>
          <a:latin typeface="Oswald" pitchFamily="2" charset="0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9"/>
        </a:buBlip>
        <a:defRPr sz="20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1pPr>
      <a:lvl2pPr marL="914400" marR="0" lvl="1" indent="-3175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9"/>
        </a:buBlip>
        <a:defRPr sz="14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dncontribute.geeksforgeeks.org/wp-content/uploads/image23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dncontribute.geeksforgeeks.org/wp-content/uploads/image23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311700" y="548447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latin typeface="Oswald"/>
                <a:ea typeface="Oswald"/>
                <a:cs typeface="Oswald"/>
                <a:sym typeface="Oswald"/>
              </a:rPr>
              <a:t>19CSE202 </a:t>
            </a:r>
            <a:r>
              <a:rPr lang="en-US" sz="3600" dirty="0">
                <a:latin typeface="Oswald"/>
                <a:ea typeface="Oswald"/>
                <a:cs typeface="Oswald"/>
                <a:sym typeface="Oswald"/>
              </a:rPr>
              <a:t>Database Management Systems</a:t>
            </a:r>
            <a:br>
              <a:rPr lang="en-US" sz="44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altLang="en-US" sz="36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  <a:t>Functional Dependency Theory </a:t>
            </a:r>
            <a:br>
              <a:rPr lang="en-US" altLang="en-US" sz="36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</a:br>
            <a:br>
              <a:rPr lang="en-US" altLang="en-US" sz="36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</a:br>
            <a:endParaRPr sz="1500" b="1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 b="1" dirty="0">
                <a:solidFill>
                  <a:srgbClr val="F1C232"/>
                </a:solidFill>
              </a:rPr>
              <a:t>                                                       	   </a:t>
            </a:r>
            <a:endParaRPr sz="44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0DDD32-8E84-4842-9175-DA6A2D5FCD84}"/>
              </a:ext>
            </a:extLst>
          </p:cNvPr>
          <p:cNvSpPr txBox="1">
            <a:spLocks/>
          </p:cNvSpPr>
          <p:nvPr/>
        </p:nvSpPr>
        <p:spPr>
          <a:xfrm>
            <a:off x="68580" y="4458542"/>
            <a:ext cx="5751649" cy="3106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Slides Courtesy : Abraham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</a:rPr>
              <a:t>Silberschatz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, Henry F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</a:rPr>
              <a:t>Korth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, S. Sudarshan</a:t>
            </a:r>
            <a:endParaRPr lang="en-US" alt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00D66C-77AA-4B5A-BFCD-1CD1D23E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378505"/>
            <a:ext cx="6191250" cy="2847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B2D06-5426-4494-B76B-136C346D6A93}"/>
              </a:ext>
            </a:extLst>
          </p:cNvPr>
          <p:cNvSpPr txBox="1"/>
          <p:nvPr/>
        </p:nvSpPr>
        <p:spPr>
          <a:xfrm>
            <a:off x="362858" y="3454400"/>
            <a:ext cx="8606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The set of all attributes which can be determined by an attribute </a:t>
            </a:r>
            <a:r>
              <a:rPr lang="el-GR" sz="2400" dirty="0">
                <a:solidFill>
                  <a:srgbClr val="FFFF00"/>
                </a:solidFill>
              </a:rPr>
              <a:t>α</a:t>
            </a:r>
            <a:r>
              <a:rPr lang="en-US" sz="2400" dirty="0">
                <a:solidFill>
                  <a:srgbClr val="FFFF00"/>
                </a:solidFill>
              </a:rPr>
              <a:t> is called as the closure of α (denoted as α+)</a:t>
            </a:r>
          </a:p>
        </p:txBody>
      </p:sp>
    </p:spTree>
    <p:extLst>
      <p:ext uri="{BB962C8B-B14F-4D97-AF65-F5344CB8AC3E}">
        <p14:creationId xmlns:p14="http://schemas.microsoft.com/office/powerpoint/2010/main" val="113176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B8581-4C8E-4D0D-B011-8E7F45E3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5" y="193447"/>
            <a:ext cx="1171575" cy="147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8412DE-B603-4541-9730-D63478408252}"/>
              </a:ext>
            </a:extLst>
          </p:cNvPr>
          <p:cNvSpPr txBox="1"/>
          <p:nvPr/>
        </p:nvSpPr>
        <p:spPr>
          <a:xfrm>
            <a:off x="1524000" y="193447"/>
            <a:ext cx="58913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To find (AG)</a:t>
            </a:r>
            <a:r>
              <a:rPr lang="en-US" sz="2000" baseline="30000" dirty="0">
                <a:solidFill>
                  <a:srgbClr val="FFFF00"/>
                </a:solidFill>
              </a:rPr>
              <a:t>+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457200" indent="-457200">
              <a:buAutoNum type="arabicParenBoth"/>
            </a:pPr>
            <a:r>
              <a:rPr lang="en-US" sz="2000" dirty="0">
                <a:solidFill>
                  <a:srgbClr val="FFFF00"/>
                </a:solidFill>
              </a:rPr>
              <a:t>result = AG</a:t>
            </a:r>
          </a:p>
          <a:p>
            <a:pPr marL="457200" indent="-457200">
              <a:buAutoNum type="arabicParenBoth"/>
            </a:pPr>
            <a:r>
              <a:rPr lang="en-US" sz="2000" dirty="0">
                <a:solidFill>
                  <a:srgbClr val="FFFF00"/>
                </a:solidFill>
              </a:rPr>
              <a:t>Iteration (1)</a:t>
            </a:r>
          </a:p>
          <a:p>
            <a:pPr marL="457200" indent="-457200">
              <a:buAutoNum type="arabi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457200" indent="-457200">
              <a:buAutoNum type="arabi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457200" indent="-457200">
              <a:buAutoNum type="arabi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457200" indent="-457200">
              <a:buAutoNum type="arabi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457200" indent="-457200">
              <a:buAutoNum type="arabi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457200" indent="-457200">
              <a:buAutoNum type="arabicParenBoth"/>
            </a:pPr>
            <a:r>
              <a:rPr lang="en-US" sz="2000" dirty="0">
                <a:solidFill>
                  <a:srgbClr val="FFFF00"/>
                </a:solidFill>
              </a:rPr>
              <a:t>Iteration (2) – No new addition.</a:t>
            </a:r>
          </a:p>
          <a:p>
            <a:pPr marL="457200" indent="-457200">
              <a:buAutoNum type="arabicParenBoth"/>
            </a:pPr>
            <a:r>
              <a:rPr lang="en-US" sz="2000" dirty="0">
                <a:solidFill>
                  <a:srgbClr val="FFFF00"/>
                </a:solidFill>
              </a:rPr>
              <a:t>Algorithm terminate</a:t>
            </a:r>
          </a:p>
          <a:p>
            <a:pPr marL="457200" indent="-457200">
              <a:buAutoNum type="arabi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(AG)</a:t>
            </a:r>
            <a:r>
              <a:rPr lang="en-US" sz="2000" baseline="30000" dirty="0">
                <a:solidFill>
                  <a:srgbClr val="FFFF00"/>
                </a:solidFill>
              </a:rPr>
              <a:t>+ </a:t>
            </a:r>
            <a:r>
              <a:rPr lang="en-US" sz="2000" dirty="0">
                <a:solidFill>
                  <a:srgbClr val="FFFF00"/>
                </a:solidFill>
              </a:rPr>
              <a:t>= ABCGHI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Ie</a:t>
            </a:r>
            <a:r>
              <a:rPr lang="en-US" sz="2000" dirty="0">
                <a:solidFill>
                  <a:srgbClr val="FFFF00"/>
                </a:solidFill>
              </a:rPr>
              <a:t>., AG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  ABCGHI. So AG is a key to r(R)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7C74F-F73E-4421-94C6-967D2D47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555" y="1469344"/>
            <a:ext cx="5891388" cy="1302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9DEB3-98FC-4C9F-89A3-D034467C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13" y="1707596"/>
            <a:ext cx="1633176" cy="295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4D213-59E5-4BF4-BFD7-1497CD480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602" y="22315"/>
            <a:ext cx="2832398" cy="13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7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A6EB-B6A8-4EA3-8D0A-A76E6F7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78514" cy="740229"/>
          </a:xfrm>
        </p:spPr>
        <p:txBody>
          <a:bodyPr/>
          <a:lstStyle/>
          <a:p>
            <a:r>
              <a:rPr lang="en-US" dirty="0"/>
              <a:t>Why the </a:t>
            </a:r>
            <a:r>
              <a:rPr lang="el-GR" dirty="0"/>
              <a:t>α</a:t>
            </a:r>
            <a:r>
              <a:rPr lang="en-US" dirty="0"/>
              <a:t>+ algorithm is correct?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90E57-AE1D-44D1-B792-E35F6B73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641" y="740229"/>
            <a:ext cx="6480987" cy="3875314"/>
          </a:xfrm>
        </p:spPr>
        <p:txBody>
          <a:bodyPr/>
          <a:lstStyle/>
          <a:p>
            <a:r>
              <a:rPr lang="en-US" sz="2000" dirty="0"/>
              <a:t>First step </a:t>
            </a:r>
            <a:r>
              <a:rPr lang="el-GR" sz="2000" dirty="0"/>
              <a:t>α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l-GR" sz="2000" dirty="0">
                <a:sym typeface="Wingdings" panose="05000000000000000000" pitchFamily="2" charset="2"/>
              </a:rPr>
              <a:t>α</a:t>
            </a:r>
            <a:r>
              <a:rPr lang="en-US" sz="2000" dirty="0">
                <a:sym typeface="Wingdings" panose="05000000000000000000" pitchFamily="2" charset="2"/>
              </a:rPr>
              <a:t> is always true. So </a:t>
            </a:r>
            <a:r>
              <a:rPr 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result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el-GR" sz="2000" dirty="0">
                <a:sym typeface="Wingdings" panose="05000000000000000000" pitchFamily="2" charset="2"/>
              </a:rPr>
              <a:t>α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 for any subset </a:t>
            </a:r>
            <a:r>
              <a:rPr lang="el-GR" sz="2000" dirty="0">
                <a:sym typeface="Wingdings" panose="05000000000000000000" pitchFamily="2" charset="2"/>
              </a:rPr>
              <a:t>β</a:t>
            </a:r>
            <a:r>
              <a:rPr lang="en-US" sz="2000" dirty="0">
                <a:sym typeface="Wingdings" panose="05000000000000000000" pitchFamily="2" charset="2"/>
              </a:rPr>
              <a:t> of </a:t>
            </a:r>
            <a:r>
              <a:rPr 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result ,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l-GR" sz="2000" dirty="0">
                <a:sym typeface="Wingdings" panose="05000000000000000000" pitchFamily="2" charset="2"/>
              </a:rPr>
              <a:t>α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l-GR" sz="2000" dirty="0">
                <a:sym typeface="Wingdings" panose="05000000000000000000" pitchFamily="2" charset="2"/>
              </a:rPr>
              <a:t>β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We start with </a:t>
            </a:r>
            <a:r>
              <a:rPr lang="el-GR" sz="2000" dirty="0">
                <a:sym typeface="Wingdings" panose="05000000000000000000" pitchFamily="2" charset="2"/>
              </a:rPr>
              <a:t>α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result </a:t>
            </a:r>
          </a:p>
          <a:p>
            <a:endParaRPr lang="en-US" sz="2000" i="1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For any </a:t>
            </a:r>
            <a:r>
              <a:rPr lang="en-US" sz="2000" i="1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fd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l-GR" sz="2000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  </a:t>
            </a:r>
            <a:r>
              <a:rPr lang="el-GR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γ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 if  </a:t>
            </a:r>
            <a:r>
              <a:rPr lang="el-GR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β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⊆ </a:t>
            </a:r>
            <a:r>
              <a:rPr lang="en-US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….. Add </a:t>
            </a:r>
            <a:r>
              <a:rPr lang="el-GR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γ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 the </a:t>
            </a:r>
            <a:r>
              <a:rPr lang="en-US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</a:t>
            </a:r>
          </a:p>
          <a:p>
            <a:pPr marL="152400" indent="0">
              <a:buNone/>
            </a:pPr>
            <a:r>
              <a:rPr lang="en-US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</a:t>
            </a:r>
          </a:p>
          <a:p>
            <a:pPr marL="152400" indent="0">
              <a:buNone/>
            </a:pPr>
            <a:r>
              <a:rPr lang="en-US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l-GR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β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(reflexivity)</a:t>
            </a:r>
          </a:p>
          <a:p>
            <a:pPr marL="152400" indent="0">
              <a:buNone/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(Transitivity)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α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β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r>
              <a:rPr lang="en-US" sz="2000" i="1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                                   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α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l-GR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γ</a:t>
            </a:r>
            <a:endParaRPr lang="en-US" sz="20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D1EDD-A434-4E01-9442-6B59BF40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28" y="0"/>
            <a:ext cx="3610072" cy="16606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452E3-6F95-4A42-880B-006A8B0CD8D8}"/>
              </a:ext>
            </a:extLst>
          </p:cNvPr>
          <p:cNvCxnSpPr>
            <a:cxnSpLocks/>
          </p:cNvCxnSpPr>
          <p:nvPr/>
        </p:nvCxnSpPr>
        <p:spPr>
          <a:xfrm>
            <a:off x="3486150" y="3190875"/>
            <a:ext cx="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5533DC-2B5A-499E-9F7B-4451B316E87A}"/>
              </a:ext>
            </a:extLst>
          </p:cNvPr>
          <p:cNvCxnSpPr>
            <a:cxnSpLocks/>
          </p:cNvCxnSpPr>
          <p:nvPr/>
        </p:nvCxnSpPr>
        <p:spPr>
          <a:xfrm flipH="1">
            <a:off x="2039257" y="2571750"/>
            <a:ext cx="627743" cy="140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50908C-C876-43E6-A93C-ED5042E61332}"/>
              </a:ext>
            </a:extLst>
          </p:cNvPr>
          <p:cNvCxnSpPr>
            <a:cxnSpLocks/>
          </p:cNvCxnSpPr>
          <p:nvPr/>
        </p:nvCxnSpPr>
        <p:spPr>
          <a:xfrm flipH="1">
            <a:off x="2146025" y="3829050"/>
            <a:ext cx="1102000" cy="21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F20759-CC0F-4E00-92CE-AD3F97FB74F0}"/>
              </a:ext>
            </a:extLst>
          </p:cNvPr>
          <p:cNvCxnSpPr>
            <a:cxnSpLocks/>
          </p:cNvCxnSpPr>
          <p:nvPr/>
        </p:nvCxnSpPr>
        <p:spPr>
          <a:xfrm>
            <a:off x="1919157" y="4314825"/>
            <a:ext cx="671643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405782-B193-4CDA-B4D4-581D1741E388}"/>
              </a:ext>
            </a:extLst>
          </p:cNvPr>
          <p:cNvCxnSpPr/>
          <p:nvPr/>
        </p:nvCxnSpPr>
        <p:spPr>
          <a:xfrm>
            <a:off x="2039257" y="3190875"/>
            <a:ext cx="627743" cy="121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E732FF-73F1-4A4E-A9B6-234065DDF997}"/>
              </a:ext>
            </a:extLst>
          </p:cNvPr>
          <p:cNvCxnSpPr>
            <a:cxnSpLocks/>
          </p:cNvCxnSpPr>
          <p:nvPr/>
        </p:nvCxnSpPr>
        <p:spPr>
          <a:xfrm>
            <a:off x="3043464" y="2571750"/>
            <a:ext cx="3563161" cy="17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E20DC0-BF39-4D82-8310-3E3ABF023991}"/>
              </a:ext>
            </a:extLst>
          </p:cNvPr>
          <p:cNvCxnSpPr/>
          <p:nvPr/>
        </p:nvCxnSpPr>
        <p:spPr>
          <a:xfrm>
            <a:off x="3354793" y="4486275"/>
            <a:ext cx="3379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0331DF-BA21-46DE-BE2D-3EC5016D0706}"/>
              </a:ext>
            </a:extLst>
          </p:cNvPr>
          <p:cNvSpPr txBox="1"/>
          <p:nvPr/>
        </p:nvSpPr>
        <p:spPr>
          <a:xfrm>
            <a:off x="6711431" y="4246661"/>
            <a:ext cx="1361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α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result U </a:t>
            </a:r>
            <a:r>
              <a:rPr lang="el-GR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γ</a:t>
            </a:r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2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6817E3-075C-445E-BE0D-13D18EDB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30" y="674945"/>
            <a:ext cx="7235083" cy="26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0573-6E1B-4123-9BE2-96C97CA3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00" y="1816050"/>
            <a:ext cx="2808000" cy="755700"/>
          </a:xfrm>
        </p:spPr>
        <p:txBody>
          <a:bodyPr/>
          <a:lstStyle/>
          <a:p>
            <a:r>
              <a:rPr lang="en-US" dirty="0"/>
              <a:t>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368206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FF77-8D51-4A7E-AA11-8FBADC8A79EA}"/>
              </a:ext>
            </a:extLst>
          </p:cNvPr>
          <p:cNvSpPr txBox="1"/>
          <p:nvPr/>
        </p:nvSpPr>
        <p:spPr>
          <a:xfrm>
            <a:off x="178593" y="77523"/>
            <a:ext cx="8060532" cy="1833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functional dependency A-&gt;B in a relation holds if two tuples having same value of attribute A also have same value for attribute B. For Example, in relation STUDENT shown in table 1, Functional Dependencies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STUD_NO-&gt;STUD_NAME, STUD_NO-&gt;STUD_ADDR </a:t>
            </a:r>
            <a:r>
              <a:rPr lang="en-US" sz="105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STUD_NAME-&gt;STUD_ADDR </a:t>
            </a:r>
            <a:r>
              <a:rPr lang="en-US" sz="105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not hold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2">
            <a:hlinkClick r:id="rId2"/>
            <a:extLst>
              <a:ext uri="{FF2B5EF4-FFF2-40B4-BE49-F238E27FC236}">
                <a16:creationId xmlns:a16="http://schemas.microsoft.com/office/drawing/2014/main" id="{EBEC7A55-9EB3-4584-8DC0-B02F80A6FD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16" y="1115313"/>
            <a:ext cx="438912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CA2CA-AB79-4B59-96C3-4B484B2A7248}"/>
              </a:ext>
            </a:extLst>
          </p:cNvPr>
          <p:cNvSpPr txBox="1"/>
          <p:nvPr/>
        </p:nvSpPr>
        <p:spPr>
          <a:xfrm>
            <a:off x="57864" y="1911230"/>
            <a:ext cx="4389120" cy="29254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Dependencies in a relation are dependent on the domain of the relation. Consider the STUDENT relation .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know that STUD_NO is unique for each student. So 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STUD_NO-&gt;STUD_NAME, 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STUD_NO-&gt;STUD_PHONE, 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STUD_NO-&gt;STUD_STATE, 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STUD_NO-&gt;STUD_COUNTRY and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STUD_NO -&gt; STUD_AGE all will be true.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STUD_STATE-&gt;STUD_COUNTRY will be true as if two records have same STUD_STATE, they will have same STUD_COUNTRY as well.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F14C2-BBBA-4DDC-91E0-DAC4D179A88A}"/>
              </a:ext>
            </a:extLst>
          </p:cNvPr>
          <p:cNvSpPr txBox="1"/>
          <p:nvPr/>
        </p:nvSpPr>
        <p:spPr>
          <a:xfrm>
            <a:off x="5021943" y="2440369"/>
            <a:ext cx="3829050" cy="212494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Dependency Set:  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Dependency set or FD set of a relation is the set of all FDs present in the relation. For Example, FD set for relation STUDENT shown in table 1 is: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{STUD_NO-&gt;STUD_NAME, STUD_NO-&gt;STUD_PHONE, STUD_NO-&gt;STUD_STATE, STUD_NO-&gt;STUD_COUNTRY, 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STUD_NO -&gt; STUD_AGE, STUD_STATE-&gt; STUD_COUNTRY }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7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382BA7-FD43-474A-8295-C75FB11278A0}"/>
              </a:ext>
            </a:extLst>
          </p:cNvPr>
          <p:cNvSpPr txBox="1"/>
          <p:nvPr/>
        </p:nvSpPr>
        <p:spPr>
          <a:xfrm>
            <a:off x="217715" y="95595"/>
            <a:ext cx="4804228" cy="244342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Closure: 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closure of an attribute set can be defined as set of attributes which can be functionally determined from it.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find attribute closure of an attribute set?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attribute closure of an attribute set: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elements of attribute set to the result set.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Recursively add elements to the result set which can be functionally determined from the elements of the result set.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B1D12-D95F-4831-B8CB-638E61120FB5}"/>
              </a:ext>
            </a:extLst>
          </p:cNvPr>
          <p:cNvSpPr txBox="1"/>
          <p:nvPr/>
        </p:nvSpPr>
        <p:spPr>
          <a:xfrm>
            <a:off x="5318810" y="1317308"/>
            <a:ext cx="3425372" cy="272549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F, attribute closure can be determined as:</a:t>
            </a:r>
            <a:endParaRPr lang="en-US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(STUD_NO)+ </a:t>
            </a:r>
            <a:r>
              <a:rPr lang="en-US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{STUD_NO, STUD_NAME, STUD_PHONE, STUD_STATE, STUD_COUNTRY, STUD_AGE}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(STUD_STATE)+ </a:t>
            </a:r>
            <a:r>
              <a:rPr lang="en-US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{STUD_STATE, STUD_COUNTRY}</a:t>
            </a:r>
            <a:endParaRPr lang="en-US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B9598-382B-459B-B4F5-00A9BE450D68}"/>
              </a:ext>
            </a:extLst>
          </p:cNvPr>
          <p:cNvSpPr txBox="1"/>
          <p:nvPr/>
        </p:nvSpPr>
        <p:spPr>
          <a:xfrm>
            <a:off x="1192893" y="2817130"/>
            <a:ext cx="3829050" cy="114723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{STUD_NO-&gt;STUD_NAME, STUD_NO-&gt;STUD_PHONE, STUD_NO-&gt;STUD_STATE, STUD_NO-&gt;STUD_COUNTRY, 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STUD_NO -&gt; STUD_AGE, STUD_STATE-&gt; STUD_COUNTRY }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1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23902C-3409-47F4-A847-0F9724BA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45" y="965429"/>
            <a:ext cx="824023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Given R(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E-ID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, E-NAME, E-CITY, E-STATE)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FDs = { E-ID-&gt;E-NAME, E-ID-&gt;E-CITY, E-ID-&gt;E-STATE, E-CITY-&gt;E-STATE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(E-ID)</a:t>
            </a:r>
            <a:r>
              <a:rPr kumimoji="0" lang="en-US" altLang="en-US" sz="1800" b="1" i="0" u="none" strike="noStrike" cap="none" normalizeH="0" baseline="3000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= {E-ID, E-NAME, E-CITY, E-STATE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(E-NAME)</a:t>
            </a:r>
            <a:r>
              <a:rPr kumimoji="0" lang="en-US" altLang="en-US" sz="1800" b="1" i="0" u="none" strike="noStrike" cap="none" normalizeH="0" baseline="3000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= {E-NAME}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(E-CITY)</a:t>
            </a:r>
            <a:r>
              <a:rPr kumimoji="0" lang="en-US" altLang="en-US" sz="1800" b="1" i="0" u="none" strike="noStrike" cap="none" normalizeH="0" baseline="3000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= {E-CITY, E_STATE}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8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D35B-CE0D-48E2-8A47-8BF343DA7F45}"/>
              </a:ext>
            </a:extLst>
          </p:cNvPr>
          <p:cNvSpPr txBox="1"/>
          <p:nvPr/>
        </p:nvSpPr>
        <p:spPr>
          <a:xfrm>
            <a:off x="334925" y="155584"/>
            <a:ext cx="75012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R(ABCDE) = {AB-&gt;C, B-&gt;D, C-&gt;E, D-&gt;A}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find (B)</a:t>
            </a:r>
            <a:r>
              <a:rPr lang="en-US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D608B-7677-4B1B-9F13-CC87CD09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18" y="418591"/>
            <a:ext cx="3731806" cy="2481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317B3-56B8-4B55-9CD3-2612E26A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18" y="2932958"/>
            <a:ext cx="5464912" cy="18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8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1CD59-55C7-433D-B5AE-5F6E818C638E}"/>
              </a:ext>
            </a:extLst>
          </p:cNvPr>
          <p:cNvSpPr txBox="1"/>
          <p:nvPr/>
        </p:nvSpPr>
        <p:spPr>
          <a:xfrm>
            <a:off x="159658" y="140928"/>
            <a:ext cx="4586514" cy="231518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find Candidate Keys and Super Keys using Attribute Closure?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attribute closure of an attribute set contains all attributes of relation, the attribute set will be super key of the relation.</a:t>
            </a:r>
            <a:endParaRPr lang="en-US" sz="12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 subset of this attribute set can functionally determine all attributes of the relation, the set will be candidate key as well. </a:t>
            </a:r>
            <a:endParaRPr lang="en-US" sz="12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A5A7F-3551-4823-9335-6E3877685EA8}"/>
              </a:ext>
            </a:extLst>
          </p:cNvPr>
          <p:cNvSpPr txBox="1"/>
          <p:nvPr/>
        </p:nvSpPr>
        <p:spPr>
          <a:xfrm>
            <a:off x="4876801" y="1584590"/>
            <a:ext cx="3759199" cy="293894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(STUD_NO, STUD_NAME)+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{STUD_NO, STUD_NAME, STUD_PHONE, STUD_STATE, STUD_COUNTRY, STUD_AGE}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(STUD_NO)+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{STUD_NO, STUD_NAME, STUD_PHONE, STUD_STATE, STUD_COUNTRY, STUD_AGE}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(STUD_NO, STUD_NAME)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be super key but not candidate key because its subset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(STUD_NO)+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equal to all attributes of the relation. So, STUD_NO will be a candidate key.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2">
            <a:hlinkClick r:id="rId2"/>
            <a:extLst>
              <a:ext uri="{FF2B5EF4-FFF2-40B4-BE49-F238E27FC236}">
                <a16:creationId xmlns:a16="http://schemas.microsoft.com/office/drawing/2014/main" id="{F92304F5-9C6E-4C62-9AD1-29F6799391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5" y="3054063"/>
            <a:ext cx="438912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67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4A198-AFE9-4165-8F3F-47491DF9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529" y="533258"/>
            <a:ext cx="5232757" cy="1150400"/>
          </a:xfrm>
        </p:spPr>
        <p:txBody>
          <a:bodyPr/>
          <a:lstStyle/>
          <a:p>
            <a:r>
              <a:rPr lang="en-US" sz="3600" dirty="0"/>
              <a:t>Closure of a set of FDs</a:t>
            </a:r>
          </a:p>
          <a:p>
            <a:r>
              <a:rPr lang="en-US" sz="3600" dirty="0"/>
              <a:t>Clouse set of attributes</a:t>
            </a:r>
          </a:p>
          <a:p>
            <a:r>
              <a:rPr lang="en-US" sz="3600" dirty="0"/>
              <a:t>Canonical Cover</a:t>
            </a:r>
          </a:p>
          <a:p>
            <a:r>
              <a:rPr lang="en-US" sz="3600" dirty="0"/>
              <a:t>Lossless Decomposition</a:t>
            </a:r>
          </a:p>
          <a:p>
            <a:r>
              <a:rPr lang="en-US" sz="3600" dirty="0"/>
              <a:t>Dependency Preservation</a:t>
            </a:r>
          </a:p>
          <a:p>
            <a:pPr marL="1524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435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874ED-42C9-4B6B-958F-0E4D4AD074E9}"/>
              </a:ext>
            </a:extLst>
          </p:cNvPr>
          <p:cNvSpPr txBox="1"/>
          <p:nvPr/>
        </p:nvSpPr>
        <p:spPr>
          <a:xfrm>
            <a:off x="233917" y="264701"/>
            <a:ext cx="8080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 Candidate Keys and Super Keys of a Relation using FD set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of attributes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1A408-C328-4D88-ACC3-3DF447E1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7" y="711938"/>
            <a:ext cx="2912507" cy="1116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FA386-3CF5-425D-9BA5-9E3AAC4B9AFE}"/>
              </a:ext>
            </a:extLst>
          </p:cNvPr>
          <p:cNvSpPr txBox="1"/>
          <p:nvPr/>
        </p:nvSpPr>
        <p:spPr>
          <a:xfrm>
            <a:off x="3274827" y="897592"/>
            <a:ext cx="5497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F= {E-ID-&gt;E-NAME, E-ID-&gt;E-CITY, E-ID-&gt;E-STATE, E-CITY-&gt;E-STATE}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BC043-8B8E-4C17-A1EA-B145F2217261}"/>
              </a:ext>
            </a:extLst>
          </p:cNvPr>
          <p:cNvSpPr txBox="1"/>
          <p:nvPr/>
        </p:nvSpPr>
        <p:spPr>
          <a:xfrm>
            <a:off x="85060" y="1846137"/>
            <a:ext cx="5975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Let us calculate attribute closure of different set of attributes: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0F8089-8858-4867-BCD4-2CFBBED6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2171251"/>
            <a:ext cx="5217928" cy="1994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B34C19-1BCE-491D-9EFC-08D4D8656F15}"/>
              </a:ext>
            </a:extLst>
          </p:cNvPr>
          <p:cNvSpPr txBox="1"/>
          <p:nvPr/>
        </p:nvSpPr>
        <p:spPr>
          <a:xfrm>
            <a:off x="5454502" y="2081646"/>
            <a:ext cx="3455581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 (E-ID)</a:t>
            </a:r>
            <a:r>
              <a:rPr lang="en-US" baseline="30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(E-ID, E-NAME)</a:t>
            </a:r>
            <a:r>
              <a:rPr lang="en-US" baseline="30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(E-ID, E-CITY)</a:t>
            </a:r>
            <a:r>
              <a:rPr lang="en-US" baseline="30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(E-ID, E-STATE)</a:t>
            </a:r>
            <a:r>
              <a:rPr lang="en-US" baseline="30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(E-ID, E-CITY, E-STATE)</a:t>
            </a:r>
            <a:r>
              <a:rPr lang="en-US" baseline="30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give set of all attributes of relation EMPLOYEE. So all of these are super keys of relation.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4231E-0806-4BB7-A121-CBB3F3649152}"/>
              </a:ext>
            </a:extLst>
          </p:cNvPr>
          <p:cNvSpPr txBox="1"/>
          <p:nvPr/>
        </p:nvSpPr>
        <p:spPr>
          <a:xfrm>
            <a:off x="5454502" y="3985387"/>
            <a:ext cx="331735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 shown above, (E-ID)</a:t>
            </a:r>
            <a:r>
              <a:rPr lang="en-US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set of all attributes of relation and it is minimal. So it is the candidate key.</a:t>
            </a:r>
          </a:p>
        </p:txBody>
      </p:sp>
    </p:spTree>
    <p:extLst>
      <p:ext uri="{BB962C8B-B14F-4D97-AF65-F5344CB8AC3E}">
        <p14:creationId xmlns:p14="http://schemas.microsoft.com/office/powerpoint/2010/main" val="81398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B83666-1CB3-4A11-81FE-CB6ECFBD9A6E}"/>
              </a:ext>
            </a:extLst>
          </p:cNvPr>
          <p:cNvSpPr txBox="1"/>
          <p:nvPr/>
        </p:nvSpPr>
        <p:spPr>
          <a:xfrm>
            <a:off x="333829" y="276418"/>
            <a:ext cx="8461828" cy="4177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 Question: </a:t>
            </a: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relation scheme R = {E, F, G, H, I, J, K, L, M, M} and the set of functional dependencies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{{E, F} -&gt; {G}, {F} -&gt; {I, J}, {E, H} -&gt; {K, L}, K -&gt; {M}, L -&gt; {N} </a:t>
            </a: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R. What is the key for R? (GATE-CS-2014)</a:t>
            </a:r>
            <a:b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{E, F}</a:t>
            </a:r>
            <a:b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{E, F, H}</a:t>
            </a:r>
            <a:b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{E, F, H, K, L}</a:t>
            </a:r>
            <a:b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{E}</a:t>
            </a:r>
            <a:endParaRPr lang="en-US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Finding attribute closure of all given options, we get:</a:t>
            </a:r>
            <a:b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{E,F}+ = {EFGIJ}</a:t>
            </a:r>
            <a:b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{E,F,H}+ = {EFHGIJKLMN}</a:t>
            </a:r>
            <a:b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{E,F,H,K,L}+ = {{EFHGIJKLMN}</a:t>
            </a:r>
            <a:b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{E}+ = {E}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EFH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}+ and 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EFHKL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}+ results in set of all attributes, but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EFH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minimal. So it will be candidate key.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correct option is (B).</a:t>
            </a:r>
            <a:endParaRPr lang="en-US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3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402F1B-5ED6-4D1F-97DC-3B13EFE6ED42}"/>
              </a:ext>
            </a:extLst>
          </p:cNvPr>
          <p:cNvSpPr txBox="1"/>
          <p:nvPr/>
        </p:nvSpPr>
        <p:spPr>
          <a:xfrm>
            <a:off x="841827" y="-1"/>
            <a:ext cx="7344229" cy="14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whether an FD can be derived from a given FD set? </a:t>
            </a:r>
            <a:endParaRPr lang="en-US" sz="1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check whether an FD A-&gt;B can be derived from an FD set F,</a:t>
            </a:r>
            <a:endParaRPr lang="en-US" sz="1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(A)+ using FD set F.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B is subset of (A)+, then A-&gt;B is true else not true.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99FC9-BD2C-4CA8-BBA4-E666B3A4EB5E}"/>
              </a:ext>
            </a:extLst>
          </p:cNvPr>
          <p:cNvSpPr txBox="1"/>
          <p:nvPr/>
        </p:nvSpPr>
        <p:spPr>
          <a:xfrm>
            <a:off x="406398" y="1717754"/>
            <a:ext cx="8432802" cy="268246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 Question: In a schema with attributes A, B, C, D and E following set of functional dependencies are given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 -&gt; B, A -&gt; C, CD -&gt; E, B -&gt; D, E -&gt; A}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functional dependencies is NOT implied by the above set? (GATE IT 2005)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-&gt; AC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BD -&gt; CD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 -&gt; CD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 -&gt; BC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FD set given in question,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(CD)+ = {CDEAB} which means CD -&gt; AC also holds true.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(BD)+ = {BD} which means BD -&gt; CD can’t hold true. So this FD is no implied in FD set. So (2) is the required option.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Others can be checked in the same way.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6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CDCC4D-33DF-4F4E-8226-AF60FDBEE226}"/>
              </a:ext>
            </a:extLst>
          </p:cNvPr>
          <p:cNvSpPr txBox="1"/>
          <p:nvPr/>
        </p:nvSpPr>
        <p:spPr>
          <a:xfrm>
            <a:off x="1095828" y="130630"/>
            <a:ext cx="6952343" cy="119590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 and non-prime attributes</a:t>
            </a:r>
            <a:endParaRPr lang="en-US" sz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which are parts of any candidate key of relation are called as prime attribute, others are non-prime attributes. For Example, STUD_NO in STUDENT relation is prime attribute, others are non-prime attribute.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7CD1E-FA84-4AF5-A59E-C433903DD854}"/>
              </a:ext>
            </a:extLst>
          </p:cNvPr>
          <p:cNvSpPr txBox="1"/>
          <p:nvPr/>
        </p:nvSpPr>
        <p:spPr>
          <a:xfrm>
            <a:off x="624113" y="1428133"/>
            <a:ext cx="7895771" cy="305846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 Question:  </a:t>
            </a:r>
            <a:r>
              <a:rPr lang="en-US" sz="1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a relation scheme R = (A, B, C, D, E, H) on which the following functional dependencies hold: {A–&gt;B, BC–&gt; D, E–&gt;C, D–&gt;A}. What are the candidate keys of R? [GATE 2005]</a:t>
            </a:r>
            <a:b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AE, BE    (b) AE, BE, DE     (c) AEH, BEH, BCH    (d) AEH, BEH, DEH</a:t>
            </a:r>
            <a:endParaRPr lang="en-US" sz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(AE)+ = {ABECD} which is not set of all attributes. So AE is not a candidate key. Hence option A and B are wrong.</a:t>
            </a:r>
            <a:b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(AEH)+ = {ABCDEH}</a:t>
            </a:r>
            <a:b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(BEH)+ = {BEHCDA}</a:t>
            </a:r>
            <a:b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(BCH)+ = {BCHDA} which is not set of all attributes. So BCH is not a candidate key. Hence option C is wrong.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(DEH)+ = {DEHCAB}</a:t>
            </a:r>
            <a:b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correct answer is D.</a:t>
            </a:r>
            <a:endParaRPr lang="en-US" sz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0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BD5622-BF09-4E9A-8D0D-08AC9F040852}"/>
              </a:ext>
            </a:extLst>
          </p:cNvPr>
          <p:cNvSpPr txBox="1"/>
          <p:nvPr/>
        </p:nvSpPr>
        <p:spPr>
          <a:xfrm>
            <a:off x="249865" y="218495"/>
            <a:ext cx="8644270" cy="421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a relation R=(A,B,C,D,E,F) that satisfies the following four FDs: 		</a:t>
            </a: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C, BC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AD, D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E, CF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AB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hold? If so, show a formal proof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Yes, AB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holds. Here is a proof: 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AB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reflexivity 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AB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 union: 1 and FD1 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AB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 transitivity: 2 and FD2 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AB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decomposition: 3 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7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4A198-AFE9-4165-8F3F-47491DF9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329" y="1231758"/>
            <a:ext cx="5232757" cy="1150400"/>
          </a:xfrm>
        </p:spPr>
        <p:txBody>
          <a:bodyPr/>
          <a:lstStyle/>
          <a:p>
            <a:r>
              <a:rPr lang="en-US" sz="3600" dirty="0"/>
              <a:t>Closure of a set of FDs</a:t>
            </a:r>
          </a:p>
          <a:p>
            <a:r>
              <a:rPr lang="en-US" sz="3600" dirty="0"/>
              <a:t>Clouse set of attributes</a:t>
            </a: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Canonical Cover</a:t>
            </a:r>
          </a:p>
          <a:p>
            <a:pPr marL="152400" indent="0">
              <a:buNone/>
            </a:pP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2CD6A-298E-42A7-9835-78A9F8887A1F}"/>
              </a:ext>
            </a:extLst>
          </p:cNvPr>
          <p:cNvSpPr txBox="1"/>
          <p:nvPr/>
        </p:nvSpPr>
        <p:spPr>
          <a:xfrm>
            <a:off x="1225549" y="306294"/>
            <a:ext cx="61680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  <a:t>Functional Dependency Theory </a:t>
            </a:r>
            <a:br>
              <a:rPr lang="en-US" altLang="en-US" sz="28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</a:br>
            <a:br>
              <a:rPr lang="en-US" altLang="en-US" sz="28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83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68D8-DC94-415F-9262-DD171E9A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1" y="0"/>
            <a:ext cx="2808000" cy="755700"/>
          </a:xfrm>
        </p:spPr>
        <p:txBody>
          <a:bodyPr/>
          <a:lstStyle/>
          <a:p>
            <a:r>
              <a:rPr lang="en-US" dirty="0"/>
              <a:t>Canonical Cover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2023-25BD-4E25-A5ED-5865885D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905" y="755699"/>
            <a:ext cx="8619648" cy="3678077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 a relation schema r(R)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we have a set of  FDs, F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any update on the r(R), all the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 be tested. No operation on the database can violate any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a costliest process.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reduce this effort by simplifying the set F.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  is reduced to Fc.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operation satisfying all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Fc, will satisfy all in F.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F+ = Fc+.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How to reduce F to Fc?...  The attributes which are extraneous in the </a:t>
            </a:r>
            <a:r>
              <a:rPr lang="en-US" sz="2000" dirty="0" err="1">
                <a:solidFill>
                  <a:srgbClr val="00B0F0"/>
                </a:solidFill>
              </a:rPr>
              <a:t>fds</a:t>
            </a:r>
            <a:r>
              <a:rPr lang="en-US" sz="2000" dirty="0">
                <a:solidFill>
                  <a:srgbClr val="00B0F0"/>
                </a:solidFill>
              </a:rPr>
              <a:t> can be removed. </a:t>
            </a: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989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F59D7A-6A85-4025-A867-C1C1EF7D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6" y="148856"/>
            <a:ext cx="8589889" cy="2762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89E80-F580-422B-B1FE-6767F6593BED}"/>
              </a:ext>
            </a:extLst>
          </p:cNvPr>
          <p:cNvSpPr txBox="1"/>
          <p:nvPr/>
        </p:nvSpPr>
        <p:spPr>
          <a:xfrm>
            <a:off x="118176" y="3205730"/>
            <a:ext cx="380114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For example, suppose we have the functional dependencies </a:t>
            </a:r>
          </a:p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AB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and</a:t>
            </a:r>
          </a:p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A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in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F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 </a:t>
            </a: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Then,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B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is extraneous in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AB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764AD-0E8F-4C1C-85EB-F7D31C9744A2}"/>
              </a:ext>
            </a:extLst>
          </p:cNvPr>
          <p:cNvSpPr txBox="1"/>
          <p:nvPr/>
        </p:nvSpPr>
        <p:spPr>
          <a:xfrm>
            <a:off x="4125433" y="3205731"/>
            <a:ext cx="459858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As another example, suppose we</a:t>
            </a:r>
          </a:p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have the functional dependencies </a:t>
            </a:r>
          </a:p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AB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CD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and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A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in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F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 </a:t>
            </a: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Then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would be</a:t>
            </a:r>
          </a:p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extraneous in the right-hand side of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AB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3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8FBBB-9FEB-4A0A-B96D-9013852F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87509"/>
            <a:ext cx="895350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6CAC7-B876-432E-81B4-39692D81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" y="1466850"/>
            <a:ext cx="8915400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3B18C2-DDE1-4A66-919B-97D82416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" y="2856171"/>
            <a:ext cx="89249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33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6CBFAE-B457-4094-8538-BBD876A0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9" y="563082"/>
            <a:ext cx="8463516" cy="1048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83F4F-2234-4C8B-954D-BC9D4C55A63F}"/>
              </a:ext>
            </a:extLst>
          </p:cNvPr>
          <p:cNvSpPr txBox="1"/>
          <p:nvPr/>
        </p:nvSpPr>
        <p:spPr>
          <a:xfrm>
            <a:off x="148856" y="148856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Extraneous attribute in L H S of an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4567D-B212-4E38-B500-FE1B61C6AD8A}"/>
              </a:ext>
            </a:extLst>
          </p:cNvPr>
          <p:cNvSpPr txBox="1"/>
          <p:nvPr/>
        </p:nvSpPr>
        <p:spPr>
          <a:xfrm>
            <a:off x="373357" y="1718428"/>
            <a:ext cx="380114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For example, suppose we have the functional dependencies </a:t>
            </a:r>
          </a:p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AB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and</a:t>
            </a:r>
          </a:p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A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in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F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 </a:t>
            </a:r>
          </a:p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F = {(AB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  <a:sym typeface="Wingdings" panose="05000000000000000000" pitchFamily="2" charset="2"/>
              </a:rPr>
              <a:t>C), (AC)}</a:t>
            </a:r>
            <a:endParaRPr lang="en-US" sz="14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Then,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B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is extraneous in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AB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 </a:t>
            </a:r>
          </a:p>
          <a:p>
            <a:pPr algn="l"/>
            <a:r>
              <a:rPr lang="el-GR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α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= AB</a:t>
            </a:r>
          </a:p>
          <a:p>
            <a:pPr algn="l"/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= 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D5B69B-0C3B-4496-83DD-5C27600B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946" y="1806205"/>
            <a:ext cx="3696774" cy="3499442"/>
          </a:xfrm>
        </p:spPr>
        <p:txBody>
          <a:bodyPr/>
          <a:lstStyle/>
          <a:p>
            <a:r>
              <a:rPr lang="en-US" sz="1600" dirty="0"/>
              <a:t>F</a:t>
            </a:r>
            <a:r>
              <a:rPr lang="en-US" sz="1600" baseline="30000" dirty="0"/>
              <a:t>1</a:t>
            </a:r>
            <a:r>
              <a:rPr lang="en-US" sz="1600" dirty="0"/>
              <a:t> = (F – (AB</a:t>
            </a:r>
            <a:r>
              <a:rPr lang="en-US" sz="1600" dirty="0">
                <a:sym typeface="Wingdings" panose="05000000000000000000" pitchFamily="2" charset="2"/>
              </a:rPr>
              <a:t>C)) U ((AB-B) C)</a:t>
            </a:r>
          </a:p>
          <a:p>
            <a:r>
              <a:rPr lang="en-US" sz="1600" dirty="0"/>
              <a:t>F</a:t>
            </a:r>
            <a:r>
              <a:rPr lang="en-US" sz="1600" baseline="30000" dirty="0"/>
              <a:t>1</a:t>
            </a:r>
            <a:r>
              <a:rPr lang="en-US" sz="1600" dirty="0">
                <a:sym typeface="Wingdings" panose="05000000000000000000" pitchFamily="2" charset="2"/>
              </a:rPr>
              <a:t> = {AC}</a:t>
            </a:r>
          </a:p>
          <a:p>
            <a:pPr marL="15240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r>
              <a:rPr lang="el-GR" sz="1600" dirty="0"/>
              <a:t>γ</a:t>
            </a:r>
            <a:r>
              <a:rPr lang="en-US" sz="1600" dirty="0">
                <a:sym typeface="Wingdings" panose="05000000000000000000" pitchFamily="2" charset="2"/>
              </a:rPr>
              <a:t>  = </a:t>
            </a:r>
            <a:r>
              <a:rPr lang="el-GR" sz="1600" dirty="0">
                <a:sym typeface="Wingdings" panose="05000000000000000000" pitchFamily="2" charset="2"/>
              </a:rPr>
              <a:t>α</a:t>
            </a:r>
            <a:r>
              <a:rPr lang="en-US" sz="1600" dirty="0">
                <a:sym typeface="Wingdings" panose="05000000000000000000" pitchFamily="2" charset="2"/>
              </a:rPr>
              <a:t> – {A}</a:t>
            </a:r>
          </a:p>
          <a:p>
            <a:pPr marL="15240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           = AB – B</a:t>
            </a:r>
          </a:p>
          <a:p>
            <a:pPr marL="15240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           = A</a:t>
            </a:r>
          </a:p>
          <a:p>
            <a:pPr marL="15240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Find </a:t>
            </a:r>
            <a:r>
              <a:rPr lang="el-GR" sz="1600" dirty="0"/>
              <a:t>γ</a:t>
            </a:r>
            <a:r>
              <a:rPr lang="en-US" sz="1600" dirty="0"/>
              <a:t>+, </a:t>
            </a:r>
            <a:r>
              <a:rPr lang="en-US" sz="1600" dirty="0" err="1"/>
              <a:t>ie</a:t>
            </a:r>
            <a:r>
              <a:rPr lang="en-US" sz="1600" dirty="0"/>
              <a:t>., A+.  A+={A,C}. A+ includes C.</a:t>
            </a:r>
          </a:p>
          <a:p>
            <a:pPr marL="152400" indent="0">
              <a:buNone/>
            </a:pPr>
            <a:endParaRPr lang="en-US" sz="1600" dirty="0"/>
          </a:p>
          <a:p>
            <a:r>
              <a:rPr lang="en-US" sz="1600" dirty="0">
                <a:sym typeface="Wingdings" panose="05000000000000000000" pitchFamily="2" charset="2"/>
              </a:rPr>
              <a:t>So B in ABC is extraneous.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74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BB3D-9767-4644-8277-97405D8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4" y="0"/>
            <a:ext cx="7354374" cy="755700"/>
          </a:xfrm>
        </p:spPr>
        <p:txBody>
          <a:bodyPr/>
          <a:lstStyle/>
          <a:p>
            <a:r>
              <a:rPr lang="en-US" dirty="0"/>
              <a:t>Closure of a set of FDs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13E8-E1A8-43B9-9DCF-DB38E564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597" y="616689"/>
            <a:ext cx="8290040" cy="3189768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 F is a set of all FDs on a schema, we can prove that there are other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fds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also hold on the schema. </a:t>
            </a:r>
          </a:p>
          <a:p>
            <a:pPr marL="15240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say those new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fds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are logically implied by the existing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fds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24A48-CA36-48A3-BC92-F5588AB1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60" y="2115452"/>
            <a:ext cx="6918440" cy="639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DC9FA-10BD-42E1-8694-E4A9A3097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6" y="2888695"/>
            <a:ext cx="2276475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BE69A-0CCB-4987-844E-08A46E12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4" y="3234919"/>
            <a:ext cx="1476375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5A7261-ED66-4261-AE66-0B1579C12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209" y="3301378"/>
            <a:ext cx="852157" cy="30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38B27-0434-4A68-B85F-FBBAC03C0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843" y="2860120"/>
            <a:ext cx="450428" cy="168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7B6DEC-79EC-4109-870A-11864E4F25B6}"/>
              </a:ext>
            </a:extLst>
          </p:cNvPr>
          <p:cNvSpPr txBox="1"/>
          <p:nvPr/>
        </p:nvSpPr>
        <p:spPr>
          <a:xfrm>
            <a:off x="3185562" y="2765261"/>
            <a:ext cx="424659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           , for any two tuples t1 and t2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if t1[A] = t2[A] then t1[B] = t2[B]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           , for any two tuples t1 and t2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if t1[B] = t2[B] then t1[H] = t2[H]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  if t1[A] = t2[A] then t1[H] = t2[H]… so 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97AA38-A8F5-45FB-814F-6E5166786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843" y="3714404"/>
            <a:ext cx="514011" cy="168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4EAFD2-5941-4540-B050-197ADDFCE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369" y="4513520"/>
            <a:ext cx="554446" cy="2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6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2DC4B-9B85-497D-BFEC-8B0236973E12}"/>
              </a:ext>
            </a:extLst>
          </p:cNvPr>
          <p:cNvSpPr txBox="1"/>
          <p:nvPr/>
        </p:nvSpPr>
        <p:spPr>
          <a:xfrm>
            <a:off x="148856" y="148856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Extraneous attribute in R H S of an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C5715-F961-4C04-ABBA-FD476A3B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2" y="456633"/>
            <a:ext cx="7479894" cy="1341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36C45-D978-4961-BE8F-7829853BD41E}"/>
              </a:ext>
            </a:extLst>
          </p:cNvPr>
          <p:cNvSpPr txBox="1"/>
          <p:nvPr/>
        </p:nvSpPr>
        <p:spPr>
          <a:xfrm>
            <a:off x="148856" y="1950129"/>
            <a:ext cx="2488019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F = {(AB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CD),(A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C)}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 </a:t>
            </a: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 is extraneous in AB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CD</a:t>
            </a:r>
          </a:p>
          <a:p>
            <a:pPr algn="l"/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Palatino-Italic"/>
            </a:endParaRPr>
          </a:p>
          <a:p>
            <a:pPr algn="l"/>
            <a:r>
              <a:rPr lang="el-GR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α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= AB</a:t>
            </a:r>
          </a:p>
          <a:p>
            <a:pPr algn="l"/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= CD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EF8DF-B26C-4033-AEAD-5A46B09EF2BF}"/>
              </a:ext>
            </a:extLst>
          </p:cNvPr>
          <p:cNvSpPr txBox="1"/>
          <p:nvPr/>
        </p:nvSpPr>
        <p:spPr>
          <a:xfrm>
            <a:off x="3086987" y="1918507"/>
            <a:ext cx="433453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 =  (F – {AB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CD}) </a:t>
            </a:r>
            <a:r>
              <a:rPr lang="el-GR" sz="1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υ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{AB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(CD-C)}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</a:t>
            </a:r>
          </a:p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F</a:t>
            </a:r>
            <a:r>
              <a:rPr lang="en-US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= {(AB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  <a:sym typeface="Wingdings" panose="05000000000000000000" pitchFamily="2" charset="2"/>
              </a:rPr>
              <a:t>D),(AC)}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 </a:t>
            </a: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endParaRPr lang="en-US" sz="14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Find </a:t>
            </a:r>
            <a:r>
              <a:rPr lang="el-GR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α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+ (using F</a:t>
            </a:r>
            <a:r>
              <a:rPr lang="en-US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l"/>
            <a:endParaRPr lang="en-US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  <a:sym typeface="Wingdings" panose="05000000000000000000" pitchFamily="2" charset="2"/>
              </a:rPr>
              <a:t>(AB)+ = {ABDC}</a:t>
            </a:r>
          </a:p>
          <a:p>
            <a:pPr algn="l"/>
            <a:endParaRPr lang="en-US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  <a:sym typeface="Wingdings" panose="05000000000000000000" pitchFamily="2" charset="2"/>
              </a:rPr>
              <a:t>(AB)+ includes C</a:t>
            </a:r>
            <a:endParaRPr lang="en-US" sz="14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 is extraneous in AB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41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2DC4B-9B85-497D-BFEC-8B0236973E12}"/>
              </a:ext>
            </a:extLst>
          </p:cNvPr>
          <p:cNvSpPr txBox="1"/>
          <p:nvPr/>
        </p:nvSpPr>
        <p:spPr>
          <a:xfrm>
            <a:off x="148856" y="148856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Extraneous attribute in R H S of an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C5715-F961-4C04-ABBA-FD476A3B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2" y="456633"/>
            <a:ext cx="7479894" cy="1341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36C45-D978-4961-BE8F-7829853BD41E}"/>
              </a:ext>
            </a:extLst>
          </p:cNvPr>
          <p:cNvSpPr txBox="1"/>
          <p:nvPr/>
        </p:nvSpPr>
        <p:spPr>
          <a:xfrm>
            <a:off x="148856" y="1950129"/>
            <a:ext cx="2683796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F = {(AB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CD),(A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MTSY"/>
              </a:rPr>
              <a:t>→E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), (E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  <a:sym typeface="Wingdings" panose="05000000000000000000" pitchFamily="2" charset="2"/>
              </a:rPr>
              <a:t>C)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}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 </a:t>
            </a: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 is extraneous in AB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CD</a:t>
            </a:r>
          </a:p>
          <a:p>
            <a:pPr algn="l"/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Palatino-Italic"/>
            </a:endParaRPr>
          </a:p>
          <a:p>
            <a:pPr algn="l"/>
            <a:r>
              <a:rPr lang="el-GR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α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= AB</a:t>
            </a:r>
          </a:p>
          <a:p>
            <a:pPr algn="l"/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= CD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EF8DF-B26C-4033-AEAD-5A46B09EF2BF}"/>
              </a:ext>
            </a:extLst>
          </p:cNvPr>
          <p:cNvSpPr txBox="1"/>
          <p:nvPr/>
        </p:nvSpPr>
        <p:spPr>
          <a:xfrm>
            <a:off x="3086987" y="1918507"/>
            <a:ext cx="4334539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F</a:t>
            </a:r>
            <a:r>
              <a:rPr lang="en-US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= {(AB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  <a:sym typeface="Wingdings" panose="05000000000000000000" pitchFamily="2" charset="2"/>
              </a:rPr>
              <a:t>D),(AE),(EC)}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 </a:t>
            </a: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endParaRPr lang="en-US" sz="14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Find </a:t>
            </a:r>
            <a:r>
              <a:rPr lang="el-GR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α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+ (using F</a:t>
            </a:r>
            <a:r>
              <a:rPr lang="en-US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l"/>
            <a:endParaRPr lang="en-US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  <a:sym typeface="Wingdings" panose="05000000000000000000" pitchFamily="2" charset="2"/>
              </a:rPr>
              <a:t>(AB)+ = {ABDEC}</a:t>
            </a:r>
          </a:p>
          <a:p>
            <a:pPr algn="l"/>
            <a:endParaRPr lang="en-US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  <a:sym typeface="Wingdings" panose="05000000000000000000" pitchFamily="2" charset="2"/>
              </a:rPr>
              <a:t>(AB)+ includes C</a:t>
            </a:r>
            <a:endParaRPr lang="en-US" sz="14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 is extraneous in AB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99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6C6C56-27BB-46C6-AF28-0147E69D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" y="156541"/>
            <a:ext cx="7674251" cy="1930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B85B5-5513-4EE2-AA99-225D5E53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51" y="2211505"/>
            <a:ext cx="6484562" cy="24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11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7A25E-10F4-437F-BE0A-D58FDAD2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490" y="258417"/>
            <a:ext cx="8633517" cy="3179400"/>
          </a:xfrm>
        </p:spPr>
        <p:txBody>
          <a:bodyPr/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Consider r(R), with R = (A,B,C).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</a:rPr>
              <a:t>F = {A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BC, BC, AB, AB C}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Find Fc.</a:t>
            </a:r>
          </a:p>
          <a:p>
            <a:pPr marL="15240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(1) There are 2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fds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with A in the LHS : A BC and A B</a:t>
            </a: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Apply Union rule: 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BC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sz="1800" dirty="0">
                <a:solidFill>
                  <a:srgbClr val="00B0F0"/>
                </a:solidFill>
              </a:rPr>
              <a:t>Fc = {A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BC, BC,  AB C}</a:t>
            </a:r>
          </a:p>
          <a:p>
            <a:pPr marL="15240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(2) A in ABC is extraneous. Because B+={BC} and there exists BC</a:t>
            </a: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sz="1800" dirty="0">
                <a:solidFill>
                  <a:srgbClr val="00B0F0"/>
                </a:solidFill>
              </a:rPr>
              <a:t>Fc = {A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BC, BC}</a:t>
            </a:r>
          </a:p>
          <a:p>
            <a:pPr marL="15240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(3) C is extraneous in ABC. Because Fc</a:t>
            </a:r>
            <a:r>
              <a:rPr lang="en-US" sz="1800" baseline="30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={AB, BC.} and A+={A,B,C} includes C.</a:t>
            </a: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So, 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Fc = {AB, BC}</a:t>
            </a:r>
          </a:p>
          <a:p>
            <a:pPr marL="15240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38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C2079-21A6-4EFD-B0DF-8B7EEF4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1200"/>
            <a:ext cx="8387800" cy="4109500"/>
          </a:xfrm>
        </p:spPr>
        <p:txBody>
          <a:bodyPr/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a given F, if a entire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extraneous that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can be removed.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Finally the Fc should not have any extraneous attribute (in LHS and RHS)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a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with one attribute in the RHS and that also extraneous then that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can be removed from the F.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a F, for a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with more than one attribute in the RHS, if all the attributes in the RHS are extraneous then multiple Fc possible. 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>
                <a:solidFill>
                  <a:srgbClr val="00B0F0"/>
                </a:solidFill>
              </a:rPr>
              <a:t>Eg.</a:t>
            </a:r>
            <a:r>
              <a:rPr lang="en-US" sz="1800" dirty="0">
                <a:solidFill>
                  <a:srgbClr val="00B0F0"/>
                </a:solidFill>
              </a:rPr>
              <a:t> F = {A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BC, BAC, CAB}</a:t>
            </a:r>
          </a:p>
          <a:p>
            <a:endParaRPr lang="en-US" sz="18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If we test ABC, both B and C are extraneous.  But we don’t delete both together but one by one.  So if B is deleted first we get different Fc than if we delete C first.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61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DE566C-27B3-41B4-B4D2-153307F132E6}"/>
              </a:ext>
            </a:extLst>
          </p:cNvPr>
          <p:cNvSpPr txBox="1"/>
          <p:nvPr/>
        </p:nvSpPr>
        <p:spPr>
          <a:xfrm>
            <a:off x="196850" y="81414"/>
            <a:ext cx="42545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F = {A</a:t>
            </a:r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BC, BAC, CAB}</a:t>
            </a: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Take A  BC,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Test for B.</a:t>
            </a: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F1={AC, BAC, CAB}</a:t>
            </a: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Find A+. A+={ACB}</a:t>
            </a: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A+ includes B, so B is extraneous in ABC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F38EC-4E0C-4F87-A590-3E9BD2D7D8B3}"/>
              </a:ext>
            </a:extLst>
          </p:cNvPr>
          <p:cNvSpPr txBox="1"/>
          <p:nvPr/>
        </p:nvSpPr>
        <p:spPr>
          <a:xfrm>
            <a:off x="4692652" y="81414"/>
            <a:ext cx="436245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F = {A</a:t>
            </a:r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BC, BAC, CAB}</a:t>
            </a: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Take A  BC,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Test for C</a:t>
            </a: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F1={AB, BAC, CAB}</a:t>
            </a: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Find A+. A+={ABC}</a:t>
            </a: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A+ includes C, so B is extraneous in ABC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37EA6-A744-4AA4-A4AF-D7CC65751066}"/>
              </a:ext>
            </a:extLst>
          </p:cNvPr>
          <p:cNvSpPr txBox="1"/>
          <p:nvPr/>
        </p:nvSpPr>
        <p:spPr>
          <a:xfrm>
            <a:off x="2390776" y="2794001"/>
            <a:ext cx="436245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If B is deleted first</a:t>
            </a: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             Fc={AC, BAC, CAB}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If C is deleted first</a:t>
            </a: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     Fc={AB, BAC, CAB}</a:t>
            </a:r>
          </a:p>
          <a:p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1664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79EA3-3611-464F-B5A2-D4B66301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600" y="717943"/>
            <a:ext cx="4260300" cy="3157638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for A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F1 = {A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B, BC, CAB}</a:t>
            </a:r>
          </a:p>
          <a:p>
            <a:pPr marL="152400" indent="0">
              <a:buNone/>
            </a:pP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Find B+.  B+={B,C,A}</a:t>
            </a: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B+ has A</a:t>
            </a: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is extraneous</a:t>
            </a: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Fc =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{A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B, BC, CAB}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for C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F1= {A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B, BA, CAB}</a:t>
            </a:r>
          </a:p>
          <a:p>
            <a:pPr marL="152400" indent="0">
              <a:buNone/>
            </a:pP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Find B+. B+= {B, A}</a:t>
            </a: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B+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doest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have C.</a:t>
            </a: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is not extraneous. </a:t>
            </a:r>
          </a:p>
          <a:p>
            <a:pPr marL="152400" indent="0">
              <a:buNone/>
            </a:pP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E3DE2-E763-4D69-9CEC-3C4E340F4EB2}"/>
              </a:ext>
            </a:extLst>
          </p:cNvPr>
          <p:cNvSpPr txBox="1"/>
          <p:nvPr/>
        </p:nvSpPr>
        <p:spPr>
          <a:xfrm>
            <a:off x="184150" y="54785"/>
            <a:ext cx="458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={AB, BAC, CAB}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7531B45-4920-4952-AA2E-B3F5CDE6D166}"/>
              </a:ext>
            </a:extLst>
          </p:cNvPr>
          <p:cNvSpPr txBox="1">
            <a:spLocks/>
          </p:cNvSpPr>
          <p:nvPr/>
        </p:nvSpPr>
        <p:spPr>
          <a:xfrm>
            <a:off x="5340900" y="340093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C000"/>
                </a:solidFill>
                <a:latin typeface="Oswald" pitchFamily="2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CAB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8AB4C7-7A8C-459F-A53D-0897F68A13FE}"/>
              </a:ext>
            </a:extLst>
          </p:cNvPr>
          <p:cNvSpPr txBox="1">
            <a:spLocks/>
          </p:cNvSpPr>
          <p:nvPr/>
        </p:nvSpPr>
        <p:spPr>
          <a:xfrm>
            <a:off x="5074200" y="1095793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Tx/>
              <a:buBlip>
                <a:blip r:embed="rId2"/>
              </a:buBlip>
              <a:defRPr sz="1200" b="0" i="0" u="none" strike="noStrike" cap="none">
                <a:solidFill>
                  <a:schemeClr val="lt2"/>
                </a:solidFill>
                <a:latin typeface="Oswald" pitchFamily="2" charset="0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for A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for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AC519-C218-4518-892E-1370662546AF}"/>
              </a:ext>
            </a:extLst>
          </p:cNvPr>
          <p:cNvSpPr txBox="1"/>
          <p:nvPr/>
        </p:nvSpPr>
        <p:spPr>
          <a:xfrm>
            <a:off x="277600" y="493967"/>
            <a:ext cx="1949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BAC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15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CCF9-C67B-40B6-8F61-68D27EA2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8339"/>
            <a:ext cx="2808000" cy="755700"/>
          </a:xfrm>
        </p:spPr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964A-37BD-496A-9063-0391EC11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169" y="992035"/>
            <a:ext cx="7122770" cy="975913"/>
          </a:xfrm>
        </p:spPr>
        <p:txBody>
          <a:bodyPr/>
          <a:lstStyle/>
          <a:p>
            <a:r>
              <a:rPr lang="en-US" sz="3600" dirty="0"/>
              <a:t>Lossless Decomposition</a:t>
            </a:r>
          </a:p>
          <a:p>
            <a:endParaRPr lang="en-US" sz="3600" dirty="0"/>
          </a:p>
          <a:p>
            <a:r>
              <a:rPr lang="en-US" sz="3600" dirty="0"/>
              <a:t>Dependency Preservation </a:t>
            </a:r>
          </a:p>
        </p:txBody>
      </p:sp>
    </p:spTree>
    <p:extLst>
      <p:ext uri="{BB962C8B-B14F-4D97-AF65-F5344CB8AC3E}">
        <p14:creationId xmlns:p14="http://schemas.microsoft.com/office/powerpoint/2010/main" val="85993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A204-9FAD-497D-8B32-7454C1FB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07"/>
            <a:ext cx="478465" cy="595081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30000" dirty="0"/>
              <a:t>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2DCF1-E2B1-4DD1-974C-245DFA9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465" y="131946"/>
            <a:ext cx="8401130" cy="3757008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Let F is a set of FDs, then the closure of F (</a:t>
            </a:r>
            <a:r>
              <a:rPr lang="en-US" sz="2000" dirty="0"/>
              <a:t>F</a:t>
            </a:r>
            <a:r>
              <a:rPr lang="en-US" sz="2000" baseline="30000" dirty="0"/>
              <a:t>+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is the set of all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logically implied by F.</a:t>
            </a: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Armstrongs’s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axioms (Three rules to find the logically implied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fds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Reflexivity Rule</a:t>
            </a:r>
          </a:p>
          <a:p>
            <a:pPr lvl="1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Augmentation Rule</a:t>
            </a:r>
          </a:p>
          <a:p>
            <a:pPr lvl="1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Transitivity Rule</a:t>
            </a:r>
          </a:p>
          <a:p>
            <a:pPr marL="6096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Additional rules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Union Rule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Decomposition Rule</a:t>
            </a:r>
          </a:p>
          <a:p>
            <a:pPr lvl="1">
              <a:spcBef>
                <a:spcPts val="0"/>
              </a:spcBef>
            </a:pP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Pseudotransitivity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345515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D4D36-AFA6-4D3D-80D0-94528433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9" y="521065"/>
            <a:ext cx="7436157" cy="1242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4DFB5-EDE5-4E04-8331-D51EB94E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9" y="2421645"/>
            <a:ext cx="7612427" cy="13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5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EF538-6E08-4CCA-90E9-0B712C0F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8" y="94791"/>
            <a:ext cx="7667625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8644F-42A2-43AF-A70D-390F3E1A2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87" y="415428"/>
            <a:ext cx="5095875" cy="32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A4CEE-C58F-4E5C-A882-C1D0F35ECD63}"/>
              </a:ext>
            </a:extLst>
          </p:cNvPr>
          <p:cNvSpPr txBox="1"/>
          <p:nvPr/>
        </p:nvSpPr>
        <p:spPr>
          <a:xfrm>
            <a:off x="242428" y="43150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69AA2-37F5-4BD6-B3D4-3632B8301BBE}"/>
              </a:ext>
            </a:extLst>
          </p:cNvPr>
          <p:cNvSpPr txBox="1"/>
          <p:nvPr/>
        </p:nvSpPr>
        <p:spPr>
          <a:xfrm>
            <a:off x="242428" y="1017478"/>
            <a:ext cx="82295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FDs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H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------ A B and B H ---- transitivity rule.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CG  HI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------ CG  H and CG  I --- Union rule.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(3)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AG  I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----- A C and CGI ---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Pseudotransitivity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rule  (0r)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  3.1)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AGCG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--- AC --- Augmentation Rule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  3.2)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AGI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--- AG CG and CG I --- transitivity rule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(4)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AG 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--- AC and CG H –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Pseudotransitivity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rule (or)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 4.1)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AGCG-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-- A  C --- Augmentation Rule.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 4.2)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AGH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--- AGCG and CGH --- transitivity rule.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D4EBE6-B5A6-41FD-B0CC-C62CCFB5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78" y="145636"/>
            <a:ext cx="6244522" cy="287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2916B-E5E5-4825-9421-2968FE01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78" y="3123941"/>
            <a:ext cx="7552690" cy="13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1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4A198-AFE9-4165-8F3F-47491DF9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529" y="533258"/>
            <a:ext cx="5232757" cy="1150400"/>
          </a:xfrm>
        </p:spPr>
        <p:txBody>
          <a:bodyPr/>
          <a:lstStyle/>
          <a:p>
            <a:r>
              <a:rPr lang="en-US" sz="3600" dirty="0"/>
              <a:t>Closure of a set of FDs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Closure set of attributes</a:t>
            </a:r>
          </a:p>
          <a:p>
            <a:r>
              <a:rPr lang="en-US" sz="3600" dirty="0"/>
              <a:t>Canonical Cover</a:t>
            </a:r>
          </a:p>
          <a:p>
            <a:pPr marL="1524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621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2803-713D-471C-B5F1-4FA91631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5" y="0"/>
            <a:ext cx="6118129" cy="755700"/>
          </a:xfrm>
        </p:spPr>
        <p:txBody>
          <a:bodyPr/>
          <a:lstStyle/>
          <a:p>
            <a:r>
              <a:rPr lang="en-US" dirty="0"/>
              <a:t>Closure set of attributes (</a:t>
            </a:r>
            <a:r>
              <a:rPr lang="el-GR" dirty="0"/>
              <a:t>α</a:t>
            </a:r>
            <a:r>
              <a:rPr lang="en-US" dirty="0"/>
              <a:t>+)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F587-FD6C-469E-A8CE-8E3BFD04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164" y="755700"/>
            <a:ext cx="8701671" cy="3720579"/>
          </a:xfrm>
        </p:spPr>
        <p:txBody>
          <a:bodyPr/>
          <a:lstStyle/>
          <a:p>
            <a:r>
              <a:rPr lang="el-GR" sz="2400" dirty="0"/>
              <a:t>α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l-GR" sz="2400" dirty="0"/>
              <a:t>β</a:t>
            </a:r>
            <a:r>
              <a:rPr lang="en-US" sz="2400" dirty="0"/>
              <a:t>  --- </a:t>
            </a:r>
            <a:r>
              <a:rPr lang="el-GR" sz="2400" dirty="0"/>
              <a:t>β</a:t>
            </a:r>
            <a:r>
              <a:rPr lang="en-US" sz="2400" dirty="0"/>
              <a:t> is functional determined by </a:t>
            </a:r>
            <a:r>
              <a:rPr lang="el-GR" sz="2400" dirty="0"/>
              <a:t>α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check whether </a:t>
            </a:r>
            <a:r>
              <a:rPr lang="el-GR" sz="2400" dirty="0"/>
              <a:t>α</a:t>
            </a:r>
            <a:r>
              <a:rPr lang="en-US" sz="2400" dirty="0"/>
              <a:t> can be a key, we need to check </a:t>
            </a:r>
            <a:r>
              <a:rPr lang="el-GR" sz="2400" dirty="0"/>
              <a:t>α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(R-</a:t>
            </a:r>
            <a:r>
              <a:rPr lang="el-GR" sz="2400" dirty="0"/>
              <a:t> α</a:t>
            </a:r>
            <a:r>
              <a:rPr lang="en-US" sz="2400" dirty="0"/>
              <a:t>) is true.</a:t>
            </a:r>
          </a:p>
          <a:p>
            <a:r>
              <a:rPr lang="en-US" sz="2400" dirty="0"/>
              <a:t>How do we do that?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</a:rPr>
              <a:t>Start with F.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</a:rPr>
              <a:t>Find F</a:t>
            </a:r>
            <a:r>
              <a:rPr lang="en-US" sz="2400" baseline="30000" dirty="0">
                <a:solidFill>
                  <a:srgbClr val="FFFF00"/>
                </a:solidFill>
              </a:rPr>
              <a:t>+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</a:rPr>
              <a:t>Union the RHS of all the </a:t>
            </a:r>
            <a:r>
              <a:rPr lang="en-US" sz="2400" dirty="0" err="1">
                <a:solidFill>
                  <a:srgbClr val="FFFF00"/>
                </a:solidFill>
              </a:rPr>
              <a:t>fds</a:t>
            </a:r>
            <a:r>
              <a:rPr lang="en-US" sz="2400" dirty="0">
                <a:solidFill>
                  <a:srgbClr val="FFFF00"/>
                </a:solidFill>
              </a:rPr>
              <a:t> where </a:t>
            </a:r>
            <a:r>
              <a:rPr lang="el-GR" sz="2400" dirty="0">
                <a:solidFill>
                  <a:srgbClr val="FFFF00"/>
                </a:solidFill>
              </a:rPr>
              <a:t>α</a:t>
            </a:r>
            <a:r>
              <a:rPr lang="en-US" sz="2400" dirty="0">
                <a:solidFill>
                  <a:srgbClr val="FFFF00"/>
                </a:solidFill>
              </a:rPr>
              <a:t> is the LHS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</a:rPr>
              <a:t>Now check whether the union is (R-</a:t>
            </a:r>
            <a:r>
              <a:rPr lang="el-GR" sz="2400" dirty="0">
                <a:solidFill>
                  <a:srgbClr val="FFFF00"/>
                </a:solidFill>
              </a:rPr>
              <a:t> α</a:t>
            </a:r>
            <a:r>
              <a:rPr lang="en-US" sz="2400" dirty="0">
                <a:solidFill>
                  <a:srgbClr val="FFFF00"/>
                </a:solidFill>
              </a:rPr>
              <a:t>).</a:t>
            </a:r>
          </a:p>
          <a:p>
            <a:pPr marL="60960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00"/>
                </a:solidFill>
              </a:rPr>
              <a:t>(It is an expensive process. F</a:t>
            </a:r>
            <a:r>
              <a:rPr lang="en-US" sz="2400" baseline="30000" dirty="0">
                <a:solidFill>
                  <a:srgbClr val="FFFF00"/>
                </a:solidFill>
              </a:rPr>
              <a:t>+ </a:t>
            </a:r>
            <a:r>
              <a:rPr lang="en-US" sz="2400" dirty="0">
                <a:solidFill>
                  <a:srgbClr val="FFFF00"/>
                </a:solidFill>
              </a:rPr>
              <a:t>may be very large)</a:t>
            </a:r>
          </a:p>
          <a:p>
            <a:pPr lvl="1">
              <a:spcBef>
                <a:spcPts val="0"/>
              </a:spcBef>
            </a:pPr>
            <a:endParaRPr lang="en-US" sz="2400" dirty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endParaRPr lang="en-US" sz="2400" dirty="0">
              <a:solidFill>
                <a:srgbClr val="FFFF00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3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CDDFCD07FDB419BEBB9B91234499A" ma:contentTypeVersion="2" ma:contentTypeDescription="Create a new document." ma:contentTypeScope="" ma:versionID="571a0a2c69f9e17892871c73958046cf">
  <xsd:schema xmlns:xsd="http://www.w3.org/2001/XMLSchema" xmlns:xs="http://www.w3.org/2001/XMLSchema" xmlns:p="http://schemas.microsoft.com/office/2006/metadata/properties" xmlns:ns2="97cd9f33-8359-4024-be12-60c33cbfb47a" targetNamespace="http://schemas.microsoft.com/office/2006/metadata/properties" ma:root="true" ma:fieldsID="b20ca7272a947a631f5adeafb163d3b4" ns2:_="">
    <xsd:import namespace="97cd9f33-8359-4024-be12-60c33cbfb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d9f33-8359-4024-be12-60c33cbfb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DF9C8-8ED6-492A-BB3F-8E669EE275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FC2CBB-EA6A-4FEE-8051-1E51FD8BC3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d9f33-8359-4024-be12-60c33cbfb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6ADD3C-39A3-4301-B4BB-76249C05B6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3279</Words>
  <Application>Microsoft Office PowerPoint</Application>
  <PresentationFormat>On-screen Show (16:9)</PresentationFormat>
  <Paragraphs>332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Courier New</vt:lpstr>
      <vt:lpstr>Arial</vt:lpstr>
      <vt:lpstr>Times New Roman</vt:lpstr>
      <vt:lpstr>Oswald</vt:lpstr>
      <vt:lpstr>MTSY</vt:lpstr>
      <vt:lpstr>Palatino-Italic</vt:lpstr>
      <vt:lpstr>Arial Unicode MS</vt:lpstr>
      <vt:lpstr>Calibri</vt:lpstr>
      <vt:lpstr>Symbol</vt:lpstr>
      <vt:lpstr>Palatino-Roman</vt:lpstr>
      <vt:lpstr>Simple Dark</vt:lpstr>
      <vt:lpstr>19CSE202 Database Management Systems Functional Dependency Theory                                                               </vt:lpstr>
      <vt:lpstr>PowerPoint Presentation</vt:lpstr>
      <vt:lpstr>Closure of a set of FDs</vt:lpstr>
      <vt:lpstr>F+</vt:lpstr>
      <vt:lpstr>PowerPoint Presentation</vt:lpstr>
      <vt:lpstr>PowerPoint Presentation</vt:lpstr>
      <vt:lpstr>PowerPoint Presentation</vt:lpstr>
      <vt:lpstr>PowerPoint Presentation</vt:lpstr>
      <vt:lpstr>Closure set of attributes (α+)</vt:lpstr>
      <vt:lpstr>PowerPoint Presentation</vt:lpstr>
      <vt:lpstr>PowerPoint Presentation</vt:lpstr>
      <vt:lpstr>Why the α+ algorithm is correct?</vt:lpstr>
      <vt:lpstr>PowerPoint Presentation</vt:lpstr>
      <vt:lpstr>Additional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Canonical Cover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15CSE302 Database Management Systems Lecture 5    Relational Algebra B.Tech /III Year CSE/V Semester                           L T P C  2 0 2 3</dc:title>
  <dc:creator>bindukr</dc:creator>
  <cp:lastModifiedBy>PADAMAVATY</cp:lastModifiedBy>
  <cp:revision>550</cp:revision>
  <dcterms:modified xsi:type="dcterms:W3CDTF">2022-10-19T03:46:11Z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0x01010007ACDDFCD07FDB419BEBB9B91234499A</vt:lpwstr>
  </property>
</Properties>
</file>