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59" r:id="rId22"/>
    <p:sldId id="277" r:id="rId23"/>
    <p:sldId id="278" r:id="rId24"/>
    <p:sldId id="279" r:id="rId25"/>
    <p:sldId id="280" r:id="rId26"/>
    <p:sldId id="281" r:id="rId27"/>
    <p:sldId id="282" r:id="rId28"/>
    <p:sldId id="283" r:id="rId29"/>
    <p:sldId id="284" r:id="rId30"/>
    <p:sldId id="286" r:id="rId31"/>
    <p:sldId id="287" r:id="rId32"/>
    <p:sldId id="289" r:id="rId33"/>
    <p:sldId id="291" r:id="rId34"/>
    <p:sldId id="292" r:id="rId35"/>
    <p:sldId id="293" r:id="rId36"/>
    <p:sldId id="294" r:id="rId37"/>
    <p:sldId id="295"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5E080D8-FFCE-4373-983A-52BB8DD2572E}"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9CD671-B934-44A0-9597-9DA3CB0C437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4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080D8-FFCE-4373-983A-52BB8DD2572E}"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273463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080D8-FFCE-4373-983A-52BB8DD2572E}"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9CD671-B934-44A0-9597-9DA3CB0C437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48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080D8-FFCE-4373-983A-52BB8DD2572E}"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128218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080D8-FFCE-4373-983A-52BB8DD2572E}"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9CD671-B934-44A0-9597-9DA3CB0C437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5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E080D8-FFCE-4373-983A-52BB8DD2572E}"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14808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E080D8-FFCE-4373-983A-52BB8DD2572E}" type="datetimeFigureOut">
              <a:rPr lang="en-IN" smtClean="0"/>
              <a:t>17-07-2023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1235911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E080D8-FFCE-4373-983A-52BB8DD2572E}" type="datetimeFigureOut">
              <a:rPr lang="en-IN" smtClean="0"/>
              <a:t>17-07-2023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395300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080D8-FFCE-4373-983A-52BB8DD2572E}" type="datetimeFigureOut">
              <a:rPr lang="en-IN" smtClean="0"/>
              <a:t>17-07-2023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300455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080D8-FFCE-4373-983A-52BB8DD2572E}"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132780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080D8-FFCE-4373-983A-52BB8DD2572E}"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9CD671-B934-44A0-9597-9DA3CB0C437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85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E080D8-FFCE-4373-983A-52BB8DD2572E}" type="datetimeFigureOut">
              <a:rPr lang="en-IN" smtClean="0"/>
              <a:t>17-07-2023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89CD671-B934-44A0-9597-9DA3CB0C437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94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sql-alter-add-drop-modif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sql-update-statement/" TargetMode="External"/><Relationship Id="rId2" Type="http://schemas.openxmlformats.org/officeDocument/2006/relationships/hyperlink" Target="https://www.geeksforgeeks.org/sql-insert-statement/" TargetMode="External"/><Relationship Id="rId1" Type="http://schemas.openxmlformats.org/officeDocument/2006/relationships/slideLayout" Target="../slideLayouts/slideLayout2.xml"/><Relationship Id="rId4" Type="http://schemas.openxmlformats.org/officeDocument/2006/relationships/hyperlink" Target="https://www.geeksforgeeks.org/sql-delete-statem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5152-29A9-AF52-988E-8B79EDE4E2E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95F94DD-E227-AF00-F543-7911F27604E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9310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44EB-BCA3-A655-5F2C-59C75CCD7E1E}"/>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E6B8A5CF-84D0-E407-9264-4701505D0522}"/>
              </a:ext>
            </a:extLst>
          </p:cNvPr>
          <p:cNvPicPr>
            <a:picLocks noGrp="1" noChangeAspect="1"/>
          </p:cNvPicPr>
          <p:nvPr>
            <p:ph idx="1"/>
          </p:nvPr>
        </p:nvPicPr>
        <p:blipFill>
          <a:blip r:embed="rId2"/>
          <a:stretch>
            <a:fillRect/>
          </a:stretch>
        </p:blipFill>
        <p:spPr>
          <a:xfrm>
            <a:off x="1915140" y="2360522"/>
            <a:ext cx="8082299" cy="3912261"/>
          </a:xfrm>
        </p:spPr>
      </p:pic>
    </p:spTree>
    <p:extLst>
      <p:ext uri="{BB962C8B-B14F-4D97-AF65-F5344CB8AC3E}">
        <p14:creationId xmlns:p14="http://schemas.microsoft.com/office/powerpoint/2010/main" val="25093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663C-F286-AD83-549D-06BDBC88827E}"/>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02BBAC16-28C9-1B35-266F-2DE7FAC6ADC0}"/>
              </a:ext>
            </a:extLst>
          </p:cNvPr>
          <p:cNvPicPr>
            <a:picLocks noGrp="1" noChangeAspect="1"/>
          </p:cNvPicPr>
          <p:nvPr>
            <p:ph idx="1"/>
          </p:nvPr>
        </p:nvPicPr>
        <p:blipFill>
          <a:blip r:embed="rId2"/>
          <a:stretch>
            <a:fillRect/>
          </a:stretch>
        </p:blipFill>
        <p:spPr>
          <a:xfrm>
            <a:off x="2365988" y="2589124"/>
            <a:ext cx="7036162" cy="3416476"/>
          </a:xfrm>
        </p:spPr>
      </p:pic>
    </p:spTree>
    <p:extLst>
      <p:ext uri="{BB962C8B-B14F-4D97-AF65-F5344CB8AC3E}">
        <p14:creationId xmlns:p14="http://schemas.microsoft.com/office/powerpoint/2010/main" val="73288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4931-47C1-B1CE-7A67-4FC56BC7C710}"/>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A1671A31-7CFC-BF0C-27B2-8EE969F37ED1}"/>
              </a:ext>
            </a:extLst>
          </p:cNvPr>
          <p:cNvPicPr>
            <a:picLocks noGrp="1" noChangeAspect="1"/>
          </p:cNvPicPr>
          <p:nvPr>
            <p:ph idx="1"/>
          </p:nvPr>
        </p:nvPicPr>
        <p:blipFill>
          <a:blip r:embed="rId2"/>
          <a:stretch>
            <a:fillRect/>
          </a:stretch>
        </p:blipFill>
        <p:spPr>
          <a:xfrm>
            <a:off x="2566023" y="2589124"/>
            <a:ext cx="6636091" cy="3416476"/>
          </a:xfrm>
        </p:spPr>
      </p:pic>
    </p:spTree>
    <p:extLst>
      <p:ext uri="{BB962C8B-B14F-4D97-AF65-F5344CB8AC3E}">
        <p14:creationId xmlns:p14="http://schemas.microsoft.com/office/powerpoint/2010/main" val="87945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DA88-FE0F-1C11-041C-A0A6275F9CC1}"/>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13791E5D-C8C3-C70A-F0D9-F00BA7FE2209}"/>
              </a:ext>
            </a:extLst>
          </p:cNvPr>
          <p:cNvPicPr>
            <a:picLocks noGrp="1" noChangeAspect="1"/>
          </p:cNvPicPr>
          <p:nvPr>
            <p:ph idx="1"/>
          </p:nvPr>
        </p:nvPicPr>
        <p:blipFill>
          <a:blip r:embed="rId2"/>
          <a:stretch>
            <a:fillRect/>
          </a:stretch>
        </p:blipFill>
        <p:spPr>
          <a:xfrm>
            <a:off x="1691620" y="2345295"/>
            <a:ext cx="8326139" cy="3649105"/>
          </a:xfrm>
        </p:spPr>
      </p:pic>
    </p:spTree>
    <p:extLst>
      <p:ext uri="{BB962C8B-B14F-4D97-AF65-F5344CB8AC3E}">
        <p14:creationId xmlns:p14="http://schemas.microsoft.com/office/powerpoint/2010/main" val="61514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25FC-9C8B-C2BF-F340-56EACE7DC44B}"/>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1523AB2F-CC98-F484-0D1A-87D7B3F98552}"/>
              </a:ext>
            </a:extLst>
          </p:cNvPr>
          <p:cNvPicPr>
            <a:picLocks noGrp="1" noChangeAspect="1"/>
          </p:cNvPicPr>
          <p:nvPr>
            <p:ph idx="1"/>
          </p:nvPr>
        </p:nvPicPr>
        <p:blipFill>
          <a:blip r:embed="rId2"/>
          <a:stretch>
            <a:fillRect/>
          </a:stretch>
        </p:blipFill>
        <p:spPr>
          <a:xfrm>
            <a:off x="1762740" y="2301472"/>
            <a:ext cx="8011179" cy="3971312"/>
          </a:xfrm>
        </p:spPr>
      </p:pic>
    </p:spTree>
    <p:extLst>
      <p:ext uri="{BB962C8B-B14F-4D97-AF65-F5344CB8AC3E}">
        <p14:creationId xmlns:p14="http://schemas.microsoft.com/office/powerpoint/2010/main" val="363092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63-05A8-A677-0E0B-6E1A8DDE0510}"/>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D3C7FF38-C1DB-BCE2-F8DB-12144C8C9FBD}"/>
              </a:ext>
            </a:extLst>
          </p:cNvPr>
          <p:cNvPicPr>
            <a:picLocks noGrp="1" noChangeAspect="1"/>
          </p:cNvPicPr>
          <p:nvPr>
            <p:ph idx="1"/>
          </p:nvPr>
        </p:nvPicPr>
        <p:blipFill>
          <a:blip r:embed="rId2"/>
          <a:stretch>
            <a:fillRect/>
          </a:stretch>
        </p:blipFill>
        <p:spPr>
          <a:xfrm>
            <a:off x="1460262" y="2418324"/>
            <a:ext cx="4635738" cy="2863997"/>
          </a:xfrm>
        </p:spPr>
      </p:pic>
      <p:pic>
        <p:nvPicPr>
          <p:cNvPr id="7" name="Picture 6">
            <a:extLst>
              <a:ext uri="{FF2B5EF4-FFF2-40B4-BE49-F238E27FC236}">
                <a16:creationId xmlns:a16="http://schemas.microsoft.com/office/drawing/2014/main" id="{D3497BF6-1ED5-3E10-9DE9-776004E03612}"/>
              </a:ext>
            </a:extLst>
          </p:cNvPr>
          <p:cNvPicPr>
            <a:picLocks noChangeAspect="1"/>
          </p:cNvPicPr>
          <p:nvPr/>
        </p:nvPicPr>
        <p:blipFill>
          <a:blip r:embed="rId3"/>
          <a:stretch>
            <a:fillRect/>
          </a:stretch>
        </p:blipFill>
        <p:spPr>
          <a:xfrm>
            <a:off x="6194315" y="2475477"/>
            <a:ext cx="4273770" cy="2806844"/>
          </a:xfrm>
          <a:prstGeom prst="rect">
            <a:avLst/>
          </a:prstGeom>
        </p:spPr>
      </p:pic>
    </p:spTree>
    <p:extLst>
      <p:ext uri="{BB962C8B-B14F-4D97-AF65-F5344CB8AC3E}">
        <p14:creationId xmlns:p14="http://schemas.microsoft.com/office/powerpoint/2010/main" val="111795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BC7F-0AEC-FC98-C804-3EF85C82336F}"/>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5020551A-3C1B-8890-2920-674485F3A346}"/>
              </a:ext>
            </a:extLst>
          </p:cNvPr>
          <p:cNvPicPr>
            <a:picLocks noGrp="1" noChangeAspect="1"/>
          </p:cNvPicPr>
          <p:nvPr>
            <p:ph idx="1"/>
          </p:nvPr>
        </p:nvPicPr>
        <p:blipFill>
          <a:blip r:embed="rId2"/>
          <a:stretch>
            <a:fillRect/>
          </a:stretch>
        </p:blipFill>
        <p:spPr>
          <a:xfrm>
            <a:off x="1275761" y="2683121"/>
            <a:ext cx="4400776" cy="2781443"/>
          </a:xfrm>
        </p:spPr>
      </p:pic>
      <p:pic>
        <p:nvPicPr>
          <p:cNvPr id="7" name="Picture 6">
            <a:extLst>
              <a:ext uri="{FF2B5EF4-FFF2-40B4-BE49-F238E27FC236}">
                <a16:creationId xmlns:a16="http://schemas.microsoft.com/office/drawing/2014/main" id="{62AA6563-788B-70E2-5C50-CC588391C274}"/>
              </a:ext>
            </a:extLst>
          </p:cNvPr>
          <p:cNvPicPr>
            <a:picLocks noChangeAspect="1"/>
          </p:cNvPicPr>
          <p:nvPr/>
        </p:nvPicPr>
        <p:blipFill>
          <a:blip r:embed="rId3"/>
          <a:stretch>
            <a:fillRect/>
          </a:stretch>
        </p:blipFill>
        <p:spPr>
          <a:xfrm>
            <a:off x="6096000" y="2683121"/>
            <a:ext cx="4273770" cy="2806844"/>
          </a:xfrm>
          <a:prstGeom prst="rect">
            <a:avLst/>
          </a:prstGeom>
        </p:spPr>
      </p:pic>
    </p:spTree>
    <p:extLst>
      <p:ext uri="{BB962C8B-B14F-4D97-AF65-F5344CB8AC3E}">
        <p14:creationId xmlns:p14="http://schemas.microsoft.com/office/powerpoint/2010/main" val="398202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3C5C-3F0F-87FD-9BFF-C04D6C33FAE0}"/>
              </a:ext>
            </a:extLst>
          </p:cNvPr>
          <p:cNvSpPr>
            <a:spLocks noGrp="1"/>
          </p:cNvSpPr>
          <p:nvPr>
            <p:ph type="title"/>
          </p:nvPr>
        </p:nvSpPr>
        <p:spPr/>
        <p:txBody>
          <a:bodyPr/>
          <a:lstStyle/>
          <a:p>
            <a:r>
              <a:rPr lang="en-IN" dirty="0"/>
              <a:t>Data types in MY SQL</a:t>
            </a:r>
          </a:p>
        </p:txBody>
      </p:sp>
      <p:sp>
        <p:nvSpPr>
          <p:cNvPr id="3" name="Content Placeholder 2">
            <a:extLst>
              <a:ext uri="{FF2B5EF4-FFF2-40B4-BE49-F238E27FC236}">
                <a16:creationId xmlns:a16="http://schemas.microsoft.com/office/drawing/2014/main" id="{B6A10DE3-5E2B-15F8-9DA1-D6364D1C40F7}"/>
              </a:ext>
            </a:extLst>
          </p:cNvPr>
          <p:cNvSpPr>
            <a:spLocks noGrp="1"/>
          </p:cNvSpPr>
          <p:nvPr>
            <p:ph idx="1"/>
          </p:nvPr>
        </p:nvSpPr>
        <p:spPr/>
        <p:txBody>
          <a:bodyPr/>
          <a:lstStyle/>
          <a:p>
            <a:pPr algn="l"/>
            <a:r>
              <a:rPr lang="en-US" sz="1800" b="0" i="0" dirty="0">
                <a:solidFill>
                  <a:srgbClr val="000000"/>
                </a:solidFill>
                <a:effectLst/>
                <a:latin typeface="Verdana" panose="020B0604030504040204" pitchFamily="34" charset="0"/>
              </a:rPr>
              <a:t>Each column in a database table is required to have a name and a data type.</a:t>
            </a:r>
          </a:p>
          <a:p>
            <a:pPr algn="l"/>
            <a:r>
              <a:rPr lang="en-US" sz="1800" b="0" i="0" dirty="0">
                <a:solidFill>
                  <a:srgbClr val="000000"/>
                </a:solidFill>
                <a:effectLst/>
                <a:latin typeface="Verdana" panose="020B0604030504040204" pitchFamily="34" charset="0"/>
              </a:rPr>
              <a:t>An SQL developer must decide what type of data that will be stored inside each column when creating a table. The data type is a guideline for SQL to understand what type of data is expected inside of each column, and it also identifies how SQL will interact with the stored data.</a:t>
            </a:r>
          </a:p>
          <a:p>
            <a:endParaRPr lang="en-IN" dirty="0"/>
          </a:p>
        </p:txBody>
      </p:sp>
      <p:pic>
        <p:nvPicPr>
          <p:cNvPr id="5" name="Picture 4">
            <a:extLst>
              <a:ext uri="{FF2B5EF4-FFF2-40B4-BE49-F238E27FC236}">
                <a16:creationId xmlns:a16="http://schemas.microsoft.com/office/drawing/2014/main" id="{005DAE7E-C1C3-344A-B3D0-1C2A86F65C77}"/>
              </a:ext>
            </a:extLst>
          </p:cNvPr>
          <p:cNvPicPr>
            <a:picLocks noChangeAspect="1"/>
          </p:cNvPicPr>
          <p:nvPr/>
        </p:nvPicPr>
        <p:blipFill>
          <a:blip r:embed="rId2"/>
          <a:stretch>
            <a:fillRect/>
          </a:stretch>
        </p:blipFill>
        <p:spPr>
          <a:xfrm>
            <a:off x="3654863" y="3877092"/>
            <a:ext cx="7645793" cy="2633436"/>
          </a:xfrm>
          <a:prstGeom prst="rect">
            <a:avLst/>
          </a:prstGeom>
        </p:spPr>
      </p:pic>
    </p:spTree>
    <p:extLst>
      <p:ext uri="{BB962C8B-B14F-4D97-AF65-F5344CB8AC3E}">
        <p14:creationId xmlns:p14="http://schemas.microsoft.com/office/powerpoint/2010/main" val="57851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B500-522D-3249-73D3-7B8CAF0402B1}"/>
              </a:ext>
            </a:extLst>
          </p:cNvPr>
          <p:cNvSpPr>
            <a:spLocks noGrp="1"/>
          </p:cNvSpPr>
          <p:nvPr>
            <p:ph type="title"/>
          </p:nvPr>
        </p:nvSpPr>
        <p:spPr/>
        <p:txBody>
          <a:bodyPr/>
          <a:lstStyle/>
          <a:p>
            <a:r>
              <a:rPr lang="en-IN" dirty="0"/>
              <a:t>Data Types in MYSQL(continued)</a:t>
            </a:r>
          </a:p>
        </p:txBody>
      </p:sp>
      <p:pic>
        <p:nvPicPr>
          <p:cNvPr id="5" name="Content Placeholder 4">
            <a:extLst>
              <a:ext uri="{FF2B5EF4-FFF2-40B4-BE49-F238E27FC236}">
                <a16:creationId xmlns:a16="http://schemas.microsoft.com/office/drawing/2014/main" id="{D9BB9D9F-7335-1373-EB5C-11AC9F26F17B}"/>
              </a:ext>
            </a:extLst>
          </p:cNvPr>
          <p:cNvPicPr>
            <a:picLocks noGrp="1" noChangeAspect="1"/>
          </p:cNvPicPr>
          <p:nvPr>
            <p:ph idx="1"/>
          </p:nvPr>
        </p:nvPicPr>
        <p:blipFill>
          <a:blip r:embed="rId2"/>
          <a:stretch>
            <a:fillRect/>
          </a:stretch>
        </p:blipFill>
        <p:spPr>
          <a:xfrm>
            <a:off x="1398426" y="1770048"/>
            <a:ext cx="8971476" cy="4502736"/>
          </a:xfrm>
        </p:spPr>
      </p:pic>
    </p:spTree>
    <p:extLst>
      <p:ext uri="{BB962C8B-B14F-4D97-AF65-F5344CB8AC3E}">
        <p14:creationId xmlns:p14="http://schemas.microsoft.com/office/powerpoint/2010/main" val="369921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0FEB-896C-F9EF-CB52-31EED3B598D4}"/>
              </a:ext>
            </a:extLst>
          </p:cNvPr>
          <p:cNvSpPr>
            <a:spLocks noGrp="1"/>
          </p:cNvSpPr>
          <p:nvPr>
            <p:ph type="title"/>
          </p:nvPr>
        </p:nvSpPr>
        <p:spPr/>
        <p:txBody>
          <a:bodyPr/>
          <a:lstStyle/>
          <a:p>
            <a:r>
              <a:rPr lang="en-IN" dirty="0"/>
              <a:t>SQL </a:t>
            </a:r>
            <a:r>
              <a:rPr lang="en-IN" dirty="0" err="1"/>
              <a:t>CommANDS</a:t>
            </a:r>
            <a:r>
              <a:rPr lang="en-IN" dirty="0"/>
              <a:t> AND TYPES</a:t>
            </a:r>
          </a:p>
        </p:txBody>
      </p:sp>
      <p:sp>
        <p:nvSpPr>
          <p:cNvPr id="3" name="Content Placeholder 2">
            <a:extLst>
              <a:ext uri="{FF2B5EF4-FFF2-40B4-BE49-F238E27FC236}">
                <a16:creationId xmlns:a16="http://schemas.microsoft.com/office/drawing/2014/main" id="{6FE404C7-3F6A-11F8-B1E9-5A0B0A501703}"/>
              </a:ext>
            </a:extLst>
          </p:cNvPr>
          <p:cNvSpPr>
            <a:spLocks noGrp="1"/>
          </p:cNvSpPr>
          <p:nvPr>
            <p:ph idx="1"/>
          </p:nvPr>
        </p:nvSpPr>
        <p:spPr/>
        <p:txBody>
          <a:bodyPr/>
          <a:lstStyle/>
          <a:p>
            <a:pPr algn="just">
              <a:buFont typeface="Arial" panose="020B0604020202020204" pitchFamily="34" charset="0"/>
              <a:buChar char="•"/>
            </a:pPr>
            <a:r>
              <a:rPr lang="en-US" sz="2000" b="0" i="0" dirty="0">
                <a:solidFill>
                  <a:srgbClr val="000000"/>
                </a:solidFill>
                <a:effectLst/>
                <a:latin typeface="inter-regular"/>
              </a:rPr>
              <a:t>SQL commands are instructions. It is used to communicate with the database. It is also used to perform specific tasks, functions, and queries of data.</a:t>
            </a:r>
          </a:p>
          <a:p>
            <a:pPr algn="just">
              <a:buFont typeface="Arial" panose="020B0604020202020204" pitchFamily="34" charset="0"/>
              <a:buChar char="•"/>
            </a:pPr>
            <a:r>
              <a:rPr lang="en-US" sz="2000" b="0" i="0" dirty="0">
                <a:solidFill>
                  <a:srgbClr val="000000"/>
                </a:solidFill>
                <a:effectLst/>
                <a:latin typeface="inter-regular"/>
              </a:rPr>
              <a:t>SQL can perform various tasks like create a table, add data to tables, drop the table, modify the table, set permission for users.</a:t>
            </a:r>
          </a:p>
          <a:p>
            <a:endParaRPr lang="en-IN" dirty="0"/>
          </a:p>
        </p:txBody>
      </p:sp>
      <p:pic>
        <p:nvPicPr>
          <p:cNvPr id="5" name="Picture 4">
            <a:extLst>
              <a:ext uri="{FF2B5EF4-FFF2-40B4-BE49-F238E27FC236}">
                <a16:creationId xmlns:a16="http://schemas.microsoft.com/office/drawing/2014/main" id="{A09BA04A-9223-727D-30CB-00FA9931F279}"/>
              </a:ext>
            </a:extLst>
          </p:cNvPr>
          <p:cNvPicPr>
            <a:picLocks noChangeAspect="1"/>
          </p:cNvPicPr>
          <p:nvPr/>
        </p:nvPicPr>
        <p:blipFill>
          <a:blip r:embed="rId2"/>
          <a:stretch>
            <a:fillRect/>
          </a:stretch>
        </p:blipFill>
        <p:spPr>
          <a:xfrm>
            <a:off x="6551184" y="3429000"/>
            <a:ext cx="4311872" cy="2825895"/>
          </a:xfrm>
          <a:prstGeom prst="rect">
            <a:avLst/>
          </a:prstGeom>
        </p:spPr>
      </p:pic>
    </p:spTree>
    <p:extLst>
      <p:ext uri="{BB962C8B-B14F-4D97-AF65-F5344CB8AC3E}">
        <p14:creationId xmlns:p14="http://schemas.microsoft.com/office/powerpoint/2010/main" val="404238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4C88-2CE3-ED26-5D0C-4A56D97A4EAF}"/>
              </a:ext>
            </a:extLst>
          </p:cNvPr>
          <p:cNvSpPr>
            <a:spLocks noGrp="1"/>
          </p:cNvSpPr>
          <p:nvPr>
            <p:ph type="ctrTitle"/>
          </p:nvPr>
        </p:nvSpPr>
        <p:spPr/>
        <p:txBody>
          <a:bodyPr/>
          <a:lstStyle/>
          <a:p>
            <a:r>
              <a:rPr lang="en-IN"/>
              <a:t>SQL </a:t>
            </a:r>
          </a:p>
        </p:txBody>
      </p:sp>
      <p:sp>
        <p:nvSpPr>
          <p:cNvPr id="3" name="Subtitle 2">
            <a:extLst>
              <a:ext uri="{FF2B5EF4-FFF2-40B4-BE49-F238E27FC236}">
                <a16:creationId xmlns:a16="http://schemas.microsoft.com/office/drawing/2014/main" id="{9F3530DD-A017-8E99-EC9F-7D47BDBB3DF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7678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1CA3-00E9-79D1-7662-17010CD24827}"/>
              </a:ext>
            </a:extLst>
          </p:cNvPr>
          <p:cNvSpPr>
            <a:spLocks noGrp="1"/>
          </p:cNvSpPr>
          <p:nvPr>
            <p:ph type="title"/>
          </p:nvPr>
        </p:nvSpPr>
        <p:spPr/>
        <p:txBody>
          <a:bodyPr/>
          <a:lstStyle/>
          <a:p>
            <a:r>
              <a:rPr lang="en-IN" dirty="0"/>
              <a:t>Data Definition Language</a:t>
            </a:r>
          </a:p>
        </p:txBody>
      </p:sp>
      <p:sp>
        <p:nvSpPr>
          <p:cNvPr id="3" name="Content Placeholder 2">
            <a:extLst>
              <a:ext uri="{FF2B5EF4-FFF2-40B4-BE49-F238E27FC236}">
                <a16:creationId xmlns:a16="http://schemas.microsoft.com/office/drawing/2014/main" id="{176D34AC-185A-DB24-4013-90FDC0EE5A75}"/>
              </a:ext>
            </a:extLst>
          </p:cNvPr>
          <p:cNvSpPr>
            <a:spLocks noGrp="1"/>
          </p:cNvSpPr>
          <p:nvPr>
            <p:ph idx="1"/>
          </p:nvPr>
        </p:nvSpPr>
        <p:spPr/>
        <p:txBody>
          <a:bodyPr>
            <a:normAutofit fontScale="92500"/>
          </a:bodyPr>
          <a:lstStyle/>
          <a:p>
            <a:pPr marL="0" indent="0" algn="just">
              <a:buNone/>
            </a:pPr>
            <a:r>
              <a:rPr lang="en-US" sz="2000" b="0" i="0" dirty="0">
                <a:solidFill>
                  <a:srgbClr val="000000"/>
                </a:solidFill>
                <a:effectLst/>
                <a:latin typeface="inter-regular"/>
              </a:rPr>
              <a:t>DDL changes the structure of the table like creating a table, deleting a table, altering a table, etc.</a:t>
            </a:r>
          </a:p>
          <a:p>
            <a:pPr marL="0" indent="0" algn="just">
              <a:buNone/>
            </a:pPr>
            <a:r>
              <a:rPr lang="en-US" sz="2000" b="0" i="0" dirty="0">
                <a:solidFill>
                  <a:srgbClr val="000000"/>
                </a:solidFill>
                <a:effectLst/>
                <a:latin typeface="inter-regular"/>
              </a:rPr>
              <a:t>All the command of DDL are auto-committed that means it permanently save all the changes in the database.</a:t>
            </a:r>
          </a:p>
          <a:p>
            <a:pPr marL="0" indent="0" algn="just">
              <a:buNone/>
            </a:pPr>
            <a:r>
              <a:rPr lang="en-US" sz="1400" b="0" i="0" dirty="0">
                <a:solidFill>
                  <a:srgbClr val="273239"/>
                </a:solidFill>
                <a:effectLst/>
                <a:latin typeface="inter-regular"/>
              </a:rPr>
              <a:t> </a:t>
            </a:r>
            <a:r>
              <a:rPr lang="en-US" sz="1800" b="0" i="0" dirty="0">
                <a:solidFill>
                  <a:srgbClr val="273239"/>
                </a:solidFill>
                <a:effectLst/>
                <a:latin typeface="inter-regular"/>
              </a:rPr>
              <a:t>DDL is a set of SQL commands used to create, modify, and delete database structures but not data. These commands are normally not used by a general user, who should be accessing the database via an application.</a:t>
            </a:r>
            <a:endParaRPr lang="en-US" sz="1800" b="0" i="0" dirty="0">
              <a:solidFill>
                <a:srgbClr val="000000"/>
              </a:solidFill>
              <a:effectLst/>
              <a:latin typeface="inter-regular"/>
            </a:endParaRPr>
          </a:p>
          <a:p>
            <a:pPr marL="0" indent="0" algn="just">
              <a:buNone/>
            </a:pPr>
            <a:r>
              <a:rPr lang="en-US" sz="1800" b="0" i="0" dirty="0">
                <a:solidFill>
                  <a:srgbClr val="333333"/>
                </a:solidFill>
                <a:effectLst/>
                <a:latin typeface="inter-regular"/>
              </a:rPr>
              <a:t>Here are some commands that come under DDL:</a:t>
            </a:r>
          </a:p>
          <a:p>
            <a:pPr algn="just"/>
            <a:r>
              <a:rPr lang="en-US" sz="1800" b="0" i="0" dirty="0">
                <a:solidFill>
                  <a:srgbClr val="000000"/>
                </a:solidFill>
                <a:effectLst/>
                <a:latin typeface="inter-regular"/>
              </a:rPr>
              <a:t>CREATE</a:t>
            </a:r>
          </a:p>
          <a:p>
            <a:pPr algn="just"/>
            <a:r>
              <a:rPr lang="en-US" sz="1800" b="0" i="0" dirty="0">
                <a:solidFill>
                  <a:srgbClr val="000000"/>
                </a:solidFill>
                <a:effectLst/>
                <a:latin typeface="inter-regular"/>
              </a:rPr>
              <a:t>ALTER</a:t>
            </a:r>
          </a:p>
          <a:p>
            <a:pPr algn="just"/>
            <a:r>
              <a:rPr lang="en-US" sz="1800" b="0" i="0" dirty="0">
                <a:solidFill>
                  <a:srgbClr val="000000"/>
                </a:solidFill>
                <a:effectLst/>
                <a:latin typeface="inter-regular"/>
              </a:rPr>
              <a:t>DROP</a:t>
            </a:r>
          </a:p>
          <a:p>
            <a:pPr algn="just"/>
            <a:r>
              <a:rPr lang="en-US" sz="1800" b="0" i="0" dirty="0">
                <a:solidFill>
                  <a:srgbClr val="000000"/>
                </a:solidFill>
                <a:effectLst/>
                <a:latin typeface="inter-regular"/>
              </a:rPr>
              <a:t>TRUNCATE</a:t>
            </a:r>
          </a:p>
          <a:p>
            <a:pPr marL="0" indent="0">
              <a:buNone/>
            </a:pPr>
            <a:endParaRPr lang="en-IN" dirty="0"/>
          </a:p>
        </p:txBody>
      </p:sp>
    </p:spTree>
    <p:extLst>
      <p:ext uri="{BB962C8B-B14F-4D97-AF65-F5344CB8AC3E}">
        <p14:creationId xmlns:p14="http://schemas.microsoft.com/office/powerpoint/2010/main" val="190119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07EE-31AB-4495-1656-641F4F2FC7E4}"/>
              </a:ext>
            </a:extLst>
          </p:cNvPr>
          <p:cNvSpPr>
            <a:spLocks noGrp="1"/>
          </p:cNvSpPr>
          <p:nvPr>
            <p:ph type="title"/>
          </p:nvPr>
        </p:nvSpPr>
        <p:spPr/>
        <p:txBody>
          <a:bodyPr/>
          <a:lstStyle/>
          <a:p>
            <a:r>
              <a:rPr lang="en-IN" dirty="0"/>
              <a:t>Create ,Alter Commands</a:t>
            </a:r>
          </a:p>
        </p:txBody>
      </p:sp>
      <p:sp>
        <p:nvSpPr>
          <p:cNvPr id="3" name="Content Placeholder 2">
            <a:extLst>
              <a:ext uri="{FF2B5EF4-FFF2-40B4-BE49-F238E27FC236}">
                <a16:creationId xmlns:a16="http://schemas.microsoft.com/office/drawing/2014/main" id="{7684DEAC-BF43-00FE-0E85-6AF25A1DC79F}"/>
              </a:ext>
            </a:extLst>
          </p:cNvPr>
          <p:cNvSpPr>
            <a:spLocks noGrp="1"/>
          </p:cNvSpPr>
          <p:nvPr>
            <p:ph idx="1"/>
          </p:nvPr>
        </p:nvSpPr>
        <p:spPr/>
        <p:txBody>
          <a:bodyPr>
            <a:normAutofit fontScale="70000" lnSpcReduction="20000"/>
          </a:bodyPr>
          <a:lstStyle/>
          <a:p>
            <a:pPr marL="0" indent="0" algn="just">
              <a:buNone/>
            </a:pPr>
            <a:r>
              <a:rPr lang="en-US" sz="2200" b="1" i="0" u="sng" dirty="0">
                <a:solidFill>
                  <a:srgbClr val="333333"/>
                </a:solidFill>
                <a:effectLst/>
                <a:latin typeface="inter-regular"/>
              </a:rPr>
              <a:t> CREATE</a:t>
            </a:r>
            <a:r>
              <a:rPr lang="en-US" sz="2200" b="0" i="0" u="sng" dirty="0">
                <a:solidFill>
                  <a:srgbClr val="333333"/>
                </a:solidFill>
                <a:effectLst/>
                <a:latin typeface="inter-regular"/>
              </a:rPr>
              <a:t> </a:t>
            </a:r>
          </a:p>
          <a:p>
            <a:pPr marL="0" indent="0" algn="just">
              <a:buNone/>
            </a:pPr>
            <a:r>
              <a:rPr lang="en-US" sz="2200" b="0" i="0" dirty="0">
                <a:solidFill>
                  <a:srgbClr val="333333"/>
                </a:solidFill>
                <a:effectLst/>
                <a:latin typeface="inter-regular"/>
              </a:rPr>
              <a:t>It is used to create a new table in the database.</a:t>
            </a:r>
          </a:p>
          <a:p>
            <a:pPr marL="0" indent="0" algn="just">
              <a:buNone/>
            </a:pPr>
            <a:r>
              <a:rPr lang="en-US" sz="2200" b="0" i="0" dirty="0">
                <a:solidFill>
                  <a:srgbClr val="273239"/>
                </a:solidFill>
                <a:effectLst/>
                <a:latin typeface="inter-regular"/>
              </a:rPr>
              <a:t>This command is used to create the database or its objects (like table, index, function, views, store procedure, and triggers).</a:t>
            </a:r>
            <a:endParaRPr lang="en-US" sz="2200" b="0" i="0" dirty="0">
              <a:solidFill>
                <a:srgbClr val="333333"/>
              </a:solidFill>
              <a:effectLst/>
              <a:latin typeface="inter-regular"/>
            </a:endParaRPr>
          </a:p>
          <a:p>
            <a:pPr algn="just"/>
            <a:r>
              <a:rPr lang="en-US" sz="2200" b="1" i="0" dirty="0">
                <a:solidFill>
                  <a:srgbClr val="333333"/>
                </a:solidFill>
                <a:effectLst/>
                <a:latin typeface="inter-regular"/>
              </a:rPr>
              <a:t>Syntax:</a:t>
            </a:r>
            <a:endParaRPr lang="en-US" sz="2200" b="0" i="0" dirty="0">
              <a:solidFill>
                <a:srgbClr val="333333"/>
              </a:solidFill>
              <a:effectLst/>
              <a:latin typeface="inter-regular"/>
            </a:endParaRPr>
          </a:p>
          <a:p>
            <a:pPr algn="just">
              <a:buFont typeface="+mj-lt"/>
              <a:buAutoNum type="arabicPeriod"/>
            </a:pPr>
            <a:r>
              <a:rPr lang="en-US" sz="2200" b="0" i="0" dirty="0">
                <a:solidFill>
                  <a:srgbClr val="000000"/>
                </a:solidFill>
                <a:effectLst/>
                <a:latin typeface="inter-regular"/>
              </a:rPr>
              <a:t>CREATE TABLE TABLE_NAME (COLUMN_NAME DATATYPES[,....]);  </a:t>
            </a:r>
          </a:p>
          <a:p>
            <a:pPr marL="0" indent="0" algn="just">
              <a:buNone/>
            </a:pPr>
            <a:r>
              <a:rPr lang="en-US" sz="2200" b="1" i="0" u="sng" dirty="0">
                <a:solidFill>
                  <a:schemeClr val="tx1">
                    <a:lumMod val="85000"/>
                    <a:lumOff val="15000"/>
                  </a:schemeClr>
                </a:solidFill>
                <a:effectLst/>
                <a:latin typeface="inter-regular"/>
                <a:hlinkClick r:id="rId2">
                  <a:extLst>
                    <a:ext uri="{A12FA001-AC4F-418D-AE19-62706E023703}">
                      <ahyp:hlinkClr xmlns:ahyp="http://schemas.microsoft.com/office/drawing/2018/hyperlinkcolor" val="tx"/>
                    </a:ext>
                  </a:extLst>
                </a:hlinkClick>
              </a:rPr>
              <a:t>ALTER</a:t>
            </a:r>
            <a:r>
              <a:rPr lang="en-US" sz="2200" b="1" i="0" dirty="0">
                <a:solidFill>
                  <a:srgbClr val="273239"/>
                </a:solidFill>
                <a:effectLst/>
                <a:latin typeface="inter-regular"/>
              </a:rPr>
              <a:t>: </a:t>
            </a:r>
          </a:p>
          <a:p>
            <a:pPr marL="0" indent="0" algn="just">
              <a:buNone/>
            </a:pPr>
            <a:r>
              <a:rPr lang="en-US" sz="2200" b="0" i="0" dirty="0">
                <a:solidFill>
                  <a:srgbClr val="273239"/>
                </a:solidFill>
                <a:effectLst/>
                <a:latin typeface="inter-regular"/>
              </a:rPr>
              <a:t>This is used to alter the structure of the database.</a:t>
            </a:r>
          </a:p>
          <a:p>
            <a:pPr algn="just"/>
            <a:r>
              <a:rPr lang="en-US" sz="2200" b="1" i="0" dirty="0">
                <a:solidFill>
                  <a:srgbClr val="333333"/>
                </a:solidFill>
                <a:effectLst/>
                <a:latin typeface="inter-regular"/>
              </a:rPr>
              <a:t>. </a:t>
            </a:r>
            <a:r>
              <a:rPr lang="en-US" sz="2200" b="0" i="0" dirty="0">
                <a:solidFill>
                  <a:srgbClr val="333333"/>
                </a:solidFill>
                <a:effectLst/>
                <a:latin typeface="inter-regular"/>
              </a:rPr>
              <a:t>It is used to alter the structure of the database. This change could be either to modify the characteristics of an existing attribute or probably to add a new attribute.</a:t>
            </a:r>
          </a:p>
          <a:p>
            <a:pPr algn="just"/>
            <a:r>
              <a:rPr lang="en-US" sz="2200" b="1" i="0" dirty="0">
                <a:solidFill>
                  <a:srgbClr val="333333"/>
                </a:solidFill>
                <a:effectLst/>
                <a:latin typeface="inter-regular"/>
              </a:rPr>
              <a:t>Syntax:</a:t>
            </a:r>
            <a:endParaRPr lang="en-US" sz="2200" b="0" i="0" dirty="0">
              <a:solidFill>
                <a:srgbClr val="333333"/>
              </a:solidFill>
              <a:effectLst/>
              <a:latin typeface="inter-regular"/>
            </a:endParaRPr>
          </a:p>
          <a:p>
            <a:pPr algn="just"/>
            <a:r>
              <a:rPr lang="en-US" sz="2200" b="0" i="0" dirty="0">
                <a:solidFill>
                  <a:srgbClr val="333333"/>
                </a:solidFill>
                <a:effectLst/>
                <a:latin typeface="inter-regular"/>
              </a:rPr>
              <a:t>To add a new column in the table</a:t>
            </a:r>
          </a:p>
          <a:p>
            <a:pPr algn="just">
              <a:buFont typeface="+mj-lt"/>
              <a:buAutoNum type="arabicPeriod"/>
            </a:pPr>
            <a:r>
              <a:rPr lang="en-US" sz="2200" b="0" i="0" dirty="0">
                <a:solidFill>
                  <a:srgbClr val="000000"/>
                </a:solidFill>
                <a:effectLst/>
                <a:latin typeface="inter-regular"/>
              </a:rPr>
              <a:t>ALTER TABLE </a:t>
            </a:r>
            <a:r>
              <a:rPr lang="en-US" sz="2200" b="0" i="0" dirty="0" err="1">
                <a:solidFill>
                  <a:srgbClr val="000000"/>
                </a:solidFill>
                <a:effectLst/>
                <a:latin typeface="inter-regular"/>
              </a:rPr>
              <a:t>table_name</a:t>
            </a:r>
            <a:r>
              <a:rPr lang="en-US" sz="2200" b="0" i="0" dirty="0">
                <a:solidFill>
                  <a:srgbClr val="000000"/>
                </a:solidFill>
                <a:effectLst/>
                <a:latin typeface="inter-regular"/>
              </a:rPr>
              <a:t> ADD </a:t>
            </a:r>
            <a:r>
              <a:rPr lang="en-US" sz="2200" b="0" i="0" dirty="0" err="1">
                <a:solidFill>
                  <a:srgbClr val="000000"/>
                </a:solidFill>
                <a:effectLst/>
                <a:latin typeface="inter-regular"/>
              </a:rPr>
              <a:t>column_name</a:t>
            </a:r>
            <a:r>
              <a:rPr lang="en-US" sz="2200" b="0" i="0" dirty="0">
                <a:solidFill>
                  <a:srgbClr val="000000"/>
                </a:solidFill>
                <a:effectLst/>
                <a:latin typeface="inter-regular"/>
              </a:rPr>
              <a:t> COLUMN-definition;   </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118090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BEF7-BEB3-8FDA-1C01-88D0AE1ADB0B}"/>
              </a:ext>
            </a:extLst>
          </p:cNvPr>
          <p:cNvSpPr>
            <a:spLocks noGrp="1"/>
          </p:cNvSpPr>
          <p:nvPr>
            <p:ph type="title"/>
          </p:nvPr>
        </p:nvSpPr>
        <p:spPr/>
        <p:txBody>
          <a:bodyPr/>
          <a:lstStyle/>
          <a:p>
            <a:r>
              <a:rPr lang="en-IN" dirty="0"/>
              <a:t>Drop and Truncate</a:t>
            </a:r>
          </a:p>
        </p:txBody>
      </p:sp>
      <p:sp>
        <p:nvSpPr>
          <p:cNvPr id="3" name="Content Placeholder 2">
            <a:extLst>
              <a:ext uri="{FF2B5EF4-FFF2-40B4-BE49-F238E27FC236}">
                <a16:creationId xmlns:a16="http://schemas.microsoft.com/office/drawing/2014/main" id="{82B8834C-89FC-0E0E-2765-3DC251D4FDDD}"/>
              </a:ext>
            </a:extLst>
          </p:cNvPr>
          <p:cNvSpPr>
            <a:spLocks noGrp="1"/>
          </p:cNvSpPr>
          <p:nvPr>
            <p:ph idx="1"/>
          </p:nvPr>
        </p:nvSpPr>
        <p:spPr/>
        <p:txBody>
          <a:bodyPr>
            <a:normAutofit fontScale="85000" lnSpcReduction="20000"/>
          </a:bodyPr>
          <a:lstStyle/>
          <a:p>
            <a:pPr marL="0" indent="0" algn="just">
              <a:buNone/>
            </a:pPr>
            <a:r>
              <a:rPr lang="en-US" sz="1800" b="1" i="0" dirty="0">
                <a:solidFill>
                  <a:srgbClr val="333333"/>
                </a:solidFill>
                <a:effectLst/>
                <a:latin typeface="inter-bold"/>
              </a:rPr>
              <a:t> DROP:</a:t>
            </a:r>
          </a:p>
          <a:p>
            <a:pPr marL="0" indent="0" algn="just">
              <a:buNone/>
            </a:pPr>
            <a:r>
              <a:rPr lang="en-US" sz="1800" b="0" i="0" dirty="0">
                <a:solidFill>
                  <a:srgbClr val="333333"/>
                </a:solidFill>
                <a:effectLst/>
                <a:latin typeface="inter-regular"/>
              </a:rPr>
              <a:t> It is used to delete both the structure and record stored in the table.</a:t>
            </a:r>
          </a:p>
          <a:p>
            <a:pPr marL="0" indent="0" algn="just">
              <a:buNone/>
            </a:pPr>
            <a:r>
              <a:rPr lang="en-US" sz="1800" b="1" i="0" dirty="0">
                <a:solidFill>
                  <a:srgbClr val="333333"/>
                </a:solidFill>
                <a:effectLst/>
                <a:latin typeface="inter-bold"/>
              </a:rPr>
              <a:t>Syntax</a:t>
            </a:r>
            <a:endParaRPr lang="en-US" sz="1800" b="0" i="0" dirty="0">
              <a:solidFill>
                <a:srgbClr val="333333"/>
              </a:solidFill>
              <a:effectLst/>
              <a:latin typeface="inter-regular"/>
            </a:endParaRPr>
          </a:p>
          <a:p>
            <a:pPr marL="0" indent="0" algn="just">
              <a:buNone/>
            </a:pPr>
            <a:r>
              <a:rPr lang="en-US" sz="1800" b="0" i="0" dirty="0">
                <a:solidFill>
                  <a:srgbClr val="000000"/>
                </a:solidFill>
                <a:effectLst/>
                <a:latin typeface="inter-regular"/>
              </a:rPr>
              <a:t>DROP TABLE </a:t>
            </a:r>
            <a:r>
              <a:rPr lang="en-US" sz="1800" b="0" i="0" dirty="0" err="1">
                <a:solidFill>
                  <a:srgbClr val="000000"/>
                </a:solidFill>
                <a:effectLst/>
                <a:latin typeface="inter-regular"/>
              </a:rPr>
              <a:t>table_name</a:t>
            </a:r>
            <a:r>
              <a:rPr lang="en-US" sz="1800" b="0" i="0" dirty="0">
                <a:solidFill>
                  <a:srgbClr val="000000"/>
                </a:solidFill>
                <a:effectLst/>
                <a:latin typeface="inter-regular"/>
              </a:rPr>
              <a:t>;  </a:t>
            </a:r>
          </a:p>
          <a:p>
            <a:pPr marL="0" indent="0" algn="just">
              <a:buNone/>
            </a:pPr>
            <a:r>
              <a:rPr lang="en-US" sz="1800" b="1" i="0" dirty="0">
                <a:solidFill>
                  <a:srgbClr val="333333"/>
                </a:solidFill>
                <a:effectLst/>
                <a:latin typeface="inter-bold"/>
              </a:rPr>
              <a:t>Example</a:t>
            </a:r>
            <a:endParaRPr lang="en-US" sz="1800" b="0" i="0" dirty="0">
              <a:solidFill>
                <a:srgbClr val="333333"/>
              </a:solidFill>
              <a:effectLst/>
              <a:latin typeface="inter-regular"/>
            </a:endParaRPr>
          </a:p>
          <a:p>
            <a:pPr marL="0" indent="0" algn="just">
              <a:buNone/>
            </a:pPr>
            <a:r>
              <a:rPr lang="en-US" sz="1800" b="0" i="0" dirty="0">
                <a:solidFill>
                  <a:srgbClr val="000000"/>
                </a:solidFill>
                <a:effectLst/>
                <a:latin typeface="inter-regular"/>
              </a:rPr>
              <a:t>DROP TABLE EMPLOYEE;  </a:t>
            </a:r>
          </a:p>
          <a:p>
            <a:pPr marL="0" indent="0" algn="just">
              <a:buNone/>
            </a:pPr>
            <a:r>
              <a:rPr lang="en-US" sz="1800" b="1" dirty="0">
                <a:solidFill>
                  <a:srgbClr val="000000"/>
                </a:solidFill>
                <a:latin typeface="inter-regular"/>
              </a:rPr>
              <a:t>TRUNCATE</a:t>
            </a:r>
          </a:p>
          <a:p>
            <a:pPr algn="just"/>
            <a:r>
              <a:rPr lang="en-US" sz="1800" b="0" i="0" dirty="0">
                <a:solidFill>
                  <a:srgbClr val="333333"/>
                </a:solidFill>
                <a:effectLst/>
                <a:latin typeface="inter-regular"/>
              </a:rPr>
              <a:t>It is used to delete all the rows from the table and free the space containing the table.</a:t>
            </a:r>
          </a:p>
          <a:p>
            <a:pPr algn="just"/>
            <a:r>
              <a:rPr lang="en-US" sz="1800" b="1" i="0" dirty="0">
                <a:solidFill>
                  <a:srgbClr val="333333"/>
                </a:solidFill>
                <a:effectLst/>
                <a:latin typeface="inter-bold"/>
              </a:rPr>
              <a:t>Syntax:</a:t>
            </a:r>
            <a:endParaRPr lang="en-US" sz="1800" b="0" i="0" dirty="0">
              <a:solidFill>
                <a:srgbClr val="333333"/>
              </a:solidFill>
              <a:effectLst/>
              <a:latin typeface="inter-regular"/>
            </a:endParaRPr>
          </a:p>
          <a:p>
            <a:pPr algn="just">
              <a:buFont typeface="+mj-lt"/>
              <a:buAutoNum type="arabicPeriod"/>
            </a:pPr>
            <a:r>
              <a:rPr lang="en-US" sz="1800" b="0" i="0" dirty="0">
                <a:solidFill>
                  <a:srgbClr val="000000"/>
                </a:solidFill>
                <a:effectLst/>
                <a:latin typeface="inter-regular"/>
              </a:rPr>
              <a:t>TRUNCATE TABLE </a:t>
            </a:r>
            <a:r>
              <a:rPr lang="en-US" sz="1800" b="0" i="0" dirty="0" err="1">
                <a:solidFill>
                  <a:srgbClr val="000000"/>
                </a:solidFill>
                <a:effectLst/>
                <a:latin typeface="inter-regular"/>
              </a:rPr>
              <a:t>table_name</a:t>
            </a:r>
            <a:r>
              <a:rPr lang="en-US" sz="1800" b="0" i="0" dirty="0">
                <a:solidFill>
                  <a:srgbClr val="000000"/>
                </a:solidFill>
                <a:effectLst/>
                <a:latin typeface="inter-regular"/>
              </a:rPr>
              <a:t>;  </a:t>
            </a:r>
          </a:p>
          <a:p>
            <a:pPr algn="just"/>
            <a:r>
              <a:rPr lang="en-US" sz="1800" b="1" i="0" dirty="0">
                <a:solidFill>
                  <a:srgbClr val="333333"/>
                </a:solidFill>
                <a:effectLst/>
                <a:latin typeface="inter-bold"/>
              </a:rPr>
              <a:t>Example:</a:t>
            </a:r>
            <a:endParaRPr lang="en-US" sz="1800" b="0" i="0" dirty="0">
              <a:solidFill>
                <a:srgbClr val="333333"/>
              </a:solidFill>
              <a:effectLst/>
              <a:latin typeface="inter-regular"/>
            </a:endParaRPr>
          </a:p>
          <a:p>
            <a:pPr algn="just">
              <a:buFont typeface="+mj-lt"/>
              <a:buAutoNum type="arabicPeriod"/>
            </a:pPr>
            <a:r>
              <a:rPr lang="en-US" sz="1800" b="0" i="0" dirty="0">
                <a:solidFill>
                  <a:srgbClr val="000000"/>
                </a:solidFill>
                <a:effectLst/>
                <a:latin typeface="inter-regular"/>
              </a:rPr>
              <a:t>TRUNCATE TABLE EMPLOYEE;  </a:t>
            </a:r>
          </a:p>
          <a:p>
            <a:pPr marL="0" indent="0" algn="just">
              <a:buNone/>
            </a:pPr>
            <a:endParaRPr lang="en-US" sz="1800" b="1"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407870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0B5C-17F7-130E-9211-32A6A8022FC9}"/>
              </a:ext>
            </a:extLst>
          </p:cNvPr>
          <p:cNvSpPr>
            <a:spLocks noGrp="1"/>
          </p:cNvSpPr>
          <p:nvPr>
            <p:ph type="title"/>
          </p:nvPr>
        </p:nvSpPr>
        <p:spPr/>
        <p:txBody>
          <a:bodyPr/>
          <a:lstStyle/>
          <a:p>
            <a:r>
              <a:rPr lang="en-IN" dirty="0"/>
              <a:t>DML Commands</a:t>
            </a:r>
          </a:p>
        </p:txBody>
      </p:sp>
      <p:sp>
        <p:nvSpPr>
          <p:cNvPr id="3" name="Content Placeholder 2">
            <a:extLst>
              <a:ext uri="{FF2B5EF4-FFF2-40B4-BE49-F238E27FC236}">
                <a16:creationId xmlns:a16="http://schemas.microsoft.com/office/drawing/2014/main" id="{C9E73AF3-4F4E-59CA-77C4-27D08893FC02}"/>
              </a:ext>
            </a:extLst>
          </p:cNvPr>
          <p:cNvSpPr>
            <a:spLocks noGrp="1"/>
          </p:cNvSpPr>
          <p:nvPr>
            <p:ph idx="1"/>
          </p:nvPr>
        </p:nvSpPr>
        <p:spPr/>
        <p:txBody>
          <a:bodyPr>
            <a:normAutofit/>
          </a:bodyPr>
          <a:lstStyle/>
          <a:p>
            <a:pPr marL="0" indent="0">
              <a:buNone/>
            </a:pPr>
            <a:r>
              <a:rPr lang="en-US" sz="2000" b="0" i="0" dirty="0">
                <a:solidFill>
                  <a:srgbClr val="273239"/>
                </a:solidFill>
                <a:effectLst/>
                <a:latin typeface="Nunito" pitchFamily="2" charset="0"/>
              </a:rPr>
              <a:t>The SQL commands that deal with the manipulation of data present in the database belong to DML or Data Manipulation Language and this includes most of the SQL statements. It is the component of the SQL statement that controls access to data and to the database. Basically, DCL statements are grouped with DML statements.</a:t>
            </a:r>
          </a:p>
          <a:p>
            <a:pPr algn="l" fontAlgn="base"/>
            <a:endParaRPr lang="en-US" sz="2000" b="0" i="0" dirty="0">
              <a:solidFill>
                <a:srgbClr val="273239"/>
              </a:solidFill>
              <a:effectLst/>
              <a:latin typeface="Nunito" pitchFamily="2" charset="0"/>
            </a:endParaRPr>
          </a:p>
          <a:p>
            <a:pPr algn="l" fontAlgn="base"/>
            <a:endParaRPr lang="en-US" sz="2000" dirty="0">
              <a:solidFill>
                <a:srgbClr val="273239"/>
              </a:solidFill>
              <a:latin typeface="Nunito" pitchFamily="2" charset="0"/>
            </a:endParaRPr>
          </a:p>
          <a:p>
            <a:pPr algn="l" fontAlgn="base"/>
            <a:r>
              <a:rPr lang="en-US" sz="2000" b="0" i="0" dirty="0">
                <a:solidFill>
                  <a:srgbClr val="273239"/>
                </a:solidFill>
                <a:effectLst/>
                <a:latin typeface="Nunito" pitchFamily="2" charset="0"/>
              </a:rPr>
              <a:t>List of DML commands: </a:t>
            </a:r>
          </a:p>
          <a:p>
            <a:pPr algn="just" fontAlgn="base">
              <a:buFont typeface="Arial" panose="020B0604020202020204" pitchFamily="34" charset="0"/>
              <a:buChar char="•"/>
            </a:pPr>
            <a:r>
              <a:rPr lang="en-US" sz="2000" b="1" i="0" u="sng" dirty="0">
                <a:solidFill>
                  <a:srgbClr val="273239"/>
                </a:solidFill>
                <a:effectLst/>
                <a:latin typeface="Nunito" pitchFamily="2" charset="0"/>
                <a:hlinkClick r:id="rId2"/>
              </a:rPr>
              <a:t>INSERT</a:t>
            </a:r>
            <a:r>
              <a:rPr lang="en-US" sz="2000" b="0" i="0" dirty="0">
                <a:solidFill>
                  <a:srgbClr val="273239"/>
                </a:solidFill>
                <a:effectLst/>
                <a:latin typeface="Nunito" pitchFamily="2" charset="0"/>
              </a:rPr>
              <a:t>: It is used to insert data into a table.</a:t>
            </a:r>
          </a:p>
          <a:p>
            <a:pPr algn="just" fontAlgn="base">
              <a:buFont typeface="Arial" panose="020B0604020202020204" pitchFamily="34" charset="0"/>
              <a:buChar char="•"/>
            </a:pPr>
            <a:r>
              <a:rPr lang="en-US" sz="2000" b="1" i="0" u="sng" dirty="0">
                <a:solidFill>
                  <a:srgbClr val="273239"/>
                </a:solidFill>
                <a:effectLst/>
                <a:latin typeface="Nunito" pitchFamily="2" charset="0"/>
                <a:hlinkClick r:id="rId3"/>
              </a:rPr>
              <a:t>UPDATE</a:t>
            </a:r>
            <a:r>
              <a:rPr lang="en-US" sz="2000" b="1" i="0" dirty="0">
                <a:solidFill>
                  <a:srgbClr val="273239"/>
                </a:solidFill>
                <a:effectLst/>
                <a:latin typeface="Nunito" pitchFamily="2" charset="0"/>
              </a:rPr>
              <a:t>:</a:t>
            </a:r>
            <a:r>
              <a:rPr lang="en-US" sz="2000" b="0" i="0" dirty="0">
                <a:solidFill>
                  <a:srgbClr val="273239"/>
                </a:solidFill>
                <a:effectLst/>
                <a:latin typeface="Nunito" pitchFamily="2" charset="0"/>
              </a:rPr>
              <a:t> It is used to update existing data within a table.</a:t>
            </a:r>
          </a:p>
          <a:p>
            <a:pPr algn="just" fontAlgn="base">
              <a:buFont typeface="Arial" panose="020B0604020202020204" pitchFamily="34" charset="0"/>
              <a:buChar char="•"/>
            </a:pPr>
            <a:r>
              <a:rPr lang="en-US" sz="2000" b="1" i="0" u="sng" dirty="0">
                <a:solidFill>
                  <a:srgbClr val="273239"/>
                </a:solidFill>
                <a:effectLst/>
                <a:latin typeface="Nunito" pitchFamily="2" charset="0"/>
                <a:hlinkClick r:id="rId4"/>
              </a:rPr>
              <a:t>DELETE</a:t>
            </a:r>
            <a:r>
              <a:rPr lang="en-US" sz="2000" b="0" i="0" dirty="0">
                <a:solidFill>
                  <a:srgbClr val="273239"/>
                </a:solidFill>
                <a:effectLst/>
                <a:latin typeface="Nunito" pitchFamily="2" charset="0"/>
              </a:rPr>
              <a:t>: It is used to delete records from a database table.</a:t>
            </a:r>
          </a:p>
          <a:p>
            <a:pPr marL="0" indent="0">
              <a:buNone/>
            </a:pPr>
            <a:endParaRPr lang="en-IN" sz="2000" dirty="0"/>
          </a:p>
        </p:txBody>
      </p:sp>
    </p:spTree>
    <p:extLst>
      <p:ext uri="{BB962C8B-B14F-4D97-AF65-F5344CB8AC3E}">
        <p14:creationId xmlns:p14="http://schemas.microsoft.com/office/powerpoint/2010/main" val="2150748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9E64-9E29-5F13-4CB6-344AE4F5D3AE}"/>
              </a:ext>
            </a:extLst>
          </p:cNvPr>
          <p:cNvSpPr>
            <a:spLocks noGrp="1"/>
          </p:cNvSpPr>
          <p:nvPr>
            <p:ph type="title"/>
          </p:nvPr>
        </p:nvSpPr>
        <p:spPr/>
        <p:txBody>
          <a:bodyPr/>
          <a:lstStyle/>
          <a:p>
            <a:r>
              <a:rPr lang="en-IN" dirty="0"/>
              <a:t>Insert commands</a:t>
            </a:r>
          </a:p>
        </p:txBody>
      </p:sp>
      <p:sp>
        <p:nvSpPr>
          <p:cNvPr id="3" name="Content Placeholder 2">
            <a:extLst>
              <a:ext uri="{FF2B5EF4-FFF2-40B4-BE49-F238E27FC236}">
                <a16:creationId xmlns:a16="http://schemas.microsoft.com/office/drawing/2014/main" id="{73E1AD05-7601-E9FA-8DD2-05DF02F995C8}"/>
              </a:ext>
            </a:extLst>
          </p:cNvPr>
          <p:cNvSpPr>
            <a:spLocks noGrp="1"/>
          </p:cNvSpPr>
          <p:nvPr>
            <p:ph idx="1"/>
          </p:nvPr>
        </p:nvSpPr>
        <p:spPr/>
        <p:txBody>
          <a:bodyPr>
            <a:normAutofit/>
          </a:bodyPr>
          <a:lstStyle/>
          <a:p>
            <a:r>
              <a:rPr lang="en-US" sz="1800" b="0" i="0" dirty="0">
                <a:solidFill>
                  <a:srgbClr val="333333"/>
                </a:solidFill>
                <a:effectLst/>
                <a:latin typeface="inter-regular"/>
              </a:rPr>
              <a:t>The INSERT statement is a SQL query. It is used to insert data into the row of a table.</a:t>
            </a:r>
          </a:p>
          <a:p>
            <a:pPr algn="just"/>
            <a:r>
              <a:rPr lang="en-US" sz="1800" b="1" i="0" dirty="0">
                <a:solidFill>
                  <a:srgbClr val="333333"/>
                </a:solidFill>
                <a:effectLst/>
                <a:latin typeface="inter-bold"/>
              </a:rPr>
              <a:t>Syntax:</a:t>
            </a:r>
            <a:endParaRPr lang="en-US" sz="1800" b="0" i="0" dirty="0">
              <a:solidFill>
                <a:srgbClr val="333333"/>
              </a:solidFill>
              <a:effectLst/>
              <a:latin typeface="inter-regular"/>
            </a:endParaRPr>
          </a:p>
          <a:p>
            <a:pPr marL="0" indent="0" algn="just">
              <a:buNone/>
            </a:pPr>
            <a:r>
              <a:rPr lang="en-US" sz="1800" b="0" i="0" dirty="0">
                <a:solidFill>
                  <a:srgbClr val="000000"/>
                </a:solidFill>
                <a:effectLst/>
                <a:latin typeface="inter-regular"/>
              </a:rPr>
              <a:t>INSERT INTO TABLE_NAME    </a:t>
            </a:r>
          </a:p>
          <a:p>
            <a:pPr marL="0" indent="0" algn="just">
              <a:buNone/>
            </a:pPr>
            <a:r>
              <a:rPr lang="en-US" sz="1800" b="0" i="0" dirty="0">
                <a:solidFill>
                  <a:srgbClr val="000000"/>
                </a:solidFill>
                <a:effectLst/>
                <a:latin typeface="inter-regular"/>
              </a:rPr>
              <a:t>(col1, col2, col3,.... col N)  </a:t>
            </a:r>
          </a:p>
          <a:p>
            <a:pPr marL="0" indent="0" algn="just">
              <a:buNone/>
            </a:pPr>
            <a:r>
              <a:rPr lang="en-US" sz="1800" b="0" i="0" dirty="0">
                <a:solidFill>
                  <a:srgbClr val="000000"/>
                </a:solidFill>
                <a:effectLst/>
                <a:latin typeface="inter-regular"/>
              </a:rPr>
              <a:t>VALUES (value1, value2, value3, .... </a:t>
            </a:r>
            <a:r>
              <a:rPr lang="en-US" sz="1800" b="0" i="0" dirty="0" err="1">
                <a:solidFill>
                  <a:srgbClr val="000000"/>
                </a:solidFill>
                <a:effectLst/>
                <a:latin typeface="inter-regular"/>
              </a:rPr>
              <a:t>valueN</a:t>
            </a:r>
            <a:r>
              <a:rPr lang="en-US" sz="1800" b="0" i="0" dirty="0">
                <a:solidFill>
                  <a:srgbClr val="000000"/>
                </a:solidFill>
                <a:effectLst/>
                <a:latin typeface="inter-regular"/>
              </a:rPr>
              <a:t>); </a:t>
            </a:r>
          </a:p>
          <a:p>
            <a:pPr marL="0" indent="0">
              <a:buNone/>
            </a:pPr>
            <a:r>
              <a:rPr lang="en-US" sz="1800" b="0" i="0" dirty="0" err="1">
                <a:solidFill>
                  <a:srgbClr val="333333"/>
                </a:solidFill>
                <a:effectLst/>
                <a:latin typeface="inter-regular"/>
              </a:rPr>
              <a:t>ment</a:t>
            </a:r>
            <a:r>
              <a:rPr lang="en-US" sz="1800" b="0" i="0" dirty="0">
                <a:solidFill>
                  <a:srgbClr val="333333"/>
                </a:solidFill>
                <a:effectLst/>
                <a:latin typeface="inter-regular"/>
              </a:rPr>
              <a:t> is a SQL query. It is used to insert data into the row of a table.</a:t>
            </a:r>
          </a:p>
          <a:p>
            <a:pPr marL="457200" indent="-457200">
              <a:buFont typeface="+mj-lt"/>
              <a:buAutoNum type="arabicPeriod"/>
            </a:pPr>
            <a:r>
              <a:rPr lang="en-US" sz="2000" b="0" i="0" dirty="0">
                <a:solidFill>
                  <a:srgbClr val="000000"/>
                </a:solidFill>
                <a:effectLst/>
                <a:latin typeface="inter-regular"/>
              </a:rPr>
              <a:t>INSERT INTO </a:t>
            </a:r>
            <a:r>
              <a:rPr lang="en-US" sz="2000" b="0" i="0" dirty="0" err="1">
                <a:solidFill>
                  <a:srgbClr val="000000"/>
                </a:solidFill>
                <a:effectLst/>
                <a:latin typeface="inter-regular"/>
              </a:rPr>
              <a:t>javatpoint</a:t>
            </a:r>
            <a:r>
              <a:rPr lang="en-US" sz="2000" b="0" i="0" dirty="0">
                <a:solidFill>
                  <a:srgbClr val="000000"/>
                </a:solidFill>
                <a:effectLst/>
                <a:latin typeface="inter-regular"/>
              </a:rPr>
              <a:t> (Author, Subject) VALUES (</a:t>
            </a:r>
            <a:r>
              <a:rPr lang="en-US" sz="2000" b="0" i="0" dirty="0">
                <a:solidFill>
                  <a:srgbClr val="0000FF"/>
                </a:solidFill>
                <a:effectLst/>
                <a:latin typeface="inter-regular"/>
              </a:rPr>
              <a:t>"</a:t>
            </a:r>
            <a:r>
              <a:rPr lang="en-US" sz="2000" b="0" i="0" dirty="0" err="1">
                <a:solidFill>
                  <a:srgbClr val="0000FF"/>
                </a:solidFill>
                <a:effectLst/>
                <a:latin typeface="inter-regular"/>
              </a:rPr>
              <a:t>Sonoo</a:t>
            </a:r>
            <a:r>
              <a:rPr lang="en-US" sz="2000" b="0" i="0" dirty="0">
                <a:solidFill>
                  <a:srgbClr val="0000FF"/>
                </a:solidFill>
                <a:effectLst/>
                <a:latin typeface="inter-regular"/>
              </a:rPr>
              <a:t>"</a:t>
            </a:r>
            <a:r>
              <a:rPr lang="en-US" sz="2000" b="0" i="0" dirty="0">
                <a:solidFill>
                  <a:srgbClr val="000000"/>
                </a:solidFill>
                <a:effectLst/>
                <a:latin typeface="inter-regular"/>
              </a:rPr>
              <a:t>, </a:t>
            </a:r>
            <a:r>
              <a:rPr lang="en-US" sz="2000" b="0" i="0" dirty="0">
                <a:solidFill>
                  <a:srgbClr val="0000FF"/>
                </a:solidFill>
                <a:effectLst/>
                <a:latin typeface="inter-regular"/>
              </a:rPr>
              <a:t>"DBMS"</a:t>
            </a:r>
            <a:r>
              <a:rPr lang="en-US" sz="2000" b="0" i="0" dirty="0">
                <a:solidFill>
                  <a:srgbClr val="000000"/>
                </a:solidFill>
                <a:effectLst/>
                <a:latin typeface="inter-regular"/>
              </a:rPr>
              <a:t>);</a:t>
            </a:r>
          </a:p>
          <a:p>
            <a:pPr marL="342900" indent="-342900" algn="just">
              <a:buFont typeface="+mj-lt"/>
              <a:buAutoNum type="arabicPeriod"/>
            </a:pPr>
            <a:r>
              <a:rPr lang="en-US" sz="1600" b="0" i="0" dirty="0">
                <a:solidFill>
                  <a:srgbClr val="000000"/>
                </a:solidFill>
                <a:effectLst/>
                <a:latin typeface="inter-regular"/>
              </a:rPr>
              <a:t>INSERT INTO TABLE_NAME    </a:t>
            </a:r>
          </a:p>
          <a:p>
            <a:pPr marL="0" indent="0" algn="just">
              <a:buNone/>
            </a:pPr>
            <a:r>
              <a:rPr lang="en-US" sz="1600" b="0" i="0" dirty="0">
                <a:solidFill>
                  <a:srgbClr val="000000"/>
                </a:solidFill>
                <a:effectLst/>
                <a:latin typeface="inter-regular"/>
              </a:rPr>
              <a:t>        VALUES (value1, value2, value3, .... </a:t>
            </a:r>
            <a:r>
              <a:rPr lang="en-US" sz="1600" b="0" i="0" dirty="0" err="1">
                <a:solidFill>
                  <a:srgbClr val="000000"/>
                </a:solidFill>
                <a:effectLst/>
                <a:latin typeface="inter-regular"/>
              </a:rPr>
              <a:t>valueN</a:t>
            </a:r>
            <a:r>
              <a:rPr lang="en-US" sz="1600" b="0" i="0" dirty="0">
                <a:solidFill>
                  <a:srgbClr val="000000"/>
                </a:solidFill>
                <a:effectLst/>
                <a:latin typeface="inter-regular"/>
              </a:rPr>
              <a:t>);    </a:t>
            </a:r>
          </a:p>
          <a:p>
            <a:endParaRPr lang="en-IN" sz="2000" dirty="0"/>
          </a:p>
        </p:txBody>
      </p:sp>
    </p:spTree>
    <p:extLst>
      <p:ext uri="{BB962C8B-B14F-4D97-AF65-F5344CB8AC3E}">
        <p14:creationId xmlns:p14="http://schemas.microsoft.com/office/powerpoint/2010/main" val="2613602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1126-7168-344D-243A-3D08D6BAE989}"/>
              </a:ext>
            </a:extLst>
          </p:cNvPr>
          <p:cNvSpPr>
            <a:spLocks noGrp="1"/>
          </p:cNvSpPr>
          <p:nvPr>
            <p:ph type="title"/>
          </p:nvPr>
        </p:nvSpPr>
        <p:spPr/>
        <p:txBody>
          <a:bodyPr/>
          <a:lstStyle/>
          <a:p>
            <a:r>
              <a:rPr lang="en-IN" dirty="0"/>
              <a:t>Update command</a:t>
            </a:r>
          </a:p>
        </p:txBody>
      </p:sp>
      <p:sp>
        <p:nvSpPr>
          <p:cNvPr id="3" name="Content Placeholder 2">
            <a:extLst>
              <a:ext uri="{FF2B5EF4-FFF2-40B4-BE49-F238E27FC236}">
                <a16:creationId xmlns:a16="http://schemas.microsoft.com/office/drawing/2014/main" id="{54383EB9-B2D0-5DE7-18EA-E64575345FCF}"/>
              </a:ext>
            </a:extLst>
          </p:cNvPr>
          <p:cNvSpPr>
            <a:spLocks noGrp="1"/>
          </p:cNvSpPr>
          <p:nvPr>
            <p:ph idx="1"/>
          </p:nvPr>
        </p:nvSpPr>
        <p:spPr/>
        <p:txBody>
          <a:bodyPr>
            <a:normAutofit lnSpcReduction="10000"/>
          </a:bodyPr>
          <a:lstStyle/>
          <a:p>
            <a:r>
              <a:rPr lang="en-US" b="0" i="0" dirty="0">
                <a:solidFill>
                  <a:srgbClr val="333333"/>
                </a:solidFill>
                <a:effectLst/>
                <a:latin typeface="inter-regular"/>
              </a:rPr>
              <a:t>This command is used to update or modify the value of a column in the table.</a:t>
            </a:r>
          </a:p>
          <a:p>
            <a:r>
              <a:rPr lang="en-US" b="0" i="0" dirty="0">
                <a:solidFill>
                  <a:srgbClr val="273239"/>
                </a:solidFill>
                <a:effectLst/>
                <a:latin typeface="Nunito" pitchFamily="2" charset="0"/>
              </a:rPr>
              <a:t>It is used to update existing data within a table.</a:t>
            </a:r>
            <a:endParaRPr lang="en-US" dirty="0">
              <a:solidFill>
                <a:srgbClr val="333333"/>
              </a:solidFill>
              <a:latin typeface="inter-regular"/>
            </a:endParaRPr>
          </a:p>
          <a:p>
            <a:pPr algn="just"/>
            <a:r>
              <a:rPr lang="en-IN" b="1" i="0" dirty="0">
                <a:solidFill>
                  <a:srgbClr val="333333"/>
                </a:solidFill>
                <a:effectLst/>
                <a:latin typeface="inter-bold"/>
              </a:rPr>
              <a:t>Syntax:</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UPDATE </a:t>
            </a:r>
            <a:r>
              <a:rPr lang="en-IN" b="0" i="0" dirty="0" err="1">
                <a:solidFill>
                  <a:srgbClr val="000000"/>
                </a:solidFill>
                <a:effectLst/>
                <a:latin typeface="inter-regular"/>
              </a:rPr>
              <a:t>table_name</a:t>
            </a:r>
            <a:r>
              <a:rPr lang="en-IN" b="0" i="0" dirty="0">
                <a:solidFill>
                  <a:srgbClr val="000000"/>
                </a:solidFill>
                <a:effectLst/>
                <a:latin typeface="inter-regular"/>
              </a:rPr>
              <a:t> SET [column_name1= value1,...</a:t>
            </a:r>
            <a:r>
              <a:rPr lang="en-IN" b="0" i="0" dirty="0" err="1">
                <a:solidFill>
                  <a:srgbClr val="000000"/>
                </a:solidFill>
                <a:effectLst/>
                <a:latin typeface="inter-regular"/>
              </a:rPr>
              <a:t>column_nameN</a:t>
            </a:r>
            <a:r>
              <a:rPr lang="en-IN" b="0" i="0" dirty="0">
                <a:solidFill>
                  <a:srgbClr val="000000"/>
                </a:solidFill>
                <a:effectLst/>
                <a:latin typeface="inter-regular"/>
              </a:rPr>
              <a:t> = </a:t>
            </a:r>
            <a:r>
              <a:rPr lang="en-IN" b="0" i="0" dirty="0" err="1">
                <a:solidFill>
                  <a:srgbClr val="000000"/>
                </a:solidFill>
                <a:effectLst/>
                <a:latin typeface="inter-regular"/>
              </a:rPr>
              <a:t>valueN</a:t>
            </a:r>
            <a:r>
              <a:rPr lang="en-IN" b="0" i="0" dirty="0">
                <a:solidFill>
                  <a:srgbClr val="000000"/>
                </a:solidFill>
                <a:effectLst/>
                <a:latin typeface="inter-regular"/>
              </a:rPr>
              <a:t>] [WHERE CONDITION]   </a:t>
            </a:r>
          </a:p>
          <a:p>
            <a:pPr algn="just"/>
            <a:r>
              <a:rPr lang="en-IN" b="1" i="0" dirty="0">
                <a:solidFill>
                  <a:srgbClr val="333333"/>
                </a:solidFill>
                <a:effectLst/>
                <a:latin typeface="inter-bold"/>
              </a:rPr>
              <a:t>For example:</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UPDATE students    </a:t>
            </a:r>
          </a:p>
          <a:p>
            <a:pPr marL="0" indent="0" algn="just">
              <a:buNone/>
            </a:pPr>
            <a:r>
              <a:rPr lang="en-IN" b="0" i="0" dirty="0">
                <a:solidFill>
                  <a:srgbClr val="000000"/>
                </a:solidFill>
                <a:effectLst/>
                <a:latin typeface="inter-regular"/>
              </a:rPr>
              <a:t>SET </a:t>
            </a:r>
            <a:r>
              <a:rPr lang="en-IN" b="0" i="0" dirty="0" err="1">
                <a:solidFill>
                  <a:srgbClr val="000000"/>
                </a:solidFill>
                <a:effectLst/>
                <a:latin typeface="inter-regular"/>
              </a:rPr>
              <a:t>User_Name</a:t>
            </a:r>
            <a:r>
              <a:rPr lang="en-IN" b="0" i="0" dirty="0">
                <a:solidFill>
                  <a:srgbClr val="000000"/>
                </a:solidFill>
                <a:effectLst/>
                <a:latin typeface="inter-regular"/>
              </a:rPr>
              <a:t> = </a:t>
            </a:r>
            <a:r>
              <a:rPr lang="en-IN" b="0" i="0" dirty="0">
                <a:solidFill>
                  <a:srgbClr val="0000FF"/>
                </a:solidFill>
                <a:effectLst/>
                <a:latin typeface="inter-regular"/>
              </a:rPr>
              <a:t>'</a:t>
            </a:r>
            <a:r>
              <a:rPr lang="en-IN" b="0" i="0" dirty="0" err="1">
                <a:solidFill>
                  <a:srgbClr val="0000FF"/>
                </a:solidFill>
                <a:effectLst/>
                <a:latin typeface="inter-regular"/>
              </a:rPr>
              <a:t>Sonoo</a:t>
            </a:r>
            <a:r>
              <a:rPr lang="en-IN" b="0" i="0" dirty="0">
                <a:solidFill>
                  <a:srgbClr val="0000FF"/>
                </a:solidFill>
                <a:effectLst/>
                <a:latin typeface="inter-regular"/>
              </a:rPr>
              <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WHERE </a:t>
            </a:r>
            <a:r>
              <a:rPr lang="en-IN" b="0" i="0" dirty="0" err="1">
                <a:solidFill>
                  <a:srgbClr val="000000"/>
                </a:solidFill>
                <a:effectLst/>
                <a:latin typeface="inter-regular"/>
              </a:rPr>
              <a:t>Student_Id</a:t>
            </a:r>
            <a:r>
              <a:rPr lang="en-IN" b="0" i="0" dirty="0">
                <a:solidFill>
                  <a:srgbClr val="000000"/>
                </a:solidFill>
                <a:effectLst/>
                <a:latin typeface="inter-regular"/>
              </a:rPr>
              <a:t> = </a:t>
            </a:r>
            <a:r>
              <a:rPr lang="en-IN" b="0" i="0" dirty="0">
                <a:solidFill>
                  <a:srgbClr val="0000FF"/>
                </a:solidFill>
                <a:effectLst/>
                <a:latin typeface="inter-regular"/>
              </a:rPr>
              <a:t>'3'</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097251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8A9A-3825-E867-4058-B6A0AECD6CAC}"/>
              </a:ext>
            </a:extLst>
          </p:cNvPr>
          <p:cNvSpPr>
            <a:spLocks noGrp="1"/>
          </p:cNvSpPr>
          <p:nvPr>
            <p:ph type="title"/>
          </p:nvPr>
        </p:nvSpPr>
        <p:spPr/>
        <p:txBody>
          <a:bodyPr/>
          <a:lstStyle/>
          <a:p>
            <a:r>
              <a:rPr lang="en-IN" dirty="0"/>
              <a:t>Delete command</a:t>
            </a:r>
          </a:p>
        </p:txBody>
      </p:sp>
      <p:sp>
        <p:nvSpPr>
          <p:cNvPr id="3" name="Content Placeholder 2">
            <a:extLst>
              <a:ext uri="{FF2B5EF4-FFF2-40B4-BE49-F238E27FC236}">
                <a16:creationId xmlns:a16="http://schemas.microsoft.com/office/drawing/2014/main" id="{F1BEB37A-BB80-95FF-1C32-616E81977E83}"/>
              </a:ext>
            </a:extLst>
          </p:cNvPr>
          <p:cNvSpPr>
            <a:spLocks noGrp="1"/>
          </p:cNvSpPr>
          <p:nvPr>
            <p:ph idx="1"/>
          </p:nvPr>
        </p:nvSpPr>
        <p:spPr/>
        <p:txBody>
          <a:bodyPr/>
          <a:lstStyle/>
          <a:p>
            <a:r>
              <a:rPr lang="en-US" b="0" i="0" dirty="0">
                <a:solidFill>
                  <a:srgbClr val="333333"/>
                </a:solidFill>
                <a:effectLst/>
                <a:latin typeface="inter-regular"/>
              </a:rPr>
              <a:t>It is used to remove one or more row from a table.</a:t>
            </a:r>
          </a:p>
          <a:p>
            <a:r>
              <a:rPr lang="en-US" b="0" i="0" dirty="0">
                <a:solidFill>
                  <a:srgbClr val="273239"/>
                </a:solidFill>
                <a:effectLst/>
                <a:latin typeface="Nunito" pitchFamily="2" charset="0"/>
              </a:rPr>
              <a:t>It is used to delete records from a database table.</a:t>
            </a:r>
            <a:endParaRPr lang="en-US" dirty="0">
              <a:solidFill>
                <a:srgbClr val="333333"/>
              </a:solidFill>
              <a:latin typeface="inter-regular"/>
            </a:endParaRP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DELETE FROM </a:t>
            </a:r>
            <a:r>
              <a:rPr lang="en-US" b="0" i="0" dirty="0" err="1">
                <a:solidFill>
                  <a:srgbClr val="000000"/>
                </a:solidFill>
                <a:effectLst/>
                <a:latin typeface="inter-regular"/>
              </a:rPr>
              <a:t>table_name</a:t>
            </a:r>
            <a:r>
              <a:rPr lang="en-US" b="0" i="0" dirty="0">
                <a:solidFill>
                  <a:srgbClr val="000000"/>
                </a:solidFill>
                <a:effectLst/>
                <a:latin typeface="inter-regular"/>
              </a:rPr>
              <a:t> [WHERE condition];  </a:t>
            </a:r>
          </a:p>
          <a:p>
            <a:pPr algn="just"/>
            <a:r>
              <a:rPr lang="en-US" b="1" i="0" dirty="0">
                <a:solidFill>
                  <a:srgbClr val="333333"/>
                </a:solidFill>
                <a:effectLst/>
                <a:latin typeface="inter-bold"/>
              </a:rPr>
              <a:t>For 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DELETE FROM </a:t>
            </a:r>
            <a:r>
              <a:rPr lang="en-US" b="0" i="0" dirty="0" err="1">
                <a:solidFill>
                  <a:srgbClr val="000000"/>
                </a:solidFill>
                <a:effectLst/>
                <a:latin typeface="inter-regular"/>
              </a:rPr>
              <a:t>javatpoint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WHERE Author=</a:t>
            </a:r>
            <a:r>
              <a:rPr lang="en-US" b="0" i="0" dirty="0">
                <a:solidFill>
                  <a:srgbClr val="0000FF"/>
                </a:solidFill>
                <a:effectLst/>
                <a:latin typeface="inter-regular"/>
              </a:rPr>
              <a:t>"</a:t>
            </a:r>
            <a:r>
              <a:rPr lang="en-US" b="0" i="0" dirty="0" err="1">
                <a:solidFill>
                  <a:srgbClr val="0000FF"/>
                </a:solidFill>
                <a:effectLst/>
                <a:latin typeface="inter-regular"/>
              </a:rPr>
              <a:t>Sonoo</a:t>
            </a:r>
            <a:r>
              <a:rPr lang="en-US" b="0" i="0" dirty="0">
                <a:solidFill>
                  <a:srgbClr val="0000FF"/>
                </a:solidFill>
                <a:effectLst/>
                <a:latin typeface="inter-regular"/>
              </a:rPr>
              <a:t>"</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4041519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A1F8-10BC-FE6A-B375-9BB9A2770EF3}"/>
              </a:ext>
            </a:extLst>
          </p:cNvPr>
          <p:cNvSpPr>
            <a:spLocks noGrp="1"/>
          </p:cNvSpPr>
          <p:nvPr>
            <p:ph type="title"/>
          </p:nvPr>
        </p:nvSpPr>
        <p:spPr/>
        <p:txBody>
          <a:bodyPr/>
          <a:lstStyle/>
          <a:p>
            <a:r>
              <a:rPr lang="en-IN" dirty="0"/>
              <a:t>Data control language</a:t>
            </a:r>
          </a:p>
        </p:txBody>
      </p:sp>
      <p:sp>
        <p:nvSpPr>
          <p:cNvPr id="3" name="Content Placeholder 2">
            <a:extLst>
              <a:ext uri="{FF2B5EF4-FFF2-40B4-BE49-F238E27FC236}">
                <a16:creationId xmlns:a16="http://schemas.microsoft.com/office/drawing/2014/main" id="{76A355FD-14A2-505E-F6C2-22EFBA15AB0C}"/>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DCL commands are used to grant and take back authority from any database user.</a:t>
            </a:r>
          </a:p>
          <a:p>
            <a:r>
              <a:rPr lang="en-US" b="0" i="0" dirty="0">
                <a:solidFill>
                  <a:srgbClr val="273239"/>
                </a:solidFill>
                <a:effectLst/>
                <a:latin typeface="Nunito" pitchFamily="2" charset="0"/>
              </a:rPr>
              <a:t>DCL includes commands such as GRANT and REVOKE which mainly deal with the rights, permissions, and other controls of the database system.</a:t>
            </a:r>
            <a:endParaRPr lang="en-US" dirty="0">
              <a:solidFill>
                <a:srgbClr val="333333"/>
              </a:solidFill>
              <a:latin typeface="inter-regular"/>
            </a:endParaRPr>
          </a:p>
          <a:p>
            <a:r>
              <a:rPr lang="en-US" b="1" u="sng" dirty="0"/>
              <a:t>GRANT</a:t>
            </a:r>
            <a:r>
              <a:rPr lang="en-US" dirty="0"/>
              <a:t>: This command gives users access privileges to the database.</a:t>
            </a:r>
          </a:p>
          <a:p>
            <a:pPr marL="0" indent="0">
              <a:buNone/>
            </a:pPr>
            <a:r>
              <a:rPr lang="en-US" u="sng" dirty="0"/>
              <a:t> Syntax:</a:t>
            </a:r>
          </a:p>
          <a:p>
            <a:r>
              <a:rPr lang="en-US" dirty="0"/>
              <a:t>GRANT SELECT, UPDATE ON MY_TABLE TO SOME_USER, ANOTHER_USER;  </a:t>
            </a:r>
          </a:p>
          <a:p>
            <a:r>
              <a:rPr lang="en-US" b="1" u="sng" dirty="0"/>
              <a:t>REVOKE: </a:t>
            </a:r>
          </a:p>
          <a:p>
            <a:r>
              <a:rPr lang="en-US" dirty="0"/>
              <a:t>This command withdraws the user’s access privileges given by using the GRANT command.</a:t>
            </a:r>
          </a:p>
          <a:p>
            <a:r>
              <a:rPr lang="en-US" dirty="0"/>
              <a:t> </a:t>
            </a:r>
            <a:r>
              <a:rPr lang="en-US" u="sng" dirty="0"/>
              <a:t>Syntax:</a:t>
            </a:r>
          </a:p>
          <a:p>
            <a:r>
              <a:rPr lang="en-US" dirty="0"/>
              <a:t>REVOKE SELECT, UPDATE ON MY_TABLE FROM USER1, USER2; </a:t>
            </a:r>
            <a:endParaRPr lang="en-IN" dirty="0"/>
          </a:p>
        </p:txBody>
      </p:sp>
    </p:spTree>
    <p:extLst>
      <p:ext uri="{BB962C8B-B14F-4D97-AF65-F5344CB8AC3E}">
        <p14:creationId xmlns:p14="http://schemas.microsoft.com/office/powerpoint/2010/main" val="2040248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513F-FC31-E5F1-BD6A-EC6C517C98E3}"/>
              </a:ext>
            </a:extLst>
          </p:cNvPr>
          <p:cNvSpPr>
            <a:spLocks noGrp="1"/>
          </p:cNvSpPr>
          <p:nvPr>
            <p:ph type="title"/>
          </p:nvPr>
        </p:nvSpPr>
        <p:spPr/>
        <p:txBody>
          <a:bodyPr/>
          <a:lstStyle/>
          <a:p>
            <a:r>
              <a:rPr lang="en-IN" dirty="0"/>
              <a:t>Transaction control language</a:t>
            </a:r>
          </a:p>
        </p:txBody>
      </p:sp>
      <p:sp>
        <p:nvSpPr>
          <p:cNvPr id="3" name="Content Placeholder 2">
            <a:extLst>
              <a:ext uri="{FF2B5EF4-FFF2-40B4-BE49-F238E27FC236}">
                <a16:creationId xmlns:a16="http://schemas.microsoft.com/office/drawing/2014/main" id="{1A5D582D-E75E-55D3-514E-5C0FAC21F864}"/>
              </a:ext>
            </a:extLst>
          </p:cNvPr>
          <p:cNvSpPr>
            <a:spLocks noGrp="1"/>
          </p:cNvSpPr>
          <p:nvPr>
            <p:ph idx="1"/>
          </p:nvPr>
        </p:nvSpPr>
        <p:spPr>
          <a:xfrm>
            <a:off x="1024128" y="1960880"/>
            <a:ext cx="9720073" cy="4348480"/>
          </a:xfrm>
        </p:spPr>
        <p:txBody>
          <a:bodyPr>
            <a:normAutofit fontScale="85000" lnSpcReduction="20000"/>
          </a:bodyPr>
          <a:lstStyle/>
          <a:p>
            <a:r>
              <a:rPr lang="en-US" sz="2100" b="0" i="0" dirty="0">
                <a:solidFill>
                  <a:srgbClr val="273239"/>
                </a:solidFill>
                <a:effectLst/>
                <a:latin typeface="inter-regular"/>
              </a:rPr>
              <a:t>Transactions group a set of tasks into a single execution unit. Each transaction begins with a specific task and ends when all the tasks in the group successfully complete. If any of the tasks fail, the transaction fails. Therefore, a transaction has only two results: success or failure. You can explore more about transactions</a:t>
            </a:r>
            <a:r>
              <a:rPr lang="en-US" sz="2100" b="1" i="1" dirty="0">
                <a:solidFill>
                  <a:srgbClr val="273239"/>
                </a:solidFill>
                <a:effectLst/>
                <a:latin typeface="inter-regular"/>
              </a:rPr>
              <a:t> </a:t>
            </a:r>
            <a:r>
              <a:rPr lang="en-US" sz="2100" b="1" i="1" u="sng" dirty="0">
                <a:latin typeface="inter-regular"/>
              </a:rPr>
              <a:t>here</a:t>
            </a:r>
            <a:r>
              <a:rPr lang="en-US" sz="2100" b="0" i="0" dirty="0">
                <a:solidFill>
                  <a:srgbClr val="273239"/>
                </a:solidFill>
                <a:effectLst/>
                <a:latin typeface="inter-regular"/>
              </a:rPr>
              <a:t>. Hence, the following TCL commands BEGIN: Opens a Transaction.</a:t>
            </a:r>
          </a:p>
          <a:p>
            <a:r>
              <a:rPr lang="en-US" sz="2100" b="1" i="0" u="sng" dirty="0">
                <a:solidFill>
                  <a:srgbClr val="273239"/>
                </a:solidFill>
                <a:effectLst/>
                <a:latin typeface="inter-regular"/>
              </a:rPr>
              <a:t>COMMIT</a:t>
            </a:r>
            <a:r>
              <a:rPr lang="en-US" sz="2100" b="1" i="0" dirty="0">
                <a:solidFill>
                  <a:srgbClr val="273239"/>
                </a:solidFill>
                <a:effectLst/>
                <a:latin typeface="inter-regular"/>
              </a:rPr>
              <a:t>:</a:t>
            </a:r>
            <a:r>
              <a:rPr lang="en-US" sz="2100" b="0" i="0" dirty="0">
                <a:solidFill>
                  <a:srgbClr val="273239"/>
                </a:solidFill>
                <a:effectLst/>
                <a:latin typeface="inter-regular"/>
              </a:rPr>
              <a:t> Commits a Transaction.</a:t>
            </a:r>
          </a:p>
          <a:p>
            <a:r>
              <a:rPr lang="en-US" sz="2100" b="0" i="0" dirty="0">
                <a:solidFill>
                  <a:srgbClr val="273239"/>
                </a:solidFill>
                <a:effectLst/>
                <a:latin typeface="inter-regular"/>
              </a:rPr>
              <a:t>Syntax:</a:t>
            </a:r>
          </a:p>
          <a:p>
            <a:r>
              <a:rPr lang="en-US" sz="2100" b="0" i="0" dirty="0">
                <a:solidFill>
                  <a:srgbClr val="273239"/>
                </a:solidFill>
                <a:effectLst/>
                <a:latin typeface="inter-regular"/>
              </a:rPr>
              <a:t>COMMIT;  </a:t>
            </a:r>
          </a:p>
          <a:p>
            <a:r>
              <a:rPr lang="en-US" sz="2100" b="1" i="0" u="sng" dirty="0">
                <a:solidFill>
                  <a:srgbClr val="273239"/>
                </a:solidFill>
                <a:effectLst/>
                <a:latin typeface="inter-regular"/>
              </a:rPr>
              <a:t>ROLLBACK</a:t>
            </a:r>
            <a:r>
              <a:rPr lang="en-US" sz="2100" b="1" i="0" dirty="0">
                <a:solidFill>
                  <a:srgbClr val="273239"/>
                </a:solidFill>
                <a:effectLst/>
                <a:latin typeface="inter-regular"/>
              </a:rPr>
              <a:t>:</a:t>
            </a:r>
            <a:r>
              <a:rPr lang="en-US" sz="2100" b="0" i="0" dirty="0">
                <a:solidFill>
                  <a:srgbClr val="273239"/>
                </a:solidFill>
                <a:effectLst/>
                <a:latin typeface="inter-regular"/>
              </a:rPr>
              <a:t> Rollbacks a transaction in case of any error occurs.</a:t>
            </a:r>
          </a:p>
          <a:p>
            <a:r>
              <a:rPr lang="en-US" sz="2100" b="0" i="0" dirty="0">
                <a:solidFill>
                  <a:srgbClr val="273239"/>
                </a:solidFill>
                <a:effectLst/>
                <a:latin typeface="inter-regular"/>
              </a:rPr>
              <a:t>Syntax:</a:t>
            </a:r>
          </a:p>
          <a:p>
            <a:r>
              <a:rPr lang="en-US" sz="2100" b="0" i="0" dirty="0">
                <a:solidFill>
                  <a:srgbClr val="273239"/>
                </a:solidFill>
                <a:effectLst/>
                <a:latin typeface="inter-regular"/>
              </a:rPr>
              <a:t>ROLLBACK;  </a:t>
            </a:r>
          </a:p>
          <a:p>
            <a:r>
              <a:rPr lang="en-US" sz="2100" b="1" i="0" u="sng" dirty="0">
                <a:solidFill>
                  <a:srgbClr val="273239"/>
                </a:solidFill>
                <a:effectLst/>
                <a:latin typeface="inter-regular"/>
              </a:rPr>
              <a:t>SAVEPOINT</a:t>
            </a:r>
            <a:r>
              <a:rPr lang="en-US" sz="2100" b="0" i="0" dirty="0">
                <a:solidFill>
                  <a:srgbClr val="273239"/>
                </a:solidFill>
                <a:effectLst/>
                <a:latin typeface="inter-regular"/>
              </a:rPr>
              <a:t>: Sets a save point within a transaction.</a:t>
            </a:r>
          </a:p>
          <a:p>
            <a:r>
              <a:rPr lang="en-US" sz="2100" b="0" i="0" dirty="0">
                <a:solidFill>
                  <a:srgbClr val="273239"/>
                </a:solidFill>
                <a:effectLst/>
                <a:latin typeface="inter-regular"/>
              </a:rPr>
              <a:t>Syntax:</a:t>
            </a:r>
          </a:p>
          <a:p>
            <a:r>
              <a:rPr lang="en-US" sz="2100" b="0" i="0" dirty="0">
                <a:solidFill>
                  <a:srgbClr val="273239"/>
                </a:solidFill>
                <a:effectLst/>
                <a:latin typeface="inter-regular"/>
              </a:rPr>
              <a:t>SAVEPOINT </a:t>
            </a:r>
            <a:r>
              <a:rPr lang="en-US" sz="2100" b="0" i="0" dirty="0" err="1">
                <a:solidFill>
                  <a:srgbClr val="273239"/>
                </a:solidFill>
                <a:effectLst/>
                <a:latin typeface="inter-regular"/>
              </a:rPr>
              <a:t>SAVEPOINT_NAME;are</a:t>
            </a:r>
            <a:r>
              <a:rPr lang="en-US" sz="2100" b="0" i="0" dirty="0">
                <a:solidFill>
                  <a:srgbClr val="273239"/>
                </a:solidFill>
                <a:effectLst/>
                <a:latin typeface="inter-regular"/>
              </a:rPr>
              <a:t> used to control the execution of a transaction: </a:t>
            </a:r>
          </a:p>
          <a:p>
            <a:endParaRPr lang="en-IN" dirty="0"/>
          </a:p>
        </p:txBody>
      </p:sp>
    </p:spTree>
    <p:extLst>
      <p:ext uri="{BB962C8B-B14F-4D97-AF65-F5344CB8AC3E}">
        <p14:creationId xmlns:p14="http://schemas.microsoft.com/office/powerpoint/2010/main" val="4173398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A454-6C35-6414-6731-8E4DB008103F}"/>
              </a:ext>
            </a:extLst>
          </p:cNvPr>
          <p:cNvSpPr>
            <a:spLocks noGrp="1"/>
          </p:cNvSpPr>
          <p:nvPr>
            <p:ph type="title"/>
          </p:nvPr>
        </p:nvSpPr>
        <p:spPr/>
        <p:txBody>
          <a:bodyPr/>
          <a:lstStyle/>
          <a:p>
            <a:r>
              <a:rPr lang="en-IN" dirty="0"/>
              <a:t>Data query language</a:t>
            </a:r>
          </a:p>
        </p:txBody>
      </p:sp>
      <p:sp>
        <p:nvSpPr>
          <p:cNvPr id="3" name="Content Placeholder 2">
            <a:extLst>
              <a:ext uri="{FF2B5EF4-FFF2-40B4-BE49-F238E27FC236}">
                <a16:creationId xmlns:a16="http://schemas.microsoft.com/office/drawing/2014/main" id="{74EF21D7-E9D8-D96C-922B-87F4FEA2FFEF}"/>
              </a:ext>
            </a:extLst>
          </p:cNvPr>
          <p:cNvSpPr>
            <a:spLocks noGrp="1"/>
          </p:cNvSpPr>
          <p:nvPr>
            <p:ph idx="1"/>
          </p:nvPr>
        </p:nvSpPr>
        <p:spPr/>
        <p:txBody>
          <a:bodyPr>
            <a:normAutofit fontScale="62500" lnSpcReduction="20000"/>
          </a:bodyPr>
          <a:lstStyle/>
          <a:p>
            <a:pPr marL="0" indent="0" algn="just">
              <a:buNone/>
            </a:pPr>
            <a:r>
              <a:rPr lang="en-US" sz="2600" b="0" i="0" dirty="0">
                <a:solidFill>
                  <a:srgbClr val="333333"/>
                </a:solidFill>
                <a:effectLst/>
                <a:latin typeface="inter-regular"/>
              </a:rPr>
              <a:t>DQL is used to fetch the data from the database.</a:t>
            </a:r>
          </a:p>
          <a:p>
            <a:pPr marL="0" indent="0" algn="just">
              <a:buNone/>
            </a:pPr>
            <a:r>
              <a:rPr lang="en-US" sz="2600" b="0" i="0" dirty="0">
                <a:solidFill>
                  <a:srgbClr val="333333"/>
                </a:solidFill>
                <a:effectLst/>
                <a:latin typeface="inter-regular"/>
              </a:rPr>
              <a:t>It uses only one command:</a:t>
            </a:r>
          </a:p>
          <a:p>
            <a:pPr marL="0" indent="0" algn="just">
              <a:buNone/>
            </a:pPr>
            <a:r>
              <a:rPr lang="en-US" sz="2600" b="1" i="0" u="sng" dirty="0">
                <a:solidFill>
                  <a:srgbClr val="000000"/>
                </a:solidFill>
                <a:effectLst/>
                <a:latin typeface="inter-regular"/>
              </a:rPr>
              <a:t>SELECT</a:t>
            </a:r>
            <a:r>
              <a:rPr lang="en-US" sz="2600" b="1" i="0" dirty="0">
                <a:solidFill>
                  <a:srgbClr val="333333"/>
                </a:solidFill>
                <a:effectLst/>
                <a:latin typeface="inter-bold"/>
              </a:rPr>
              <a:t> :</a:t>
            </a:r>
            <a:r>
              <a:rPr lang="en-US" sz="2600" b="0" i="0" dirty="0">
                <a:solidFill>
                  <a:srgbClr val="333333"/>
                </a:solidFill>
                <a:effectLst/>
                <a:latin typeface="inter-regular"/>
              </a:rPr>
              <a:t> This is the same as the projection operation of relational algebra. It is used to select the attribute based on the condition described by WHERE clause.</a:t>
            </a:r>
          </a:p>
          <a:p>
            <a:pPr marL="0" indent="0" algn="just">
              <a:buNone/>
            </a:pPr>
            <a:r>
              <a:rPr lang="en-US" sz="2600" b="1" i="0" dirty="0">
                <a:solidFill>
                  <a:srgbClr val="333333"/>
                </a:solidFill>
                <a:effectLst/>
                <a:latin typeface="inter-bold"/>
              </a:rPr>
              <a:t>Syntax:</a:t>
            </a:r>
            <a:endParaRPr lang="en-US" sz="2600" b="0" i="0" dirty="0">
              <a:solidFill>
                <a:srgbClr val="333333"/>
              </a:solidFill>
              <a:effectLst/>
              <a:latin typeface="inter-regular"/>
            </a:endParaRPr>
          </a:p>
          <a:p>
            <a:pPr marL="0" indent="0" algn="just">
              <a:buNone/>
            </a:pPr>
            <a:r>
              <a:rPr lang="en-US" sz="2600" b="0" i="0" dirty="0">
                <a:solidFill>
                  <a:srgbClr val="000000"/>
                </a:solidFill>
                <a:effectLst/>
                <a:latin typeface="inter-regular"/>
              </a:rPr>
              <a:t>SELECT expressions    </a:t>
            </a:r>
          </a:p>
          <a:p>
            <a:pPr marL="0" indent="0" algn="just">
              <a:buNone/>
            </a:pPr>
            <a:r>
              <a:rPr lang="en-US" sz="2600" b="0" i="0" dirty="0">
                <a:solidFill>
                  <a:srgbClr val="000000"/>
                </a:solidFill>
                <a:effectLst/>
                <a:latin typeface="inter-regular"/>
              </a:rPr>
              <a:t>FROM TABLES    </a:t>
            </a:r>
          </a:p>
          <a:p>
            <a:pPr marL="0" indent="0" algn="just">
              <a:buNone/>
            </a:pPr>
            <a:r>
              <a:rPr lang="en-US" sz="2600" b="0" i="0" dirty="0">
                <a:solidFill>
                  <a:srgbClr val="000000"/>
                </a:solidFill>
                <a:effectLst/>
                <a:latin typeface="inter-regular"/>
              </a:rPr>
              <a:t>WHERE conditions;  </a:t>
            </a:r>
          </a:p>
          <a:p>
            <a:pPr marL="0" indent="0" algn="just">
              <a:buNone/>
            </a:pPr>
            <a:r>
              <a:rPr lang="en-US" sz="2600" b="1" i="0" dirty="0">
                <a:solidFill>
                  <a:srgbClr val="333333"/>
                </a:solidFill>
                <a:effectLst/>
                <a:latin typeface="inter-bold"/>
              </a:rPr>
              <a:t>For example:</a:t>
            </a:r>
            <a:endParaRPr lang="en-US" sz="2600" b="0" i="0" dirty="0">
              <a:solidFill>
                <a:srgbClr val="333333"/>
              </a:solidFill>
              <a:effectLst/>
              <a:latin typeface="inter-regular"/>
            </a:endParaRPr>
          </a:p>
          <a:p>
            <a:pPr marL="0" indent="0" algn="just">
              <a:buNone/>
            </a:pPr>
            <a:r>
              <a:rPr lang="en-US" sz="2600" b="0" i="0" dirty="0">
                <a:solidFill>
                  <a:srgbClr val="000000"/>
                </a:solidFill>
                <a:effectLst/>
                <a:latin typeface="inter-regular"/>
              </a:rPr>
              <a:t>SELECT </a:t>
            </a:r>
            <a:r>
              <a:rPr lang="en-US" sz="2600" b="0" i="0" dirty="0" err="1">
                <a:solidFill>
                  <a:srgbClr val="000000"/>
                </a:solidFill>
                <a:effectLst/>
                <a:latin typeface="inter-regular"/>
              </a:rPr>
              <a:t>emp_name</a:t>
            </a:r>
            <a:r>
              <a:rPr lang="en-US" sz="2600" b="0" i="0" dirty="0">
                <a:solidFill>
                  <a:srgbClr val="000000"/>
                </a:solidFill>
                <a:effectLst/>
                <a:latin typeface="inter-regular"/>
              </a:rPr>
              <a:t>  </a:t>
            </a:r>
          </a:p>
          <a:p>
            <a:pPr marL="0" indent="0" algn="just">
              <a:buNone/>
            </a:pPr>
            <a:r>
              <a:rPr lang="en-US" sz="2600" b="0" i="0" dirty="0">
                <a:solidFill>
                  <a:srgbClr val="000000"/>
                </a:solidFill>
                <a:effectLst/>
                <a:latin typeface="inter-regular"/>
              </a:rPr>
              <a:t>FROM employee  </a:t>
            </a:r>
          </a:p>
          <a:p>
            <a:pPr marL="0" indent="0" algn="just">
              <a:buNone/>
            </a:pPr>
            <a:r>
              <a:rPr lang="en-US" sz="2600" b="0" i="0" dirty="0">
                <a:solidFill>
                  <a:srgbClr val="000000"/>
                </a:solidFill>
                <a:effectLst/>
                <a:latin typeface="inter-regular"/>
              </a:rPr>
              <a:t>WHERE age &gt; </a:t>
            </a:r>
            <a:r>
              <a:rPr lang="en-US" sz="2600" b="0" i="0" dirty="0">
                <a:solidFill>
                  <a:srgbClr val="C00000"/>
                </a:solidFill>
                <a:effectLst/>
                <a:latin typeface="inter-regular"/>
              </a:rPr>
              <a:t>20</a:t>
            </a:r>
            <a:r>
              <a:rPr lang="en-US" sz="2600"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45711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0B77-FA09-3420-90C8-056D69A122B5}"/>
              </a:ext>
            </a:extLst>
          </p:cNvPr>
          <p:cNvSpPr>
            <a:spLocks noGrp="1"/>
          </p:cNvSpPr>
          <p:nvPr>
            <p:ph type="title"/>
          </p:nvPr>
        </p:nvSpPr>
        <p:spPr/>
        <p:txBody>
          <a:bodyPr/>
          <a:lstStyle/>
          <a:p>
            <a:r>
              <a:rPr lang="en-IN" dirty="0"/>
              <a:t>What is Database</a:t>
            </a:r>
          </a:p>
        </p:txBody>
      </p:sp>
      <p:sp>
        <p:nvSpPr>
          <p:cNvPr id="3" name="Content Placeholder 2">
            <a:extLst>
              <a:ext uri="{FF2B5EF4-FFF2-40B4-BE49-F238E27FC236}">
                <a16:creationId xmlns:a16="http://schemas.microsoft.com/office/drawing/2014/main" id="{529D87D9-C8C3-E027-0884-6B30EE1E599F}"/>
              </a:ext>
            </a:extLst>
          </p:cNvPr>
          <p:cNvSpPr>
            <a:spLocks noGrp="1"/>
          </p:cNvSpPr>
          <p:nvPr>
            <p:ph idx="1"/>
          </p:nvPr>
        </p:nvSpPr>
        <p:spPr/>
        <p:txBody>
          <a:bodyPr>
            <a:normAutofit fontScale="92500" lnSpcReduction="20000"/>
          </a:bodyPr>
          <a:lstStyle/>
          <a:p>
            <a:pPr algn="just"/>
            <a:r>
              <a:rPr lang="en-US" sz="2200" b="0" i="0" dirty="0">
                <a:solidFill>
                  <a:srgbClr val="333333"/>
                </a:solidFill>
                <a:effectLst/>
                <a:latin typeface="inter-regular"/>
              </a:rPr>
              <a:t>A </a:t>
            </a:r>
            <a:r>
              <a:rPr lang="en-US" sz="2200" b="1" i="0" dirty="0">
                <a:solidFill>
                  <a:srgbClr val="333333"/>
                </a:solidFill>
                <a:effectLst/>
                <a:latin typeface="inter-bold"/>
              </a:rPr>
              <a:t>database</a:t>
            </a:r>
            <a:r>
              <a:rPr lang="en-US" sz="2200" b="0" i="0" dirty="0">
                <a:solidFill>
                  <a:srgbClr val="333333"/>
                </a:solidFill>
                <a:effectLst/>
                <a:latin typeface="inter-regular"/>
              </a:rPr>
              <a:t> is an organized collection of data, so that it can be easily accessed and managed.</a:t>
            </a:r>
          </a:p>
          <a:p>
            <a:pPr algn="just"/>
            <a:r>
              <a:rPr lang="en-US" sz="2200" b="0" i="0" dirty="0">
                <a:solidFill>
                  <a:srgbClr val="333333"/>
                </a:solidFill>
                <a:effectLst/>
                <a:latin typeface="inter-regular"/>
              </a:rPr>
              <a:t>You can organize data into tables, rows, columns, and index it to make it easier to find relevant information.</a:t>
            </a:r>
          </a:p>
          <a:p>
            <a:pPr algn="just"/>
            <a:r>
              <a:rPr lang="en-US" sz="2200" b="1" i="0" dirty="0">
                <a:solidFill>
                  <a:srgbClr val="333333"/>
                </a:solidFill>
                <a:effectLst/>
                <a:latin typeface="inter-bold"/>
              </a:rPr>
              <a:t>Database handlers</a:t>
            </a:r>
            <a:r>
              <a:rPr lang="en-US" sz="2200" b="0" i="0" dirty="0">
                <a:solidFill>
                  <a:srgbClr val="333333"/>
                </a:solidFill>
                <a:effectLst/>
                <a:latin typeface="inter-regular"/>
              </a:rPr>
              <a:t> create a database in such a way that only one set of software program provides access of data to all the users.</a:t>
            </a:r>
          </a:p>
          <a:p>
            <a:pPr algn="just"/>
            <a:r>
              <a:rPr lang="en-US" sz="2200" b="0" i="0" dirty="0">
                <a:solidFill>
                  <a:srgbClr val="333333"/>
                </a:solidFill>
                <a:effectLst/>
                <a:latin typeface="inter-regular"/>
              </a:rPr>
              <a:t>The </a:t>
            </a:r>
            <a:r>
              <a:rPr lang="en-US" sz="2200" b="1" i="0" dirty="0">
                <a:solidFill>
                  <a:srgbClr val="333333"/>
                </a:solidFill>
                <a:effectLst/>
                <a:latin typeface="inter-bold"/>
              </a:rPr>
              <a:t>main purpose</a:t>
            </a:r>
            <a:r>
              <a:rPr lang="en-US" sz="2200" b="0" i="0" dirty="0">
                <a:solidFill>
                  <a:srgbClr val="333333"/>
                </a:solidFill>
                <a:effectLst/>
                <a:latin typeface="inter-regular"/>
              </a:rPr>
              <a:t> of the database is to operate a large amount of information by storing, retrieving, and managing data.</a:t>
            </a:r>
          </a:p>
          <a:p>
            <a:pPr algn="just"/>
            <a:r>
              <a:rPr lang="en-US" sz="2200" b="0" i="0" dirty="0">
                <a:solidFill>
                  <a:srgbClr val="333333"/>
                </a:solidFill>
                <a:effectLst/>
                <a:latin typeface="inter-regular"/>
              </a:rPr>
              <a:t>There are many </a:t>
            </a:r>
            <a:r>
              <a:rPr lang="en-US" sz="2200" b="1" i="0" dirty="0">
                <a:solidFill>
                  <a:srgbClr val="333333"/>
                </a:solidFill>
                <a:effectLst/>
                <a:latin typeface="inter-bold"/>
              </a:rPr>
              <a:t>dynamic websites</a:t>
            </a:r>
            <a:r>
              <a:rPr lang="en-US" sz="2200" b="0" i="0" dirty="0">
                <a:solidFill>
                  <a:srgbClr val="333333"/>
                </a:solidFill>
                <a:effectLst/>
                <a:latin typeface="inter-regular"/>
              </a:rPr>
              <a:t> on the World Wide Web nowadays which are handled through databases. For example, a model that checks the availability of rooms in a hotel. It is an example of a dynamic website that uses a database.</a:t>
            </a:r>
          </a:p>
          <a:p>
            <a:pPr algn="just"/>
            <a:r>
              <a:rPr lang="en-US" sz="2200" b="0" i="0" dirty="0">
                <a:solidFill>
                  <a:srgbClr val="333333"/>
                </a:solidFill>
                <a:effectLst/>
                <a:latin typeface="inter-regular"/>
              </a:rPr>
              <a:t>There are many </a:t>
            </a:r>
            <a:r>
              <a:rPr lang="en-US" sz="2200" b="1" i="0" dirty="0">
                <a:solidFill>
                  <a:srgbClr val="333333"/>
                </a:solidFill>
                <a:effectLst/>
                <a:latin typeface="inter-bold"/>
              </a:rPr>
              <a:t>databases available</a:t>
            </a:r>
            <a:r>
              <a:rPr lang="en-US" sz="2200" b="0" i="0" dirty="0">
                <a:solidFill>
                  <a:srgbClr val="333333"/>
                </a:solidFill>
                <a:effectLst/>
                <a:latin typeface="inter-regular"/>
              </a:rPr>
              <a:t> like MySQL, Sybase, Oracle, MongoDB, Informix, PostgreSQL, SQL Server, etc.</a:t>
            </a:r>
          </a:p>
          <a:p>
            <a:pPr algn="just"/>
            <a:r>
              <a:rPr lang="en-US" sz="2200" b="0" i="0" dirty="0">
                <a:solidFill>
                  <a:srgbClr val="333333"/>
                </a:solidFill>
                <a:effectLst/>
                <a:latin typeface="inter-regular"/>
              </a:rPr>
              <a:t>Modern databases are managed by the database management system (DBMS).</a:t>
            </a:r>
          </a:p>
          <a:p>
            <a:pPr marL="0" indent="0">
              <a:buNone/>
            </a:pPr>
            <a:endParaRPr lang="en-IN" dirty="0"/>
          </a:p>
        </p:txBody>
      </p:sp>
    </p:spTree>
    <p:extLst>
      <p:ext uri="{BB962C8B-B14F-4D97-AF65-F5344CB8AC3E}">
        <p14:creationId xmlns:p14="http://schemas.microsoft.com/office/powerpoint/2010/main" val="4621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DBC3-7DEA-A19C-2267-181278760F6F}"/>
              </a:ext>
            </a:extLst>
          </p:cNvPr>
          <p:cNvSpPr>
            <a:spLocks noGrp="1"/>
          </p:cNvSpPr>
          <p:nvPr>
            <p:ph type="title"/>
          </p:nvPr>
        </p:nvSpPr>
        <p:spPr/>
        <p:txBody>
          <a:bodyPr/>
          <a:lstStyle/>
          <a:p>
            <a:r>
              <a:rPr lang="en-IN" dirty="0"/>
              <a:t>How to Create Constraints in MYSQL</a:t>
            </a:r>
          </a:p>
        </p:txBody>
      </p:sp>
      <p:sp>
        <p:nvSpPr>
          <p:cNvPr id="3" name="Content Placeholder 2">
            <a:extLst>
              <a:ext uri="{FF2B5EF4-FFF2-40B4-BE49-F238E27FC236}">
                <a16:creationId xmlns:a16="http://schemas.microsoft.com/office/drawing/2014/main" id="{61A52A42-AE44-C06A-4EDA-CC59868BD904}"/>
              </a:ext>
            </a:extLst>
          </p:cNvPr>
          <p:cNvSpPr>
            <a:spLocks noGrp="1"/>
          </p:cNvSpPr>
          <p:nvPr>
            <p:ph idx="1"/>
          </p:nvPr>
        </p:nvSpPr>
        <p:spPr/>
        <p:txBody>
          <a:bodyPr>
            <a:normAutofit fontScale="70000" lnSpcReduction="20000"/>
          </a:bodyPr>
          <a:lstStyle/>
          <a:p>
            <a:pPr marL="0" indent="0">
              <a:buNone/>
            </a:pPr>
            <a:r>
              <a:rPr lang="en-US" dirty="0"/>
              <a:t>We can define the constraints during a table created by using the CREATE TABLE statement. MySQL also uses the ALTER TABLE statement to specify the constraints in the case of the existing table schema.</a:t>
            </a:r>
          </a:p>
          <a:p>
            <a:pPr marL="0" indent="0">
              <a:buNone/>
            </a:pPr>
            <a:endParaRPr lang="en-US" dirty="0"/>
          </a:p>
          <a:p>
            <a:pPr marL="0" indent="0">
              <a:buNone/>
            </a:pPr>
            <a:r>
              <a:rPr lang="en-US" dirty="0"/>
              <a:t>Syntax</a:t>
            </a:r>
          </a:p>
          <a:p>
            <a:pPr marL="0" indent="0">
              <a:buNone/>
            </a:pPr>
            <a:r>
              <a:rPr lang="en-US" dirty="0"/>
              <a:t>The following are the syntax to create a constraints in table:</a:t>
            </a:r>
          </a:p>
          <a:p>
            <a:pPr marL="0" indent="0">
              <a:buNone/>
            </a:pPr>
            <a:endParaRPr lang="en-US" dirty="0"/>
          </a:p>
          <a:p>
            <a:pPr marL="0" indent="0">
              <a:buNone/>
            </a:pPr>
            <a:r>
              <a:rPr lang="en-US" dirty="0"/>
              <a:t>CREATE TABLE </a:t>
            </a:r>
            <a:r>
              <a:rPr lang="en-US" dirty="0" err="1"/>
              <a:t>new_table_name</a:t>
            </a:r>
            <a:r>
              <a:rPr lang="en-US" dirty="0"/>
              <a:t> (  </a:t>
            </a:r>
          </a:p>
          <a:p>
            <a:pPr marL="0" indent="0">
              <a:buNone/>
            </a:pPr>
            <a:r>
              <a:rPr lang="en-US" dirty="0"/>
              <a:t>    col_name1 datatype constraint,  </a:t>
            </a:r>
          </a:p>
          <a:p>
            <a:pPr marL="0" indent="0">
              <a:buNone/>
            </a:pPr>
            <a:r>
              <a:rPr lang="en-US" dirty="0"/>
              <a:t>    col_name2 datatype constraint,  </a:t>
            </a:r>
          </a:p>
          <a:p>
            <a:pPr marL="0" indent="0">
              <a:buNone/>
            </a:pPr>
            <a:r>
              <a:rPr lang="en-US" dirty="0"/>
              <a:t>    col_name3 datatype constraint,  </a:t>
            </a:r>
          </a:p>
          <a:p>
            <a:pPr marL="0" indent="0">
              <a:buNone/>
            </a:pPr>
            <a:r>
              <a:rPr lang="en-US" dirty="0"/>
              <a:t>    .........  </a:t>
            </a:r>
          </a:p>
          <a:p>
            <a:pPr marL="0" indent="0">
              <a:buNone/>
            </a:pPr>
            <a:r>
              <a:rPr lang="en-US" dirty="0"/>
              <a:t>);</a:t>
            </a:r>
            <a:endParaRPr lang="en-IN" dirty="0"/>
          </a:p>
        </p:txBody>
      </p:sp>
    </p:spTree>
    <p:extLst>
      <p:ext uri="{BB962C8B-B14F-4D97-AF65-F5344CB8AC3E}">
        <p14:creationId xmlns:p14="http://schemas.microsoft.com/office/powerpoint/2010/main" val="3656009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89EC-ED96-7D2C-3A92-50B159B87DAF}"/>
              </a:ext>
            </a:extLst>
          </p:cNvPr>
          <p:cNvSpPr>
            <a:spLocks noGrp="1"/>
          </p:cNvSpPr>
          <p:nvPr>
            <p:ph type="title"/>
          </p:nvPr>
        </p:nvSpPr>
        <p:spPr/>
        <p:txBody>
          <a:bodyPr/>
          <a:lstStyle/>
          <a:p>
            <a:r>
              <a:rPr lang="en-IN" dirty="0"/>
              <a:t>Constraints used in MySQL</a:t>
            </a:r>
          </a:p>
        </p:txBody>
      </p:sp>
      <p:sp>
        <p:nvSpPr>
          <p:cNvPr id="3" name="Content Placeholder 2">
            <a:extLst>
              <a:ext uri="{FF2B5EF4-FFF2-40B4-BE49-F238E27FC236}">
                <a16:creationId xmlns:a16="http://schemas.microsoft.com/office/drawing/2014/main" id="{1221C4C1-B886-5D2D-491F-B46F50837EF2}"/>
              </a:ext>
            </a:extLst>
          </p:cNvPr>
          <p:cNvSpPr>
            <a:spLocks noGrp="1"/>
          </p:cNvSpPr>
          <p:nvPr>
            <p:ph idx="1"/>
          </p:nvPr>
        </p:nvSpPr>
        <p:spPr/>
        <p:txBody>
          <a:bodyPr>
            <a:normAutofit/>
          </a:bodyPr>
          <a:lstStyle/>
          <a:p>
            <a:pPr algn="just"/>
            <a:r>
              <a:rPr lang="en-US" sz="3800" b="1" i="0" u="sng" dirty="0">
                <a:solidFill>
                  <a:srgbClr val="610B4B"/>
                </a:solidFill>
                <a:effectLst/>
                <a:latin typeface="erdana"/>
              </a:rPr>
              <a:t>Constraints used in MySQL</a:t>
            </a:r>
          </a:p>
          <a:p>
            <a:pPr marL="514350" indent="-514350" algn="just">
              <a:buFont typeface="+mj-lt"/>
              <a:buAutoNum type="arabicPeriod"/>
            </a:pPr>
            <a:r>
              <a:rPr lang="en-US" sz="2100" b="0" i="0" dirty="0">
                <a:solidFill>
                  <a:srgbClr val="333333"/>
                </a:solidFill>
                <a:effectLst/>
                <a:latin typeface="inter-regular"/>
              </a:rPr>
              <a:t>The following are the most common constraints used in the MySQL:</a:t>
            </a:r>
          </a:p>
          <a:p>
            <a:pPr marL="514350" indent="-514350" algn="just">
              <a:buFont typeface="+mj-lt"/>
              <a:buAutoNum type="arabicPeriod"/>
            </a:pPr>
            <a:r>
              <a:rPr lang="en-US" sz="2100" b="0" i="0" dirty="0">
                <a:solidFill>
                  <a:srgbClr val="000000"/>
                </a:solidFill>
                <a:effectLst/>
                <a:latin typeface="inter-regular"/>
              </a:rPr>
              <a:t>NOT NULL</a:t>
            </a:r>
          </a:p>
          <a:p>
            <a:pPr marL="514350" indent="-514350" algn="just">
              <a:buFont typeface="+mj-lt"/>
              <a:buAutoNum type="arabicPeriod"/>
            </a:pPr>
            <a:r>
              <a:rPr lang="en-US" sz="2100" b="0" i="0" dirty="0">
                <a:solidFill>
                  <a:srgbClr val="000000"/>
                </a:solidFill>
                <a:effectLst/>
                <a:latin typeface="inter-regular"/>
              </a:rPr>
              <a:t>CHECK</a:t>
            </a:r>
          </a:p>
          <a:p>
            <a:pPr marL="514350" indent="-514350" algn="just">
              <a:buFont typeface="+mj-lt"/>
              <a:buAutoNum type="arabicPeriod"/>
            </a:pPr>
            <a:r>
              <a:rPr lang="en-US" sz="2100" b="0" i="0" dirty="0">
                <a:solidFill>
                  <a:srgbClr val="000000"/>
                </a:solidFill>
                <a:effectLst/>
                <a:latin typeface="inter-regular"/>
              </a:rPr>
              <a:t>PRIMARY KEY</a:t>
            </a:r>
          </a:p>
          <a:p>
            <a:pPr marL="514350" indent="-514350" algn="just">
              <a:buFont typeface="+mj-lt"/>
              <a:buAutoNum type="arabicPeriod"/>
            </a:pPr>
            <a:r>
              <a:rPr lang="en-US" sz="2100" b="0" i="0" dirty="0">
                <a:solidFill>
                  <a:srgbClr val="000000"/>
                </a:solidFill>
                <a:effectLst/>
                <a:latin typeface="inter-regular"/>
              </a:rPr>
              <a:t>UNIQUE</a:t>
            </a:r>
          </a:p>
          <a:p>
            <a:pPr marL="514350" indent="-514350" algn="just">
              <a:buFont typeface="+mj-lt"/>
              <a:buAutoNum type="arabicPeriod"/>
            </a:pPr>
            <a:r>
              <a:rPr lang="en-US" sz="2100" b="0" i="0" dirty="0">
                <a:solidFill>
                  <a:srgbClr val="000000"/>
                </a:solidFill>
                <a:effectLst/>
                <a:latin typeface="inter-regular"/>
              </a:rPr>
              <a:t>INDEX</a:t>
            </a:r>
          </a:p>
          <a:p>
            <a:pPr marL="0" indent="0">
              <a:buNone/>
            </a:pPr>
            <a:endParaRPr lang="en-IN" dirty="0"/>
          </a:p>
        </p:txBody>
      </p:sp>
    </p:spTree>
    <p:extLst>
      <p:ext uri="{BB962C8B-B14F-4D97-AF65-F5344CB8AC3E}">
        <p14:creationId xmlns:p14="http://schemas.microsoft.com/office/powerpoint/2010/main" val="345167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DBC3-7DEA-A19C-2267-181278760F6F}"/>
              </a:ext>
            </a:extLst>
          </p:cNvPr>
          <p:cNvSpPr>
            <a:spLocks noGrp="1"/>
          </p:cNvSpPr>
          <p:nvPr>
            <p:ph type="title"/>
          </p:nvPr>
        </p:nvSpPr>
        <p:spPr/>
        <p:txBody>
          <a:bodyPr/>
          <a:lstStyle/>
          <a:p>
            <a:r>
              <a:rPr lang="en-IN" dirty="0"/>
              <a:t>How to Create Constraints in MYSQL</a:t>
            </a:r>
          </a:p>
        </p:txBody>
      </p:sp>
      <p:sp>
        <p:nvSpPr>
          <p:cNvPr id="3" name="Content Placeholder 2">
            <a:extLst>
              <a:ext uri="{FF2B5EF4-FFF2-40B4-BE49-F238E27FC236}">
                <a16:creationId xmlns:a16="http://schemas.microsoft.com/office/drawing/2014/main" id="{61A52A42-AE44-C06A-4EDA-CC59868BD904}"/>
              </a:ext>
            </a:extLst>
          </p:cNvPr>
          <p:cNvSpPr>
            <a:spLocks noGrp="1"/>
          </p:cNvSpPr>
          <p:nvPr>
            <p:ph idx="1"/>
          </p:nvPr>
        </p:nvSpPr>
        <p:spPr/>
        <p:txBody>
          <a:bodyPr>
            <a:normAutofit fontScale="70000" lnSpcReduction="20000"/>
          </a:bodyPr>
          <a:lstStyle/>
          <a:p>
            <a:pPr marL="0" indent="0">
              <a:buNone/>
            </a:pPr>
            <a:r>
              <a:rPr lang="en-US" dirty="0"/>
              <a:t>We can define the constraints during a table created by using the CREATE TABLE statement. MySQL also uses the ALTER TABLE statement to specify the constraints in the case of the existing table schema.</a:t>
            </a:r>
          </a:p>
          <a:p>
            <a:pPr marL="0" indent="0">
              <a:buNone/>
            </a:pPr>
            <a:endParaRPr lang="en-US" dirty="0"/>
          </a:p>
          <a:p>
            <a:pPr marL="0" indent="0">
              <a:buNone/>
            </a:pPr>
            <a:r>
              <a:rPr lang="en-US" dirty="0"/>
              <a:t>Syntax</a:t>
            </a:r>
          </a:p>
          <a:p>
            <a:pPr marL="0" indent="0">
              <a:buNone/>
            </a:pPr>
            <a:r>
              <a:rPr lang="en-US" dirty="0"/>
              <a:t>The following are the syntax to create a constraints in table:</a:t>
            </a:r>
          </a:p>
          <a:p>
            <a:pPr marL="0" indent="0">
              <a:buNone/>
            </a:pPr>
            <a:endParaRPr lang="en-US" dirty="0"/>
          </a:p>
          <a:p>
            <a:pPr marL="0" indent="0">
              <a:buNone/>
            </a:pPr>
            <a:r>
              <a:rPr lang="en-US" dirty="0"/>
              <a:t>CREATE TABLE </a:t>
            </a:r>
            <a:r>
              <a:rPr lang="en-US" dirty="0" err="1"/>
              <a:t>new_table_name</a:t>
            </a:r>
            <a:r>
              <a:rPr lang="en-US" dirty="0"/>
              <a:t> (  </a:t>
            </a:r>
          </a:p>
          <a:p>
            <a:pPr marL="0" indent="0">
              <a:buNone/>
            </a:pPr>
            <a:r>
              <a:rPr lang="en-US" dirty="0"/>
              <a:t>    col_name1 datatype constraint,  </a:t>
            </a:r>
          </a:p>
          <a:p>
            <a:pPr marL="0" indent="0">
              <a:buNone/>
            </a:pPr>
            <a:r>
              <a:rPr lang="en-US" dirty="0"/>
              <a:t>    col_name2 datatype constraint,  </a:t>
            </a:r>
          </a:p>
          <a:p>
            <a:pPr marL="0" indent="0">
              <a:buNone/>
            </a:pPr>
            <a:r>
              <a:rPr lang="en-US" dirty="0"/>
              <a:t>    col_name3 datatype constraint,  </a:t>
            </a:r>
          </a:p>
          <a:p>
            <a:pPr marL="0" indent="0">
              <a:buNone/>
            </a:pPr>
            <a:r>
              <a:rPr lang="en-US" dirty="0"/>
              <a:t>    .........  </a:t>
            </a:r>
          </a:p>
          <a:p>
            <a:pPr marL="0" indent="0">
              <a:buNone/>
            </a:pPr>
            <a:r>
              <a:rPr lang="en-US" dirty="0"/>
              <a:t>);</a:t>
            </a:r>
            <a:endParaRPr lang="en-IN" dirty="0"/>
          </a:p>
        </p:txBody>
      </p:sp>
    </p:spTree>
    <p:extLst>
      <p:ext uri="{BB962C8B-B14F-4D97-AF65-F5344CB8AC3E}">
        <p14:creationId xmlns:p14="http://schemas.microsoft.com/office/powerpoint/2010/main" val="403579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FD93-F4D7-DD65-2A99-DF25D3C1CE35}"/>
              </a:ext>
            </a:extLst>
          </p:cNvPr>
          <p:cNvSpPr>
            <a:spLocks noGrp="1"/>
          </p:cNvSpPr>
          <p:nvPr>
            <p:ph type="title"/>
          </p:nvPr>
        </p:nvSpPr>
        <p:spPr/>
        <p:txBody>
          <a:bodyPr/>
          <a:lstStyle/>
          <a:p>
            <a:r>
              <a:rPr lang="en-IN" dirty="0"/>
              <a:t>Not Null Constraints</a:t>
            </a:r>
          </a:p>
        </p:txBody>
      </p:sp>
      <p:sp>
        <p:nvSpPr>
          <p:cNvPr id="3" name="Content Placeholder 2">
            <a:extLst>
              <a:ext uri="{FF2B5EF4-FFF2-40B4-BE49-F238E27FC236}">
                <a16:creationId xmlns:a16="http://schemas.microsoft.com/office/drawing/2014/main" id="{BCC3A51A-AF69-6B4E-2BC7-395D507C48CA}"/>
              </a:ext>
            </a:extLst>
          </p:cNvPr>
          <p:cNvSpPr>
            <a:spLocks noGrp="1"/>
          </p:cNvSpPr>
          <p:nvPr>
            <p:ph idx="1"/>
          </p:nvPr>
        </p:nvSpPr>
        <p:spPr/>
        <p:txBody>
          <a:bodyPr>
            <a:normAutofit/>
          </a:bodyPr>
          <a:lstStyle/>
          <a:p>
            <a:r>
              <a:rPr lang="en-US" sz="1800" b="0" i="0" dirty="0">
                <a:solidFill>
                  <a:srgbClr val="333333"/>
                </a:solidFill>
                <a:effectLst/>
                <a:latin typeface="inter-regular"/>
              </a:rPr>
              <a:t>This constraint specifies that the column cannot have NULL or empty values. The below statement creates a table with NOT NULL constraint.</a:t>
            </a:r>
          </a:p>
          <a:p>
            <a:r>
              <a:rPr lang="en-US" sz="1800" b="0" i="0" dirty="0">
                <a:solidFill>
                  <a:srgbClr val="000000"/>
                </a:solidFill>
                <a:effectLst/>
                <a:latin typeface="inter-regular"/>
              </a:rPr>
              <a:t> </a:t>
            </a:r>
            <a:r>
              <a:rPr lang="en-US" sz="1800" b="1" i="0" dirty="0">
                <a:solidFill>
                  <a:srgbClr val="006699"/>
                </a:solidFill>
                <a:effectLst/>
                <a:latin typeface="inter-regular"/>
              </a:rPr>
              <a:t>CREATE</a:t>
            </a:r>
            <a:r>
              <a:rPr lang="en-US" sz="1800" b="0" i="0" dirty="0">
                <a:solidFill>
                  <a:srgbClr val="000000"/>
                </a:solidFill>
                <a:effectLst/>
                <a:latin typeface="inter-regular"/>
              </a:rPr>
              <a:t> </a:t>
            </a:r>
            <a:r>
              <a:rPr lang="en-US" sz="1800" b="1" i="0" dirty="0">
                <a:solidFill>
                  <a:srgbClr val="006699"/>
                </a:solidFill>
                <a:effectLst/>
                <a:latin typeface="inter-regular"/>
              </a:rPr>
              <a:t>TABLE</a:t>
            </a:r>
            <a:r>
              <a:rPr lang="en-US" sz="1800" b="0" i="0" dirty="0">
                <a:solidFill>
                  <a:srgbClr val="000000"/>
                </a:solidFill>
                <a:effectLst/>
                <a:latin typeface="inter-regular"/>
              </a:rPr>
              <a:t> Student(Id </a:t>
            </a:r>
            <a:r>
              <a:rPr lang="en-US" sz="1800" b="1" i="0" dirty="0">
                <a:solidFill>
                  <a:srgbClr val="006699"/>
                </a:solidFill>
                <a:effectLst/>
                <a:latin typeface="inter-regular"/>
              </a:rPr>
              <a:t>INTEGER</a:t>
            </a:r>
            <a:r>
              <a:rPr lang="en-US" sz="1800" b="0" i="0" dirty="0">
                <a:solidFill>
                  <a:srgbClr val="000000"/>
                </a:solidFill>
                <a:effectLst/>
                <a:latin typeface="inter-regular"/>
              </a:rPr>
              <a:t>, </a:t>
            </a:r>
            <a:r>
              <a:rPr lang="en-US" sz="1800" b="0" i="0" dirty="0" err="1">
                <a:solidFill>
                  <a:srgbClr val="000000"/>
                </a:solidFill>
                <a:effectLst/>
                <a:latin typeface="inter-regular"/>
              </a:rPr>
              <a:t>LastName</a:t>
            </a:r>
            <a:r>
              <a:rPr lang="en-US" sz="1800" b="0" i="0" dirty="0">
                <a:solidFill>
                  <a:srgbClr val="000000"/>
                </a:solidFill>
                <a:effectLst/>
                <a:latin typeface="inter-regular"/>
              </a:rPr>
              <a:t> TEXT </a:t>
            </a:r>
            <a:r>
              <a:rPr lang="en-US" sz="1800" b="0" i="0" dirty="0">
                <a:solidFill>
                  <a:srgbClr val="808080"/>
                </a:solidFill>
                <a:effectLst/>
                <a:latin typeface="inter-regular"/>
              </a:rPr>
              <a:t>NOT</a:t>
            </a:r>
            <a:r>
              <a:rPr lang="en-US" sz="1800" b="0" i="0" dirty="0">
                <a:solidFill>
                  <a:srgbClr val="000000"/>
                </a:solidFill>
                <a:effectLst/>
                <a:latin typeface="inter-regular"/>
              </a:rPr>
              <a:t> </a:t>
            </a:r>
            <a:r>
              <a:rPr lang="en-US" sz="1800" b="0" i="0" dirty="0">
                <a:solidFill>
                  <a:srgbClr val="808080"/>
                </a:solidFill>
                <a:effectLst/>
                <a:latin typeface="inter-regular"/>
              </a:rPr>
              <a:t>NULL</a:t>
            </a:r>
            <a:r>
              <a:rPr lang="en-US" sz="1800" b="0" i="0" dirty="0">
                <a:solidFill>
                  <a:srgbClr val="000000"/>
                </a:solidFill>
                <a:effectLst/>
                <a:latin typeface="inter-regular"/>
              </a:rPr>
              <a:t>, FirstName TEXT </a:t>
            </a:r>
            <a:r>
              <a:rPr lang="en-US" sz="1800" b="0" i="0" dirty="0">
                <a:solidFill>
                  <a:srgbClr val="808080"/>
                </a:solidFill>
                <a:effectLst/>
                <a:latin typeface="inter-regular"/>
              </a:rPr>
              <a:t>NOT</a:t>
            </a:r>
            <a:r>
              <a:rPr lang="en-US" sz="1800" b="0" i="0" dirty="0">
                <a:solidFill>
                  <a:srgbClr val="000000"/>
                </a:solidFill>
                <a:effectLst/>
                <a:latin typeface="inter-regular"/>
              </a:rPr>
              <a:t> </a:t>
            </a:r>
            <a:r>
              <a:rPr lang="en-US" sz="1800" b="0" i="0" dirty="0">
                <a:solidFill>
                  <a:srgbClr val="808080"/>
                </a:solidFill>
                <a:effectLst/>
                <a:latin typeface="inter-regular"/>
              </a:rPr>
              <a:t>NULL</a:t>
            </a:r>
            <a:r>
              <a:rPr lang="en-US" sz="1800" b="0" i="0" dirty="0">
                <a:solidFill>
                  <a:srgbClr val="000000"/>
                </a:solidFill>
                <a:effectLst/>
                <a:latin typeface="inter-regular"/>
              </a:rPr>
              <a:t>, City </a:t>
            </a:r>
            <a:r>
              <a:rPr lang="en-US" sz="1800" b="1" i="0" dirty="0">
                <a:solidFill>
                  <a:srgbClr val="006699"/>
                </a:solidFill>
                <a:effectLst/>
                <a:latin typeface="inter-regular"/>
              </a:rPr>
              <a:t>VARCHAR</a:t>
            </a:r>
            <a:r>
              <a:rPr lang="en-US" sz="1800" b="0" i="0" dirty="0">
                <a:solidFill>
                  <a:srgbClr val="000000"/>
                </a:solidFill>
                <a:effectLst/>
                <a:latin typeface="inter-regular"/>
              </a:rPr>
              <a:t>(35));  </a:t>
            </a:r>
          </a:p>
          <a:p>
            <a:pPr algn="just">
              <a:buFont typeface="+mj-lt"/>
              <a:buAutoNum type="arabicPeriod"/>
            </a:pPr>
            <a:r>
              <a:rPr lang="en-US" sz="1800" b="1" i="0" dirty="0">
                <a:solidFill>
                  <a:srgbClr val="006699"/>
                </a:solidFill>
                <a:effectLst/>
                <a:latin typeface="inter-regular"/>
              </a:rPr>
              <a:t>INSERT</a:t>
            </a:r>
            <a:r>
              <a:rPr lang="en-US" sz="1800" b="0" i="0" dirty="0">
                <a:solidFill>
                  <a:srgbClr val="000000"/>
                </a:solidFill>
                <a:effectLst/>
                <a:latin typeface="inter-regular"/>
              </a:rPr>
              <a:t> </a:t>
            </a:r>
            <a:r>
              <a:rPr lang="en-US" sz="1800" b="1" i="0" dirty="0">
                <a:solidFill>
                  <a:srgbClr val="006699"/>
                </a:solidFill>
                <a:effectLst/>
                <a:latin typeface="inter-regular"/>
              </a:rPr>
              <a:t>INTO</a:t>
            </a:r>
            <a:r>
              <a:rPr lang="en-US" sz="1800" b="0" i="0" dirty="0">
                <a:solidFill>
                  <a:srgbClr val="000000"/>
                </a:solidFill>
                <a:effectLst/>
                <a:latin typeface="inter-regular"/>
              </a:rPr>
              <a:t> Student </a:t>
            </a:r>
            <a:r>
              <a:rPr lang="en-US" sz="1800" b="1" i="0" dirty="0">
                <a:solidFill>
                  <a:srgbClr val="006699"/>
                </a:solidFill>
                <a:effectLst/>
                <a:latin typeface="inter-regular"/>
              </a:rPr>
              <a:t>VALUES</a:t>
            </a:r>
            <a:r>
              <a:rPr lang="en-US" sz="1800" b="0" i="0" dirty="0">
                <a:solidFill>
                  <a:srgbClr val="000000"/>
                </a:solidFill>
                <a:effectLst/>
                <a:latin typeface="inter-regular"/>
              </a:rPr>
              <a:t>(1, </a:t>
            </a:r>
            <a:r>
              <a:rPr lang="en-US" sz="1800" b="0" i="0" dirty="0">
                <a:solidFill>
                  <a:srgbClr val="0000FF"/>
                </a:solidFill>
                <a:effectLst/>
                <a:latin typeface="inter-regular"/>
              </a:rPr>
              <a:t>'Hanks'</a:t>
            </a:r>
            <a:r>
              <a:rPr lang="en-US" sz="1800" b="0" i="0" dirty="0">
                <a:solidFill>
                  <a:srgbClr val="000000"/>
                </a:solidFill>
                <a:effectLst/>
                <a:latin typeface="inter-regular"/>
              </a:rPr>
              <a:t>, </a:t>
            </a:r>
            <a:r>
              <a:rPr lang="en-US" sz="1800" b="0" i="0" dirty="0">
                <a:solidFill>
                  <a:srgbClr val="0000FF"/>
                </a:solidFill>
                <a:effectLst/>
                <a:latin typeface="inter-regular"/>
              </a:rPr>
              <a:t>'Peter'</a:t>
            </a:r>
            <a:r>
              <a:rPr lang="en-US" sz="1800" b="0" i="0" dirty="0">
                <a:solidFill>
                  <a:srgbClr val="000000"/>
                </a:solidFill>
                <a:effectLst/>
                <a:latin typeface="inter-regular"/>
              </a:rPr>
              <a:t>, </a:t>
            </a:r>
            <a:r>
              <a:rPr lang="en-US" sz="1800" b="0" i="0" dirty="0">
                <a:solidFill>
                  <a:srgbClr val="0000FF"/>
                </a:solidFill>
                <a:effectLst/>
                <a:latin typeface="inter-regular"/>
              </a:rPr>
              <a:t>'New York'</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INSERT</a:t>
            </a:r>
            <a:r>
              <a:rPr lang="en-US" sz="1800" b="0" i="0" dirty="0">
                <a:solidFill>
                  <a:srgbClr val="000000"/>
                </a:solidFill>
                <a:effectLst/>
                <a:latin typeface="inter-regular"/>
              </a:rPr>
              <a:t> </a:t>
            </a:r>
            <a:r>
              <a:rPr lang="en-US" sz="1800" b="1" i="0" dirty="0">
                <a:solidFill>
                  <a:srgbClr val="006699"/>
                </a:solidFill>
                <a:effectLst/>
                <a:latin typeface="inter-regular"/>
              </a:rPr>
              <a:t>INTO</a:t>
            </a:r>
            <a:r>
              <a:rPr lang="en-US" sz="1800" b="0" i="0" dirty="0">
                <a:solidFill>
                  <a:srgbClr val="000000"/>
                </a:solidFill>
                <a:effectLst/>
                <a:latin typeface="inter-regular"/>
              </a:rPr>
              <a:t> Student </a:t>
            </a:r>
            <a:r>
              <a:rPr lang="en-US" sz="1800" b="1" i="0" dirty="0">
                <a:solidFill>
                  <a:srgbClr val="006699"/>
                </a:solidFill>
                <a:effectLst/>
                <a:latin typeface="inter-regular"/>
              </a:rPr>
              <a:t>VALUES</a:t>
            </a:r>
            <a:r>
              <a:rPr lang="en-US" sz="1800" b="0" i="0" dirty="0">
                <a:solidFill>
                  <a:srgbClr val="000000"/>
                </a:solidFill>
                <a:effectLst/>
                <a:latin typeface="inter-regular"/>
              </a:rPr>
              <a:t>(2, </a:t>
            </a:r>
            <a:r>
              <a:rPr lang="en-US" sz="1800" b="0" i="0" dirty="0">
                <a:solidFill>
                  <a:srgbClr val="808080"/>
                </a:solidFill>
                <a:effectLst/>
                <a:latin typeface="inter-regular"/>
              </a:rPr>
              <a:t>NULL</a:t>
            </a:r>
            <a:r>
              <a:rPr lang="en-US" sz="1800" b="0" i="0" dirty="0">
                <a:solidFill>
                  <a:srgbClr val="000000"/>
                </a:solidFill>
                <a:effectLst/>
                <a:latin typeface="inter-regular"/>
              </a:rPr>
              <a:t>, </a:t>
            </a:r>
            <a:r>
              <a:rPr lang="en-US" sz="1800" b="0" i="0" dirty="0">
                <a:solidFill>
                  <a:srgbClr val="0000FF"/>
                </a:solidFill>
                <a:effectLst/>
                <a:latin typeface="inter-regular"/>
              </a:rPr>
              <a:t>'Amanda'</a:t>
            </a:r>
            <a:r>
              <a:rPr lang="en-US" sz="1800" b="0" i="0" dirty="0">
                <a:solidFill>
                  <a:srgbClr val="000000"/>
                </a:solidFill>
                <a:effectLst/>
                <a:latin typeface="inter-regular"/>
              </a:rPr>
              <a:t>, </a:t>
            </a:r>
            <a:r>
              <a:rPr lang="en-US" sz="1800" b="0" i="0" dirty="0">
                <a:solidFill>
                  <a:srgbClr val="0000FF"/>
                </a:solidFill>
                <a:effectLst/>
                <a:latin typeface="inter-regular"/>
              </a:rPr>
              <a:t>'Florida'</a:t>
            </a:r>
            <a:r>
              <a:rPr lang="en-US" sz="1800" b="0" i="0" dirty="0">
                <a:solidFill>
                  <a:srgbClr val="000000"/>
                </a:solidFill>
                <a:effectLst/>
                <a:latin typeface="inter-regular"/>
              </a:rPr>
              <a:t>);  </a:t>
            </a:r>
            <a:r>
              <a:rPr lang="en-US" sz="2000" b="0" i="0" dirty="0">
                <a:solidFill>
                  <a:srgbClr val="000000"/>
                </a:solidFill>
                <a:effectLst/>
                <a:latin typeface="inter-regular"/>
              </a:rPr>
              <a:t> </a:t>
            </a:r>
          </a:p>
          <a:p>
            <a:pPr marL="0" indent="0">
              <a:buNone/>
            </a:pPr>
            <a:endParaRPr lang="en-IN" sz="1800" dirty="0"/>
          </a:p>
          <a:p>
            <a:pPr marL="0" indent="0">
              <a:buNone/>
            </a:pPr>
            <a:endParaRPr lang="en-IN" sz="1800" dirty="0"/>
          </a:p>
        </p:txBody>
      </p:sp>
      <p:pic>
        <p:nvPicPr>
          <p:cNvPr id="5" name="Picture 4">
            <a:extLst>
              <a:ext uri="{FF2B5EF4-FFF2-40B4-BE49-F238E27FC236}">
                <a16:creationId xmlns:a16="http://schemas.microsoft.com/office/drawing/2014/main" id="{3BAB0EA9-005C-83BD-DF4C-18965350007E}"/>
              </a:ext>
            </a:extLst>
          </p:cNvPr>
          <p:cNvPicPr>
            <a:picLocks noChangeAspect="1"/>
          </p:cNvPicPr>
          <p:nvPr/>
        </p:nvPicPr>
        <p:blipFill>
          <a:blip r:embed="rId2"/>
          <a:stretch>
            <a:fillRect/>
          </a:stretch>
        </p:blipFill>
        <p:spPr>
          <a:xfrm>
            <a:off x="5798962" y="3783270"/>
            <a:ext cx="4958080" cy="2205335"/>
          </a:xfrm>
          <a:prstGeom prst="rect">
            <a:avLst/>
          </a:prstGeom>
        </p:spPr>
      </p:pic>
      <p:sp>
        <p:nvSpPr>
          <p:cNvPr id="7" name="TextBox 6">
            <a:extLst>
              <a:ext uri="{FF2B5EF4-FFF2-40B4-BE49-F238E27FC236}">
                <a16:creationId xmlns:a16="http://schemas.microsoft.com/office/drawing/2014/main" id="{69A5034C-B780-311A-8DBF-B6CBA34AC326}"/>
              </a:ext>
            </a:extLst>
          </p:cNvPr>
          <p:cNvSpPr txBox="1"/>
          <p:nvPr/>
        </p:nvSpPr>
        <p:spPr>
          <a:xfrm>
            <a:off x="838200" y="4285774"/>
            <a:ext cx="5062362" cy="1200329"/>
          </a:xfrm>
          <a:prstGeom prst="rect">
            <a:avLst/>
          </a:prstGeom>
          <a:noFill/>
        </p:spPr>
        <p:txBody>
          <a:bodyPr wrap="square">
            <a:spAutoFit/>
          </a:bodyPr>
          <a:lstStyle/>
          <a:p>
            <a:r>
              <a:rPr lang="en-US" b="0" i="0" dirty="0">
                <a:solidFill>
                  <a:srgbClr val="333333"/>
                </a:solidFill>
                <a:effectLst/>
                <a:latin typeface="inter-regular"/>
              </a:rPr>
              <a:t>In the above image, we can see that the first INSERT query executes correctly, but the second statement fails and gives an error that says column </a:t>
            </a:r>
            <a:r>
              <a:rPr lang="en-US" b="0" i="0" dirty="0" err="1">
                <a:solidFill>
                  <a:srgbClr val="333333"/>
                </a:solidFill>
                <a:effectLst/>
                <a:latin typeface="inter-regular"/>
              </a:rPr>
              <a:t>LastName</a:t>
            </a:r>
            <a:r>
              <a:rPr lang="en-US" b="0" i="0" dirty="0">
                <a:solidFill>
                  <a:srgbClr val="333333"/>
                </a:solidFill>
                <a:effectLst/>
                <a:latin typeface="inter-regular"/>
              </a:rPr>
              <a:t> cannot be null.</a:t>
            </a:r>
            <a:endParaRPr lang="en-IN" dirty="0"/>
          </a:p>
        </p:txBody>
      </p:sp>
    </p:spTree>
    <p:extLst>
      <p:ext uri="{BB962C8B-B14F-4D97-AF65-F5344CB8AC3E}">
        <p14:creationId xmlns:p14="http://schemas.microsoft.com/office/powerpoint/2010/main" val="3311773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FC76-5D0B-3614-3CBE-AE7C1F95733B}"/>
              </a:ext>
            </a:extLst>
          </p:cNvPr>
          <p:cNvSpPr>
            <a:spLocks noGrp="1"/>
          </p:cNvSpPr>
          <p:nvPr>
            <p:ph type="title"/>
          </p:nvPr>
        </p:nvSpPr>
        <p:spPr/>
        <p:txBody>
          <a:bodyPr/>
          <a:lstStyle/>
          <a:p>
            <a:r>
              <a:rPr lang="en-IN" dirty="0"/>
              <a:t>Unique constraints</a:t>
            </a:r>
          </a:p>
        </p:txBody>
      </p:sp>
      <p:sp>
        <p:nvSpPr>
          <p:cNvPr id="3" name="Content Placeholder 2">
            <a:extLst>
              <a:ext uri="{FF2B5EF4-FFF2-40B4-BE49-F238E27FC236}">
                <a16:creationId xmlns:a16="http://schemas.microsoft.com/office/drawing/2014/main" id="{1A49A2BA-7387-2A54-797A-E48FA29D632F}"/>
              </a:ext>
            </a:extLst>
          </p:cNvPr>
          <p:cNvSpPr>
            <a:spLocks noGrp="1"/>
          </p:cNvSpPr>
          <p:nvPr>
            <p:ph idx="1"/>
          </p:nvPr>
        </p:nvSpPr>
        <p:spPr/>
        <p:txBody>
          <a:bodyPr>
            <a:normAutofit/>
          </a:bodyPr>
          <a:lstStyle/>
          <a:p>
            <a:pPr algn="just"/>
            <a:r>
              <a:rPr lang="en-US" sz="1600" b="0" i="0" dirty="0">
                <a:solidFill>
                  <a:srgbClr val="333333"/>
                </a:solidFill>
                <a:effectLst/>
                <a:latin typeface="inter-regular"/>
              </a:rPr>
              <a:t>This constraint ensures that all values inserted into the column will be unique. It means a column cannot stores duplicate values. MySQL allows us to use more than one column with UNIQUE constraint in a table. The below statement creates a table with a UNIQUE constraint:</a:t>
            </a:r>
          </a:p>
          <a:p>
            <a:pPr algn="just"/>
            <a:endParaRPr lang="en-US" sz="1600" b="0" i="0" dirty="0">
              <a:solidFill>
                <a:srgbClr val="333333"/>
              </a:solidFill>
              <a:effectLst/>
              <a:latin typeface="inter-regular"/>
            </a:endParaRPr>
          </a:p>
          <a:p>
            <a:pPr algn="just">
              <a:buFont typeface="+mj-lt"/>
              <a:buAutoNum type="arabicPeriod"/>
            </a:pPr>
            <a:r>
              <a:rPr lang="en-US" sz="1600" b="0" i="0" dirty="0" err="1">
                <a:solidFill>
                  <a:srgbClr val="000000"/>
                </a:solidFill>
                <a:effectLst/>
                <a:latin typeface="inter-regular"/>
              </a:rPr>
              <a:t>mysql</a:t>
            </a:r>
            <a:r>
              <a:rPr lang="en-US" sz="1600" b="0" i="0" dirty="0">
                <a:solidFill>
                  <a:srgbClr val="000000"/>
                </a:solidFill>
                <a:effectLst/>
                <a:latin typeface="inter-regular"/>
              </a:rPr>
              <a:t>&gt; </a:t>
            </a:r>
            <a:r>
              <a:rPr lang="en-US" sz="1600" b="1" i="0" dirty="0">
                <a:solidFill>
                  <a:srgbClr val="006699"/>
                </a:solidFill>
                <a:effectLst/>
                <a:latin typeface="inter-regular"/>
              </a:rPr>
              <a:t>CREATE</a:t>
            </a:r>
            <a:r>
              <a:rPr lang="en-US" sz="1600" b="0" i="0" dirty="0">
                <a:solidFill>
                  <a:srgbClr val="000000"/>
                </a:solidFill>
                <a:effectLst/>
                <a:latin typeface="inter-regular"/>
              </a:rPr>
              <a:t> </a:t>
            </a:r>
            <a:r>
              <a:rPr lang="en-US" sz="1600" b="1" i="0" dirty="0">
                <a:solidFill>
                  <a:srgbClr val="006699"/>
                </a:solidFill>
                <a:effectLst/>
                <a:latin typeface="inter-regular"/>
              </a:rPr>
              <a:t>TABLE</a:t>
            </a:r>
            <a:r>
              <a:rPr lang="en-US" sz="1600" b="0" i="0" dirty="0">
                <a:solidFill>
                  <a:srgbClr val="000000"/>
                </a:solidFill>
                <a:effectLst/>
                <a:latin typeface="inter-regular"/>
              </a:rPr>
              <a:t> </a:t>
            </a:r>
            <a:r>
              <a:rPr lang="en-US" sz="1600" b="0" i="0" dirty="0" err="1">
                <a:solidFill>
                  <a:srgbClr val="000000"/>
                </a:solidFill>
                <a:effectLst/>
                <a:latin typeface="inter-regular"/>
              </a:rPr>
              <a:t>ShirtBrands</a:t>
            </a:r>
            <a:r>
              <a:rPr lang="en-US" sz="1600" b="0" i="0" dirty="0">
                <a:solidFill>
                  <a:srgbClr val="000000"/>
                </a:solidFill>
                <a:effectLst/>
                <a:latin typeface="inter-regular"/>
              </a:rPr>
              <a:t>(Id </a:t>
            </a:r>
            <a:r>
              <a:rPr lang="en-US" sz="1600" b="1" i="0" dirty="0">
                <a:solidFill>
                  <a:srgbClr val="006699"/>
                </a:solidFill>
                <a:effectLst/>
                <a:latin typeface="inter-regular"/>
              </a:rPr>
              <a:t>INTEGER</a:t>
            </a:r>
            <a:r>
              <a:rPr lang="en-US" sz="1600" b="0" i="0" dirty="0">
                <a:solidFill>
                  <a:srgbClr val="000000"/>
                </a:solidFill>
                <a:effectLst/>
                <a:latin typeface="inter-regular"/>
              </a:rPr>
              <a:t>, </a:t>
            </a:r>
            <a:r>
              <a:rPr lang="en-US" sz="1600" b="0" i="0" dirty="0" err="1">
                <a:solidFill>
                  <a:srgbClr val="000000"/>
                </a:solidFill>
                <a:effectLst/>
                <a:latin typeface="inter-regular"/>
              </a:rPr>
              <a:t>BrandName</a:t>
            </a:r>
            <a:r>
              <a:rPr lang="en-US" sz="1600" b="0" i="0" dirty="0">
                <a:solidFill>
                  <a:srgbClr val="000000"/>
                </a:solidFill>
                <a:effectLst/>
                <a:latin typeface="inter-regular"/>
              </a:rPr>
              <a:t> </a:t>
            </a:r>
            <a:r>
              <a:rPr lang="en-US" sz="1600" b="1" i="0" dirty="0">
                <a:solidFill>
                  <a:srgbClr val="006699"/>
                </a:solidFill>
                <a:effectLst/>
                <a:latin typeface="inter-regular"/>
              </a:rPr>
              <a:t>VARCHAR</a:t>
            </a:r>
            <a:r>
              <a:rPr lang="en-US" sz="1600" b="0" i="0" dirty="0">
                <a:solidFill>
                  <a:srgbClr val="000000"/>
                </a:solidFill>
                <a:effectLst/>
                <a:latin typeface="inter-regular"/>
              </a:rPr>
              <a:t>(40) </a:t>
            </a:r>
            <a:r>
              <a:rPr lang="en-US" sz="1600" b="1" i="0" dirty="0">
                <a:solidFill>
                  <a:srgbClr val="006699"/>
                </a:solidFill>
                <a:effectLst/>
                <a:latin typeface="inter-regular"/>
              </a:rPr>
              <a:t>UNIQUE</a:t>
            </a:r>
            <a:r>
              <a:rPr lang="en-US" sz="1600" b="0" i="0" dirty="0">
                <a:solidFill>
                  <a:srgbClr val="000000"/>
                </a:solidFill>
                <a:effectLst/>
                <a:latin typeface="inter-regular"/>
              </a:rPr>
              <a:t>, </a:t>
            </a:r>
            <a:r>
              <a:rPr lang="en-US" sz="1600" b="1" i="0" dirty="0">
                <a:solidFill>
                  <a:srgbClr val="006699"/>
                </a:solidFill>
                <a:effectLst/>
                <a:latin typeface="inter-regular"/>
              </a:rPr>
              <a:t>Size</a:t>
            </a:r>
            <a:r>
              <a:rPr lang="en-US" sz="1600" b="0" i="0" dirty="0">
                <a:solidFill>
                  <a:srgbClr val="000000"/>
                </a:solidFill>
                <a:effectLst/>
                <a:latin typeface="inter-regular"/>
              </a:rPr>
              <a:t> </a:t>
            </a:r>
            <a:r>
              <a:rPr lang="en-US" sz="1600" b="1" i="0" dirty="0">
                <a:solidFill>
                  <a:srgbClr val="006699"/>
                </a:solidFill>
                <a:effectLst/>
                <a:latin typeface="inter-regular"/>
              </a:rPr>
              <a:t>VARCHAR</a:t>
            </a:r>
            <a:r>
              <a:rPr lang="en-US" sz="1600" b="0" i="0" dirty="0">
                <a:solidFill>
                  <a:srgbClr val="000000"/>
                </a:solidFill>
                <a:effectLst/>
                <a:latin typeface="inter-regular"/>
              </a:rPr>
              <a:t>(30));  </a:t>
            </a:r>
          </a:p>
          <a:p>
            <a:pPr algn="just">
              <a:buFont typeface="+mj-lt"/>
              <a:buAutoNum type="arabicPeriod"/>
            </a:pPr>
            <a:r>
              <a:rPr lang="en-IN" sz="1600" b="0" i="0" dirty="0" err="1">
                <a:solidFill>
                  <a:srgbClr val="000000"/>
                </a:solidFill>
                <a:effectLst/>
                <a:latin typeface="inter-regular"/>
              </a:rPr>
              <a:t>mysql</a:t>
            </a:r>
            <a:r>
              <a:rPr lang="en-IN" sz="1600" b="0" i="0" dirty="0">
                <a:solidFill>
                  <a:srgbClr val="000000"/>
                </a:solidFill>
                <a:effectLst/>
                <a:latin typeface="inter-regular"/>
              </a:rPr>
              <a:t>&gt; </a:t>
            </a:r>
            <a:r>
              <a:rPr lang="en-IN" sz="1600" b="1" i="0" dirty="0">
                <a:solidFill>
                  <a:srgbClr val="006699"/>
                </a:solidFill>
                <a:effectLst/>
                <a:latin typeface="inter-regular"/>
              </a:rPr>
              <a:t>INSERT</a:t>
            </a:r>
            <a:r>
              <a:rPr lang="en-IN" sz="1600" b="0" i="0" dirty="0">
                <a:solidFill>
                  <a:srgbClr val="000000"/>
                </a:solidFill>
                <a:effectLst/>
                <a:latin typeface="inter-regular"/>
              </a:rPr>
              <a:t> </a:t>
            </a:r>
            <a:r>
              <a:rPr lang="en-IN" sz="1600" b="1" i="0" dirty="0">
                <a:solidFill>
                  <a:srgbClr val="006699"/>
                </a:solidFill>
                <a:effectLst/>
                <a:latin typeface="inter-regular"/>
              </a:rPr>
              <a:t>INTO</a:t>
            </a:r>
            <a:r>
              <a:rPr lang="en-IN" sz="1600" b="0" i="0" dirty="0">
                <a:solidFill>
                  <a:srgbClr val="000000"/>
                </a:solidFill>
                <a:effectLst/>
                <a:latin typeface="inter-regular"/>
              </a:rPr>
              <a:t> </a:t>
            </a:r>
            <a:r>
              <a:rPr lang="en-IN" sz="1600" b="0" i="0" dirty="0" err="1">
                <a:solidFill>
                  <a:srgbClr val="000000"/>
                </a:solidFill>
                <a:effectLst/>
                <a:latin typeface="inter-regular"/>
              </a:rPr>
              <a:t>ShirtBrands</a:t>
            </a:r>
            <a:r>
              <a:rPr lang="en-IN" sz="1600" b="0" i="0" dirty="0">
                <a:solidFill>
                  <a:srgbClr val="000000"/>
                </a:solidFill>
                <a:effectLst/>
                <a:latin typeface="inter-regular"/>
              </a:rPr>
              <a:t>(Id, </a:t>
            </a:r>
            <a:r>
              <a:rPr lang="en-IN" sz="1600" b="0" i="0" dirty="0" err="1">
                <a:solidFill>
                  <a:srgbClr val="000000"/>
                </a:solidFill>
                <a:effectLst/>
                <a:latin typeface="inter-regular"/>
              </a:rPr>
              <a:t>BrandName</a:t>
            </a:r>
            <a:r>
              <a:rPr lang="en-IN" sz="1600" b="0" i="0" dirty="0">
                <a:solidFill>
                  <a:srgbClr val="000000"/>
                </a:solidFill>
                <a:effectLst/>
                <a:latin typeface="inter-regular"/>
              </a:rPr>
              <a:t>, </a:t>
            </a:r>
            <a:r>
              <a:rPr lang="en-IN" sz="1600" b="1" i="0" dirty="0">
                <a:solidFill>
                  <a:srgbClr val="006699"/>
                </a:solidFill>
                <a:effectLst/>
                <a:latin typeface="inter-regular"/>
              </a:rPr>
              <a:t>Size</a:t>
            </a:r>
            <a:r>
              <a:rPr lang="en-IN" sz="1600" b="0" i="0" dirty="0">
                <a:solidFill>
                  <a:srgbClr val="000000"/>
                </a:solidFill>
                <a:effectLst/>
                <a:latin typeface="inter-regular"/>
              </a:rPr>
              <a:t>) </a:t>
            </a:r>
            <a:r>
              <a:rPr lang="en-IN" sz="1600" b="1" i="0" dirty="0">
                <a:solidFill>
                  <a:srgbClr val="006699"/>
                </a:solidFill>
                <a:effectLst/>
                <a:latin typeface="inter-regular"/>
              </a:rPr>
              <a:t>VALUES</a:t>
            </a:r>
            <a:r>
              <a:rPr lang="en-IN" sz="1600" b="0" i="0" dirty="0">
                <a:solidFill>
                  <a:srgbClr val="000000"/>
                </a:solidFill>
                <a:effectLst/>
                <a:latin typeface="inter-regular"/>
              </a:rPr>
              <a:t>(1, </a:t>
            </a:r>
            <a:r>
              <a:rPr lang="en-IN" sz="1600" b="0" i="0" dirty="0">
                <a:solidFill>
                  <a:srgbClr val="0000FF"/>
                </a:solidFill>
                <a:effectLst/>
                <a:latin typeface="inter-regular"/>
              </a:rPr>
              <a:t>'Pantaloons'</a:t>
            </a:r>
            <a:r>
              <a:rPr lang="en-IN" sz="1600" b="0" i="0" dirty="0">
                <a:solidFill>
                  <a:srgbClr val="000000"/>
                </a:solidFill>
                <a:effectLst/>
                <a:latin typeface="inter-regular"/>
              </a:rPr>
              <a:t>, 38), (2, </a:t>
            </a:r>
            <a:r>
              <a:rPr lang="en-IN" sz="1600" b="0" i="0" dirty="0">
                <a:solidFill>
                  <a:srgbClr val="0000FF"/>
                </a:solidFill>
                <a:effectLst/>
                <a:latin typeface="inter-regular"/>
              </a:rPr>
              <a:t>'</a:t>
            </a:r>
            <a:r>
              <a:rPr lang="en-IN" sz="1600" b="0" i="0" dirty="0" err="1">
                <a:solidFill>
                  <a:srgbClr val="0000FF"/>
                </a:solidFill>
                <a:effectLst/>
                <a:latin typeface="inter-regular"/>
              </a:rPr>
              <a:t>Cantabil</a:t>
            </a:r>
            <a:r>
              <a:rPr lang="en-IN" sz="1600" b="0" i="0" dirty="0">
                <a:solidFill>
                  <a:srgbClr val="0000FF"/>
                </a:solidFill>
                <a:effectLst/>
                <a:latin typeface="inter-regular"/>
              </a:rPr>
              <a:t>'</a:t>
            </a:r>
            <a:r>
              <a:rPr lang="en-IN" sz="1600" b="0" i="0" dirty="0">
                <a:solidFill>
                  <a:srgbClr val="000000"/>
                </a:solidFill>
                <a:effectLst/>
                <a:latin typeface="inter-regular"/>
              </a:rPr>
              <a:t>, 40);  </a:t>
            </a:r>
          </a:p>
          <a:p>
            <a:pPr algn="just">
              <a:buFont typeface="+mj-lt"/>
              <a:buAutoNum type="arabicPeriod"/>
            </a:pPr>
            <a:r>
              <a:rPr lang="en-IN" sz="1600" b="0" i="0" dirty="0">
                <a:solidFill>
                  <a:srgbClr val="000000"/>
                </a:solidFill>
                <a:effectLst/>
                <a:latin typeface="inter-regular"/>
              </a:rPr>
              <a:t>  </a:t>
            </a:r>
          </a:p>
          <a:p>
            <a:pPr algn="just">
              <a:buFont typeface="+mj-lt"/>
              <a:buAutoNum type="arabicPeriod"/>
            </a:pPr>
            <a:r>
              <a:rPr lang="en-IN" sz="1600" b="0" i="0" dirty="0" err="1">
                <a:solidFill>
                  <a:srgbClr val="000000"/>
                </a:solidFill>
                <a:effectLst/>
                <a:latin typeface="inter-regular"/>
              </a:rPr>
              <a:t>mysql</a:t>
            </a:r>
            <a:r>
              <a:rPr lang="en-IN" sz="1600" b="0" i="0" dirty="0">
                <a:solidFill>
                  <a:srgbClr val="000000"/>
                </a:solidFill>
                <a:effectLst/>
                <a:latin typeface="inter-regular"/>
              </a:rPr>
              <a:t>&gt; </a:t>
            </a:r>
            <a:r>
              <a:rPr lang="en-IN" sz="1600" b="1" i="0" dirty="0">
                <a:solidFill>
                  <a:srgbClr val="006699"/>
                </a:solidFill>
                <a:effectLst/>
                <a:latin typeface="inter-regular"/>
              </a:rPr>
              <a:t>INSERT</a:t>
            </a:r>
            <a:r>
              <a:rPr lang="en-IN" sz="1600" b="0" i="0" dirty="0">
                <a:solidFill>
                  <a:srgbClr val="000000"/>
                </a:solidFill>
                <a:effectLst/>
                <a:latin typeface="inter-regular"/>
              </a:rPr>
              <a:t> </a:t>
            </a:r>
            <a:r>
              <a:rPr lang="en-IN" sz="1600" b="1" i="0" dirty="0">
                <a:solidFill>
                  <a:srgbClr val="006699"/>
                </a:solidFill>
                <a:effectLst/>
                <a:latin typeface="inter-regular"/>
              </a:rPr>
              <a:t>INTO</a:t>
            </a:r>
            <a:r>
              <a:rPr lang="en-IN" sz="1600" b="0" i="0" dirty="0">
                <a:solidFill>
                  <a:srgbClr val="000000"/>
                </a:solidFill>
                <a:effectLst/>
                <a:latin typeface="inter-regular"/>
              </a:rPr>
              <a:t> </a:t>
            </a:r>
            <a:r>
              <a:rPr lang="en-IN" sz="1600" b="0" i="0" dirty="0" err="1">
                <a:solidFill>
                  <a:srgbClr val="000000"/>
                </a:solidFill>
                <a:effectLst/>
                <a:latin typeface="inter-regular"/>
              </a:rPr>
              <a:t>ShirtBrands</a:t>
            </a:r>
            <a:r>
              <a:rPr lang="en-IN" sz="1600" b="0" i="0" dirty="0">
                <a:solidFill>
                  <a:srgbClr val="000000"/>
                </a:solidFill>
                <a:effectLst/>
                <a:latin typeface="inter-regular"/>
              </a:rPr>
              <a:t>(Id, </a:t>
            </a:r>
            <a:r>
              <a:rPr lang="en-IN" sz="1600" b="0" i="0" dirty="0" err="1">
                <a:solidFill>
                  <a:srgbClr val="000000"/>
                </a:solidFill>
                <a:effectLst/>
                <a:latin typeface="inter-regular"/>
              </a:rPr>
              <a:t>BrandName</a:t>
            </a:r>
            <a:r>
              <a:rPr lang="en-IN" sz="1600" b="0" i="0" dirty="0">
                <a:solidFill>
                  <a:srgbClr val="000000"/>
                </a:solidFill>
                <a:effectLst/>
                <a:latin typeface="inter-regular"/>
              </a:rPr>
              <a:t>, </a:t>
            </a:r>
            <a:r>
              <a:rPr lang="en-IN" sz="1600" b="1" i="0" dirty="0">
                <a:solidFill>
                  <a:srgbClr val="006699"/>
                </a:solidFill>
                <a:effectLst/>
                <a:latin typeface="inter-regular"/>
              </a:rPr>
              <a:t>Size</a:t>
            </a:r>
            <a:r>
              <a:rPr lang="en-IN" sz="1600" b="0" i="0" dirty="0">
                <a:solidFill>
                  <a:srgbClr val="000000"/>
                </a:solidFill>
                <a:effectLst/>
                <a:latin typeface="inter-regular"/>
              </a:rPr>
              <a:t>) </a:t>
            </a:r>
            <a:r>
              <a:rPr lang="en-IN" sz="1600" b="1" i="0" dirty="0">
                <a:solidFill>
                  <a:srgbClr val="006699"/>
                </a:solidFill>
                <a:effectLst/>
                <a:latin typeface="inter-regular"/>
              </a:rPr>
              <a:t>VALUES</a:t>
            </a:r>
            <a:r>
              <a:rPr lang="en-IN" sz="1600" b="0" i="0" dirty="0">
                <a:solidFill>
                  <a:srgbClr val="000000"/>
                </a:solidFill>
                <a:effectLst/>
                <a:latin typeface="inter-regular"/>
              </a:rPr>
              <a:t>(1, </a:t>
            </a:r>
            <a:r>
              <a:rPr lang="en-IN" sz="1600" b="0" i="0" dirty="0">
                <a:solidFill>
                  <a:srgbClr val="0000FF"/>
                </a:solidFill>
                <a:effectLst/>
                <a:latin typeface="inter-regular"/>
              </a:rPr>
              <a:t>'Raymond'</a:t>
            </a:r>
            <a:r>
              <a:rPr lang="en-IN" sz="1600" b="0" i="0" dirty="0">
                <a:solidFill>
                  <a:srgbClr val="000000"/>
                </a:solidFill>
                <a:effectLst/>
                <a:latin typeface="inter-regular"/>
              </a:rPr>
              <a:t>, 38), (2, </a:t>
            </a:r>
            <a:r>
              <a:rPr lang="en-IN" sz="1600" b="0" i="0" dirty="0">
                <a:solidFill>
                  <a:srgbClr val="0000FF"/>
                </a:solidFill>
                <a:effectLst/>
                <a:latin typeface="inter-regular"/>
              </a:rPr>
              <a:t>'</a:t>
            </a:r>
            <a:r>
              <a:rPr lang="en-IN" sz="1600" b="0" i="0" dirty="0" err="1">
                <a:solidFill>
                  <a:srgbClr val="0000FF"/>
                </a:solidFill>
                <a:effectLst/>
                <a:latin typeface="inter-regular"/>
              </a:rPr>
              <a:t>Cantabil</a:t>
            </a:r>
            <a:r>
              <a:rPr lang="en-IN" sz="1600" b="0" i="0" dirty="0">
                <a:solidFill>
                  <a:srgbClr val="0000FF"/>
                </a:solidFill>
                <a:effectLst/>
                <a:latin typeface="inter-regular"/>
              </a:rPr>
              <a:t>'</a:t>
            </a:r>
            <a:r>
              <a:rPr lang="en-IN" sz="1600" b="0" i="0" dirty="0">
                <a:solidFill>
                  <a:srgbClr val="000000"/>
                </a:solidFill>
                <a:effectLst/>
                <a:latin typeface="inter-regular"/>
              </a:rPr>
              <a:t>, 40);   </a:t>
            </a:r>
          </a:p>
          <a:p>
            <a:endParaRPr lang="en-IN" dirty="0"/>
          </a:p>
        </p:txBody>
      </p:sp>
      <p:pic>
        <p:nvPicPr>
          <p:cNvPr id="5" name="Picture 4">
            <a:extLst>
              <a:ext uri="{FF2B5EF4-FFF2-40B4-BE49-F238E27FC236}">
                <a16:creationId xmlns:a16="http://schemas.microsoft.com/office/drawing/2014/main" id="{F2391E37-E761-1F84-7726-0A7FA91D283B}"/>
              </a:ext>
            </a:extLst>
          </p:cNvPr>
          <p:cNvPicPr>
            <a:picLocks noChangeAspect="1"/>
          </p:cNvPicPr>
          <p:nvPr/>
        </p:nvPicPr>
        <p:blipFill>
          <a:blip r:embed="rId2"/>
          <a:stretch>
            <a:fillRect/>
          </a:stretch>
        </p:blipFill>
        <p:spPr>
          <a:xfrm>
            <a:off x="1209040" y="4436974"/>
            <a:ext cx="8107855" cy="1739989"/>
          </a:xfrm>
          <a:prstGeom prst="rect">
            <a:avLst/>
          </a:prstGeom>
        </p:spPr>
      </p:pic>
    </p:spTree>
    <p:extLst>
      <p:ext uri="{BB962C8B-B14F-4D97-AF65-F5344CB8AC3E}">
        <p14:creationId xmlns:p14="http://schemas.microsoft.com/office/powerpoint/2010/main" val="1472214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5A50-BF48-5F4C-0148-4CB46B3390E9}"/>
              </a:ext>
            </a:extLst>
          </p:cNvPr>
          <p:cNvSpPr>
            <a:spLocks noGrp="1"/>
          </p:cNvSpPr>
          <p:nvPr>
            <p:ph type="title"/>
          </p:nvPr>
        </p:nvSpPr>
        <p:spPr/>
        <p:txBody>
          <a:bodyPr/>
          <a:lstStyle/>
          <a:p>
            <a:r>
              <a:rPr lang="en-IN" dirty="0"/>
              <a:t>Check constraints</a:t>
            </a:r>
          </a:p>
        </p:txBody>
      </p:sp>
      <p:pic>
        <p:nvPicPr>
          <p:cNvPr id="5" name="Content Placeholder 4">
            <a:extLst>
              <a:ext uri="{FF2B5EF4-FFF2-40B4-BE49-F238E27FC236}">
                <a16:creationId xmlns:a16="http://schemas.microsoft.com/office/drawing/2014/main" id="{8A67EAFD-779E-39F5-1C5D-D0C284934960}"/>
              </a:ext>
            </a:extLst>
          </p:cNvPr>
          <p:cNvPicPr>
            <a:picLocks noGrp="1" noChangeAspect="1"/>
          </p:cNvPicPr>
          <p:nvPr>
            <p:ph idx="1"/>
          </p:nvPr>
        </p:nvPicPr>
        <p:blipFill>
          <a:blip r:embed="rId2"/>
          <a:stretch>
            <a:fillRect/>
          </a:stretch>
        </p:blipFill>
        <p:spPr>
          <a:xfrm>
            <a:off x="1337767" y="1690688"/>
            <a:ext cx="9309913" cy="1966912"/>
          </a:xfrm>
        </p:spPr>
      </p:pic>
      <p:pic>
        <p:nvPicPr>
          <p:cNvPr id="7" name="Picture 6">
            <a:extLst>
              <a:ext uri="{FF2B5EF4-FFF2-40B4-BE49-F238E27FC236}">
                <a16:creationId xmlns:a16="http://schemas.microsoft.com/office/drawing/2014/main" id="{D670A254-3C0C-A68F-79F9-EF92758DDAE5}"/>
              </a:ext>
            </a:extLst>
          </p:cNvPr>
          <p:cNvPicPr>
            <a:picLocks noChangeAspect="1"/>
          </p:cNvPicPr>
          <p:nvPr/>
        </p:nvPicPr>
        <p:blipFill>
          <a:blip r:embed="rId3"/>
          <a:stretch>
            <a:fillRect/>
          </a:stretch>
        </p:blipFill>
        <p:spPr>
          <a:xfrm>
            <a:off x="1419046" y="3753760"/>
            <a:ext cx="9309914" cy="2827103"/>
          </a:xfrm>
          <a:prstGeom prst="rect">
            <a:avLst/>
          </a:prstGeom>
        </p:spPr>
      </p:pic>
    </p:spTree>
    <p:extLst>
      <p:ext uri="{BB962C8B-B14F-4D97-AF65-F5344CB8AC3E}">
        <p14:creationId xmlns:p14="http://schemas.microsoft.com/office/powerpoint/2010/main" val="897580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F650-528E-40D6-6C81-6DFD7A63ED90}"/>
              </a:ext>
            </a:extLst>
          </p:cNvPr>
          <p:cNvSpPr>
            <a:spLocks noGrp="1"/>
          </p:cNvSpPr>
          <p:nvPr>
            <p:ph type="title"/>
          </p:nvPr>
        </p:nvSpPr>
        <p:spPr/>
        <p:txBody>
          <a:bodyPr/>
          <a:lstStyle/>
          <a:p>
            <a:r>
              <a:rPr lang="en-IN" dirty="0"/>
              <a:t>Check Constraints (Continued)</a:t>
            </a:r>
          </a:p>
        </p:txBody>
      </p:sp>
      <p:pic>
        <p:nvPicPr>
          <p:cNvPr id="5" name="Content Placeholder 4">
            <a:extLst>
              <a:ext uri="{FF2B5EF4-FFF2-40B4-BE49-F238E27FC236}">
                <a16:creationId xmlns:a16="http://schemas.microsoft.com/office/drawing/2014/main" id="{7F0E902C-359A-2F2B-0427-7ACF9EBA102D}"/>
              </a:ext>
            </a:extLst>
          </p:cNvPr>
          <p:cNvPicPr>
            <a:picLocks noGrp="1" noChangeAspect="1"/>
          </p:cNvPicPr>
          <p:nvPr>
            <p:ph idx="1"/>
          </p:nvPr>
        </p:nvPicPr>
        <p:blipFill>
          <a:blip r:embed="rId2"/>
          <a:stretch>
            <a:fillRect/>
          </a:stretch>
        </p:blipFill>
        <p:spPr>
          <a:xfrm>
            <a:off x="1589864" y="1818097"/>
            <a:ext cx="9720072" cy="4328703"/>
          </a:xfrm>
        </p:spPr>
      </p:pic>
    </p:spTree>
    <p:extLst>
      <p:ext uri="{BB962C8B-B14F-4D97-AF65-F5344CB8AC3E}">
        <p14:creationId xmlns:p14="http://schemas.microsoft.com/office/powerpoint/2010/main" val="1218567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865F-9A78-F9A1-9AF7-4B3DA6C95558}"/>
              </a:ext>
            </a:extLst>
          </p:cNvPr>
          <p:cNvSpPr>
            <a:spLocks noGrp="1"/>
          </p:cNvSpPr>
          <p:nvPr>
            <p:ph type="title"/>
          </p:nvPr>
        </p:nvSpPr>
        <p:spPr/>
        <p:txBody>
          <a:bodyPr/>
          <a:lstStyle/>
          <a:p>
            <a:r>
              <a:rPr lang="en-IN" dirty="0"/>
              <a:t>Primary key constraint</a:t>
            </a:r>
          </a:p>
        </p:txBody>
      </p:sp>
      <p:sp>
        <p:nvSpPr>
          <p:cNvPr id="3" name="Content Placeholder 2">
            <a:extLst>
              <a:ext uri="{FF2B5EF4-FFF2-40B4-BE49-F238E27FC236}">
                <a16:creationId xmlns:a16="http://schemas.microsoft.com/office/drawing/2014/main" id="{52B9FE31-BA6F-1F91-653C-650E2D6CAA62}"/>
              </a:ext>
            </a:extLst>
          </p:cNvPr>
          <p:cNvSpPr>
            <a:spLocks noGrp="1"/>
          </p:cNvSpPr>
          <p:nvPr>
            <p:ph idx="1"/>
          </p:nvPr>
        </p:nvSpPr>
        <p:spPr/>
        <p:txBody>
          <a:bodyPr/>
          <a:lstStyle/>
          <a:p>
            <a:r>
              <a:rPr lang="en-US" sz="1600" b="0" i="0" dirty="0">
                <a:solidFill>
                  <a:srgbClr val="333333"/>
                </a:solidFill>
                <a:effectLst/>
                <a:latin typeface="inter-regular"/>
              </a:rPr>
              <a:t>This constraint is used to identify each record in a table uniquely. If the column contains primary key constraints, then it cannot be null or empty. A table may have duplicate columns, but it can contain only one primary key. It always contains unique value into a column</a:t>
            </a:r>
            <a:r>
              <a:rPr lang="en-US" b="0" i="0" dirty="0">
                <a:solidFill>
                  <a:srgbClr val="333333"/>
                </a:solidFill>
                <a:effectLst/>
                <a:latin typeface="inter-regular"/>
              </a:rPr>
              <a:t>.</a:t>
            </a:r>
            <a:endParaRPr lang="en-IN" dirty="0"/>
          </a:p>
        </p:txBody>
      </p:sp>
      <p:pic>
        <p:nvPicPr>
          <p:cNvPr id="5" name="Picture 4">
            <a:extLst>
              <a:ext uri="{FF2B5EF4-FFF2-40B4-BE49-F238E27FC236}">
                <a16:creationId xmlns:a16="http://schemas.microsoft.com/office/drawing/2014/main" id="{99B5EBA7-817E-74C3-3783-974C0DAFF5E6}"/>
              </a:ext>
            </a:extLst>
          </p:cNvPr>
          <p:cNvPicPr>
            <a:picLocks noChangeAspect="1"/>
          </p:cNvPicPr>
          <p:nvPr/>
        </p:nvPicPr>
        <p:blipFill>
          <a:blip r:embed="rId2"/>
          <a:stretch>
            <a:fillRect/>
          </a:stretch>
        </p:blipFill>
        <p:spPr>
          <a:xfrm>
            <a:off x="5080000" y="2911935"/>
            <a:ext cx="5567680" cy="3397425"/>
          </a:xfrm>
          <a:prstGeom prst="rect">
            <a:avLst/>
          </a:prstGeom>
        </p:spPr>
      </p:pic>
    </p:spTree>
    <p:extLst>
      <p:ext uri="{BB962C8B-B14F-4D97-AF65-F5344CB8AC3E}">
        <p14:creationId xmlns:p14="http://schemas.microsoft.com/office/powerpoint/2010/main" val="229439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C2EF-B016-4EC0-4ACC-34BDD1901DDD}"/>
              </a:ext>
            </a:extLst>
          </p:cNvPr>
          <p:cNvSpPr>
            <a:spLocks noGrp="1"/>
          </p:cNvSpPr>
          <p:nvPr>
            <p:ph type="title"/>
          </p:nvPr>
        </p:nvSpPr>
        <p:spPr/>
        <p:txBody>
          <a:bodyPr/>
          <a:lstStyle/>
          <a:p>
            <a:r>
              <a:rPr lang="en-IN" dirty="0"/>
              <a:t>Primary key constraint(continued)</a:t>
            </a:r>
          </a:p>
        </p:txBody>
      </p:sp>
      <p:pic>
        <p:nvPicPr>
          <p:cNvPr id="5" name="Content Placeholder 4">
            <a:extLst>
              <a:ext uri="{FF2B5EF4-FFF2-40B4-BE49-F238E27FC236}">
                <a16:creationId xmlns:a16="http://schemas.microsoft.com/office/drawing/2014/main" id="{F677C090-52B7-842D-6BDE-5B2458C32D90}"/>
              </a:ext>
            </a:extLst>
          </p:cNvPr>
          <p:cNvPicPr>
            <a:picLocks noGrp="1" noChangeAspect="1"/>
          </p:cNvPicPr>
          <p:nvPr>
            <p:ph idx="1"/>
          </p:nvPr>
        </p:nvPicPr>
        <p:blipFill>
          <a:blip r:embed="rId2"/>
          <a:stretch>
            <a:fillRect/>
          </a:stretch>
        </p:blipFill>
        <p:spPr>
          <a:xfrm>
            <a:off x="1726545" y="2176382"/>
            <a:ext cx="8413135" cy="3980578"/>
          </a:xfrm>
        </p:spPr>
      </p:pic>
    </p:spTree>
    <p:extLst>
      <p:ext uri="{BB962C8B-B14F-4D97-AF65-F5344CB8AC3E}">
        <p14:creationId xmlns:p14="http://schemas.microsoft.com/office/powerpoint/2010/main" val="232053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3B3B-905F-B90F-C9E6-A02173A90919}"/>
              </a:ext>
            </a:extLst>
          </p:cNvPr>
          <p:cNvSpPr>
            <a:spLocks noGrp="1"/>
          </p:cNvSpPr>
          <p:nvPr>
            <p:ph type="title"/>
          </p:nvPr>
        </p:nvSpPr>
        <p:spPr/>
        <p:txBody>
          <a:bodyPr/>
          <a:lstStyle/>
          <a:p>
            <a:r>
              <a:rPr lang="en-IN" dirty="0"/>
              <a:t>Set up my </a:t>
            </a:r>
            <a:r>
              <a:rPr lang="en-IN" dirty="0" err="1"/>
              <a:t>sql</a:t>
            </a:r>
            <a:endParaRPr lang="en-IN" dirty="0"/>
          </a:p>
        </p:txBody>
      </p:sp>
      <p:sp>
        <p:nvSpPr>
          <p:cNvPr id="3" name="Content Placeholder 2">
            <a:extLst>
              <a:ext uri="{FF2B5EF4-FFF2-40B4-BE49-F238E27FC236}">
                <a16:creationId xmlns:a16="http://schemas.microsoft.com/office/drawing/2014/main" id="{114AE233-9688-AF28-F66B-33C8C7B68914}"/>
              </a:ext>
            </a:extLst>
          </p:cNvPr>
          <p:cNvSpPr>
            <a:spLocks noGrp="1"/>
          </p:cNvSpPr>
          <p:nvPr>
            <p:ph idx="1"/>
          </p:nvPr>
        </p:nvSpPr>
        <p:spPr/>
        <p:txBody>
          <a:bodyPr/>
          <a:lstStyle/>
          <a:p>
            <a:r>
              <a:rPr lang="en-US" b="0" i="0" dirty="0">
                <a:solidFill>
                  <a:srgbClr val="333333"/>
                </a:solidFill>
                <a:effectLst/>
                <a:latin typeface="inter-regular"/>
              </a:rPr>
              <a:t>MySQL is one of the most popular relational database management software that is widely used in today's industry. It provides multi-user access support with various storage engines</a:t>
            </a:r>
            <a:endParaRPr lang="en-IN" dirty="0"/>
          </a:p>
          <a:p>
            <a:r>
              <a:rPr lang="en-US" b="1" i="0" dirty="0">
                <a:solidFill>
                  <a:srgbClr val="333333"/>
                </a:solidFill>
                <a:effectLst/>
                <a:latin typeface="inter-bold"/>
              </a:rPr>
              <a:t>Step 1:</a:t>
            </a:r>
            <a:r>
              <a:rPr lang="en-US" b="0" i="0" dirty="0">
                <a:solidFill>
                  <a:srgbClr val="333333"/>
                </a:solidFill>
                <a:effectLst/>
                <a:latin typeface="inter-regular"/>
              </a:rPr>
              <a:t> Go to the </a:t>
            </a:r>
            <a:r>
              <a:rPr lang="en-US" b="0" i="0" u="none" strike="noStrike" dirty="0">
                <a:solidFill>
                  <a:srgbClr val="008000"/>
                </a:solidFill>
                <a:effectLst/>
                <a:latin typeface="inter-regular"/>
                <a:hlinkClick r:id="rId2"/>
              </a:rPr>
              <a:t>official website</a:t>
            </a:r>
            <a:r>
              <a:rPr lang="en-US" b="0" i="0" dirty="0">
                <a:solidFill>
                  <a:srgbClr val="333333"/>
                </a:solidFill>
                <a:effectLst/>
                <a:latin typeface="inter-regular"/>
              </a:rPr>
              <a:t> of MySQL and download the community server edition software. Here, you will see the option to choose the Operating System, such as Windows.</a:t>
            </a:r>
            <a:endParaRPr lang="en-IN" b="0" i="0" dirty="0">
              <a:solidFill>
                <a:srgbClr val="333333"/>
              </a:solidFill>
              <a:effectLst/>
              <a:latin typeface="inter-regular"/>
            </a:endParaRPr>
          </a:p>
          <a:p>
            <a:r>
              <a:rPr lang="en-US" b="1" i="0" dirty="0">
                <a:solidFill>
                  <a:srgbClr val="333333"/>
                </a:solidFill>
                <a:effectLst/>
                <a:latin typeface="inter-bold"/>
              </a:rPr>
              <a:t>Step 2:</a:t>
            </a:r>
            <a:r>
              <a:rPr lang="en-US" b="0" i="0" dirty="0">
                <a:solidFill>
                  <a:srgbClr val="333333"/>
                </a:solidFill>
                <a:effectLst/>
                <a:latin typeface="inter-regular"/>
              </a:rPr>
              <a:t> Next, there are two options available to download the setup. Choose the version number for the MySQL community server, which you want. If you have good internet connectivity, then choose the </a:t>
            </a:r>
            <a:r>
              <a:rPr lang="en-US" b="0" i="0" dirty="0" err="1">
                <a:solidFill>
                  <a:srgbClr val="333333"/>
                </a:solidFill>
                <a:effectLst/>
                <a:latin typeface="inter-regular"/>
              </a:rPr>
              <a:t>mysql</a:t>
            </a:r>
            <a:r>
              <a:rPr lang="en-US" b="0" i="0" dirty="0">
                <a:solidFill>
                  <a:srgbClr val="333333"/>
                </a:solidFill>
                <a:effectLst/>
                <a:latin typeface="inter-regular"/>
              </a:rPr>
              <a:t>-installer-web-community. Otherwise, choose the other one.</a:t>
            </a:r>
            <a:endParaRPr lang="en-IN" dirty="0"/>
          </a:p>
        </p:txBody>
      </p:sp>
    </p:spTree>
    <p:extLst>
      <p:ext uri="{BB962C8B-B14F-4D97-AF65-F5344CB8AC3E}">
        <p14:creationId xmlns:p14="http://schemas.microsoft.com/office/powerpoint/2010/main" val="307657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C386-B95B-CFCF-F512-4D0A3B24B414}"/>
              </a:ext>
            </a:extLst>
          </p:cNvPr>
          <p:cNvSpPr>
            <a:spLocks noGrp="1"/>
          </p:cNvSpPr>
          <p:nvPr>
            <p:ph type="title"/>
          </p:nvPr>
        </p:nvSpPr>
        <p:spPr/>
        <p:txBody>
          <a:bodyPr/>
          <a:lstStyle/>
          <a:p>
            <a:r>
              <a:rPr lang="en-IN" dirty="0"/>
              <a:t>Set up my </a:t>
            </a:r>
            <a:r>
              <a:rPr lang="en-IN" dirty="0" err="1"/>
              <a:t>sql</a:t>
            </a:r>
            <a:r>
              <a:rPr lang="en-IN" dirty="0"/>
              <a:t> continued</a:t>
            </a:r>
          </a:p>
        </p:txBody>
      </p:sp>
      <p:pic>
        <p:nvPicPr>
          <p:cNvPr id="6" name="Content Placeholder 5">
            <a:extLst>
              <a:ext uri="{FF2B5EF4-FFF2-40B4-BE49-F238E27FC236}">
                <a16:creationId xmlns:a16="http://schemas.microsoft.com/office/drawing/2014/main" id="{D3C5FE7B-FE36-FD2E-994C-39D487C9E618}"/>
              </a:ext>
            </a:extLst>
          </p:cNvPr>
          <p:cNvPicPr>
            <a:picLocks noGrp="1" noChangeAspect="1"/>
          </p:cNvPicPr>
          <p:nvPr>
            <p:ph idx="1"/>
          </p:nvPr>
        </p:nvPicPr>
        <p:blipFill>
          <a:blip r:embed="rId2"/>
          <a:stretch>
            <a:fillRect/>
          </a:stretch>
        </p:blipFill>
        <p:spPr bwMode="auto">
          <a:xfrm>
            <a:off x="1628209" y="1964328"/>
            <a:ext cx="6977311" cy="21403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C183FBB-BDE3-02D0-089B-5C657F32003A}"/>
              </a:ext>
            </a:extLst>
          </p:cNvPr>
          <p:cNvPicPr>
            <a:picLocks noChangeAspect="1"/>
          </p:cNvPicPr>
          <p:nvPr/>
        </p:nvPicPr>
        <p:blipFill>
          <a:blip r:embed="rId3"/>
          <a:stretch>
            <a:fillRect/>
          </a:stretch>
        </p:blipFill>
        <p:spPr>
          <a:xfrm>
            <a:off x="1628209" y="4282385"/>
            <a:ext cx="6864703" cy="2133710"/>
          </a:xfrm>
          <a:prstGeom prst="rect">
            <a:avLst/>
          </a:prstGeom>
        </p:spPr>
      </p:pic>
    </p:spTree>
    <p:extLst>
      <p:ext uri="{BB962C8B-B14F-4D97-AF65-F5344CB8AC3E}">
        <p14:creationId xmlns:p14="http://schemas.microsoft.com/office/powerpoint/2010/main" val="391115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2FF7-35E4-3425-22F5-5C03A1AE6FC1}"/>
              </a:ext>
            </a:extLst>
          </p:cNvPr>
          <p:cNvSpPr>
            <a:spLocks noGrp="1"/>
          </p:cNvSpPr>
          <p:nvPr>
            <p:ph type="title"/>
          </p:nvPr>
        </p:nvSpPr>
        <p:spPr/>
        <p:txBody>
          <a:bodyPr/>
          <a:lstStyle/>
          <a:p>
            <a:r>
              <a:rPr lang="en-IN" dirty="0"/>
              <a:t>Set up my </a:t>
            </a:r>
            <a:r>
              <a:rPr lang="en-IN" dirty="0" err="1"/>
              <a:t>sql</a:t>
            </a:r>
            <a:r>
              <a:rPr lang="en-IN" dirty="0"/>
              <a:t> continued</a:t>
            </a:r>
          </a:p>
        </p:txBody>
      </p:sp>
      <p:pic>
        <p:nvPicPr>
          <p:cNvPr id="5" name="Content Placeholder 4">
            <a:extLst>
              <a:ext uri="{FF2B5EF4-FFF2-40B4-BE49-F238E27FC236}">
                <a16:creationId xmlns:a16="http://schemas.microsoft.com/office/drawing/2014/main" id="{C4E51E5C-CA48-03D6-2AD7-DE938646B19A}"/>
              </a:ext>
            </a:extLst>
          </p:cNvPr>
          <p:cNvPicPr>
            <a:picLocks noGrp="1" noChangeAspect="1"/>
          </p:cNvPicPr>
          <p:nvPr>
            <p:ph idx="1"/>
          </p:nvPr>
        </p:nvPicPr>
        <p:blipFill>
          <a:blip r:embed="rId2"/>
          <a:stretch>
            <a:fillRect/>
          </a:stretch>
        </p:blipFill>
        <p:spPr>
          <a:xfrm>
            <a:off x="1184258" y="2269091"/>
            <a:ext cx="8996062" cy="3704989"/>
          </a:xfrm>
        </p:spPr>
      </p:pic>
    </p:spTree>
    <p:extLst>
      <p:ext uri="{BB962C8B-B14F-4D97-AF65-F5344CB8AC3E}">
        <p14:creationId xmlns:p14="http://schemas.microsoft.com/office/powerpoint/2010/main" val="48083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8DC7-D82F-6D2E-9C77-38CF71DC1342}"/>
              </a:ext>
            </a:extLst>
          </p:cNvPr>
          <p:cNvSpPr>
            <a:spLocks noGrp="1"/>
          </p:cNvSpPr>
          <p:nvPr>
            <p:ph type="title"/>
          </p:nvPr>
        </p:nvSpPr>
        <p:spPr/>
        <p:txBody>
          <a:bodyPr/>
          <a:lstStyle/>
          <a:p>
            <a:r>
              <a:rPr lang="en-IN" dirty="0"/>
              <a:t>Set up my </a:t>
            </a:r>
            <a:r>
              <a:rPr lang="en-IN" dirty="0" err="1"/>
              <a:t>sql</a:t>
            </a:r>
            <a:endParaRPr lang="en-IN" dirty="0"/>
          </a:p>
        </p:txBody>
      </p:sp>
      <p:pic>
        <p:nvPicPr>
          <p:cNvPr id="5" name="Content Placeholder 4">
            <a:extLst>
              <a:ext uri="{FF2B5EF4-FFF2-40B4-BE49-F238E27FC236}">
                <a16:creationId xmlns:a16="http://schemas.microsoft.com/office/drawing/2014/main" id="{55936C73-1911-8F08-9E7A-C484FF720625}"/>
              </a:ext>
            </a:extLst>
          </p:cNvPr>
          <p:cNvPicPr>
            <a:picLocks noGrp="1" noChangeAspect="1"/>
          </p:cNvPicPr>
          <p:nvPr>
            <p:ph idx="1"/>
          </p:nvPr>
        </p:nvPicPr>
        <p:blipFill>
          <a:blip r:embed="rId2"/>
          <a:stretch>
            <a:fillRect/>
          </a:stretch>
        </p:blipFill>
        <p:spPr>
          <a:xfrm>
            <a:off x="1133455" y="2084832"/>
            <a:ext cx="9300865" cy="3985030"/>
          </a:xfrm>
        </p:spPr>
      </p:pic>
    </p:spTree>
    <p:extLst>
      <p:ext uri="{BB962C8B-B14F-4D97-AF65-F5344CB8AC3E}">
        <p14:creationId xmlns:p14="http://schemas.microsoft.com/office/powerpoint/2010/main" val="357351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011F-C163-04A8-DA8D-64A5EFD6D195}"/>
              </a:ext>
            </a:extLst>
          </p:cNvPr>
          <p:cNvSpPr>
            <a:spLocks noGrp="1"/>
          </p:cNvSpPr>
          <p:nvPr>
            <p:ph type="title"/>
          </p:nvPr>
        </p:nvSpPr>
        <p:spPr/>
        <p:txBody>
          <a:bodyPr/>
          <a:lstStyle/>
          <a:p>
            <a:r>
              <a:rPr lang="en-IN" dirty="0"/>
              <a:t>Set up my </a:t>
            </a:r>
            <a:r>
              <a:rPr lang="en-IN" dirty="0" err="1"/>
              <a:t>sql</a:t>
            </a:r>
            <a:endParaRPr lang="en-IN" dirty="0"/>
          </a:p>
        </p:txBody>
      </p:sp>
      <p:pic>
        <p:nvPicPr>
          <p:cNvPr id="9" name="Content Placeholder 8">
            <a:extLst>
              <a:ext uri="{FF2B5EF4-FFF2-40B4-BE49-F238E27FC236}">
                <a16:creationId xmlns:a16="http://schemas.microsoft.com/office/drawing/2014/main" id="{4C600CFC-E925-7316-E3D7-513B3B5798DC}"/>
              </a:ext>
            </a:extLst>
          </p:cNvPr>
          <p:cNvPicPr>
            <a:picLocks noGrp="1" noChangeAspect="1"/>
          </p:cNvPicPr>
          <p:nvPr>
            <p:ph idx="1"/>
          </p:nvPr>
        </p:nvPicPr>
        <p:blipFill>
          <a:blip r:embed="rId2"/>
          <a:stretch>
            <a:fillRect/>
          </a:stretch>
        </p:blipFill>
        <p:spPr>
          <a:xfrm>
            <a:off x="2706233" y="2286000"/>
            <a:ext cx="6355671" cy="4022725"/>
          </a:xfrm>
        </p:spPr>
      </p:pic>
    </p:spTree>
    <p:extLst>
      <p:ext uri="{BB962C8B-B14F-4D97-AF65-F5344CB8AC3E}">
        <p14:creationId xmlns:p14="http://schemas.microsoft.com/office/powerpoint/2010/main" val="267636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4330-2C72-30B0-99E9-1B342481DF43}"/>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6AE0B6D9-C909-D3F4-871A-1619E11862E1}"/>
              </a:ext>
            </a:extLst>
          </p:cNvPr>
          <p:cNvPicPr>
            <a:picLocks noGrp="1" noChangeAspect="1"/>
          </p:cNvPicPr>
          <p:nvPr>
            <p:ph idx="1"/>
          </p:nvPr>
        </p:nvPicPr>
        <p:blipFill>
          <a:blip r:embed="rId2"/>
          <a:stretch>
            <a:fillRect/>
          </a:stretch>
        </p:blipFill>
        <p:spPr>
          <a:xfrm>
            <a:off x="1716650" y="2250294"/>
            <a:ext cx="8335027" cy="4022490"/>
          </a:xfrm>
        </p:spPr>
      </p:pic>
    </p:spTree>
    <p:extLst>
      <p:ext uri="{BB962C8B-B14F-4D97-AF65-F5344CB8AC3E}">
        <p14:creationId xmlns:p14="http://schemas.microsoft.com/office/powerpoint/2010/main" val="1205783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TotalTime>
  <Words>1949</Words>
  <Application>Microsoft Office PowerPoint</Application>
  <PresentationFormat>Widescreen</PresentationFormat>
  <Paragraphs>184</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erdana</vt:lpstr>
      <vt:lpstr>inter-bold</vt:lpstr>
      <vt:lpstr>inter-regular</vt:lpstr>
      <vt:lpstr>Nunito</vt:lpstr>
      <vt:lpstr>Tw Cen MT</vt:lpstr>
      <vt:lpstr>Tw Cen MT Condensed</vt:lpstr>
      <vt:lpstr>Verdana</vt:lpstr>
      <vt:lpstr>Wingdings 3</vt:lpstr>
      <vt:lpstr>Integral</vt:lpstr>
      <vt:lpstr>PowerPoint Presentation</vt:lpstr>
      <vt:lpstr>SQL </vt:lpstr>
      <vt:lpstr>What is Database</vt:lpstr>
      <vt:lpstr>Set up my sql</vt:lpstr>
      <vt:lpstr>Set up my sql continued</vt:lpstr>
      <vt:lpstr>Set up my sql continued</vt:lpstr>
      <vt:lpstr>Set up my sql</vt:lpstr>
      <vt:lpstr>Set up my sql</vt:lpstr>
      <vt:lpstr>Set up my sql(continued)</vt:lpstr>
      <vt:lpstr>Set up my sql(continued)</vt:lpstr>
      <vt:lpstr>Set up my sql(continued)</vt:lpstr>
      <vt:lpstr>Set up my sql(continued)</vt:lpstr>
      <vt:lpstr>Set up my sql(continued)</vt:lpstr>
      <vt:lpstr>Set up my sql(continued)</vt:lpstr>
      <vt:lpstr>Set up my sql(continued)</vt:lpstr>
      <vt:lpstr>Set up my sql(continued)</vt:lpstr>
      <vt:lpstr>Data types in MY SQL</vt:lpstr>
      <vt:lpstr>Data Types in MYSQL(continued)</vt:lpstr>
      <vt:lpstr>SQL CommANDS AND TYPES</vt:lpstr>
      <vt:lpstr>Data Definition Language</vt:lpstr>
      <vt:lpstr>Create ,Alter Commands</vt:lpstr>
      <vt:lpstr>Drop and Truncate</vt:lpstr>
      <vt:lpstr>DML Commands</vt:lpstr>
      <vt:lpstr>Insert commands</vt:lpstr>
      <vt:lpstr>Update command</vt:lpstr>
      <vt:lpstr>Delete command</vt:lpstr>
      <vt:lpstr>Data control language</vt:lpstr>
      <vt:lpstr>Transaction control language</vt:lpstr>
      <vt:lpstr>Data query language</vt:lpstr>
      <vt:lpstr>How to Create Constraints in MYSQL</vt:lpstr>
      <vt:lpstr>Constraints used in MySQL</vt:lpstr>
      <vt:lpstr>How to Create Constraints in MYSQL</vt:lpstr>
      <vt:lpstr>Not Null Constraints</vt:lpstr>
      <vt:lpstr>Unique constraints</vt:lpstr>
      <vt:lpstr>Check constraints</vt:lpstr>
      <vt:lpstr>Check Constraints (Continued)</vt:lpstr>
      <vt:lpstr>Primary key constraint</vt:lpstr>
      <vt:lpstr>Primary key constraint(continued)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Kandhway</dc:creator>
  <cp:lastModifiedBy>Saurabh Kandhway</cp:lastModifiedBy>
  <cp:revision>3</cp:revision>
  <dcterms:created xsi:type="dcterms:W3CDTF">2023-07-15T15:28:34Z</dcterms:created>
  <dcterms:modified xsi:type="dcterms:W3CDTF">2023-07-17T05:47:35Z</dcterms:modified>
</cp:coreProperties>
</file>