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DCE77DE-A692-49BE-99B6-2CCB9586EC2E}"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01D98A-0172-4C5F-A609-8C151F5EFCAE}"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2173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CE77DE-A692-49BE-99B6-2CCB9586EC2E}"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01D98A-0172-4C5F-A609-8C151F5EFCAE}" type="slidenum">
              <a:rPr lang="en-IN" smtClean="0"/>
              <a:t>‹#›</a:t>
            </a:fld>
            <a:endParaRPr lang="en-IN"/>
          </a:p>
        </p:txBody>
      </p:sp>
    </p:spTree>
    <p:extLst>
      <p:ext uri="{BB962C8B-B14F-4D97-AF65-F5344CB8AC3E}">
        <p14:creationId xmlns:p14="http://schemas.microsoft.com/office/powerpoint/2010/main" val="874311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CE77DE-A692-49BE-99B6-2CCB9586EC2E}"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01D98A-0172-4C5F-A609-8C151F5EFCAE}"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545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CE77DE-A692-49BE-99B6-2CCB9586EC2E}"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01D98A-0172-4C5F-A609-8C151F5EFCAE}" type="slidenum">
              <a:rPr lang="en-IN" smtClean="0"/>
              <a:t>‹#›</a:t>
            </a:fld>
            <a:endParaRPr lang="en-IN"/>
          </a:p>
        </p:txBody>
      </p:sp>
    </p:spTree>
    <p:extLst>
      <p:ext uri="{BB962C8B-B14F-4D97-AF65-F5344CB8AC3E}">
        <p14:creationId xmlns:p14="http://schemas.microsoft.com/office/powerpoint/2010/main" val="2052687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CE77DE-A692-49BE-99B6-2CCB9586EC2E}"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01D98A-0172-4C5F-A609-8C151F5EFCAE}"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9587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CE77DE-A692-49BE-99B6-2CCB9586EC2E}" type="datetimeFigureOut">
              <a:rPr lang="en-IN" smtClean="0"/>
              <a:t>07-12-2023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01D98A-0172-4C5F-A609-8C151F5EFCAE}" type="slidenum">
              <a:rPr lang="en-IN" smtClean="0"/>
              <a:t>‹#›</a:t>
            </a:fld>
            <a:endParaRPr lang="en-IN"/>
          </a:p>
        </p:txBody>
      </p:sp>
    </p:spTree>
    <p:extLst>
      <p:ext uri="{BB962C8B-B14F-4D97-AF65-F5344CB8AC3E}">
        <p14:creationId xmlns:p14="http://schemas.microsoft.com/office/powerpoint/2010/main" val="1716990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CE77DE-A692-49BE-99B6-2CCB9586EC2E}" type="datetimeFigureOut">
              <a:rPr lang="en-IN" smtClean="0"/>
              <a:t>07-12-2023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01D98A-0172-4C5F-A609-8C151F5EFCAE}" type="slidenum">
              <a:rPr lang="en-IN" smtClean="0"/>
              <a:t>‹#›</a:t>
            </a:fld>
            <a:endParaRPr lang="en-IN"/>
          </a:p>
        </p:txBody>
      </p:sp>
    </p:spTree>
    <p:extLst>
      <p:ext uri="{BB962C8B-B14F-4D97-AF65-F5344CB8AC3E}">
        <p14:creationId xmlns:p14="http://schemas.microsoft.com/office/powerpoint/2010/main" val="330125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CE77DE-A692-49BE-99B6-2CCB9586EC2E}" type="datetimeFigureOut">
              <a:rPr lang="en-IN" smtClean="0"/>
              <a:t>07-12-2023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01D98A-0172-4C5F-A609-8C151F5EFCAE}" type="slidenum">
              <a:rPr lang="en-IN" smtClean="0"/>
              <a:t>‹#›</a:t>
            </a:fld>
            <a:endParaRPr lang="en-IN"/>
          </a:p>
        </p:txBody>
      </p:sp>
    </p:spTree>
    <p:extLst>
      <p:ext uri="{BB962C8B-B14F-4D97-AF65-F5344CB8AC3E}">
        <p14:creationId xmlns:p14="http://schemas.microsoft.com/office/powerpoint/2010/main" val="11853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CE77DE-A692-49BE-99B6-2CCB9586EC2E}" type="datetimeFigureOut">
              <a:rPr lang="en-IN" smtClean="0"/>
              <a:t>07-12-2023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01D98A-0172-4C5F-A609-8C151F5EFCAE}" type="slidenum">
              <a:rPr lang="en-IN" smtClean="0"/>
              <a:t>‹#›</a:t>
            </a:fld>
            <a:endParaRPr lang="en-IN"/>
          </a:p>
        </p:txBody>
      </p:sp>
    </p:spTree>
    <p:extLst>
      <p:ext uri="{BB962C8B-B14F-4D97-AF65-F5344CB8AC3E}">
        <p14:creationId xmlns:p14="http://schemas.microsoft.com/office/powerpoint/2010/main" val="2464835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CE77DE-A692-49BE-99B6-2CCB9586EC2E}" type="datetimeFigureOut">
              <a:rPr lang="en-IN" smtClean="0"/>
              <a:t>07-12-2023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01D98A-0172-4C5F-A609-8C151F5EFCAE}" type="slidenum">
              <a:rPr lang="en-IN" smtClean="0"/>
              <a:t>‹#›</a:t>
            </a:fld>
            <a:endParaRPr lang="en-IN"/>
          </a:p>
        </p:txBody>
      </p:sp>
    </p:spTree>
    <p:extLst>
      <p:ext uri="{BB962C8B-B14F-4D97-AF65-F5344CB8AC3E}">
        <p14:creationId xmlns:p14="http://schemas.microsoft.com/office/powerpoint/2010/main" val="1738776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CE77DE-A692-49BE-99B6-2CCB9586EC2E}" type="datetimeFigureOut">
              <a:rPr lang="en-IN" smtClean="0"/>
              <a:t>07-12-2023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01D98A-0172-4C5F-A609-8C151F5EFCAE}"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9161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DCE77DE-A692-49BE-99B6-2CCB9586EC2E}" type="datetimeFigureOut">
              <a:rPr lang="en-IN" smtClean="0"/>
              <a:t>07-12-2023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801D98A-0172-4C5F-A609-8C151F5EFCAE}"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5086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javatpoint.com/os-tutoria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javatpoint.com/java-apple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12A00-1375-614B-8C81-1090C1DF1EC6}"/>
              </a:ext>
            </a:extLst>
          </p:cNvPr>
          <p:cNvSpPr>
            <a:spLocks noGrp="1"/>
          </p:cNvSpPr>
          <p:nvPr>
            <p:ph type="ctrTitle"/>
          </p:nvPr>
        </p:nvSpPr>
        <p:spPr/>
        <p:txBody>
          <a:bodyPr/>
          <a:lstStyle/>
          <a:p>
            <a:r>
              <a:rPr lang="en-IN" dirty="0"/>
              <a:t>Introduction to JVM ,JDK,JRE and </a:t>
            </a:r>
            <a:r>
              <a:rPr lang="en-IN" dirty="0" err="1"/>
              <a:t>ClassLoaders</a:t>
            </a:r>
            <a:endParaRPr lang="en-IN" dirty="0"/>
          </a:p>
        </p:txBody>
      </p:sp>
      <p:sp>
        <p:nvSpPr>
          <p:cNvPr id="3" name="Subtitle 2">
            <a:extLst>
              <a:ext uri="{FF2B5EF4-FFF2-40B4-BE49-F238E27FC236}">
                <a16:creationId xmlns:a16="http://schemas.microsoft.com/office/drawing/2014/main" id="{E1EBBCEA-EBAF-21FF-6F28-B036C79BF5F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21953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6599-A128-8128-6DBE-0118A9524140}"/>
              </a:ext>
            </a:extLst>
          </p:cNvPr>
          <p:cNvSpPr>
            <a:spLocks noGrp="1"/>
          </p:cNvSpPr>
          <p:nvPr>
            <p:ph type="title"/>
          </p:nvPr>
        </p:nvSpPr>
        <p:spPr/>
        <p:txBody>
          <a:bodyPr/>
          <a:lstStyle/>
          <a:p>
            <a:r>
              <a:rPr lang="en-IN" dirty="0"/>
              <a:t>JVM</a:t>
            </a:r>
          </a:p>
        </p:txBody>
      </p:sp>
      <p:sp>
        <p:nvSpPr>
          <p:cNvPr id="3" name="Content Placeholder 2">
            <a:extLst>
              <a:ext uri="{FF2B5EF4-FFF2-40B4-BE49-F238E27FC236}">
                <a16:creationId xmlns:a16="http://schemas.microsoft.com/office/drawing/2014/main" id="{240F4EDE-6BFF-E2D7-277A-694B01926F26}"/>
              </a:ext>
            </a:extLst>
          </p:cNvPr>
          <p:cNvSpPr>
            <a:spLocks noGrp="1"/>
          </p:cNvSpPr>
          <p:nvPr>
            <p:ph idx="1"/>
          </p:nvPr>
        </p:nvSpPr>
        <p:spPr/>
        <p:txBody>
          <a:bodyPr/>
          <a:lstStyle/>
          <a:p>
            <a:r>
              <a:rPr lang="en-US" dirty="0"/>
              <a:t>JVM (Java Virtual Machine) is an abstract machine. It is called a virtual machine because it doesn't physically exist. It is a specification that provides a runtime environment in which Java bytecode can be executed. It can also run those programs which are written in other languages and compiled to Java bytecode. </a:t>
            </a:r>
          </a:p>
          <a:p>
            <a:r>
              <a:rPr lang="en-US" dirty="0"/>
              <a:t>JVMs are available for many hardware and software platforms. JVM, JRE, and JDK are platform dependent because the configuration of each </a:t>
            </a:r>
            <a:r>
              <a:rPr lang="en-US" dirty="0">
                <a:hlinkClick r:id="rId2"/>
              </a:rPr>
              <a:t>OS</a:t>
            </a:r>
            <a:r>
              <a:rPr lang="en-US" dirty="0"/>
              <a:t> is different from each other. However, Java is platform independent. There are three notions of the JVM: </a:t>
            </a:r>
            <a:r>
              <a:rPr lang="en-US" i="1" dirty="0"/>
              <a:t>specification</a:t>
            </a:r>
            <a:r>
              <a:rPr lang="en-US" dirty="0"/>
              <a:t>, </a:t>
            </a:r>
            <a:r>
              <a:rPr lang="en-US" i="1" dirty="0"/>
              <a:t>implementation</a:t>
            </a:r>
            <a:r>
              <a:rPr lang="en-US" dirty="0"/>
              <a:t>, and </a:t>
            </a:r>
            <a:r>
              <a:rPr lang="en-US" i="1" dirty="0"/>
              <a:t>instance</a:t>
            </a:r>
            <a:r>
              <a:rPr lang="en-US" dirty="0"/>
              <a:t>.</a:t>
            </a:r>
          </a:p>
          <a:p>
            <a:endParaRPr lang="en-IN" dirty="0"/>
          </a:p>
        </p:txBody>
      </p:sp>
    </p:spTree>
    <p:extLst>
      <p:ext uri="{BB962C8B-B14F-4D97-AF65-F5344CB8AC3E}">
        <p14:creationId xmlns:p14="http://schemas.microsoft.com/office/powerpoint/2010/main" val="3811108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CF453-6C33-F88C-9F28-95F68C7E970C}"/>
              </a:ext>
            </a:extLst>
          </p:cNvPr>
          <p:cNvSpPr>
            <a:spLocks noGrp="1"/>
          </p:cNvSpPr>
          <p:nvPr>
            <p:ph type="title"/>
          </p:nvPr>
        </p:nvSpPr>
        <p:spPr/>
        <p:txBody>
          <a:bodyPr/>
          <a:lstStyle/>
          <a:p>
            <a:r>
              <a:rPr lang="en-IN" dirty="0"/>
              <a:t>JVM performs the following task </a:t>
            </a:r>
          </a:p>
        </p:txBody>
      </p:sp>
      <p:sp>
        <p:nvSpPr>
          <p:cNvPr id="3" name="Content Placeholder 2">
            <a:extLst>
              <a:ext uri="{FF2B5EF4-FFF2-40B4-BE49-F238E27FC236}">
                <a16:creationId xmlns:a16="http://schemas.microsoft.com/office/drawing/2014/main" id="{571A8ACC-5C32-9CAD-C3A1-86B3CB9EBBCE}"/>
              </a:ext>
            </a:extLst>
          </p:cNvPr>
          <p:cNvSpPr>
            <a:spLocks noGrp="1"/>
          </p:cNvSpPr>
          <p:nvPr>
            <p:ph idx="1"/>
          </p:nvPr>
        </p:nvSpPr>
        <p:spPr/>
        <p:txBody>
          <a:bodyPr/>
          <a:lstStyle/>
          <a:p>
            <a:pPr marL="0" indent="0">
              <a:buNone/>
            </a:pPr>
            <a:r>
              <a:rPr lang="en-US" dirty="0"/>
              <a:t>The JVM performs the following main tasks:</a:t>
            </a:r>
          </a:p>
          <a:p>
            <a:pPr>
              <a:buFont typeface="Arial" panose="020B0604020202020204" pitchFamily="34" charset="0"/>
              <a:buChar char="•"/>
            </a:pPr>
            <a:r>
              <a:rPr lang="en-US" dirty="0"/>
              <a:t>Loads code</a:t>
            </a:r>
          </a:p>
          <a:p>
            <a:pPr>
              <a:buFont typeface="Arial" panose="020B0604020202020204" pitchFamily="34" charset="0"/>
              <a:buChar char="•"/>
            </a:pPr>
            <a:r>
              <a:rPr lang="en-US" dirty="0"/>
              <a:t>Verifies code</a:t>
            </a:r>
          </a:p>
          <a:p>
            <a:pPr>
              <a:buFont typeface="Arial" panose="020B0604020202020204" pitchFamily="34" charset="0"/>
              <a:buChar char="•"/>
            </a:pPr>
            <a:r>
              <a:rPr lang="en-US" dirty="0"/>
              <a:t>Executes code</a:t>
            </a:r>
          </a:p>
          <a:p>
            <a:pPr>
              <a:buFont typeface="Arial" panose="020B0604020202020204" pitchFamily="34" charset="0"/>
              <a:buChar char="•"/>
            </a:pPr>
            <a:r>
              <a:rPr lang="en-US" dirty="0"/>
              <a:t>Provides runtime environment</a:t>
            </a:r>
          </a:p>
          <a:p>
            <a:pPr marL="0" indent="0">
              <a:buNone/>
            </a:pPr>
            <a:endParaRPr lang="en-IN" dirty="0"/>
          </a:p>
        </p:txBody>
      </p:sp>
    </p:spTree>
    <p:extLst>
      <p:ext uri="{BB962C8B-B14F-4D97-AF65-F5344CB8AC3E}">
        <p14:creationId xmlns:p14="http://schemas.microsoft.com/office/powerpoint/2010/main" val="3565194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3224B-D151-2144-28E2-5F1BDE2F72F6}"/>
              </a:ext>
            </a:extLst>
          </p:cNvPr>
          <p:cNvSpPr>
            <a:spLocks noGrp="1"/>
          </p:cNvSpPr>
          <p:nvPr>
            <p:ph type="title"/>
          </p:nvPr>
        </p:nvSpPr>
        <p:spPr/>
        <p:txBody>
          <a:bodyPr/>
          <a:lstStyle/>
          <a:p>
            <a:r>
              <a:rPr lang="en-IN" dirty="0"/>
              <a:t>JRE</a:t>
            </a:r>
          </a:p>
        </p:txBody>
      </p:sp>
      <p:sp>
        <p:nvSpPr>
          <p:cNvPr id="3" name="Content Placeholder 2">
            <a:extLst>
              <a:ext uri="{FF2B5EF4-FFF2-40B4-BE49-F238E27FC236}">
                <a16:creationId xmlns:a16="http://schemas.microsoft.com/office/drawing/2014/main" id="{235B49DE-9470-09EE-14C5-5ACBF6EF45ED}"/>
              </a:ext>
            </a:extLst>
          </p:cNvPr>
          <p:cNvSpPr>
            <a:spLocks noGrp="1"/>
          </p:cNvSpPr>
          <p:nvPr>
            <p:ph idx="1"/>
          </p:nvPr>
        </p:nvSpPr>
        <p:spPr>
          <a:xfrm>
            <a:off x="677334" y="2160589"/>
            <a:ext cx="9147386" cy="4605971"/>
          </a:xfrm>
        </p:spPr>
        <p:txBody>
          <a:bodyPr/>
          <a:lstStyle/>
          <a:p>
            <a:pPr marL="0" indent="0">
              <a:buNone/>
            </a:pPr>
            <a:r>
              <a:rPr lang="en-US" sz="2000" dirty="0"/>
              <a:t>JRE is an acronym for Java Runtime Environment. It is also written as Java RTE. The Java Runtime Environment is a set of software tools which are used for developing Java applications. It is used to provide the runtime environment. It is the implementation of JVM. It physically exists. It contains a set of libraries + other files that JVM uses at runtime.</a:t>
            </a:r>
          </a:p>
          <a:p>
            <a:pPr marL="0" indent="0">
              <a:buNone/>
            </a:pPr>
            <a:r>
              <a:rPr lang="en-US" sz="2000" dirty="0"/>
              <a:t>The implementation of JVM is also actively released by other companies besides Sun Micro Systems. </a:t>
            </a:r>
          </a:p>
          <a:p>
            <a:pPr marL="0" indent="0">
              <a:buNone/>
            </a:pPr>
            <a:endParaRPr lang="en-IN" dirty="0"/>
          </a:p>
        </p:txBody>
      </p:sp>
      <p:pic>
        <p:nvPicPr>
          <p:cNvPr id="5" name="Picture 4">
            <a:extLst>
              <a:ext uri="{FF2B5EF4-FFF2-40B4-BE49-F238E27FC236}">
                <a16:creationId xmlns:a16="http://schemas.microsoft.com/office/drawing/2014/main" id="{9AD7556D-41B5-6DAE-067F-79E2127D3D6A}"/>
              </a:ext>
            </a:extLst>
          </p:cNvPr>
          <p:cNvPicPr>
            <a:picLocks noChangeAspect="1"/>
          </p:cNvPicPr>
          <p:nvPr/>
        </p:nvPicPr>
        <p:blipFill>
          <a:blip r:embed="rId2"/>
          <a:stretch>
            <a:fillRect/>
          </a:stretch>
        </p:blipFill>
        <p:spPr>
          <a:xfrm>
            <a:off x="2032000" y="4957445"/>
            <a:ext cx="6675119" cy="1900555"/>
          </a:xfrm>
          <a:prstGeom prst="rect">
            <a:avLst/>
          </a:prstGeom>
        </p:spPr>
      </p:pic>
    </p:spTree>
    <p:extLst>
      <p:ext uri="{BB962C8B-B14F-4D97-AF65-F5344CB8AC3E}">
        <p14:creationId xmlns:p14="http://schemas.microsoft.com/office/powerpoint/2010/main" val="643848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FFF10-0CAE-9940-A142-BA459C14DC39}"/>
              </a:ext>
            </a:extLst>
          </p:cNvPr>
          <p:cNvSpPr>
            <a:spLocks noGrp="1"/>
          </p:cNvSpPr>
          <p:nvPr>
            <p:ph type="title"/>
          </p:nvPr>
        </p:nvSpPr>
        <p:spPr/>
        <p:txBody>
          <a:bodyPr/>
          <a:lstStyle/>
          <a:p>
            <a:r>
              <a:rPr lang="en-IN" dirty="0"/>
              <a:t>JDK</a:t>
            </a:r>
          </a:p>
        </p:txBody>
      </p:sp>
      <p:sp>
        <p:nvSpPr>
          <p:cNvPr id="3" name="Content Placeholder 2">
            <a:extLst>
              <a:ext uri="{FF2B5EF4-FFF2-40B4-BE49-F238E27FC236}">
                <a16:creationId xmlns:a16="http://schemas.microsoft.com/office/drawing/2014/main" id="{BAD51051-8D33-C8D8-DA9A-83C4B394FF84}"/>
              </a:ext>
            </a:extLst>
          </p:cNvPr>
          <p:cNvSpPr>
            <a:spLocks noGrp="1"/>
          </p:cNvSpPr>
          <p:nvPr>
            <p:ph idx="1"/>
          </p:nvPr>
        </p:nvSpPr>
        <p:spPr/>
        <p:txBody>
          <a:bodyPr>
            <a:normAutofit fontScale="92500"/>
          </a:bodyPr>
          <a:lstStyle/>
          <a:p>
            <a:pPr marL="0" indent="0">
              <a:buNone/>
            </a:pPr>
            <a:r>
              <a:rPr lang="en-US" sz="2200" dirty="0"/>
              <a:t>JDK is an acronym for Java Development Kit. The Java Development Kit (JDK) is a software development environment which is used to develop Java applications and </a:t>
            </a:r>
            <a:r>
              <a:rPr lang="en-US" sz="2200" dirty="0">
                <a:hlinkClick r:id="rId2"/>
              </a:rPr>
              <a:t>applets</a:t>
            </a:r>
            <a:r>
              <a:rPr lang="en-US" sz="2200" dirty="0"/>
              <a:t>. It physically exists. It contains JRE + development tools. </a:t>
            </a:r>
          </a:p>
          <a:p>
            <a:pPr marL="0" indent="0">
              <a:buNone/>
            </a:pPr>
            <a:r>
              <a:rPr lang="en-US" sz="2200" dirty="0"/>
              <a:t>JDK is an implementation of any one of the below given Java Platforms released by Oracle Corporation:</a:t>
            </a:r>
          </a:p>
          <a:p>
            <a:pPr marL="0" indent="0">
              <a:buNone/>
            </a:pPr>
            <a:r>
              <a:rPr lang="en-US" sz="2200" dirty="0"/>
              <a:t>Standard Edition Java Platform</a:t>
            </a:r>
          </a:p>
          <a:p>
            <a:pPr marL="0" indent="0">
              <a:buNone/>
            </a:pPr>
            <a:r>
              <a:rPr lang="en-US" sz="2200" dirty="0"/>
              <a:t>Enterprise Edition Java Platform</a:t>
            </a:r>
          </a:p>
          <a:p>
            <a:pPr marL="0" indent="0">
              <a:buNone/>
            </a:pPr>
            <a:r>
              <a:rPr lang="en-US" sz="2200" dirty="0"/>
              <a:t>Micro Edition Java Platform </a:t>
            </a:r>
          </a:p>
          <a:p>
            <a:pPr marL="0" indent="0">
              <a:buNone/>
            </a:pPr>
            <a:r>
              <a:rPr lang="en-US" sz="2200" dirty="0"/>
              <a:t>The JDK contains a private Java Virtual Machine (JVM) and a few other resources such as an interpreter/loader (java), a compiler (</a:t>
            </a:r>
            <a:r>
              <a:rPr lang="en-US" sz="2200" dirty="0" err="1"/>
              <a:t>javac</a:t>
            </a:r>
            <a:r>
              <a:rPr lang="en-US" sz="2200" dirty="0"/>
              <a:t>), an archiver (jar), a documentation generator (Javadoc), etc. to complete the development of a Java Application. </a:t>
            </a:r>
          </a:p>
          <a:p>
            <a:pPr marL="0" indent="0">
              <a:buNone/>
            </a:pPr>
            <a:endParaRPr lang="en-IN" dirty="0"/>
          </a:p>
        </p:txBody>
      </p:sp>
    </p:spTree>
    <p:extLst>
      <p:ext uri="{BB962C8B-B14F-4D97-AF65-F5344CB8AC3E}">
        <p14:creationId xmlns:p14="http://schemas.microsoft.com/office/powerpoint/2010/main" val="2713516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1EA3F-DDE1-5E2F-6B38-8AB1CE6FF478}"/>
              </a:ext>
            </a:extLst>
          </p:cNvPr>
          <p:cNvSpPr>
            <a:spLocks noGrp="1"/>
          </p:cNvSpPr>
          <p:nvPr>
            <p:ph type="title"/>
          </p:nvPr>
        </p:nvSpPr>
        <p:spPr/>
        <p:txBody>
          <a:bodyPr/>
          <a:lstStyle/>
          <a:p>
            <a:r>
              <a:rPr lang="en-IN" dirty="0"/>
              <a:t>JDK Architecture </a:t>
            </a:r>
          </a:p>
        </p:txBody>
      </p:sp>
      <p:pic>
        <p:nvPicPr>
          <p:cNvPr id="5" name="Content Placeholder 4">
            <a:extLst>
              <a:ext uri="{FF2B5EF4-FFF2-40B4-BE49-F238E27FC236}">
                <a16:creationId xmlns:a16="http://schemas.microsoft.com/office/drawing/2014/main" id="{318AC93E-7ACE-AC02-A6B8-DE797E6E7176}"/>
              </a:ext>
            </a:extLst>
          </p:cNvPr>
          <p:cNvPicPr>
            <a:picLocks noGrp="1" noChangeAspect="1"/>
          </p:cNvPicPr>
          <p:nvPr>
            <p:ph idx="1"/>
          </p:nvPr>
        </p:nvPicPr>
        <p:blipFill>
          <a:blip r:embed="rId2"/>
          <a:stretch>
            <a:fillRect/>
          </a:stretch>
        </p:blipFill>
        <p:spPr>
          <a:xfrm>
            <a:off x="2257290" y="1572981"/>
            <a:ext cx="7933190" cy="4307962"/>
          </a:xfrm>
        </p:spPr>
      </p:pic>
    </p:spTree>
    <p:extLst>
      <p:ext uri="{BB962C8B-B14F-4D97-AF65-F5344CB8AC3E}">
        <p14:creationId xmlns:p14="http://schemas.microsoft.com/office/powerpoint/2010/main" val="411052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23ECA-956E-437C-B5D0-D5AF44417C2E}"/>
              </a:ext>
            </a:extLst>
          </p:cNvPr>
          <p:cNvSpPr>
            <a:spLocks noGrp="1"/>
          </p:cNvSpPr>
          <p:nvPr>
            <p:ph type="title"/>
          </p:nvPr>
        </p:nvSpPr>
        <p:spPr/>
        <p:txBody>
          <a:bodyPr/>
          <a:lstStyle/>
          <a:p>
            <a:r>
              <a:rPr lang="en-IN" dirty="0"/>
              <a:t>Most Popular JDKs</a:t>
            </a:r>
          </a:p>
        </p:txBody>
      </p:sp>
      <p:sp>
        <p:nvSpPr>
          <p:cNvPr id="3" name="Content Placeholder 2">
            <a:extLst>
              <a:ext uri="{FF2B5EF4-FFF2-40B4-BE49-F238E27FC236}">
                <a16:creationId xmlns:a16="http://schemas.microsoft.com/office/drawing/2014/main" id="{41879821-DB12-FF5D-68BC-F0E2268DB687}"/>
              </a:ext>
            </a:extLst>
          </p:cNvPr>
          <p:cNvSpPr>
            <a:spLocks noGrp="1"/>
          </p:cNvSpPr>
          <p:nvPr>
            <p:ph idx="1"/>
          </p:nvPr>
        </p:nvSpPr>
        <p:spPr/>
        <p:txBody>
          <a:bodyPr/>
          <a:lstStyle/>
          <a:p>
            <a:pPr algn="just">
              <a:buFont typeface="Arial" panose="020B0604020202020204" pitchFamily="34" charset="0"/>
              <a:buChar char="•"/>
            </a:pPr>
            <a:r>
              <a:rPr lang="en-IN" sz="2000" b="1" dirty="0">
                <a:effectLst/>
              </a:rPr>
              <a:t>Oracle JDK:</a:t>
            </a:r>
            <a:r>
              <a:rPr lang="en-IN" sz="2000" dirty="0">
                <a:effectLst/>
              </a:rPr>
              <a:t> the most popular JDK and the main distributor of Java11,</a:t>
            </a:r>
          </a:p>
          <a:p>
            <a:pPr algn="just">
              <a:buFont typeface="Arial" panose="020B0604020202020204" pitchFamily="34" charset="0"/>
              <a:buChar char="•"/>
            </a:pPr>
            <a:r>
              <a:rPr lang="en-IN" sz="2000" b="1" dirty="0">
                <a:effectLst/>
              </a:rPr>
              <a:t>OpenJDK:</a:t>
            </a:r>
            <a:r>
              <a:rPr lang="en-IN" sz="2000" dirty="0">
                <a:effectLst/>
              </a:rPr>
              <a:t> Ready for use: JDK 15, JDK 14, and JMC,</a:t>
            </a:r>
          </a:p>
          <a:p>
            <a:pPr algn="just">
              <a:buFont typeface="Arial" panose="020B0604020202020204" pitchFamily="34" charset="0"/>
              <a:buChar char="•"/>
            </a:pPr>
            <a:r>
              <a:rPr lang="en-IN" sz="2000" b="1" dirty="0">
                <a:effectLst/>
              </a:rPr>
              <a:t>Azul Systems Zing:</a:t>
            </a:r>
            <a:r>
              <a:rPr lang="en-IN" sz="2000" dirty="0">
                <a:effectLst/>
              </a:rPr>
              <a:t> efficient and low latency JDK for Linux </a:t>
            </a:r>
            <a:r>
              <a:rPr lang="en-IN" sz="2000" dirty="0" err="1">
                <a:effectLst/>
              </a:rPr>
              <a:t>os</a:t>
            </a:r>
            <a:r>
              <a:rPr lang="en-IN" sz="2000" dirty="0">
                <a:effectLst/>
              </a:rPr>
              <a:t>,</a:t>
            </a:r>
          </a:p>
          <a:p>
            <a:pPr algn="just">
              <a:buFont typeface="Arial" panose="020B0604020202020204" pitchFamily="34" charset="0"/>
              <a:buChar char="•"/>
            </a:pPr>
            <a:r>
              <a:rPr lang="en-IN" sz="2000" b="1" dirty="0">
                <a:effectLst/>
              </a:rPr>
              <a:t>Azul Systems:</a:t>
            </a:r>
            <a:r>
              <a:rPr lang="en-IN" sz="2000" dirty="0">
                <a:effectLst/>
              </a:rPr>
              <a:t> based Zulu brand for Linux, Windows, Mac OS X,</a:t>
            </a:r>
          </a:p>
          <a:p>
            <a:pPr algn="just">
              <a:buFont typeface="Arial" panose="020B0604020202020204" pitchFamily="34" charset="0"/>
              <a:buChar char="•"/>
            </a:pPr>
            <a:r>
              <a:rPr lang="en-IN" sz="2000" b="1" dirty="0">
                <a:effectLst/>
              </a:rPr>
              <a:t>IBM J9 JDK:</a:t>
            </a:r>
            <a:r>
              <a:rPr lang="en-IN" sz="2000" dirty="0">
                <a:effectLst/>
              </a:rPr>
              <a:t> for AIX, Linux, Windows, and many other OS,</a:t>
            </a:r>
          </a:p>
          <a:p>
            <a:pPr algn="just">
              <a:buFont typeface="Arial" panose="020B0604020202020204" pitchFamily="34" charset="0"/>
              <a:buChar char="•"/>
            </a:pPr>
            <a:r>
              <a:rPr lang="en-IN" sz="2000" b="1" dirty="0">
                <a:effectLst/>
              </a:rPr>
              <a:t>Amazon </a:t>
            </a:r>
            <a:r>
              <a:rPr lang="en-IN" sz="2000" b="1" dirty="0" err="1">
                <a:effectLst/>
              </a:rPr>
              <a:t>Corretto</a:t>
            </a:r>
            <a:r>
              <a:rPr lang="en-IN" sz="2000" b="1" dirty="0">
                <a:effectLst/>
              </a:rPr>
              <a:t>:</a:t>
            </a:r>
            <a:r>
              <a:rPr lang="en-IN" sz="2000" dirty="0">
                <a:effectLst/>
              </a:rPr>
              <a:t> the newest option with the no-cost build of OpenJDK and long-term support.</a:t>
            </a:r>
          </a:p>
          <a:p>
            <a:pPr marL="0" indent="0">
              <a:buNone/>
            </a:pPr>
            <a:endParaRPr lang="en-IN" dirty="0"/>
          </a:p>
        </p:txBody>
      </p:sp>
    </p:spTree>
    <p:extLst>
      <p:ext uri="{BB962C8B-B14F-4D97-AF65-F5344CB8AC3E}">
        <p14:creationId xmlns:p14="http://schemas.microsoft.com/office/powerpoint/2010/main" val="2757890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2FDB-F0C1-EBAD-CD67-C35557BBF73D}"/>
              </a:ext>
            </a:extLst>
          </p:cNvPr>
          <p:cNvSpPr>
            <a:spLocks noGrp="1"/>
          </p:cNvSpPr>
          <p:nvPr>
            <p:ph type="title"/>
          </p:nvPr>
        </p:nvSpPr>
        <p:spPr/>
        <p:txBody>
          <a:bodyPr/>
          <a:lstStyle/>
          <a:p>
            <a:r>
              <a:rPr lang="en-IN" dirty="0"/>
              <a:t>Naming Conventions in Java </a:t>
            </a:r>
          </a:p>
        </p:txBody>
      </p:sp>
      <p:sp>
        <p:nvSpPr>
          <p:cNvPr id="3" name="Content Placeholder 2">
            <a:extLst>
              <a:ext uri="{FF2B5EF4-FFF2-40B4-BE49-F238E27FC236}">
                <a16:creationId xmlns:a16="http://schemas.microsoft.com/office/drawing/2014/main" id="{7DB850BA-F6AB-BE6B-C963-A4B38CA470E4}"/>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sz="2400" b="1" dirty="0"/>
              <a:t>Class:</a:t>
            </a:r>
            <a:r>
              <a:rPr lang="en-US" sz="2400" dirty="0"/>
              <a:t> If you are naming any class then it should be a noun and so should be named as per the goal to be achieved in the program such as Add2Numbers, </a:t>
            </a:r>
            <a:r>
              <a:rPr lang="en-US" sz="2400" dirty="0" err="1"/>
              <a:t>ReverseString</a:t>
            </a:r>
            <a:r>
              <a:rPr lang="en-US" sz="2400" dirty="0"/>
              <a:t>, and so on not likely A1, Programming, etc. It should be specific pointing what exactly is there inside without glancing at the body of the class.</a:t>
            </a:r>
          </a:p>
          <a:p>
            <a:pPr>
              <a:buFont typeface="Arial" panose="020B0604020202020204" pitchFamily="34" charset="0"/>
              <a:buChar char="•"/>
            </a:pPr>
            <a:r>
              <a:rPr lang="en-US" sz="2400" b="1" dirty="0"/>
              <a:t>Interface:</a:t>
            </a:r>
            <a:r>
              <a:rPr lang="en-US" sz="2400" dirty="0"/>
              <a:t> If you are naming an interface, it should look like an adjective such as consider the existing ones: Runnable, Serializable, etc. Try to use ‘able’ at the end, yes it is said to try as there are no hard and fast bound rules as if we do consider an inbuilt interface such as ‘Remote’, it is not having </a:t>
            </a:r>
            <a:r>
              <a:rPr lang="en-US" sz="2400" dirty="0" err="1"/>
              <a:t>ble</a:t>
            </a:r>
            <a:r>
              <a:rPr lang="en-US" sz="2400" dirty="0"/>
              <a:t> at the end. Consider if you are supposed to create an interface to make read operation then it is suggested as per naming conventions in java to name a similar likely ‘Readable’ interface.</a:t>
            </a:r>
          </a:p>
          <a:p>
            <a:pPr>
              <a:buFont typeface="Arial" panose="020B0604020202020204" pitchFamily="34" charset="0"/>
              <a:buChar char="•"/>
            </a:pPr>
            <a:r>
              <a:rPr lang="en-US" sz="2400" b="1" dirty="0"/>
              <a:t>Methods: </a:t>
            </a:r>
            <a:r>
              <a:rPr lang="en-US" sz="2400" dirty="0"/>
              <a:t>Now if we do look closer a method is supposed to do something that it does contains in its body henceforth it should be a verb.</a:t>
            </a:r>
          </a:p>
          <a:p>
            <a:pPr>
              <a:buFont typeface="Arial" panose="020B0604020202020204" pitchFamily="34" charset="0"/>
              <a:buChar char="•"/>
            </a:pPr>
            <a:r>
              <a:rPr lang="en-US" sz="2400" dirty="0"/>
              <a:t>Constants: As the name suggests it should look like as we read it looks like it is fixed for examples PI, MAX_INT, MIN_INT, </a:t>
            </a:r>
            <a:r>
              <a:rPr lang="en-US" sz="2400" dirty="0" err="1"/>
              <a:t>etc</a:t>
            </a:r>
            <a:r>
              <a:rPr lang="en-US" sz="2400" dirty="0"/>
              <a:t> as follows.</a:t>
            </a:r>
          </a:p>
          <a:p>
            <a:pPr marL="0" indent="0">
              <a:buNone/>
            </a:pPr>
            <a:endParaRPr lang="en-IN" dirty="0"/>
          </a:p>
        </p:txBody>
      </p:sp>
    </p:spTree>
    <p:extLst>
      <p:ext uri="{BB962C8B-B14F-4D97-AF65-F5344CB8AC3E}">
        <p14:creationId xmlns:p14="http://schemas.microsoft.com/office/powerpoint/2010/main" val="4153570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2DA22-0EC3-88E5-FEBA-5B1D45562D78}"/>
              </a:ext>
            </a:extLst>
          </p:cNvPr>
          <p:cNvSpPr>
            <a:spLocks noGrp="1"/>
          </p:cNvSpPr>
          <p:nvPr>
            <p:ph type="title"/>
          </p:nvPr>
        </p:nvSpPr>
        <p:spPr/>
        <p:txBody>
          <a:bodyPr/>
          <a:lstStyle/>
          <a:p>
            <a:r>
              <a:rPr lang="en-IN" dirty="0"/>
              <a:t>Java Virtual machine </a:t>
            </a:r>
          </a:p>
        </p:txBody>
      </p:sp>
      <p:sp>
        <p:nvSpPr>
          <p:cNvPr id="3" name="Content Placeholder 2">
            <a:extLst>
              <a:ext uri="{FF2B5EF4-FFF2-40B4-BE49-F238E27FC236}">
                <a16:creationId xmlns:a16="http://schemas.microsoft.com/office/drawing/2014/main" id="{E8786C9B-600B-A648-25AD-B8901B2C7167}"/>
              </a:ext>
            </a:extLst>
          </p:cNvPr>
          <p:cNvSpPr>
            <a:spLocks noGrp="1"/>
          </p:cNvSpPr>
          <p:nvPr>
            <p:ph idx="1"/>
          </p:nvPr>
        </p:nvSpPr>
        <p:spPr/>
        <p:txBody>
          <a:bodyPr>
            <a:normAutofit lnSpcReduction="10000"/>
          </a:bodyPr>
          <a:lstStyle/>
          <a:p>
            <a:pPr marL="0" indent="0">
              <a:buNone/>
            </a:pPr>
            <a:r>
              <a:rPr lang="en-US" dirty="0"/>
              <a:t>JVM (Java Virtual Machine) is an abstract machine. It is a specification that provides runtime environment in which java bytecode can be executed. </a:t>
            </a:r>
          </a:p>
          <a:p>
            <a:pPr marL="0" indent="0">
              <a:buNone/>
            </a:pPr>
            <a:r>
              <a:rPr lang="en-US" dirty="0"/>
              <a:t>JVMs are available for many hardware and software platforms (i.e. JVM is platform independent).</a:t>
            </a:r>
          </a:p>
          <a:p>
            <a:pPr marL="0" indent="0">
              <a:buNone/>
            </a:pPr>
            <a:r>
              <a:rPr lang="en-US" b="1" dirty="0"/>
              <a:t>What is JVM</a:t>
            </a:r>
          </a:p>
          <a:p>
            <a:pPr>
              <a:buFont typeface="+mj-lt"/>
              <a:buAutoNum type="arabicPeriod"/>
            </a:pPr>
            <a:r>
              <a:rPr lang="en-US" b="1" dirty="0"/>
              <a:t>A specification</a:t>
            </a:r>
            <a:r>
              <a:rPr lang="en-US" dirty="0"/>
              <a:t> where working of Java Virtual Machine is specified. But implementation provider is independent to choose the algorithm. Its implementation has been provided by Oracle and other companies.</a:t>
            </a:r>
          </a:p>
          <a:p>
            <a:pPr>
              <a:buFont typeface="+mj-lt"/>
              <a:buAutoNum type="arabicPeriod"/>
            </a:pPr>
            <a:r>
              <a:rPr lang="en-US" b="1" dirty="0"/>
              <a:t>An implementation</a:t>
            </a:r>
            <a:r>
              <a:rPr lang="en-US" dirty="0"/>
              <a:t> Its implementation is known as JRE (Java Runtime Environment).</a:t>
            </a:r>
          </a:p>
          <a:p>
            <a:pPr>
              <a:buFont typeface="+mj-lt"/>
              <a:buAutoNum type="arabicPeriod"/>
            </a:pPr>
            <a:r>
              <a:rPr lang="en-US" b="1" dirty="0"/>
              <a:t>Runtime Instance</a:t>
            </a:r>
            <a:r>
              <a:rPr lang="en-US" dirty="0"/>
              <a:t> Whenever you write java command on the command prompt to run the java class, an instance of JVM is created.</a:t>
            </a:r>
          </a:p>
          <a:p>
            <a:endParaRPr lang="en-IN" dirty="0"/>
          </a:p>
        </p:txBody>
      </p:sp>
    </p:spTree>
    <p:extLst>
      <p:ext uri="{BB962C8B-B14F-4D97-AF65-F5344CB8AC3E}">
        <p14:creationId xmlns:p14="http://schemas.microsoft.com/office/powerpoint/2010/main" val="2518204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EFC65-4191-612D-DC6C-20199A4B842E}"/>
              </a:ext>
            </a:extLst>
          </p:cNvPr>
          <p:cNvSpPr>
            <a:spLocks noGrp="1"/>
          </p:cNvSpPr>
          <p:nvPr>
            <p:ph type="title"/>
          </p:nvPr>
        </p:nvSpPr>
        <p:spPr/>
        <p:txBody>
          <a:bodyPr/>
          <a:lstStyle/>
          <a:p>
            <a:r>
              <a:rPr lang="en-IN" dirty="0"/>
              <a:t>What does JVM do </a:t>
            </a:r>
          </a:p>
        </p:txBody>
      </p:sp>
      <p:sp>
        <p:nvSpPr>
          <p:cNvPr id="3" name="Content Placeholder 2">
            <a:extLst>
              <a:ext uri="{FF2B5EF4-FFF2-40B4-BE49-F238E27FC236}">
                <a16:creationId xmlns:a16="http://schemas.microsoft.com/office/drawing/2014/main" id="{8EDC3F06-4971-8A56-0FBF-7968D0D6193E}"/>
              </a:ext>
            </a:extLst>
          </p:cNvPr>
          <p:cNvSpPr>
            <a:spLocks noGrp="1"/>
          </p:cNvSpPr>
          <p:nvPr>
            <p:ph idx="1"/>
          </p:nvPr>
        </p:nvSpPr>
        <p:spPr/>
        <p:txBody>
          <a:bodyPr>
            <a:normAutofit fontScale="85000" lnSpcReduction="20000"/>
          </a:bodyPr>
          <a:lstStyle/>
          <a:p>
            <a:pPr marL="0" indent="0">
              <a:buNone/>
            </a:pPr>
            <a:r>
              <a:rPr lang="en-US" sz="2000" dirty="0"/>
              <a:t>The JVM performs following operation:</a:t>
            </a:r>
          </a:p>
          <a:p>
            <a:pPr>
              <a:buFont typeface="Arial" panose="020B0604020202020204" pitchFamily="34" charset="0"/>
              <a:buChar char="•"/>
            </a:pPr>
            <a:r>
              <a:rPr lang="fr-FR" sz="2000" dirty="0" err="1"/>
              <a:t>Loads</a:t>
            </a:r>
            <a:r>
              <a:rPr lang="fr-FR" sz="2000" dirty="0"/>
              <a:t> code</a:t>
            </a:r>
          </a:p>
          <a:p>
            <a:pPr>
              <a:buFont typeface="Arial" panose="020B0604020202020204" pitchFamily="34" charset="0"/>
              <a:buChar char="•"/>
            </a:pPr>
            <a:r>
              <a:rPr lang="fr-FR" sz="2000" dirty="0" err="1"/>
              <a:t>Verifies</a:t>
            </a:r>
            <a:r>
              <a:rPr lang="fr-FR" sz="2000" dirty="0"/>
              <a:t> code</a:t>
            </a:r>
          </a:p>
          <a:p>
            <a:pPr>
              <a:buFont typeface="Arial" panose="020B0604020202020204" pitchFamily="34" charset="0"/>
              <a:buChar char="•"/>
            </a:pPr>
            <a:r>
              <a:rPr lang="fr-FR" sz="2000" dirty="0" err="1"/>
              <a:t>Executes</a:t>
            </a:r>
            <a:r>
              <a:rPr lang="fr-FR" sz="2000" dirty="0"/>
              <a:t> code</a:t>
            </a:r>
          </a:p>
          <a:p>
            <a:pPr>
              <a:buFont typeface="Arial" panose="020B0604020202020204" pitchFamily="34" charset="0"/>
              <a:buChar char="•"/>
            </a:pPr>
            <a:r>
              <a:rPr lang="fr-FR" sz="2000" dirty="0" err="1"/>
              <a:t>Provides</a:t>
            </a:r>
            <a:r>
              <a:rPr lang="fr-FR" sz="2000" dirty="0"/>
              <a:t> runtime </a:t>
            </a:r>
            <a:r>
              <a:rPr lang="fr-FR" sz="2000" dirty="0" err="1"/>
              <a:t>environment</a:t>
            </a:r>
            <a:endParaRPr lang="fr-FR" sz="2000" dirty="0"/>
          </a:p>
          <a:p>
            <a:pPr marL="0" indent="0" algn="ctr">
              <a:buNone/>
            </a:pPr>
            <a:r>
              <a:rPr lang="en-US" sz="2000" b="1" u="sng" dirty="0"/>
              <a:t>JVM provides definitions for the:</a:t>
            </a:r>
          </a:p>
          <a:p>
            <a:pPr marL="0" indent="0">
              <a:buNone/>
            </a:pPr>
            <a:r>
              <a:rPr lang="en-US" sz="2000" dirty="0"/>
              <a:t>Memory area</a:t>
            </a:r>
          </a:p>
          <a:p>
            <a:pPr marL="0" indent="0">
              <a:buNone/>
            </a:pPr>
            <a:r>
              <a:rPr lang="en-US" sz="2000" dirty="0"/>
              <a:t>Class file format</a:t>
            </a:r>
          </a:p>
          <a:p>
            <a:pPr marL="0" indent="0">
              <a:buNone/>
            </a:pPr>
            <a:r>
              <a:rPr lang="en-US" sz="2000" dirty="0"/>
              <a:t>Register set</a:t>
            </a:r>
          </a:p>
          <a:p>
            <a:pPr marL="0" indent="0">
              <a:buNone/>
            </a:pPr>
            <a:r>
              <a:rPr lang="en-US" sz="2000" dirty="0"/>
              <a:t>Garbage-collected heap</a:t>
            </a:r>
          </a:p>
          <a:p>
            <a:pPr marL="0" indent="0">
              <a:buNone/>
            </a:pPr>
            <a:r>
              <a:rPr lang="en-US" sz="2000" dirty="0"/>
              <a:t>Fatal error reporting etc.</a:t>
            </a:r>
          </a:p>
          <a:p>
            <a:pPr marL="0" indent="0">
              <a:buNone/>
            </a:pPr>
            <a:endParaRPr lang="fr-FR" sz="2000" dirty="0"/>
          </a:p>
          <a:p>
            <a:pPr marL="0" indent="0">
              <a:buNone/>
            </a:pPr>
            <a:endParaRPr lang="en-IN" dirty="0"/>
          </a:p>
        </p:txBody>
      </p:sp>
    </p:spTree>
    <p:extLst>
      <p:ext uri="{BB962C8B-B14F-4D97-AF65-F5344CB8AC3E}">
        <p14:creationId xmlns:p14="http://schemas.microsoft.com/office/powerpoint/2010/main" val="379786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D567A-DDF4-ED0A-F99F-33C638C713E5}"/>
              </a:ext>
            </a:extLst>
          </p:cNvPr>
          <p:cNvSpPr>
            <a:spLocks noGrp="1"/>
          </p:cNvSpPr>
          <p:nvPr>
            <p:ph type="title"/>
          </p:nvPr>
        </p:nvSpPr>
        <p:spPr/>
        <p:txBody>
          <a:bodyPr/>
          <a:lstStyle/>
          <a:p>
            <a:r>
              <a:rPr lang="en-IN" dirty="0"/>
              <a:t>JVM architecture </a:t>
            </a:r>
          </a:p>
        </p:txBody>
      </p:sp>
      <p:pic>
        <p:nvPicPr>
          <p:cNvPr id="5" name="Content Placeholder 4">
            <a:extLst>
              <a:ext uri="{FF2B5EF4-FFF2-40B4-BE49-F238E27FC236}">
                <a16:creationId xmlns:a16="http://schemas.microsoft.com/office/drawing/2014/main" id="{7A76C036-5C8D-045B-7B44-727AA0021437}"/>
              </a:ext>
            </a:extLst>
          </p:cNvPr>
          <p:cNvPicPr>
            <a:picLocks noGrp="1" noChangeAspect="1"/>
          </p:cNvPicPr>
          <p:nvPr>
            <p:ph idx="1"/>
          </p:nvPr>
        </p:nvPicPr>
        <p:blipFill>
          <a:blip r:embed="rId2"/>
          <a:stretch>
            <a:fillRect/>
          </a:stretch>
        </p:blipFill>
        <p:spPr>
          <a:xfrm>
            <a:off x="1859280" y="1825625"/>
            <a:ext cx="8199120" cy="4351338"/>
          </a:xfrm>
        </p:spPr>
      </p:pic>
    </p:spTree>
    <p:extLst>
      <p:ext uri="{BB962C8B-B14F-4D97-AF65-F5344CB8AC3E}">
        <p14:creationId xmlns:p14="http://schemas.microsoft.com/office/powerpoint/2010/main" val="608095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61E4-1758-8AEF-5BD2-673B210364B5}"/>
              </a:ext>
            </a:extLst>
          </p:cNvPr>
          <p:cNvSpPr>
            <a:spLocks noGrp="1"/>
          </p:cNvSpPr>
          <p:nvPr>
            <p:ph type="title"/>
          </p:nvPr>
        </p:nvSpPr>
        <p:spPr/>
        <p:txBody>
          <a:bodyPr/>
          <a:lstStyle/>
          <a:p>
            <a:r>
              <a:rPr lang="en-IN" dirty="0" err="1"/>
              <a:t>ClassLoader</a:t>
            </a:r>
            <a:endParaRPr lang="en-IN" dirty="0"/>
          </a:p>
        </p:txBody>
      </p:sp>
      <p:sp>
        <p:nvSpPr>
          <p:cNvPr id="3" name="Content Placeholder 2">
            <a:extLst>
              <a:ext uri="{FF2B5EF4-FFF2-40B4-BE49-F238E27FC236}">
                <a16:creationId xmlns:a16="http://schemas.microsoft.com/office/drawing/2014/main" id="{995025D6-B80A-2533-1861-309F807CB646}"/>
              </a:ext>
            </a:extLst>
          </p:cNvPr>
          <p:cNvSpPr>
            <a:spLocks noGrp="1"/>
          </p:cNvSpPr>
          <p:nvPr>
            <p:ph idx="1"/>
          </p:nvPr>
        </p:nvSpPr>
        <p:spPr/>
        <p:txBody>
          <a:bodyPr>
            <a:normAutofit fontScale="92500"/>
          </a:bodyPr>
          <a:lstStyle/>
          <a:p>
            <a:r>
              <a:rPr lang="en-US" dirty="0" err="1"/>
              <a:t>Classloader</a:t>
            </a:r>
            <a:r>
              <a:rPr lang="en-US" dirty="0"/>
              <a:t> is a subsystem of JVM which is used to load class files. Whenever we run the java program, it is loaded first by the </a:t>
            </a:r>
            <a:r>
              <a:rPr lang="en-US" dirty="0" err="1"/>
              <a:t>classloader</a:t>
            </a:r>
            <a:r>
              <a:rPr lang="en-US" dirty="0"/>
              <a:t>. There are three built-in </a:t>
            </a:r>
            <a:r>
              <a:rPr lang="en-US" dirty="0" err="1"/>
              <a:t>classloaders</a:t>
            </a:r>
            <a:r>
              <a:rPr lang="en-US" dirty="0"/>
              <a:t> in Java.</a:t>
            </a:r>
          </a:p>
          <a:p>
            <a:pPr>
              <a:buFont typeface="+mj-lt"/>
              <a:buAutoNum type="arabicPeriod"/>
            </a:pPr>
            <a:r>
              <a:rPr lang="en-US" b="1" dirty="0"/>
              <a:t>Bootstrap </a:t>
            </a:r>
            <a:r>
              <a:rPr lang="en-US" b="1" dirty="0" err="1"/>
              <a:t>ClassLoader</a:t>
            </a:r>
            <a:r>
              <a:rPr lang="en-US" dirty="0"/>
              <a:t>: This is the first </a:t>
            </a:r>
            <a:r>
              <a:rPr lang="en-US" dirty="0" err="1"/>
              <a:t>classloader</a:t>
            </a:r>
            <a:r>
              <a:rPr lang="en-US" dirty="0"/>
              <a:t> which is the super class of Extension </a:t>
            </a:r>
            <a:r>
              <a:rPr lang="en-US" dirty="0" err="1"/>
              <a:t>classloader</a:t>
            </a:r>
            <a:r>
              <a:rPr lang="en-US" dirty="0"/>
              <a:t>. It loads the </a:t>
            </a:r>
            <a:r>
              <a:rPr lang="en-US" i="1" dirty="0"/>
              <a:t>rt.jar</a:t>
            </a:r>
            <a:r>
              <a:rPr lang="en-US" dirty="0"/>
              <a:t> file which contains all class files of Java Standard Edition like </a:t>
            </a:r>
            <a:r>
              <a:rPr lang="en-US" dirty="0" err="1"/>
              <a:t>java.lang</a:t>
            </a:r>
            <a:r>
              <a:rPr lang="en-US" dirty="0"/>
              <a:t> package classes, java.net package classes, </a:t>
            </a:r>
            <a:r>
              <a:rPr lang="en-US" dirty="0" err="1"/>
              <a:t>java.util</a:t>
            </a:r>
            <a:r>
              <a:rPr lang="en-US" dirty="0"/>
              <a:t> package classes, java.io package classes, </a:t>
            </a:r>
            <a:r>
              <a:rPr lang="en-US" dirty="0" err="1"/>
              <a:t>java.sql</a:t>
            </a:r>
            <a:r>
              <a:rPr lang="en-US" dirty="0"/>
              <a:t> package classes etc.</a:t>
            </a:r>
          </a:p>
          <a:p>
            <a:pPr>
              <a:buFont typeface="+mj-lt"/>
              <a:buAutoNum type="arabicPeriod"/>
            </a:pPr>
            <a:r>
              <a:rPr lang="en-US" b="1" dirty="0"/>
              <a:t>Extension </a:t>
            </a:r>
            <a:r>
              <a:rPr lang="en-US" b="1" dirty="0" err="1"/>
              <a:t>ClassLoader</a:t>
            </a:r>
            <a:r>
              <a:rPr lang="en-US" dirty="0"/>
              <a:t>: This is the child </a:t>
            </a:r>
            <a:r>
              <a:rPr lang="en-US" dirty="0" err="1"/>
              <a:t>classloader</a:t>
            </a:r>
            <a:r>
              <a:rPr lang="en-US" dirty="0"/>
              <a:t> of Bootstrap and parent </a:t>
            </a:r>
            <a:r>
              <a:rPr lang="en-US" dirty="0" err="1"/>
              <a:t>classloader</a:t>
            </a:r>
            <a:r>
              <a:rPr lang="en-US" dirty="0"/>
              <a:t> of System </a:t>
            </a:r>
            <a:r>
              <a:rPr lang="en-US" dirty="0" err="1"/>
              <a:t>classloader</a:t>
            </a:r>
            <a:r>
              <a:rPr lang="en-US" dirty="0"/>
              <a:t>. It </a:t>
            </a:r>
            <a:r>
              <a:rPr lang="en-US" dirty="0" err="1"/>
              <a:t>loades</a:t>
            </a:r>
            <a:r>
              <a:rPr lang="en-US" dirty="0"/>
              <a:t> the jar files located inside </a:t>
            </a:r>
            <a:r>
              <a:rPr lang="en-US" i="1" dirty="0"/>
              <a:t>$JAVA_HOME/</a:t>
            </a:r>
            <a:r>
              <a:rPr lang="en-US" i="1" dirty="0" err="1"/>
              <a:t>jre</a:t>
            </a:r>
            <a:r>
              <a:rPr lang="en-US" i="1" dirty="0"/>
              <a:t>/lib/</a:t>
            </a:r>
            <a:r>
              <a:rPr lang="en-US" i="1" dirty="0" err="1"/>
              <a:t>ext</a:t>
            </a:r>
            <a:r>
              <a:rPr lang="en-US" dirty="0"/>
              <a:t> directory.</a:t>
            </a:r>
          </a:p>
          <a:p>
            <a:pPr>
              <a:buFont typeface="+mj-lt"/>
              <a:buAutoNum type="arabicPeriod"/>
            </a:pPr>
            <a:r>
              <a:rPr lang="en-US" b="1" dirty="0"/>
              <a:t>System/Application </a:t>
            </a:r>
            <a:r>
              <a:rPr lang="en-US" b="1" dirty="0" err="1"/>
              <a:t>ClassLoader</a:t>
            </a:r>
            <a:r>
              <a:rPr lang="en-US" dirty="0"/>
              <a:t>: This is the child </a:t>
            </a:r>
            <a:r>
              <a:rPr lang="en-US" dirty="0" err="1"/>
              <a:t>classloader</a:t>
            </a:r>
            <a:r>
              <a:rPr lang="en-US" dirty="0"/>
              <a:t> of Extension </a:t>
            </a:r>
            <a:r>
              <a:rPr lang="en-US" dirty="0" err="1"/>
              <a:t>classloader</a:t>
            </a:r>
            <a:r>
              <a:rPr lang="en-US" dirty="0"/>
              <a:t>. It loads the </a:t>
            </a:r>
            <a:r>
              <a:rPr lang="en-US" dirty="0" err="1"/>
              <a:t>classfiles</a:t>
            </a:r>
            <a:r>
              <a:rPr lang="en-US" dirty="0"/>
              <a:t> from </a:t>
            </a:r>
            <a:r>
              <a:rPr lang="en-US" dirty="0" err="1"/>
              <a:t>classpath</a:t>
            </a:r>
            <a:r>
              <a:rPr lang="en-US" dirty="0"/>
              <a:t>. By default, </a:t>
            </a:r>
            <a:r>
              <a:rPr lang="en-US" dirty="0" err="1"/>
              <a:t>classpath</a:t>
            </a:r>
            <a:r>
              <a:rPr lang="en-US" dirty="0"/>
              <a:t> is set to current directory. You can change the </a:t>
            </a:r>
            <a:r>
              <a:rPr lang="en-US" dirty="0" err="1"/>
              <a:t>classpath</a:t>
            </a:r>
            <a:r>
              <a:rPr lang="en-US" dirty="0"/>
              <a:t> using "-cp" or "-</a:t>
            </a:r>
            <a:r>
              <a:rPr lang="en-US" dirty="0" err="1"/>
              <a:t>classpath</a:t>
            </a:r>
            <a:r>
              <a:rPr lang="en-US" dirty="0"/>
              <a:t>" switch. It is also known as Application </a:t>
            </a:r>
            <a:r>
              <a:rPr lang="en-US" dirty="0" err="1"/>
              <a:t>classloader</a:t>
            </a:r>
            <a:r>
              <a:rPr lang="en-US" dirty="0"/>
              <a:t>.</a:t>
            </a:r>
          </a:p>
          <a:p>
            <a:pPr marL="0" indent="0">
              <a:buNone/>
            </a:pPr>
            <a:endParaRPr lang="en-IN" dirty="0"/>
          </a:p>
        </p:txBody>
      </p:sp>
    </p:spTree>
    <p:extLst>
      <p:ext uri="{BB962C8B-B14F-4D97-AF65-F5344CB8AC3E}">
        <p14:creationId xmlns:p14="http://schemas.microsoft.com/office/powerpoint/2010/main" val="2719172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2367D-F415-0A57-DC88-E411BF39551A}"/>
              </a:ext>
            </a:extLst>
          </p:cNvPr>
          <p:cNvSpPr>
            <a:spLocks noGrp="1"/>
          </p:cNvSpPr>
          <p:nvPr>
            <p:ph type="title"/>
          </p:nvPr>
        </p:nvSpPr>
        <p:spPr/>
        <p:txBody>
          <a:bodyPr/>
          <a:lstStyle/>
          <a:p>
            <a:r>
              <a:rPr lang="en-IN" dirty="0" err="1"/>
              <a:t>ClassLoader</a:t>
            </a:r>
            <a:r>
              <a:rPr lang="en-IN" dirty="0"/>
              <a:t> Example</a:t>
            </a:r>
          </a:p>
        </p:txBody>
      </p:sp>
      <p:pic>
        <p:nvPicPr>
          <p:cNvPr id="5" name="Content Placeholder 4">
            <a:extLst>
              <a:ext uri="{FF2B5EF4-FFF2-40B4-BE49-F238E27FC236}">
                <a16:creationId xmlns:a16="http://schemas.microsoft.com/office/drawing/2014/main" id="{EF294BCA-4F48-729B-FCEC-316E37F04621}"/>
              </a:ext>
            </a:extLst>
          </p:cNvPr>
          <p:cNvPicPr>
            <a:picLocks noGrp="1" noChangeAspect="1"/>
          </p:cNvPicPr>
          <p:nvPr>
            <p:ph idx="1"/>
          </p:nvPr>
        </p:nvPicPr>
        <p:blipFill>
          <a:blip r:embed="rId2"/>
          <a:stretch>
            <a:fillRect/>
          </a:stretch>
        </p:blipFill>
        <p:spPr>
          <a:xfrm>
            <a:off x="1480678" y="1586778"/>
            <a:ext cx="8181482" cy="4986180"/>
          </a:xfrm>
        </p:spPr>
      </p:pic>
    </p:spTree>
    <p:extLst>
      <p:ext uri="{BB962C8B-B14F-4D97-AF65-F5344CB8AC3E}">
        <p14:creationId xmlns:p14="http://schemas.microsoft.com/office/powerpoint/2010/main" val="2745082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1C82A-3AFD-8E69-B310-12BE9A2963FF}"/>
              </a:ext>
            </a:extLst>
          </p:cNvPr>
          <p:cNvSpPr>
            <a:spLocks noGrp="1"/>
          </p:cNvSpPr>
          <p:nvPr>
            <p:ph type="title"/>
          </p:nvPr>
        </p:nvSpPr>
        <p:spPr/>
        <p:txBody>
          <a:bodyPr/>
          <a:lstStyle/>
          <a:p>
            <a:r>
              <a:rPr lang="en-IN" dirty="0" err="1"/>
              <a:t>Classloaders</a:t>
            </a:r>
            <a:r>
              <a:rPr lang="en-IN" dirty="0"/>
              <a:t> Examples </a:t>
            </a:r>
          </a:p>
        </p:txBody>
      </p:sp>
      <p:sp>
        <p:nvSpPr>
          <p:cNvPr id="3" name="Content Placeholder 2">
            <a:extLst>
              <a:ext uri="{FF2B5EF4-FFF2-40B4-BE49-F238E27FC236}">
                <a16:creationId xmlns:a16="http://schemas.microsoft.com/office/drawing/2014/main" id="{B7BC72E9-EADC-D8E3-AE1C-5ECEAA82777F}"/>
              </a:ext>
            </a:extLst>
          </p:cNvPr>
          <p:cNvSpPr>
            <a:spLocks noGrp="1"/>
          </p:cNvSpPr>
          <p:nvPr>
            <p:ph idx="1"/>
          </p:nvPr>
        </p:nvSpPr>
        <p:spPr/>
        <p:txBody>
          <a:bodyPr>
            <a:normAutofit/>
          </a:bodyPr>
          <a:lstStyle/>
          <a:p>
            <a:pPr marL="0" indent="0">
              <a:buNone/>
            </a:pPr>
            <a:r>
              <a:rPr lang="en-US" sz="2400" b="1" dirty="0"/>
              <a:t>2) Class(Method) Area</a:t>
            </a:r>
          </a:p>
          <a:p>
            <a:pPr marL="0" indent="0">
              <a:buNone/>
            </a:pPr>
            <a:r>
              <a:rPr lang="en-US" sz="2400" dirty="0"/>
              <a:t>Class(Method) Area stores per-class structures such as the runtime constant pool, field and method data, the code for methods.</a:t>
            </a:r>
          </a:p>
          <a:p>
            <a:pPr marL="0" indent="0">
              <a:buNone/>
            </a:pPr>
            <a:r>
              <a:rPr lang="en-US" sz="2400" b="1" dirty="0"/>
              <a:t>3) Heap</a:t>
            </a:r>
          </a:p>
          <a:p>
            <a:pPr marL="0" indent="0">
              <a:buNone/>
            </a:pPr>
            <a:r>
              <a:rPr lang="en-US" sz="2400" dirty="0"/>
              <a:t>It is the runtime data area in which objects are allocated.</a:t>
            </a:r>
          </a:p>
          <a:p>
            <a:pPr marL="0" indent="0">
              <a:buNone/>
            </a:pPr>
            <a:r>
              <a:rPr lang="en-US" sz="2400" b="1" dirty="0"/>
              <a:t>4) Stack</a:t>
            </a:r>
          </a:p>
          <a:p>
            <a:pPr marL="0" indent="0">
              <a:buNone/>
            </a:pPr>
            <a:r>
              <a:rPr lang="en-US" sz="2400" dirty="0"/>
              <a:t>Java Stack stores frames. It holds local variables and partial results, and plays a part in method invocation and return.</a:t>
            </a:r>
          </a:p>
          <a:p>
            <a:endParaRPr lang="en-IN" dirty="0"/>
          </a:p>
        </p:txBody>
      </p:sp>
    </p:spTree>
    <p:extLst>
      <p:ext uri="{BB962C8B-B14F-4D97-AF65-F5344CB8AC3E}">
        <p14:creationId xmlns:p14="http://schemas.microsoft.com/office/powerpoint/2010/main" val="1706688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2A030-66D8-C5AB-86CC-7CE2F65B9F52}"/>
              </a:ext>
            </a:extLst>
          </p:cNvPr>
          <p:cNvSpPr>
            <a:spLocks noGrp="1"/>
          </p:cNvSpPr>
          <p:nvPr>
            <p:ph type="title"/>
          </p:nvPr>
        </p:nvSpPr>
        <p:spPr/>
        <p:txBody>
          <a:bodyPr/>
          <a:lstStyle/>
          <a:p>
            <a:r>
              <a:rPr lang="en-IN" dirty="0" err="1"/>
              <a:t>ClassLoader</a:t>
            </a:r>
            <a:r>
              <a:rPr lang="en-IN" dirty="0"/>
              <a:t> Types</a:t>
            </a:r>
          </a:p>
        </p:txBody>
      </p:sp>
      <p:sp>
        <p:nvSpPr>
          <p:cNvPr id="3" name="Content Placeholder 2">
            <a:extLst>
              <a:ext uri="{FF2B5EF4-FFF2-40B4-BE49-F238E27FC236}">
                <a16:creationId xmlns:a16="http://schemas.microsoft.com/office/drawing/2014/main" id="{320C342A-8542-C72C-80D9-8DA33661AE56}"/>
              </a:ext>
            </a:extLst>
          </p:cNvPr>
          <p:cNvSpPr>
            <a:spLocks noGrp="1"/>
          </p:cNvSpPr>
          <p:nvPr>
            <p:ph idx="1"/>
          </p:nvPr>
        </p:nvSpPr>
        <p:spPr/>
        <p:txBody>
          <a:bodyPr>
            <a:normAutofit/>
          </a:bodyPr>
          <a:lstStyle/>
          <a:p>
            <a:r>
              <a:rPr lang="en-US" dirty="0"/>
              <a:t>Each thread has a private JVM stack, created at the same time as thread.</a:t>
            </a:r>
          </a:p>
          <a:p>
            <a:r>
              <a:rPr lang="en-US" dirty="0"/>
              <a:t>A new frame is created each time a method is invoked. A frame is destroyed when its method invocation completes.</a:t>
            </a:r>
          </a:p>
          <a:p>
            <a:r>
              <a:rPr lang="en-US" b="1" dirty="0"/>
              <a:t>5) Program Counter Register</a:t>
            </a:r>
          </a:p>
          <a:p>
            <a:r>
              <a:rPr lang="en-US" dirty="0"/>
              <a:t>PC (program counter) register contains the address of the Java virtual machine instruction currently being executed.</a:t>
            </a:r>
          </a:p>
          <a:p>
            <a:r>
              <a:rPr lang="en-US" b="1" dirty="0"/>
              <a:t>6) Native Method Stack</a:t>
            </a:r>
          </a:p>
          <a:p>
            <a:r>
              <a:rPr lang="en-US" dirty="0"/>
              <a:t>It contains all the native methods used in the application.</a:t>
            </a:r>
          </a:p>
          <a:p>
            <a:r>
              <a:rPr lang="en-US" b="1" dirty="0"/>
              <a:t>7) Execution Engine</a:t>
            </a:r>
          </a:p>
          <a:p>
            <a:pPr marL="0" indent="0">
              <a:buNone/>
            </a:pPr>
            <a:endParaRPr lang="en-IN" dirty="0"/>
          </a:p>
        </p:txBody>
      </p:sp>
    </p:spTree>
    <p:extLst>
      <p:ext uri="{BB962C8B-B14F-4D97-AF65-F5344CB8AC3E}">
        <p14:creationId xmlns:p14="http://schemas.microsoft.com/office/powerpoint/2010/main" val="3181174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8CED2-0D12-C708-447D-C3CE4C4216B2}"/>
              </a:ext>
            </a:extLst>
          </p:cNvPr>
          <p:cNvSpPr>
            <a:spLocks noGrp="1"/>
          </p:cNvSpPr>
          <p:nvPr>
            <p:ph type="title"/>
          </p:nvPr>
        </p:nvSpPr>
        <p:spPr/>
        <p:txBody>
          <a:bodyPr/>
          <a:lstStyle/>
          <a:p>
            <a:r>
              <a:rPr lang="en-IN" dirty="0"/>
              <a:t>Difference between JDK ,JRE and JVM</a:t>
            </a:r>
          </a:p>
        </p:txBody>
      </p:sp>
      <p:sp>
        <p:nvSpPr>
          <p:cNvPr id="3" name="Content Placeholder 2">
            <a:extLst>
              <a:ext uri="{FF2B5EF4-FFF2-40B4-BE49-F238E27FC236}">
                <a16:creationId xmlns:a16="http://schemas.microsoft.com/office/drawing/2014/main" id="{275CA7C7-7F18-C820-774B-707F86079D71}"/>
              </a:ext>
            </a:extLst>
          </p:cNvPr>
          <p:cNvSpPr>
            <a:spLocks noGrp="1"/>
          </p:cNvSpPr>
          <p:nvPr>
            <p:ph idx="1"/>
          </p:nvPr>
        </p:nvSpPr>
        <p:spPr/>
        <p:txBody>
          <a:bodyPr/>
          <a:lstStyle/>
          <a:p>
            <a:pPr marL="0" indent="0">
              <a:buNone/>
            </a:pPr>
            <a:r>
              <a:rPr lang="en-US" dirty="0"/>
              <a:t>We must understand the differences between JDK, JRE, and JVM before proceeding further to </a:t>
            </a:r>
            <a:r>
              <a:rPr lang="en-US" dirty="0">
                <a:hlinkClick r:id="rId2"/>
              </a:rPr>
              <a:t>Java</a:t>
            </a:r>
            <a:r>
              <a:rPr lang="en-US" dirty="0"/>
              <a:t>. See the brief overview of JVM here.</a:t>
            </a:r>
          </a:p>
          <a:p>
            <a:pPr marL="0" indent="0">
              <a:buNone/>
            </a:pPr>
            <a:r>
              <a:rPr lang="en-US" dirty="0"/>
              <a:t>If you want to get the detailed knowledge of Java Virtual Machine, move to the next page. Firstly, let's see the differences between the JDK, JRE, and JVM.</a:t>
            </a:r>
          </a:p>
          <a:p>
            <a:pPr marL="0" indent="0">
              <a:buNone/>
            </a:pPr>
            <a:endParaRPr lang="en-IN" dirty="0"/>
          </a:p>
        </p:txBody>
      </p:sp>
    </p:spTree>
    <p:extLst>
      <p:ext uri="{BB962C8B-B14F-4D97-AF65-F5344CB8AC3E}">
        <p14:creationId xmlns:p14="http://schemas.microsoft.com/office/powerpoint/2010/main" val="24528543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38</TotalTime>
  <Words>1273</Words>
  <Application>Microsoft Office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Tw Cen MT</vt:lpstr>
      <vt:lpstr>Tw Cen MT Condensed</vt:lpstr>
      <vt:lpstr>Wingdings 3</vt:lpstr>
      <vt:lpstr>Integral</vt:lpstr>
      <vt:lpstr>Introduction to JVM ,JDK,JRE and ClassLoaders</vt:lpstr>
      <vt:lpstr>Java Virtual machine </vt:lpstr>
      <vt:lpstr>What does JVM do </vt:lpstr>
      <vt:lpstr>JVM architecture </vt:lpstr>
      <vt:lpstr>ClassLoader</vt:lpstr>
      <vt:lpstr>ClassLoader Example</vt:lpstr>
      <vt:lpstr>Classloaders Examples </vt:lpstr>
      <vt:lpstr>ClassLoader Types</vt:lpstr>
      <vt:lpstr>Difference between JDK ,JRE and JVM</vt:lpstr>
      <vt:lpstr>JVM</vt:lpstr>
      <vt:lpstr>JVM performs the following task </vt:lpstr>
      <vt:lpstr>JRE</vt:lpstr>
      <vt:lpstr>JDK</vt:lpstr>
      <vt:lpstr>JDK Architecture </vt:lpstr>
      <vt:lpstr>Most Popular JDKs</vt:lpstr>
      <vt:lpstr>Naming Conventions in Java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JVM ,JDK,JRE and ClassLoaders</dc:title>
  <dc:creator>Saurabh Kandhway</dc:creator>
  <cp:lastModifiedBy>Saurabh Kandhway</cp:lastModifiedBy>
  <cp:revision>15</cp:revision>
  <dcterms:created xsi:type="dcterms:W3CDTF">2023-04-27T15:27:58Z</dcterms:created>
  <dcterms:modified xsi:type="dcterms:W3CDTF">2023-12-07T02:24:56Z</dcterms:modified>
</cp:coreProperties>
</file>