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www.lambdatest.com/"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png"/><Relationship Id="rId5" Type="http://schemas.openxmlformats.org/officeDocument/2006/relationships/hyperlink" Target="https://www.lambdatest.com/" TargetMode="External"/><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C5D1EE-9C8A-4888-9B44-7D59DE2D3A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E38100F-8484-4E33-9D34-F40C6C0CA385}">
      <dgm:prSet/>
      <dgm:spPr/>
      <dgm:t>
        <a:bodyPr/>
        <a:lstStyle/>
        <a:p>
          <a:pPr>
            <a:lnSpc>
              <a:spcPct val="100000"/>
            </a:lnSpc>
          </a:pPr>
          <a:r>
            <a:rPr lang="en-US" b="0" i="0"/>
            <a:t>Earlier, you could only load a handful of different browsers on your local machine. So if you had a windows machine, you couldn’t test on Safari browsers. Similarly, if you had a Mac machine then you couldn’t test on IE or Edge browsers. In addition, running tests on a single machine was a time-consuming process. Also, if you have multiple computers, why test on a single one at a time?</a:t>
          </a:r>
          <a:endParaRPr lang="en-US" dirty="0"/>
        </a:p>
      </dgm:t>
    </dgm:pt>
    <dgm:pt modelId="{BC480B93-CB7A-410D-9BA9-C5B13C59A5F4}" type="parTrans" cxnId="{E71F09EC-F9B7-43A7-B5AA-E14D367C021F}">
      <dgm:prSet/>
      <dgm:spPr/>
      <dgm:t>
        <a:bodyPr/>
        <a:lstStyle/>
        <a:p>
          <a:endParaRPr lang="en-US"/>
        </a:p>
      </dgm:t>
    </dgm:pt>
    <dgm:pt modelId="{B1D0E5E3-73A6-4D4D-854D-79C77719880E}" type="sibTrans" cxnId="{E71F09EC-F9B7-43A7-B5AA-E14D367C021F}">
      <dgm:prSet/>
      <dgm:spPr/>
      <dgm:t>
        <a:bodyPr/>
        <a:lstStyle/>
        <a:p>
          <a:endParaRPr lang="en-US"/>
        </a:p>
      </dgm:t>
    </dgm:pt>
    <dgm:pt modelId="{756C78E6-6A17-46FD-A64B-29129A2CE328}">
      <dgm:prSet/>
      <dgm:spPr/>
      <dgm:t>
        <a:bodyPr/>
        <a:lstStyle/>
        <a:p>
          <a:pPr>
            <a:lnSpc>
              <a:spcPct val="100000"/>
            </a:lnSpc>
          </a:pPr>
          <a:r>
            <a:rPr lang="en-US" b="0" i="0"/>
            <a:t>The ideal scenario would be to test on a network of interconnected machines having different browser environments running multiple tests cases concurrently, in parallel, and reducing the overall testing time by multiple folds. And here I am also including time taken for </a:t>
          </a:r>
          <a:r>
            <a:rPr lang="en-US" b="0" i="0">
              <a:hlinkClick xmlns:r="http://schemas.openxmlformats.org/officeDocument/2006/relationships" r:id="rId1"/>
            </a:rPr>
            <a:t>cross browser testing</a:t>
          </a:r>
          <a:r>
            <a:rPr lang="en-US" b="0" i="0"/>
            <a:t> as well.</a:t>
          </a:r>
          <a:endParaRPr lang="en-US"/>
        </a:p>
      </dgm:t>
    </dgm:pt>
    <dgm:pt modelId="{02F21179-3146-464B-B84B-80CEAD39D197}" type="parTrans" cxnId="{00F17450-B467-4F07-8909-8C3EA8254A42}">
      <dgm:prSet/>
      <dgm:spPr/>
      <dgm:t>
        <a:bodyPr/>
        <a:lstStyle/>
        <a:p>
          <a:endParaRPr lang="en-US"/>
        </a:p>
      </dgm:t>
    </dgm:pt>
    <dgm:pt modelId="{C272BA04-4C20-4E87-B806-F8EF721BA65D}" type="sibTrans" cxnId="{00F17450-B467-4F07-8909-8C3EA8254A42}">
      <dgm:prSet/>
      <dgm:spPr/>
      <dgm:t>
        <a:bodyPr/>
        <a:lstStyle/>
        <a:p>
          <a:endParaRPr lang="en-US"/>
        </a:p>
      </dgm:t>
    </dgm:pt>
    <dgm:pt modelId="{B2EADF35-9611-4DA1-ABA8-610BB3B21AA4}">
      <dgm:prSet/>
      <dgm:spPr/>
      <dgm:t>
        <a:bodyPr/>
        <a:lstStyle/>
        <a:p>
          <a:pPr>
            <a:lnSpc>
              <a:spcPct val="100000"/>
            </a:lnSpc>
          </a:pPr>
          <a:r>
            <a:rPr lang="en-US" b="0" i="0"/>
            <a:t>This is exactly why </a:t>
          </a:r>
          <a:r>
            <a:rPr lang="en-US" b="1" i="0"/>
            <a:t>Selenium Grid</a:t>
          </a:r>
          <a:r>
            <a:rPr lang="en-US" b="0" i="0"/>
            <a:t> is built. It can help you test on all major browsers, all major operating systems, and even on mobile device browsers. You can get a huge browser coverage in all your functional tests ensuring the perfect experience for a wide range of your potential users.</a:t>
          </a:r>
          <a:endParaRPr lang="en-US" dirty="0"/>
        </a:p>
      </dgm:t>
    </dgm:pt>
    <dgm:pt modelId="{9973A57E-86A6-4FB6-97B9-B910654C843A}" type="parTrans" cxnId="{B49ED1D9-9CA1-4853-A1E8-111387042CEC}">
      <dgm:prSet/>
      <dgm:spPr/>
      <dgm:t>
        <a:bodyPr/>
        <a:lstStyle/>
        <a:p>
          <a:endParaRPr lang="en-US"/>
        </a:p>
      </dgm:t>
    </dgm:pt>
    <dgm:pt modelId="{CABB28D5-BC47-40AD-B5D8-1FA2B4E57C7A}" type="sibTrans" cxnId="{B49ED1D9-9CA1-4853-A1E8-111387042CEC}">
      <dgm:prSet/>
      <dgm:spPr/>
      <dgm:t>
        <a:bodyPr/>
        <a:lstStyle/>
        <a:p>
          <a:endParaRPr lang="en-US"/>
        </a:p>
      </dgm:t>
    </dgm:pt>
    <dgm:pt modelId="{87AE5B03-E73D-4A6B-B0B2-932B10D9F986}" type="pres">
      <dgm:prSet presAssocID="{88C5D1EE-9C8A-4888-9B44-7D59DE2D3A96}" presName="root" presStyleCnt="0">
        <dgm:presLayoutVars>
          <dgm:dir/>
          <dgm:resizeHandles val="exact"/>
        </dgm:presLayoutVars>
      </dgm:prSet>
      <dgm:spPr/>
    </dgm:pt>
    <dgm:pt modelId="{EB679AC5-6655-4E56-9284-9B576CB57551}" type="pres">
      <dgm:prSet presAssocID="{6E38100F-8484-4E33-9D34-F40C6C0CA385}" presName="compNode" presStyleCnt="0"/>
      <dgm:spPr/>
    </dgm:pt>
    <dgm:pt modelId="{FA48B524-6FA4-4379-8BAE-199BCF2A3164}" type="pres">
      <dgm:prSet presAssocID="{6E38100F-8484-4E33-9D34-F40C6C0CA385}" presName="bgRect" presStyleLbl="bgShp" presStyleIdx="0" presStyleCnt="3"/>
      <dgm:spPr/>
    </dgm:pt>
    <dgm:pt modelId="{ADA04660-6843-4A5A-AF50-492FB43B109C}" type="pres">
      <dgm:prSet presAssocID="{6E38100F-8484-4E33-9D34-F40C6C0CA385}"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Loading"/>
        </a:ext>
      </dgm:extLst>
    </dgm:pt>
    <dgm:pt modelId="{875CCAA8-80A4-45F8-B7F5-4841DB4ACB6A}" type="pres">
      <dgm:prSet presAssocID="{6E38100F-8484-4E33-9D34-F40C6C0CA385}" presName="spaceRect" presStyleCnt="0"/>
      <dgm:spPr/>
    </dgm:pt>
    <dgm:pt modelId="{EF2F26CB-BD71-4E69-A8A2-D060DD6B99A5}" type="pres">
      <dgm:prSet presAssocID="{6E38100F-8484-4E33-9D34-F40C6C0CA385}" presName="parTx" presStyleLbl="revTx" presStyleIdx="0" presStyleCnt="3">
        <dgm:presLayoutVars>
          <dgm:chMax val="0"/>
          <dgm:chPref val="0"/>
        </dgm:presLayoutVars>
      </dgm:prSet>
      <dgm:spPr/>
    </dgm:pt>
    <dgm:pt modelId="{E4CD8AFC-84A1-4B28-ACE1-6AAFA800F99E}" type="pres">
      <dgm:prSet presAssocID="{B1D0E5E3-73A6-4D4D-854D-79C77719880E}" presName="sibTrans" presStyleCnt="0"/>
      <dgm:spPr/>
    </dgm:pt>
    <dgm:pt modelId="{1A1D9720-7671-4658-A1E9-5B200DCFE95B}" type="pres">
      <dgm:prSet presAssocID="{756C78E6-6A17-46FD-A64B-29129A2CE328}" presName="compNode" presStyleCnt="0"/>
      <dgm:spPr/>
    </dgm:pt>
    <dgm:pt modelId="{17EA974B-3008-432E-A65B-19CDEA32AC5A}" type="pres">
      <dgm:prSet presAssocID="{756C78E6-6A17-46FD-A64B-29129A2CE328}" presName="bgRect" presStyleLbl="bgShp" presStyleIdx="1" presStyleCnt="3"/>
      <dgm:spPr/>
    </dgm:pt>
    <dgm:pt modelId="{E85E2815-9F99-4CAE-B661-8D5943820A46}" type="pres">
      <dgm:prSet presAssocID="{756C78E6-6A17-46FD-A64B-29129A2CE32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Processor"/>
        </a:ext>
      </dgm:extLst>
    </dgm:pt>
    <dgm:pt modelId="{F70DD08A-5771-4F20-9E95-AE6274B2CB0E}" type="pres">
      <dgm:prSet presAssocID="{756C78E6-6A17-46FD-A64B-29129A2CE328}" presName="spaceRect" presStyleCnt="0"/>
      <dgm:spPr/>
    </dgm:pt>
    <dgm:pt modelId="{CFB2838E-AA3D-469A-937D-8EE669DB90C8}" type="pres">
      <dgm:prSet presAssocID="{756C78E6-6A17-46FD-A64B-29129A2CE328}" presName="parTx" presStyleLbl="revTx" presStyleIdx="1" presStyleCnt="3">
        <dgm:presLayoutVars>
          <dgm:chMax val="0"/>
          <dgm:chPref val="0"/>
        </dgm:presLayoutVars>
      </dgm:prSet>
      <dgm:spPr/>
    </dgm:pt>
    <dgm:pt modelId="{C79B65B1-3EB2-498C-8D37-0FE7C9A870C3}" type="pres">
      <dgm:prSet presAssocID="{C272BA04-4C20-4E87-B806-F8EF721BA65D}" presName="sibTrans" presStyleCnt="0"/>
      <dgm:spPr/>
    </dgm:pt>
    <dgm:pt modelId="{EE659C4A-36C5-4D56-9383-F62677515B85}" type="pres">
      <dgm:prSet presAssocID="{B2EADF35-9611-4DA1-ABA8-610BB3B21AA4}" presName="compNode" presStyleCnt="0"/>
      <dgm:spPr/>
    </dgm:pt>
    <dgm:pt modelId="{A072A2E0-CF8C-4E04-BE7C-3DD89C1A86D1}" type="pres">
      <dgm:prSet presAssocID="{B2EADF35-9611-4DA1-ABA8-610BB3B21AA4}" presName="bgRect" presStyleLbl="bgShp" presStyleIdx="2" presStyleCnt="3"/>
      <dgm:spPr/>
    </dgm:pt>
    <dgm:pt modelId="{73F093FE-0930-493C-AE20-3F6FDB4A2F48}" type="pres">
      <dgm:prSet presAssocID="{B2EADF35-9611-4DA1-ABA8-610BB3B21AA4}"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lask"/>
        </a:ext>
      </dgm:extLst>
    </dgm:pt>
    <dgm:pt modelId="{ADF4A283-B9DF-4BC4-B432-525B0F3E6D3D}" type="pres">
      <dgm:prSet presAssocID="{B2EADF35-9611-4DA1-ABA8-610BB3B21AA4}" presName="spaceRect" presStyleCnt="0"/>
      <dgm:spPr/>
    </dgm:pt>
    <dgm:pt modelId="{21769DB9-81E8-407F-812D-52C46294E5D0}" type="pres">
      <dgm:prSet presAssocID="{B2EADF35-9611-4DA1-ABA8-610BB3B21AA4}" presName="parTx" presStyleLbl="revTx" presStyleIdx="2" presStyleCnt="3">
        <dgm:presLayoutVars>
          <dgm:chMax val="0"/>
          <dgm:chPref val="0"/>
        </dgm:presLayoutVars>
      </dgm:prSet>
      <dgm:spPr/>
    </dgm:pt>
  </dgm:ptLst>
  <dgm:cxnLst>
    <dgm:cxn modelId="{0CCE014A-7606-4126-BFF7-5C5D194D91A3}" type="presOf" srcId="{756C78E6-6A17-46FD-A64B-29129A2CE328}" destId="{CFB2838E-AA3D-469A-937D-8EE669DB90C8}" srcOrd="0" destOrd="0" presId="urn:microsoft.com/office/officeart/2018/2/layout/IconVerticalSolidList"/>
    <dgm:cxn modelId="{00F17450-B467-4F07-8909-8C3EA8254A42}" srcId="{88C5D1EE-9C8A-4888-9B44-7D59DE2D3A96}" destId="{756C78E6-6A17-46FD-A64B-29129A2CE328}" srcOrd="1" destOrd="0" parTransId="{02F21179-3146-464B-B84B-80CEAD39D197}" sibTransId="{C272BA04-4C20-4E87-B806-F8EF721BA65D}"/>
    <dgm:cxn modelId="{EEEA2354-9B76-4C4A-A314-D33E1D3F2467}" type="presOf" srcId="{6E38100F-8484-4E33-9D34-F40C6C0CA385}" destId="{EF2F26CB-BD71-4E69-A8A2-D060DD6B99A5}" srcOrd="0" destOrd="0" presId="urn:microsoft.com/office/officeart/2018/2/layout/IconVerticalSolidList"/>
    <dgm:cxn modelId="{A5262CA6-2767-4FCC-B8B0-83320CB3C1D8}" type="presOf" srcId="{88C5D1EE-9C8A-4888-9B44-7D59DE2D3A96}" destId="{87AE5B03-E73D-4A6B-B0B2-932B10D9F986}" srcOrd="0" destOrd="0" presId="urn:microsoft.com/office/officeart/2018/2/layout/IconVerticalSolidList"/>
    <dgm:cxn modelId="{9600D8D5-5724-4B14-9D74-C3D80C13DB97}" type="presOf" srcId="{B2EADF35-9611-4DA1-ABA8-610BB3B21AA4}" destId="{21769DB9-81E8-407F-812D-52C46294E5D0}" srcOrd="0" destOrd="0" presId="urn:microsoft.com/office/officeart/2018/2/layout/IconVerticalSolidList"/>
    <dgm:cxn modelId="{B49ED1D9-9CA1-4853-A1E8-111387042CEC}" srcId="{88C5D1EE-9C8A-4888-9B44-7D59DE2D3A96}" destId="{B2EADF35-9611-4DA1-ABA8-610BB3B21AA4}" srcOrd="2" destOrd="0" parTransId="{9973A57E-86A6-4FB6-97B9-B910654C843A}" sibTransId="{CABB28D5-BC47-40AD-B5D8-1FA2B4E57C7A}"/>
    <dgm:cxn modelId="{E71F09EC-F9B7-43A7-B5AA-E14D367C021F}" srcId="{88C5D1EE-9C8A-4888-9B44-7D59DE2D3A96}" destId="{6E38100F-8484-4E33-9D34-F40C6C0CA385}" srcOrd="0" destOrd="0" parTransId="{BC480B93-CB7A-410D-9BA9-C5B13C59A5F4}" sibTransId="{B1D0E5E3-73A6-4D4D-854D-79C77719880E}"/>
    <dgm:cxn modelId="{9D6F706C-1427-412C-8720-038E23618302}" type="presParOf" srcId="{87AE5B03-E73D-4A6B-B0B2-932B10D9F986}" destId="{EB679AC5-6655-4E56-9284-9B576CB57551}" srcOrd="0" destOrd="0" presId="urn:microsoft.com/office/officeart/2018/2/layout/IconVerticalSolidList"/>
    <dgm:cxn modelId="{C30ADBF5-0E01-4962-8D0A-84D33E18E726}" type="presParOf" srcId="{EB679AC5-6655-4E56-9284-9B576CB57551}" destId="{FA48B524-6FA4-4379-8BAE-199BCF2A3164}" srcOrd="0" destOrd="0" presId="urn:microsoft.com/office/officeart/2018/2/layout/IconVerticalSolidList"/>
    <dgm:cxn modelId="{6341FA87-F35D-4E29-ACA3-CE598E78F2B5}" type="presParOf" srcId="{EB679AC5-6655-4E56-9284-9B576CB57551}" destId="{ADA04660-6843-4A5A-AF50-492FB43B109C}" srcOrd="1" destOrd="0" presId="urn:microsoft.com/office/officeart/2018/2/layout/IconVerticalSolidList"/>
    <dgm:cxn modelId="{AA79AD5F-1C79-4BCF-80F5-DF43703FB318}" type="presParOf" srcId="{EB679AC5-6655-4E56-9284-9B576CB57551}" destId="{875CCAA8-80A4-45F8-B7F5-4841DB4ACB6A}" srcOrd="2" destOrd="0" presId="urn:microsoft.com/office/officeart/2018/2/layout/IconVerticalSolidList"/>
    <dgm:cxn modelId="{B6D41A71-3633-4E31-8F36-F868F853BCE9}" type="presParOf" srcId="{EB679AC5-6655-4E56-9284-9B576CB57551}" destId="{EF2F26CB-BD71-4E69-A8A2-D060DD6B99A5}" srcOrd="3" destOrd="0" presId="urn:microsoft.com/office/officeart/2018/2/layout/IconVerticalSolidList"/>
    <dgm:cxn modelId="{8E04DBE3-87B4-431D-A2BB-A060F21B0864}" type="presParOf" srcId="{87AE5B03-E73D-4A6B-B0B2-932B10D9F986}" destId="{E4CD8AFC-84A1-4B28-ACE1-6AAFA800F99E}" srcOrd="1" destOrd="0" presId="urn:microsoft.com/office/officeart/2018/2/layout/IconVerticalSolidList"/>
    <dgm:cxn modelId="{2D2421F1-A5BC-49E3-A94A-DDCD75422F49}" type="presParOf" srcId="{87AE5B03-E73D-4A6B-B0B2-932B10D9F986}" destId="{1A1D9720-7671-4658-A1E9-5B200DCFE95B}" srcOrd="2" destOrd="0" presId="urn:microsoft.com/office/officeart/2018/2/layout/IconVerticalSolidList"/>
    <dgm:cxn modelId="{90ADF600-B91F-4421-B822-B33678F1D547}" type="presParOf" srcId="{1A1D9720-7671-4658-A1E9-5B200DCFE95B}" destId="{17EA974B-3008-432E-A65B-19CDEA32AC5A}" srcOrd="0" destOrd="0" presId="urn:microsoft.com/office/officeart/2018/2/layout/IconVerticalSolidList"/>
    <dgm:cxn modelId="{9F5991AD-0181-40ED-9542-E722C105792C}" type="presParOf" srcId="{1A1D9720-7671-4658-A1E9-5B200DCFE95B}" destId="{E85E2815-9F99-4CAE-B661-8D5943820A46}" srcOrd="1" destOrd="0" presId="urn:microsoft.com/office/officeart/2018/2/layout/IconVerticalSolidList"/>
    <dgm:cxn modelId="{6148C92F-6E76-47A7-B596-98A7157EE4B6}" type="presParOf" srcId="{1A1D9720-7671-4658-A1E9-5B200DCFE95B}" destId="{F70DD08A-5771-4F20-9E95-AE6274B2CB0E}" srcOrd="2" destOrd="0" presId="urn:microsoft.com/office/officeart/2018/2/layout/IconVerticalSolidList"/>
    <dgm:cxn modelId="{1F11674F-B66C-4FF7-AF7B-2CF92CD50439}" type="presParOf" srcId="{1A1D9720-7671-4658-A1E9-5B200DCFE95B}" destId="{CFB2838E-AA3D-469A-937D-8EE669DB90C8}" srcOrd="3" destOrd="0" presId="urn:microsoft.com/office/officeart/2018/2/layout/IconVerticalSolidList"/>
    <dgm:cxn modelId="{48C42CFC-2031-4C95-A312-0C8A0022939D}" type="presParOf" srcId="{87AE5B03-E73D-4A6B-B0B2-932B10D9F986}" destId="{C79B65B1-3EB2-498C-8D37-0FE7C9A870C3}" srcOrd="3" destOrd="0" presId="urn:microsoft.com/office/officeart/2018/2/layout/IconVerticalSolidList"/>
    <dgm:cxn modelId="{BA871FF6-5AC1-4B6A-AC07-D93BB9BA3B82}" type="presParOf" srcId="{87AE5B03-E73D-4A6B-B0B2-932B10D9F986}" destId="{EE659C4A-36C5-4D56-9383-F62677515B85}" srcOrd="4" destOrd="0" presId="urn:microsoft.com/office/officeart/2018/2/layout/IconVerticalSolidList"/>
    <dgm:cxn modelId="{4E7B3BC6-7840-4103-A8F4-800640B7354C}" type="presParOf" srcId="{EE659C4A-36C5-4D56-9383-F62677515B85}" destId="{A072A2E0-CF8C-4E04-BE7C-3DD89C1A86D1}" srcOrd="0" destOrd="0" presId="urn:microsoft.com/office/officeart/2018/2/layout/IconVerticalSolidList"/>
    <dgm:cxn modelId="{70F611F2-2B45-487F-B97F-DC0B79C4D660}" type="presParOf" srcId="{EE659C4A-36C5-4D56-9383-F62677515B85}" destId="{73F093FE-0930-493C-AE20-3F6FDB4A2F48}" srcOrd="1" destOrd="0" presId="urn:microsoft.com/office/officeart/2018/2/layout/IconVerticalSolidList"/>
    <dgm:cxn modelId="{15BF01AB-9414-4FA8-8D45-1416B36A3D07}" type="presParOf" srcId="{EE659C4A-36C5-4D56-9383-F62677515B85}" destId="{ADF4A283-B9DF-4BC4-B432-525B0F3E6D3D}" srcOrd="2" destOrd="0" presId="urn:microsoft.com/office/officeart/2018/2/layout/IconVerticalSolidList"/>
    <dgm:cxn modelId="{EDAC4C84-A66E-4725-A801-C7E2FAA0BA17}" type="presParOf" srcId="{EE659C4A-36C5-4D56-9383-F62677515B85}" destId="{21769DB9-81E8-407F-812D-52C46294E5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36C1D-7B07-4248-8388-97198025F35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90DCEFB-7979-4932-A043-F1BB05C036F3}">
      <dgm:prSet/>
      <dgm:spPr/>
      <dgm:t>
        <a:bodyPr/>
        <a:lstStyle/>
        <a:p>
          <a:r>
            <a:rPr lang="en-IN"/>
            <a:t>Lambda Tunnel</a:t>
          </a:r>
          <a:endParaRPr lang="en-US"/>
        </a:p>
      </dgm:t>
    </dgm:pt>
    <dgm:pt modelId="{68CD2018-C840-4A76-A6AF-6C975A7ECFBD}" type="parTrans" cxnId="{CB559759-CFF4-4CDA-8610-AE1598816B35}">
      <dgm:prSet/>
      <dgm:spPr/>
      <dgm:t>
        <a:bodyPr/>
        <a:lstStyle/>
        <a:p>
          <a:endParaRPr lang="en-US"/>
        </a:p>
      </dgm:t>
    </dgm:pt>
    <dgm:pt modelId="{5A6B4BBA-4194-457F-A21E-9831C216907E}" type="sibTrans" cxnId="{CB559759-CFF4-4CDA-8610-AE1598816B35}">
      <dgm:prSet/>
      <dgm:spPr/>
      <dgm:t>
        <a:bodyPr/>
        <a:lstStyle/>
        <a:p>
          <a:endParaRPr lang="en-US"/>
        </a:p>
      </dgm:t>
    </dgm:pt>
    <dgm:pt modelId="{487400C8-F435-4FC8-982A-1B3D3FD7F413}">
      <dgm:prSet/>
      <dgm:spPr/>
      <dgm:t>
        <a:bodyPr/>
        <a:lstStyle/>
        <a:p>
          <a:r>
            <a:rPr lang="en-IN"/>
            <a:t>Network Throttling</a:t>
          </a:r>
          <a:endParaRPr lang="en-US"/>
        </a:p>
      </dgm:t>
    </dgm:pt>
    <dgm:pt modelId="{797AA9FA-5561-4225-AC2C-595EF36ABFB2}" type="parTrans" cxnId="{C916EF7B-40EF-4D63-9D71-E7944EFBE45E}">
      <dgm:prSet/>
      <dgm:spPr/>
      <dgm:t>
        <a:bodyPr/>
        <a:lstStyle/>
        <a:p>
          <a:endParaRPr lang="en-US"/>
        </a:p>
      </dgm:t>
    </dgm:pt>
    <dgm:pt modelId="{5076A52D-D9BC-441C-A73E-81120CFA1367}" type="sibTrans" cxnId="{C916EF7B-40EF-4D63-9D71-E7944EFBE45E}">
      <dgm:prSet/>
      <dgm:spPr/>
      <dgm:t>
        <a:bodyPr/>
        <a:lstStyle/>
        <a:p>
          <a:endParaRPr lang="en-US"/>
        </a:p>
      </dgm:t>
    </dgm:pt>
    <dgm:pt modelId="{7E7AB0FD-A1A2-4534-911F-8E02B2658327}">
      <dgm:prSet/>
      <dgm:spPr/>
      <dgm:t>
        <a:bodyPr/>
        <a:lstStyle/>
        <a:p>
          <a:r>
            <a:rPr lang="en-IN"/>
            <a:t>Geolocation Testing</a:t>
          </a:r>
          <a:endParaRPr lang="en-US"/>
        </a:p>
      </dgm:t>
    </dgm:pt>
    <dgm:pt modelId="{7EF8766E-E574-4B74-907D-CF9BEAFCA583}" type="parTrans" cxnId="{61DD7E0A-B941-4137-9C39-475EBE1872EE}">
      <dgm:prSet/>
      <dgm:spPr/>
      <dgm:t>
        <a:bodyPr/>
        <a:lstStyle/>
        <a:p>
          <a:endParaRPr lang="en-US"/>
        </a:p>
      </dgm:t>
    </dgm:pt>
    <dgm:pt modelId="{6E9624CD-DC7C-496F-ADC9-3666F9F14FF6}" type="sibTrans" cxnId="{61DD7E0A-B941-4137-9C39-475EBE1872EE}">
      <dgm:prSet/>
      <dgm:spPr/>
      <dgm:t>
        <a:bodyPr/>
        <a:lstStyle/>
        <a:p>
          <a:endParaRPr lang="en-US"/>
        </a:p>
      </dgm:t>
    </dgm:pt>
    <dgm:pt modelId="{91AC43A6-B3A9-4CA1-9641-52A87AEECD19}">
      <dgm:prSet/>
      <dgm:spPr/>
      <dgm:t>
        <a:bodyPr/>
        <a:lstStyle/>
        <a:p>
          <a:r>
            <a:rPr lang="en-IN"/>
            <a:t>Headless Browser Testing</a:t>
          </a:r>
          <a:endParaRPr lang="en-US"/>
        </a:p>
      </dgm:t>
    </dgm:pt>
    <dgm:pt modelId="{A1B5353D-4B80-4FE9-B55B-93AD43D9330B}" type="parTrans" cxnId="{20543BB0-25E5-4973-9F43-FD4FF043BA8A}">
      <dgm:prSet/>
      <dgm:spPr/>
      <dgm:t>
        <a:bodyPr/>
        <a:lstStyle/>
        <a:p>
          <a:endParaRPr lang="en-US"/>
        </a:p>
      </dgm:t>
    </dgm:pt>
    <dgm:pt modelId="{78F35AD7-784B-463C-ACC0-CC3079A8A9CA}" type="sibTrans" cxnId="{20543BB0-25E5-4973-9F43-FD4FF043BA8A}">
      <dgm:prSet/>
      <dgm:spPr/>
      <dgm:t>
        <a:bodyPr/>
        <a:lstStyle/>
        <a:p>
          <a:endParaRPr lang="en-US"/>
        </a:p>
      </dgm:t>
    </dgm:pt>
    <dgm:pt modelId="{6B802828-A5A3-45B8-8625-D136D899C594}">
      <dgm:prSet/>
      <dgm:spPr/>
      <dgm:t>
        <a:bodyPr/>
        <a:lstStyle/>
        <a:p>
          <a:r>
            <a:rPr lang="en-IN"/>
            <a:t>Capture Network Logs</a:t>
          </a:r>
          <a:endParaRPr lang="en-US"/>
        </a:p>
      </dgm:t>
    </dgm:pt>
    <dgm:pt modelId="{DA8A4E6C-D784-4281-811F-45C754961E6D}" type="parTrans" cxnId="{3971F94B-F453-41CB-81D1-7BC1766DE9F5}">
      <dgm:prSet/>
      <dgm:spPr/>
      <dgm:t>
        <a:bodyPr/>
        <a:lstStyle/>
        <a:p>
          <a:endParaRPr lang="en-US"/>
        </a:p>
      </dgm:t>
    </dgm:pt>
    <dgm:pt modelId="{2D3F8EC8-FF4C-4966-8735-422B0B5E58CE}" type="sibTrans" cxnId="{3971F94B-F453-41CB-81D1-7BC1766DE9F5}">
      <dgm:prSet/>
      <dgm:spPr/>
      <dgm:t>
        <a:bodyPr/>
        <a:lstStyle/>
        <a:p>
          <a:endParaRPr lang="en-US"/>
        </a:p>
      </dgm:t>
    </dgm:pt>
    <dgm:pt modelId="{9EFE458E-873B-4F5F-BC16-AFCE01B0F15C}">
      <dgm:prSet/>
      <dgm:spPr/>
      <dgm:t>
        <a:bodyPr/>
        <a:lstStyle/>
        <a:p>
          <a:r>
            <a:rPr lang="en-IN"/>
            <a:t>Testing at Different TimeZones</a:t>
          </a:r>
          <a:endParaRPr lang="en-US"/>
        </a:p>
      </dgm:t>
    </dgm:pt>
    <dgm:pt modelId="{B0AA3FAB-24F0-4F3E-94D1-619C712FE0EC}" type="parTrans" cxnId="{02477CCA-707C-44E9-B99F-99C92C44BDF4}">
      <dgm:prSet/>
      <dgm:spPr/>
      <dgm:t>
        <a:bodyPr/>
        <a:lstStyle/>
        <a:p>
          <a:endParaRPr lang="en-US"/>
        </a:p>
      </dgm:t>
    </dgm:pt>
    <dgm:pt modelId="{89A61B23-8812-4F29-B1B0-890C1AFC58D6}" type="sibTrans" cxnId="{02477CCA-707C-44E9-B99F-99C92C44BDF4}">
      <dgm:prSet/>
      <dgm:spPr/>
      <dgm:t>
        <a:bodyPr/>
        <a:lstStyle/>
        <a:p>
          <a:endParaRPr lang="en-US"/>
        </a:p>
      </dgm:t>
    </dgm:pt>
    <dgm:pt modelId="{1EB6A323-7944-4D69-8323-38A03A4AB791}">
      <dgm:prSet/>
      <dgm:spPr/>
      <dgm:t>
        <a:bodyPr/>
        <a:lstStyle/>
        <a:p>
          <a:r>
            <a:rPr lang="en-IN"/>
            <a:t>Mobile Testing with Appium </a:t>
          </a:r>
          <a:endParaRPr lang="en-US"/>
        </a:p>
      </dgm:t>
    </dgm:pt>
    <dgm:pt modelId="{8C1D49EC-7187-4DE9-8EDC-DAAC33CE15FA}" type="parTrans" cxnId="{351C8D65-2626-47D4-AAAD-5FD7F4DEAFF4}">
      <dgm:prSet/>
      <dgm:spPr/>
      <dgm:t>
        <a:bodyPr/>
        <a:lstStyle/>
        <a:p>
          <a:endParaRPr lang="en-US"/>
        </a:p>
      </dgm:t>
    </dgm:pt>
    <dgm:pt modelId="{25F2F9F3-A91C-4690-A900-D6C8ED0CB3EF}" type="sibTrans" cxnId="{351C8D65-2626-47D4-AAAD-5FD7F4DEAFF4}">
      <dgm:prSet/>
      <dgm:spPr/>
      <dgm:t>
        <a:bodyPr/>
        <a:lstStyle/>
        <a:p>
          <a:endParaRPr lang="en-US"/>
        </a:p>
      </dgm:t>
    </dgm:pt>
    <dgm:pt modelId="{F20A80D5-91A7-49E8-A39E-3401E9DD980C}" type="pres">
      <dgm:prSet presAssocID="{B6C36C1D-7B07-4248-8388-97198025F359}" presName="linear" presStyleCnt="0">
        <dgm:presLayoutVars>
          <dgm:animLvl val="lvl"/>
          <dgm:resizeHandles val="exact"/>
        </dgm:presLayoutVars>
      </dgm:prSet>
      <dgm:spPr/>
    </dgm:pt>
    <dgm:pt modelId="{8AF7ED09-6C84-433D-9DA2-CB609F53201F}" type="pres">
      <dgm:prSet presAssocID="{490DCEFB-7979-4932-A043-F1BB05C036F3}" presName="parentText" presStyleLbl="node1" presStyleIdx="0" presStyleCnt="7">
        <dgm:presLayoutVars>
          <dgm:chMax val="0"/>
          <dgm:bulletEnabled val="1"/>
        </dgm:presLayoutVars>
      </dgm:prSet>
      <dgm:spPr/>
    </dgm:pt>
    <dgm:pt modelId="{BC7BEBD1-1172-4C6C-BD08-775367BA36AC}" type="pres">
      <dgm:prSet presAssocID="{5A6B4BBA-4194-457F-A21E-9831C216907E}" presName="spacer" presStyleCnt="0"/>
      <dgm:spPr/>
    </dgm:pt>
    <dgm:pt modelId="{DB0876EE-D53D-42A1-9EB2-B40D40201584}" type="pres">
      <dgm:prSet presAssocID="{487400C8-F435-4FC8-982A-1B3D3FD7F413}" presName="parentText" presStyleLbl="node1" presStyleIdx="1" presStyleCnt="7">
        <dgm:presLayoutVars>
          <dgm:chMax val="0"/>
          <dgm:bulletEnabled val="1"/>
        </dgm:presLayoutVars>
      </dgm:prSet>
      <dgm:spPr/>
    </dgm:pt>
    <dgm:pt modelId="{28AECEB9-16ED-4C35-AA96-45C81934B8D5}" type="pres">
      <dgm:prSet presAssocID="{5076A52D-D9BC-441C-A73E-81120CFA1367}" presName="spacer" presStyleCnt="0"/>
      <dgm:spPr/>
    </dgm:pt>
    <dgm:pt modelId="{46AEAB85-3D48-4C0B-8C87-764226ED2621}" type="pres">
      <dgm:prSet presAssocID="{7E7AB0FD-A1A2-4534-911F-8E02B2658327}" presName="parentText" presStyleLbl="node1" presStyleIdx="2" presStyleCnt="7">
        <dgm:presLayoutVars>
          <dgm:chMax val="0"/>
          <dgm:bulletEnabled val="1"/>
        </dgm:presLayoutVars>
      </dgm:prSet>
      <dgm:spPr/>
    </dgm:pt>
    <dgm:pt modelId="{C66CC340-2FFA-49E1-8A53-C4236948BFA7}" type="pres">
      <dgm:prSet presAssocID="{6E9624CD-DC7C-496F-ADC9-3666F9F14FF6}" presName="spacer" presStyleCnt="0"/>
      <dgm:spPr/>
    </dgm:pt>
    <dgm:pt modelId="{69325871-0182-4ABC-B1AD-2FB2ACDFB36B}" type="pres">
      <dgm:prSet presAssocID="{91AC43A6-B3A9-4CA1-9641-52A87AEECD19}" presName="parentText" presStyleLbl="node1" presStyleIdx="3" presStyleCnt="7">
        <dgm:presLayoutVars>
          <dgm:chMax val="0"/>
          <dgm:bulletEnabled val="1"/>
        </dgm:presLayoutVars>
      </dgm:prSet>
      <dgm:spPr/>
    </dgm:pt>
    <dgm:pt modelId="{032C1DAE-AE4B-4B38-BF3F-9BF2210EAE3C}" type="pres">
      <dgm:prSet presAssocID="{78F35AD7-784B-463C-ACC0-CC3079A8A9CA}" presName="spacer" presStyleCnt="0"/>
      <dgm:spPr/>
    </dgm:pt>
    <dgm:pt modelId="{C1F1B452-E848-4381-B871-496DA14BE1FF}" type="pres">
      <dgm:prSet presAssocID="{6B802828-A5A3-45B8-8625-D136D899C594}" presName="parentText" presStyleLbl="node1" presStyleIdx="4" presStyleCnt="7">
        <dgm:presLayoutVars>
          <dgm:chMax val="0"/>
          <dgm:bulletEnabled val="1"/>
        </dgm:presLayoutVars>
      </dgm:prSet>
      <dgm:spPr/>
    </dgm:pt>
    <dgm:pt modelId="{17936ADB-1DF8-4BA9-8A64-2483E262683D}" type="pres">
      <dgm:prSet presAssocID="{2D3F8EC8-FF4C-4966-8735-422B0B5E58CE}" presName="spacer" presStyleCnt="0"/>
      <dgm:spPr/>
    </dgm:pt>
    <dgm:pt modelId="{44FF1C7D-BF05-4B47-BD8F-DA8C0B928AA7}" type="pres">
      <dgm:prSet presAssocID="{9EFE458E-873B-4F5F-BC16-AFCE01B0F15C}" presName="parentText" presStyleLbl="node1" presStyleIdx="5" presStyleCnt="7">
        <dgm:presLayoutVars>
          <dgm:chMax val="0"/>
          <dgm:bulletEnabled val="1"/>
        </dgm:presLayoutVars>
      </dgm:prSet>
      <dgm:spPr/>
    </dgm:pt>
    <dgm:pt modelId="{338FEF2D-FA9A-4688-ADC5-04D538F5FD0B}" type="pres">
      <dgm:prSet presAssocID="{89A61B23-8812-4F29-B1B0-890C1AFC58D6}" presName="spacer" presStyleCnt="0"/>
      <dgm:spPr/>
    </dgm:pt>
    <dgm:pt modelId="{0550F5A5-7B30-47C4-A7B6-FE89B9036B57}" type="pres">
      <dgm:prSet presAssocID="{1EB6A323-7944-4D69-8323-38A03A4AB791}" presName="parentText" presStyleLbl="node1" presStyleIdx="6" presStyleCnt="7">
        <dgm:presLayoutVars>
          <dgm:chMax val="0"/>
          <dgm:bulletEnabled val="1"/>
        </dgm:presLayoutVars>
      </dgm:prSet>
      <dgm:spPr/>
    </dgm:pt>
  </dgm:ptLst>
  <dgm:cxnLst>
    <dgm:cxn modelId="{61DD7E0A-B941-4137-9C39-475EBE1872EE}" srcId="{B6C36C1D-7B07-4248-8388-97198025F359}" destId="{7E7AB0FD-A1A2-4534-911F-8E02B2658327}" srcOrd="2" destOrd="0" parTransId="{7EF8766E-E574-4B74-907D-CF9BEAFCA583}" sibTransId="{6E9624CD-DC7C-496F-ADC9-3666F9F14FF6}"/>
    <dgm:cxn modelId="{41CDEE15-9933-49DB-988A-771D77B10165}" type="presOf" srcId="{490DCEFB-7979-4932-A043-F1BB05C036F3}" destId="{8AF7ED09-6C84-433D-9DA2-CB609F53201F}" srcOrd="0" destOrd="0" presId="urn:microsoft.com/office/officeart/2005/8/layout/vList2"/>
    <dgm:cxn modelId="{407EEF44-9B55-49E7-A160-010CBD476702}" type="presOf" srcId="{1EB6A323-7944-4D69-8323-38A03A4AB791}" destId="{0550F5A5-7B30-47C4-A7B6-FE89B9036B57}" srcOrd="0" destOrd="0" presId="urn:microsoft.com/office/officeart/2005/8/layout/vList2"/>
    <dgm:cxn modelId="{351C8D65-2626-47D4-AAAD-5FD7F4DEAFF4}" srcId="{B6C36C1D-7B07-4248-8388-97198025F359}" destId="{1EB6A323-7944-4D69-8323-38A03A4AB791}" srcOrd="6" destOrd="0" parTransId="{8C1D49EC-7187-4DE9-8EDC-DAAC33CE15FA}" sibTransId="{25F2F9F3-A91C-4690-A900-D6C8ED0CB3EF}"/>
    <dgm:cxn modelId="{363A516A-C774-47A3-AE74-97137A0602C9}" type="presOf" srcId="{91AC43A6-B3A9-4CA1-9641-52A87AEECD19}" destId="{69325871-0182-4ABC-B1AD-2FB2ACDFB36B}" srcOrd="0" destOrd="0" presId="urn:microsoft.com/office/officeart/2005/8/layout/vList2"/>
    <dgm:cxn modelId="{3971F94B-F453-41CB-81D1-7BC1766DE9F5}" srcId="{B6C36C1D-7B07-4248-8388-97198025F359}" destId="{6B802828-A5A3-45B8-8625-D136D899C594}" srcOrd="4" destOrd="0" parTransId="{DA8A4E6C-D784-4281-811F-45C754961E6D}" sibTransId="{2D3F8EC8-FF4C-4966-8735-422B0B5E58CE}"/>
    <dgm:cxn modelId="{CB559759-CFF4-4CDA-8610-AE1598816B35}" srcId="{B6C36C1D-7B07-4248-8388-97198025F359}" destId="{490DCEFB-7979-4932-A043-F1BB05C036F3}" srcOrd="0" destOrd="0" parTransId="{68CD2018-C840-4A76-A6AF-6C975A7ECFBD}" sibTransId="{5A6B4BBA-4194-457F-A21E-9831C216907E}"/>
    <dgm:cxn modelId="{C916EF7B-40EF-4D63-9D71-E7944EFBE45E}" srcId="{B6C36C1D-7B07-4248-8388-97198025F359}" destId="{487400C8-F435-4FC8-982A-1B3D3FD7F413}" srcOrd="1" destOrd="0" parTransId="{797AA9FA-5561-4225-AC2C-595EF36ABFB2}" sibTransId="{5076A52D-D9BC-441C-A73E-81120CFA1367}"/>
    <dgm:cxn modelId="{68B70E7F-022C-470A-96D2-77284C4CD424}" type="presOf" srcId="{B6C36C1D-7B07-4248-8388-97198025F359}" destId="{F20A80D5-91A7-49E8-A39E-3401E9DD980C}" srcOrd="0" destOrd="0" presId="urn:microsoft.com/office/officeart/2005/8/layout/vList2"/>
    <dgm:cxn modelId="{394065A4-7658-4A5C-90A3-F80464FE2CBF}" type="presOf" srcId="{9EFE458E-873B-4F5F-BC16-AFCE01B0F15C}" destId="{44FF1C7D-BF05-4B47-BD8F-DA8C0B928AA7}" srcOrd="0" destOrd="0" presId="urn:microsoft.com/office/officeart/2005/8/layout/vList2"/>
    <dgm:cxn modelId="{5F20E3A5-0B3A-4303-9480-5AB6602BC2F0}" type="presOf" srcId="{6B802828-A5A3-45B8-8625-D136D899C594}" destId="{C1F1B452-E848-4381-B871-496DA14BE1FF}" srcOrd="0" destOrd="0" presId="urn:microsoft.com/office/officeart/2005/8/layout/vList2"/>
    <dgm:cxn modelId="{20543BB0-25E5-4973-9F43-FD4FF043BA8A}" srcId="{B6C36C1D-7B07-4248-8388-97198025F359}" destId="{91AC43A6-B3A9-4CA1-9641-52A87AEECD19}" srcOrd="3" destOrd="0" parTransId="{A1B5353D-4B80-4FE9-B55B-93AD43D9330B}" sibTransId="{78F35AD7-784B-463C-ACC0-CC3079A8A9CA}"/>
    <dgm:cxn modelId="{09FEA2BC-7EA3-47EF-B376-7AD0DEDD0582}" type="presOf" srcId="{487400C8-F435-4FC8-982A-1B3D3FD7F413}" destId="{DB0876EE-D53D-42A1-9EB2-B40D40201584}" srcOrd="0" destOrd="0" presId="urn:microsoft.com/office/officeart/2005/8/layout/vList2"/>
    <dgm:cxn modelId="{02477CCA-707C-44E9-B99F-99C92C44BDF4}" srcId="{B6C36C1D-7B07-4248-8388-97198025F359}" destId="{9EFE458E-873B-4F5F-BC16-AFCE01B0F15C}" srcOrd="5" destOrd="0" parTransId="{B0AA3FAB-24F0-4F3E-94D1-619C712FE0EC}" sibTransId="{89A61B23-8812-4F29-B1B0-890C1AFC58D6}"/>
    <dgm:cxn modelId="{CCAF99E9-EEA5-493B-8DB3-BB440FC7ADBE}" type="presOf" srcId="{7E7AB0FD-A1A2-4534-911F-8E02B2658327}" destId="{46AEAB85-3D48-4C0B-8C87-764226ED2621}" srcOrd="0" destOrd="0" presId="urn:microsoft.com/office/officeart/2005/8/layout/vList2"/>
    <dgm:cxn modelId="{4F58DFDE-9302-4034-85AC-095B863767C6}" type="presParOf" srcId="{F20A80D5-91A7-49E8-A39E-3401E9DD980C}" destId="{8AF7ED09-6C84-433D-9DA2-CB609F53201F}" srcOrd="0" destOrd="0" presId="urn:microsoft.com/office/officeart/2005/8/layout/vList2"/>
    <dgm:cxn modelId="{ECF51DEE-838C-459F-AC43-A433A71EFA11}" type="presParOf" srcId="{F20A80D5-91A7-49E8-A39E-3401E9DD980C}" destId="{BC7BEBD1-1172-4C6C-BD08-775367BA36AC}" srcOrd="1" destOrd="0" presId="urn:microsoft.com/office/officeart/2005/8/layout/vList2"/>
    <dgm:cxn modelId="{C583F20C-A586-41F6-8A43-CBBCE0A11A6D}" type="presParOf" srcId="{F20A80D5-91A7-49E8-A39E-3401E9DD980C}" destId="{DB0876EE-D53D-42A1-9EB2-B40D40201584}" srcOrd="2" destOrd="0" presId="urn:microsoft.com/office/officeart/2005/8/layout/vList2"/>
    <dgm:cxn modelId="{E0A82F34-E331-4A77-BA8E-B00253B39F8E}" type="presParOf" srcId="{F20A80D5-91A7-49E8-A39E-3401E9DD980C}" destId="{28AECEB9-16ED-4C35-AA96-45C81934B8D5}" srcOrd="3" destOrd="0" presId="urn:microsoft.com/office/officeart/2005/8/layout/vList2"/>
    <dgm:cxn modelId="{FFE7C9F0-2954-48B3-94C9-C05B55396AF8}" type="presParOf" srcId="{F20A80D5-91A7-49E8-A39E-3401E9DD980C}" destId="{46AEAB85-3D48-4C0B-8C87-764226ED2621}" srcOrd="4" destOrd="0" presId="urn:microsoft.com/office/officeart/2005/8/layout/vList2"/>
    <dgm:cxn modelId="{13FB757D-3266-469D-920B-0C58FB34C830}" type="presParOf" srcId="{F20A80D5-91A7-49E8-A39E-3401E9DD980C}" destId="{C66CC340-2FFA-49E1-8A53-C4236948BFA7}" srcOrd="5" destOrd="0" presId="urn:microsoft.com/office/officeart/2005/8/layout/vList2"/>
    <dgm:cxn modelId="{C258EAAB-0282-483E-89DC-0D381ABAF16C}" type="presParOf" srcId="{F20A80D5-91A7-49E8-A39E-3401E9DD980C}" destId="{69325871-0182-4ABC-B1AD-2FB2ACDFB36B}" srcOrd="6" destOrd="0" presId="urn:microsoft.com/office/officeart/2005/8/layout/vList2"/>
    <dgm:cxn modelId="{8E19CBD7-D795-41CF-8857-C793D0EEFEF4}" type="presParOf" srcId="{F20A80D5-91A7-49E8-A39E-3401E9DD980C}" destId="{032C1DAE-AE4B-4B38-BF3F-9BF2210EAE3C}" srcOrd="7" destOrd="0" presId="urn:microsoft.com/office/officeart/2005/8/layout/vList2"/>
    <dgm:cxn modelId="{37990DEA-3E7B-4D5E-A77B-D09F21D920F7}" type="presParOf" srcId="{F20A80D5-91A7-49E8-A39E-3401E9DD980C}" destId="{C1F1B452-E848-4381-B871-496DA14BE1FF}" srcOrd="8" destOrd="0" presId="urn:microsoft.com/office/officeart/2005/8/layout/vList2"/>
    <dgm:cxn modelId="{43F22E5A-C56B-447A-8640-469C21DA272F}" type="presParOf" srcId="{F20A80D5-91A7-49E8-A39E-3401E9DD980C}" destId="{17936ADB-1DF8-4BA9-8A64-2483E262683D}" srcOrd="9" destOrd="0" presId="urn:microsoft.com/office/officeart/2005/8/layout/vList2"/>
    <dgm:cxn modelId="{DED11B42-5338-4A5E-8D13-ADED5EB9BCAD}" type="presParOf" srcId="{F20A80D5-91A7-49E8-A39E-3401E9DD980C}" destId="{44FF1C7D-BF05-4B47-BD8F-DA8C0B928AA7}" srcOrd="10" destOrd="0" presId="urn:microsoft.com/office/officeart/2005/8/layout/vList2"/>
    <dgm:cxn modelId="{0F99E329-E654-4EB5-8EE8-E11FE7CC11C3}" type="presParOf" srcId="{F20A80D5-91A7-49E8-A39E-3401E9DD980C}" destId="{338FEF2D-FA9A-4688-ADC5-04D538F5FD0B}" srcOrd="11" destOrd="0" presId="urn:microsoft.com/office/officeart/2005/8/layout/vList2"/>
    <dgm:cxn modelId="{ECE683F0-8A8F-4B1C-814B-0F4054267EE6}" type="presParOf" srcId="{F20A80D5-91A7-49E8-A39E-3401E9DD980C}" destId="{0550F5A5-7B30-47C4-A7B6-FE89B9036B5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8B524-6FA4-4379-8BAE-199BCF2A316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04660-6843-4A5A-AF50-492FB43B109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2F26CB-BD71-4E69-A8A2-D060DD6B99A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0" i="0" kern="1200"/>
            <a:t>Earlier, you could only load a handful of different browsers on your local machine. So if you had a windows machine, you couldn’t test on Safari browsers. Similarly, if you had a Mac machine then you couldn’t test on IE or Edge browsers. In addition, running tests on a single machine was a time-consuming process. Also, if you have multiple computers, why test on a single one at a time?</a:t>
          </a:r>
          <a:endParaRPr lang="en-US" sz="1500" kern="1200" dirty="0"/>
        </a:p>
      </dsp:txBody>
      <dsp:txXfrm>
        <a:off x="1435590" y="531"/>
        <a:ext cx="9080009" cy="1242935"/>
      </dsp:txXfrm>
    </dsp:sp>
    <dsp:sp modelId="{17EA974B-3008-432E-A65B-19CDEA32AC5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E2815-9F99-4CAE-B661-8D5943820A4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2838E-AA3D-469A-937D-8EE669DB90C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0" i="0" kern="1200"/>
            <a:t>The ideal scenario would be to test on a network of interconnected machines having different browser environments running multiple tests cases concurrently, in parallel, and reducing the overall testing time by multiple folds. And here I am also including time taken for </a:t>
          </a:r>
          <a:r>
            <a:rPr lang="en-US" sz="1500" b="0" i="0" kern="1200">
              <a:hlinkClick xmlns:r="http://schemas.openxmlformats.org/officeDocument/2006/relationships" r:id="rId5"/>
            </a:rPr>
            <a:t>cross browser testing</a:t>
          </a:r>
          <a:r>
            <a:rPr lang="en-US" sz="1500" b="0" i="0" kern="1200"/>
            <a:t> as well.</a:t>
          </a:r>
          <a:endParaRPr lang="en-US" sz="1500" kern="1200"/>
        </a:p>
      </dsp:txBody>
      <dsp:txXfrm>
        <a:off x="1435590" y="1554201"/>
        <a:ext cx="9080009" cy="1242935"/>
      </dsp:txXfrm>
    </dsp:sp>
    <dsp:sp modelId="{A072A2E0-CF8C-4E04-BE7C-3DD89C1A86D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093FE-0930-493C-AE20-3F6FDB4A2F48}">
      <dsp:nvSpPr>
        <dsp:cNvPr id="0" name=""/>
        <dsp:cNvSpPr/>
      </dsp:nvSpPr>
      <dsp:spPr>
        <a:xfrm>
          <a:off x="375988" y="3387531"/>
          <a:ext cx="683614" cy="68361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69DB9-81E8-407F-812D-52C46294E5D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0" i="0" kern="1200"/>
            <a:t>This is exactly why </a:t>
          </a:r>
          <a:r>
            <a:rPr lang="en-US" sz="1500" b="1" i="0" kern="1200"/>
            <a:t>Selenium Grid</a:t>
          </a:r>
          <a:r>
            <a:rPr lang="en-US" sz="1500" b="0" i="0" kern="1200"/>
            <a:t> is built. It can help you test on all major browsers, all major operating systems, and even on mobile device browsers. You can get a huge browser coverage in all your functional tests ensuring the perfect experience for a wide range of your potential users.</a:t>
          </a:r>
          <a:endParaRPr lang="en-US" sz="1500" kern="1200" dirty="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7ED09-6C84-433D-9DA2-CB609F53201F}">
      <dsp:nvSpPr>
        <dsp:cNvPr id="0" name=""/>
        <dsp:cNvSpPr/>
      </dsp:nvSpPr>
      <dsp:spPr>
        <a:xfrm>
          <a:off x="0" y="41922"/>
          <a:ext cx="6666833" cy="69556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Lambda Tunnel</a:t>
          </a:r>
          <a:endParaRPr lang="en-US" sz="2900" kern="1200"/>
        </a:p>
      </dsp:txBody>
      <dsp:txXfrm>
        <a:off x="33955" y="75877"/>
        <a:ext cx="6598923" cy="627655"/>
      </dsp:txXfrm>
    </dsp:sp>
    <dsp:sp modelId="{DB0876EE-D53D-42A1-9EB2-B40D40201584}">
      <dsp:nvSpPr>
        <dsp:cNvPr id="0" name=""/>
        <dsp:cNvSpPr/>
      </dsp:nvSpPr>
      <dsp:spPr>
        <a:xfrm>
          <a:off x="0" y="821007"/>
          <a:ext cx="6666833" cy="695565"/>
        </a:xfrm>
        <a:prstGeom prst="round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Network Throttling</a:t>
          </a:r>
          <a:endParaRPr lang="en-US" sz="2900" kern="1200"/>
        </a:p>
      </dsp:txBody>
      <dsp:txXfrm>
        <a:off x="33955" y="854962"/>
        <a:ext cx="6598923" cy="627655"/>
      </dsp:txXfrm>
    </dsp:sp>
    <dsp:sp modelId="{46AEAB85-3D48-4C0B-8C87-764226ED2621}">
      <dsp:nvSpPr>
        <dsp:cNvPr id="0" name=""/>
        <dsp:cNvSpPr/>
      </dsp:nvSpPr>
      <dsp:spPr>
        <a:xfrm>
          <a:off x="0" y="1600092"/>
          <a:ext cx="6666833" cy="695565"/>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Geolocation Testing</a:t>
          </a:r>
          <a:endParaRPr lang="en-US" sz="2900" kern="1200"/>
        </a:p>
      </dsp:txBody>
      <dsp:txXfrm>
        <a:off x="33955" y="1634047"/>
        <a:ext cx="6598923" cy="627655"/>
      </dsp:txXfrm>
    </dsp:sp>
    <dsp:sp modelId="{69325871-0182-4ABC-B1AD-2FB2ACDFB36B}">
      <dsp:nvSpPr>
        <dsp:cNvPr id="0" name=""/>
        <dsp:cNvSpPr/>
      </dsp:nvSpPr>
      <dsp:spPr>
        <a:xfrm>
          <a:off x="0" y="2379177"/>
          <a:ext cx="6666833" cy="695565"/>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Headless Browser Testing</a:t>
          </a:r>
          <a:endParaRPr lang="en-US" sz="2900" kern="1200"/>
        </a:p>
      </dsp:txBody>
      <dsp:txXfrm>
        <a:off x="33955" y="2413132"/>
        <a:ext cx="6598923" cy="627655"/>
      </dsp:txXfrm>
    </dsp:sp>
    <dsp:sp modelId="{C1F1B452-E848-4381-B871-496DA14BE1FF}">
      <dsp:nvSpPr>
        <dsp:cNvPr id="0" name=""/>
        <dsp:cNvSpPr/>
      </dsp:nvSpPr>
      <dsp:spPr>
        <a:xfrm>
          <a:off x="0" y="3158262"/>
          <a:ext cx="6666833" cy="695565"/>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Capture Network Logs</a:t>
          </a:r>
          <a:endParaRPr lang="en-US" sz="2900" kern="1200"/>
        </a:p>
      </dsp:txBody>
      <dsp:txXfrm>
        <a:off x="33955" y="3192217"/>
        <a:ext cx="6598923" cy="627655"/>
      </dsp:txXfrm>
    </dsp:sp>
    <dsp:sp modelId="{44FF1C7D-BF05-4B47-BD8F-DA8C0B928AA7}">
      <dsp:nvSpPr>
        <dsp:cNvPr id="0" name=""/>
        <dsp:cNvSpPr/>
      </dsp:nvSpPr>
      <dsp:spPr>
        <a:xfrm>
          <a:off x="0" y="3937347"/>
          <a:ext cx="6666833" cy="695565"/>
        </a:xfrm>
        <a:prstGeom prst="round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Testing at Different TimeZones</a:t>
          </a:r>
          <a:endParaRPr lang="en-US" sz="2900" kern="1200"/>
        </a:p>
      </dsp:txBody>
      <dsp:txXfrm>
        <a:off x="33955" y="3971302"/>
        <a:ext cx="6598923" cy="627655"/>
      </dsp:txXfrm>
    </dsp:sp>
    <dsp:sp modelId="{0550F5A5-7B30-47C4-A7B6-FE89B9036B57}">
      <dsp:nvSpPr>
        <dsp:cNvPr id="0" name=""/>
        <dsp:cNvSpPr/>
      </dsp:nvSpPr>
      <dsp:spPr>
        <a:xfrm>
          <a:off x="0" y="4716432"/>
          <a:ext cx="6666833" cy="69556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Mobile Testing with Appium </a:t>
          </a:r>
          <a:endParaRPr lang="en-US" sz="2900" kern="1200"/>
        </a:p>
      </dsp:txBody>
      <dsp:txXfrm>
        <a:off x="33955" y="4750387"/>
        <a:ext cx="6598923" cy="6276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C78A-017D-0461-30E3-A28AE5F3E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C7E019-74D8-6B80-8054-BDB9A3A2C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CD03F4-339D-6519-2D6F-F63C22190437}"/>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5" name="Footer Placeholder 4">
            <a:extLst>
              <a:ext uri="{FF2B5EF4-FFF2-40B4-BE49-F238E27FC236}">
                <a16:creationId xmlns:a16="http://schemas.microsoft.com/office/drawing/2014/main" id="{A0882C70-4514-1C88-E70C-D7628EB6C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3FB09-FB26-DB22-9601-6101B400F451}"/>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245765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D65A-3EDC-2EA6-7572-FF69FFACB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11B462-8AE3-4FD9-E723-A538E685F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CE95A-6C4D-86C2-C1E6-0B12BD719B88}"/>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5" name="Footer Placeholder 4">
            <a:extLst>
              <a:ext uri="{FF2B5EF4-FFF2-40B4-BE49-F238E27FC236}">
                <a16:creationId xmlns:a16="http://schemas.microsoft.com/office/drawing/2014/main" id="{046552C6-87FC-88A4-D4C1-F07E51781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8D700-632A-FCE9-20CC-3D30338B18D7}"/>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100323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47979-35BC-1467-A068-5E2B1B719F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B6D8C3-671F-22D6-B58E-F0691094B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41C19-DCAE-C5FA-8676-9CF389242A23}"/>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5" name="Footer Placeholder 4">
            <a:extLst>
              <a:ext uri="{FF2B5EF4-FFF2-40B4-BE49-F238E27FC236}">
                <a16:creationId xmlns:a16="http://schemas.microsoft.com/office/drawing/2014/main" id="{C7260183-E8AD-0A1A-0D25-463366F28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C71B1-5C4E-346B-AF8B-9A3319F583DD}"/>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154616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D594-A7E3-C1E6-7B3A-219315766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D3ECF-EF20-51C5-90A9-E8A8ECDB4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77CBF-5C8F-5829-F795-35FD8D20FD5B}"/>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5" name="Footer Placeholder 4">
            <a:extLst>
              <a:ext uri="{FF2B5EF4-FFF2-40B4-BE49-F238E27FC236}">
                <a16:creationId xmlns:a16="http://schemas.microsoft.com/office/drawing/2014/main" id="{E9F03456-9A17-0EB5-2E52-5A0493F2C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77BE-CAC9-0CE9-7052-0A5634224E83}"/>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265183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B1A4-EC54-060C-7782-EEE9776FA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FDE62E-ACB7-9D84-DEFA-A30925D2D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308F06-002E-1FD4-551C-E8E63424A46D}"/>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5" name="Footer Placeholder 4">
            <a:extLst>
              <a:ext uri="{FF2B5EF4-FFF2-40B4-BE49-F238E27FC236}">
                <a16:creationId xmlns:a16="http://schemas.microsoft.com/office/drawing/2014/main" id="{61C1A5D7-4BA2-D416-E274-FE342BDFD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006B4-682A-AD46-09AB-5304F58E9E4B}"/>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247929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9C5F-6A6C-5007-8727-B21C4EA08F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21D699-FD2E-C3AC-3AB6-71BB50A50C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0A4CC1-CA5D-9350-DF86-6061D0A0F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634A7E-2AF2-84AF-6D63-5C600C100D8F}"/>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6" name="Footer Placeholder 5">
            <a:extLst>
              <a:ext uri="{FF2B5EF4-FFF2-40B4-BE49-F238E27FC236}">
                <a16:creationId xmlns:a16="http://schemas.microsoft.com/office/drawing/2014/main" id="{67BCD7E7-35FA-8AF6-DF1B-67514A639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A2839-846B-6952-0ABA-629FF93CDD3A}"/>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41709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108C-DB98-6AF2-5D0D-ADBC7D6430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D7437E-8690-925C-FD90-1D35CA842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76FF4-359D-0048-CD4E-467AEE0038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C44BE-254B-A5BF-9F13-B6D793884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964EA-FEAC-57C9-0C47-B19212C5C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5B4499-528D-B338-BEC9-E97702701D3B}"/>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8" name="Footer Placeholder 7">
            <a:extLst>
              <a:ext uri="{FF2B5EF4-FFF2-40B4-BE49-F238E27FC236}">
                <a16:creationId xmlns:a16="http://schemas.microsoft.com/office/drawing/2014/main" id="{A6C30071-86C5-C119-36C3-D7E92DF518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10CA72-634A-6C56-11E6-1C2761CBFC73}"/>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52849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3856-B0F5-1C32-ED91-C78F225E74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CFECFF-8327-47DB-E482-7EA6E2954099}"/>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4" name="Footer Placeholder 3">
            <a:extLst>
              <a:ext uri="{FF2B5EF4-FFF2-40B4-BE49-F238E27FC236}">
                <a16:creationId xmlns:a16="http://schemas.microsoft.com/office/drawing/2014/main" id="{A8C523EA-D76C-DEFF-6C7E-890C813B66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BCA1BC-52F6-4E11-884B-5BBC30676D2C}"/>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412795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35818-0D4A-B03D-B8D0-0C94EF4F00B5}"/>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3" name="Footer Placeholder 2">
            <a:extLst>
              <a:ext uri="{FF2B5EF4-FFF2-40B4-BE49-F238E27FC236}">
                <a16:creationId xmlns:a16="http://schemas.microsoft.com/office/drawing/2014/main" id="{B837AA36-FD91-DE2D-FD26-1E962FC7E1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A6BE64-8DC6-8555-B7B7-D254971E3A8B}"/>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23037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0A34-D9CF-7955-1102-00D42ACD1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9841F8-F8BA-92E8-7444-A627A2993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6BB7BB-F0B6-4E4C-C440-66BB77B5A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7665A-4D3B-DFD2-97A9-386750B8C28D}"/>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6" name="Footer Placeholder 5">
            <a:extLst>
              <a:ext uri="{FF2B5EF4-FFF2-40B4-BE49-F238E27FC236}">
                <a16:creationId xmlns:a16="http://schemas.microsoft.com/office/drawing/2014/main" id="{9E536F86-191B-8B65-7F8A-9A5D2BD3B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C98D8-0965-FF98-CD51-B35DF61A2ADF}"/>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240261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C443-B209-D720-CE19-0CCF99CEC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AD5C3D-D385-5ABC-2DC7-4180D8FEC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EC353-BE38-FFA3-893E-137DC097D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17A28-C88E-B8F3-6136-7BB217A6DE0F}"/>
              </a:ext>
            </a:extLst>
          </p:cNvPr>
          <p:cNvSpPr>
            <a:spLocks noGrp="1"/>
          </p:cNvSpPr>
          <p:nvPr>
            <p:ph type="dt" sz="half" idx="10"/>
          </p:nvPr>
        </p:nvSpPr>
        <p:spPr/>
        <p:txBody>
          <a:bodyPr/>
          <a:lstStyle/>
          <a:p>
            <a:fld id="{57FA365C-F4A3-4081-BD5F-22EBC5151DE8}" type="datetimeFigureOut">
              <a:rPr lang="en-US" smtClean="0"/>
              <a:t>3/25/2024</a:t>
            </a:fld>
            <a:endParaRPr lang="en-US"/>
          </a:p>
        </p:txBody>
      </p:sp>
      <p:sp>
        <p:nvSpPr>
          <p:cNvPr id="6" name="Footer Placeholder 5">
            <a:extLst>
              <a:ext uri="{FF2B5EF4-FFF2-40B4-BE49-F238E27FC236}">
                <a16:creationId xmlns:a16="http://schemas.microsoft.com/office/drawing/2014/main" id="{05BA227B-550F-6724-0EDC-CA4FAF684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B3969-4B5F-76E0-69E4-E00A0294A7CC}"/>
              </a:ext>
            </a:extLst>
          </p:cNvPr>
          <p:cNvSpPr>
            <a:spLocks noGrp="1"/>
          </p:cNvSpPr>
          <p:nvPr>
            <p:ph type="sldNum" sz="quarter" idx="12"/>
          </p:nvPr>
        </p:nvSpPr>
        <p:spPr/>
        <p:txBody>
          <a:bodyPr/>
          <a:lstStyle/>
          <a:p>
            <a:fld id="{0A996C98-2DFB-4AE2-88D2-69F6303521BA}" type="slidenum">
              <a:rPr lang="en-US" smtClean="0"/>
              <a:t>‹#›</a:t>
            </a:fld>
            <a:endParaRPr lang="en-US"/>
          </a:p>
        </p:txBody>
      </p:sp>
    </p:spTree>
    <p:extLst>
      <p:ext uri="{BB962C8B-B14F-4D97-AF65-F5344CB8AC3E}">
        <p14:creationId xmlns:p14="http://schemas.microsoft.com/office/powerpoint/2010/main" val="393561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A0EA2-6259-7EAB-9DD6-66F1CB421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E78C60-6984-4A68-DE35-4BF4CA640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505DA-B7A5-895C-4B96-741AC029F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A365C-F4A3-4081-BD5F-22EBC5151DE8}" type="datetimeFigureOut">
              <a:rPr lang="en-US" smtClean="0"/>
              <a:t>3/25/2024</a:t>
            </a:fld>
            <a:endParaRPr lang="en-US"/>
          </a:p>
        </p:txBody>
      </p:sp>
      <p:sp>
        <p:nvSpPr>
          <p:cNvPr id="5" name="Footer Placeholder 4">
            <a:extLst>
              <a:ext uri="{FF2B5EF4-FFF2-40B4-BE49-F238E27FC236}">
                <a16:creationId xmlns:a16="http://schemas.microsoft.com/office/drawing/2014/main" id="{244FB068-6A4B-6A03-521B-BD518995C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13041-8DA7-81A0-67AE-78241CE83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96C98-2DFB-4AE2-88D2-69F6303521BA}" type="slidenum">
              <a:rPr lang="en-US" smtClean="0"/>
              <a:t>‹#›</a:t>
            </a:fld>
            <a:endParaRPr lang="en-US"/>
          </a:p>
        </p:txBody>
      </p:sp>
    </p:spTree>
    <p:extLst>
      <p:ext uri="{BB962C8B-B14F-4D97-AF65-F5344CB8AC3E}">
        <p14:creationId xmlns:p14="http://schemas.microsoft.com/office/powerpoint/2010/main" val="339113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lambdatest.com/blog/why-selenium-grid-is-ideal-for-automated-browser-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ambdatest.com/blog/8-actionable-insights-to-write-better-automation-code/" TargetMode="External"/><Relationship Id="rId2" Type="http://schemas.openxmlformats.org/officeDocument/2006/relationships/hyperlink" Target="https://www.lambdatest.com/integr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D3B7-2043-28AD-946D-EA3C2DED95E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E1591C7-6CB5-9340-8FFA-9C78A40AF1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5312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C9363-545F-549D-0D82-5DE4264F5462}"/>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Extra Features With LambdaTest</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67A9347-1675-0988-8E8F-22737489DF53}"/>
              </a:ext>
            </a:extLst>
          </p:cNvPr>
          <p:cNvGraphicFramePr>
            <a:graphicFrameLocks noGrp="1"/>
          </p:cNvGraphicFramePr>
          <p:nvPr>
            <p:ph idx="1"/>
            <p:extLst>
              <p:ext uri="{D42A27DB-BD31-4B8C-83A1-F6EECF244321}">
                <p14:modId xmlns:p14="http://schemas.microsoft.com/office/powerpoint/2010/main" val="91565419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64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4903-8060-D9EB-EA14-74D159734A07}"/>
              </a:ext>
            </a:extLst>
          </p:cNvPr>
          <p:cNvSpPr>
            <a:spLocks noGrp="1"/>
          </p:cNvSpPr>
          <p:nvPr>
            <p:ph type="title"/>
          </p:nvPr>
        </p:nvSpPr>
        <p:spPr/>
        <p:txBody>
          <a:bodyPr/>
          <a:lstStyle/>
          <a:p>
            <a:r>
              <a:rPr lang="en-IN" b="1" dirty="0">
                <a:solidFill>
                  <a:schemeClr val="accent2"/>
                </a:solidFill>
              </a:rPr>
              <a:t>Overview and Challenges with Legacy Approach</a:t>
            </a:r>
            <a:endParaRPr lang="en-US" b="1" dirty="0">
              <a:solidFill>
                <a:schemeClr val="accent2"/>
              </a:solidFill>
            </a:endParaRPr>
          </a:p>
        </p:txBody>
      </p:sp>
      <p:graphicFrame>
        <p:nvGraphicFramePr>
          <p:cNvPr id="40" name="Content Placeholder 2">
            <a:extLst>
              <a:ext uri="{FF2B5EF4-FFF2-40B4-BE49-F238E27FC236}">
                <a16:creationId xmlns:a16="http://schemas.microsoft.com/office/drawing/2014/main" id="{759B7CE1-6F0B-1AA3-4354-63B58E96634C}"/>
              </a:ext>
            </a:extLst>
          </p:cNvPr>
          <p:cNvGraphicFramePr>
            <a:graphicFrameLocks noGrp="1"/>
          </p:cNvGraphicFramePr>
          <p:nvPr>
            <p:ph idx="1"/>
            <p:extLst>
              <p:ext uri="{D42A27DB-BD31-4B8C-83A1-F6EECF244321}">
                <p14:modId xmlns:p14="http://schemas.microsoft.com/office/powerpoint/2010/main" val="2228323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60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3D06DA-A85A-36AF-8756-102FEF23C606}"/>
              </a:ext>
            </a:extLst>
          </p:cNvPr>
          <p:cNvSpPr>
            <a:spLocks noGrp="1"/>
          </p:cNvSpPr>
          <p:nvPr>
            <p:ph type="title"/>
          </p:nvPr>
        </p:nvSpPr>
        <p:spPr>
          <a:xfrm>
            <a:off x="826396" y="586855"/>
            <a:ext cx="4230100" cy="3387497"/>
          </a:xfrm>
        </p:spPr>
        <p:txBody>
          <a:bodyPr anchor="b">
            <a:normAutofit/>
          </a:bodyPr>
          <a:lstStyle/>
          <a:p>
            <a:pPr algn="r"/>
            <a:r>
              <a:rPr lang="en-IN" sz="4000" dirty="0">
                <a:solidFill>
                  <a:srgbClr val="FFFFFF"/>
                </a:solidFill>
              </a:rPr>
              <a:t>What is Selenium GRID	</a:t>
            </a:r>
            <a:endParaRPr lang="en-US" sz="4000" dirty="0">
              <a:solidFill>
                <a:srgbClr val="FFFFFF"/>
              </a:solidFill>
            </a:endParaRPr>
          </a:p>
        </p:txBody>
      </p:sp>
      <p:sp>
        <p:nvSpPr>
          <p:cNvPr id="3" name="Content Placeholder 2">
            <a:extLst>
              <a:ext uri="{FF2B5EF4-FFF2-40B4-BE49-F238E27FC236}">
                <a16:creationId xmlns:a16="http://schemas.microsoft.com/office/drawing/2014/main" id="{EAD2B6E1-54F3-31B3-E79D-8EB67FEABD6D}"/>
              </a:ext>
            </a:extLst>
          </p:cNvPr>
          <p:cNvSpPr>
            <a:spLocks noGrp="1"/>
          </p:cNvSpPr>
          <p:nvPr>
            <p:ph idx="1"/>
          </p:nvPr>
        </p:nvSpPr>
        <p:spPr>
          <a:xfrm>
            <a:off x="6503158" y="649480"/>
            <a:ext cx="4862447" cy="5546047"/>
          </a:xfrm>
        </p:spPr>
        <p:txBody>
          <a:bodyPr anchor="ctr">
            <a:normAutofit/>
          </a:bodyPr>
          <a:lstStyle/>
          <a:p>
            <a:r>
              <a:rPr lang="en-US" sz="1400" b="0" i="0">
                <a:effectLst/>
                <a:latin typeface="Inter"/>
              </a:rPr>
              <a:t>Before we start with </a:t>
            </a:r>
            <a:r>
              <a:rPr lang="en-US" sz="1400" b="0" i="0" u="none" strike="noStrike">
                <a:effectLst/>
                <a:latin typeface="Inter"/>
                <a:hlinkClick r:id="rId2"/>
              </a:rPr>
              <a:t>what is Selenium Grid</a:t>
            </a:r>
            <a:r>
              <a:rPr lang="en-US" sz="1400" b="0" i="0">
                <a:effectLst/>
                <a:latin typeface="Inter"/>
              </a:rPr>
              <a:t>, it is necessary to realize the basics of a Selenium Grid. Selenium Grid allows parallel testing against various browsers &amp; OS combinations through a Client-Server model. Here, the Server is known as the Hub which has multiple Clients to interact with.</a:t>
            </a:r>
          </a:p>
          <a:p>
            <a:r>
              <a:rPr lang="en-US" sz="1400" b="0" i="0">
                <a:effectLst/>
                <a:latin typeface="Inter"/>
              </a:rPr>
              <a:t>With Selenium Grid, you can connect a server to multiple remote machines which can then be used to run a browser automation script over multiple browser + OS configurations, simultaneously.</a:t>
            </a:r>
          </a:p>
          <a:p>
            <a:r>
              <a:rPr lang="en-US" sz="1400" b="1">
                <a:highlight>
                  <a:srgbClr val="FFFF00"/>
                </a:highlight>
              </a:rPr>
              <a:t>HUB</a:t>
            </a:r>
            <a:r>
              <a:rPr lang="en-US" sz="1400"/>
              <a:t>-It is the center of the Selenium Grid architecture that manages the network of the test machines. There is only one hub in a network which is assigned to a test of DesiredCapabilities(operating system, browser, browser versions) and then the hub finds the test that matches the given configurations. A Selenium Hub is referred as the server.</a:t>
            </a:r>
          </a:p>
          <a:p>
            <a:r>
              <a:rPr lang="en-US" sz="1400" b="1">
                <a:highlight>
                  <a:srgbClr val="FFFF00"/>
                </a:highlight>
              </a:rPr>
              <a:t>Nodes</a:t>
            </a:r>
            <a:r>
              <a:rPr lang="en-US" sz="1400"/>
              <a:t>-Nodes are the test machines that execute the test that was earlier loaded on the hub. There can be multiple nodes configured with a different operating system and different browsers. It is not mandatory for the node to run on the same platform on which the hub is running. Selenium nodes are referred as clients connected to a server i.e. a Hub.</a:t>
            </a:r>
          </a:p>
          <a:p>
            <a:endParaRPr lang="en-US" sz="1400"/>
          </a:p>
        </p:txBody>
      </p:sp>
    </p:spTree>
    <p:extLst>
      <p:ext uri="{BB962C8B-B14F-4D97-AF65-F5344CB8AC3E}">
        <p14:creationId xmlns:p14="http://schemas.microsoft.com/office/powerpoint/2010/main" val="271991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1B3DFA-FAF7-A445-D34C-73BBBA5DAFF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Architecture of Selenium GRID</a:t>
            </a:r>
          </a:p>
        </p:txBody>
      </p:sp>
      <p:pic>
        <p:nvPicPr>
          <p:cNvPr id="5" name="Content Placeholder 4">
            <a:extLst>
              <a:ext uri="{FF2B5EF4-FFF2-40B4-BE49-F238E27FC236}">
                <a16:creationId xmlns:a16="http://schemas.microsoft.com/office/drawing/2014/main" id="{6E5E7BAE-4CA0-B44B-DEE7-007D50A1A72A}"/>
              </a:ext>
            </a:extLst>
          </p:cNvPr>
          <p:cNvPicPr>
            <a:picLocks noGrp="1" noChangeAspect="1"/>
          </p:cNvPicPr>
          <p:nvPr>
            <p:ph idx="1"/>
          </p:nvPr>
        </p:nvPicPr>
        <p:blipFill>
          <a:blip r:embed="rId2"/>
          <a:stretch>
            <a:fillRect/>
          </a:stretch>
        </p:blipFill>
        <p:spPr>
          <a:xfrm>
            <a:off x="4502428" y="936117"/>
            <a:ext cx="7225748" cy="4985765"/>
          </a:xfrm>
          <a:prstGeom prst="rect">
            <a:avLst/>
          </a:prstGeom>
        </p:spPr>
      </p:pic>
    </p:spTree>
    <p:extLst>
      <p:ext uri="{BB962C8B-B14F-4D97-AF65-F5344CB8AC3E}">
        <p14:creationId xmlns:p14="http://schemas.microsoft.com/office/powerpoint/2010/main" val="326585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3A9B5-120E-F438-8614-B63B24150146}"/>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Selenium Grid Setup Steps</a:t>
            </a:r>
            <a:endParaRPr lang="en-US" sz="4000">
              <a:solidFill>
                <a:srgbClr val="FFFFFF"/>
              </a:solidFill>
            </a:endParaRPr>
          </a:p>
        </p:txBody>
      </p:sp>
      <p:sp>
        <p:nvSpPr>
          <p:cNvPr id="3" name="Content Placeholder 2">
            <a:extLst>
              <a:ext uri="{FF2B5EF4-FFF2-40B4-BE49-F238E27FC236}">
                <a16:creationId xmlns:a16="http://schemas.microsoft.com/office/drawing/2014/main" id="{5CF85939-F579-27BB-B046-21B48EF33D47}"/>
              </a:ext>
            </a:extLst>
          </p:cNvPr>
          <p:cNvSpPr>
            <a:spLocks noGrp="1"/>
          </p:cNvSpPr>
          <p:nvPr>
            <p:ph idx="1"/>
          </p:nvPr>
        </p:nvSpPr>
        <p:spPr>
          <a:xfrm>
            <a:off x="4810259" y="649480"/>
            <a:ext cx="6555347" cy="5546047"/>
          </a:xfrm>
        </p:spPr>
        <p:txBody>
          <a:bodyPr anchor="ctr">
            <a:normAutofit/>
          </a:bodyPr>
          <a:lstStyle/>
          <a:p>
            <a:r>
              <a:rPr lang="en-US" sz="2000" dirty="0"/>
              <a:t>Download and extract Selenium Standalone server JAR files. You can download them from here.(https://www.selenium.dev/downloads/)</a:t>
            </a:r>
          </a:p>
          <a:p>
            <a:r>
              <a:rPr lang="en-US" sz="2000" dirty="0"/>
              <a:t>Configuring A Selenium Hub</a:t>
            </a:r>
          </a:p>
          <a:p>
            <a:r>
              <a:rPr lang="en-US" sz="2000" dirty="0"/>
              <a:t>Configuring Nodes For Selenium Grid</a:t>
            </a:r>
          </a:p>
          <a:p>
            <a:r>
              <a:rPr lang="en-US" sz="2000" dirty="0"/>
              <a:t>Configuring </a:t>
            </a:r>
            <a:r>
              <a:rPr lang="en-US" sz="2000" dirty="0" err="1"/>
              <a:t>ChromeDriver</a:t>
            </a:r>
            <a:r>
              <a:rPr lang="en-US" sz="2000" dirty="0"/>
              <a:t> In Selenium Grid Setup</a:t>
            </a:r>
          </a:p>
          <a:p>
            <a:r>
              <a:rPr lang="en-US" sz="2000" dirty="0"/>
              <a:t>Configuring Firefox(Gecko) Driver In Selenium Grid Setup</a:t>
            </a:r>
          </a:p>
          <a:p>
            <a:r>
              <a:rPr lang="en-US" sz="2000" dirty="0"/>
              <a:t>Configuring IE(Internet Explorer) Driver In Selenium Grid Setup</a:t>
            </a:r>
          </a:p>
          <a:p>
            <a:r>
              <a:rPr lang="en-US" sz="2000" dirty="0"/>
              <a:t>Create a Java Class using TestNG Annotation to mention all the steps to execute</a:t>
            </a:r>
          </a:p>
          <a:p>
            <a:r>
              <a:rPr lang="en-US" sz="2000" dirty="0"/>
              <a:t>Create a TestNg.xml to handle capabilities of different browser and drivers</a:t>
            </a:r>
          </a:p>
        </p:txBody>
      </p:sp>
    </p:spTree>
    <p:extLst>
      <p:ext uri="{BB962C8B-B14F-4D97-AF65-F5344CB8AC3E}">
        <p14:creationId xmlns:p14="http://schemas.microsoft.com/office/powerpoint/2010/main" val="251836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6D462-6489-8FF9-FB5C-6B39073E542B}"/>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Drawback of Selenium Grid</a:t>
            </a:r>
            <a:endParaRPr lang="en-US" sz="4000">
              <a:solidFill>
                <a:srgbClr val="FFFFFF"/>
              </a:solidFill>
            </a:endParaRPr>
          </a:p>
        </p:txBody>
      </p:sp>
      <p:sp>
        <p:nvSpPr>
          <p:cNvPr id="3" name="Content Placeholder 2">
            <a:extLst>
              <a:ext uri="{FF2B5EF4-FFF2-40B4-BE49-F238E27FC236}">
                <a16:creationId xmlns:a16="http://schemas.microsoft.com/office/drawing/2014/main" id="{9A837789-54E6-06DA-1CF8-1DDF746CBB47}"/>
              </a:ext>
            </a:extLst>
          </p:cNvPr>
          <p:cNvSpPr>
            <a:spLocks noGrp="1"/>
          </p:cNvSpPr>
          <p:nvPr>
            <p:ph idx="1"/>
          </p:nvPr>
        </p:nvSpPr>
        <p:spPr>
          <a:xfrm>
            <a:off x="4810259" y="649480"/>
            <a:ext cx="6555347" cy="5546047"/>
          </a:xfrm>
        </p:spPr>
        <p:txBody>
          <a:bodyPr anchor="ctr">
            <a:normAutofit/>
          </a:bodyPr>
          <a:lstStyle/>
          <a:p>
            <a:r>
              <a:rPr lang="en-US" sz="2000" b="0" i="0" dirty="0">
                <a:effectLst/>
                <a:latin typeface="Inter"/>
              </a:rPr>
              <a:t>However, the script would only run on the browser and browser version that is currently installed on the test machine. Suppose, if you try running your test on Chrome 72 and you only have Chrome 74 installed on your test machine, then your script would show an error. This same scenario occurs while you opt for the different operating system compared to the operating system of your test machines.</a:t>
            </a:r>
          </a:p>
          <a:p>
            <a:r>
              <a:rPr lang="en-US" sz="2000" b="0" i="0" dirty="0">
                <a:effectLst/>
                <a:latin typeface="Inter"/>
              </a:rPr>
              <a:t>In addition, it is quite expensive to invest in new Mac and Windows environments every time a new OS is launched.</a:t>
            </a:r>
          </a:p>
          <a:p>
            <a:r>
              <a:rPr lang="en-US" sz="2000" b="0" i="0" dirty="0">
                <a:effectLst/>
                <a:latin typeface="Inter"/>
              </a:rPr>
              <a:t>So, if you wish to perform automated cross browser testing on different browsers, browser versions and operating systems then I would recommend you look for a tool that offers </a:t>
            </a:r>
            <a:r>
              <a:rPr lang="en-US" sz="2000" b="1" i="0" dirty="0">
                <a:effectLst/>
                <a:latin typeface="Inter"/>
              </a:rPr>
              <a:t>Selenium Grid</a:t>
            </a:r>
            <a:r>
              <a:rPr lang="en-US" sz="2000" b="0" i="0" dirty="0">
                <a:effectLst/>
                <a:latin typeface="Inter"/>
              </a:rPr>
              <a:t> setup on-cloud, such as </a:t>
            </a:r>
            <a:r>
              <a:rPr lang="en-US" sz="2000" b="0" i="0" dirty="0" err="1">
                <a:effectLst/>
                <a:latin typeface="Inter"/>
              </a:rPr>
              <a:t>LambdaTest</a:t>
            </a:r>
            <a:r>
              <a:rPr lang="en-US" sz="2000" b="0" i="0" dirty="0">
                <a:effectLst/>
                <a:latin typeface="Inter"/>
              </a:rPr>
              <a:t>.</a:t>
            </a:r>
          </a:p>
          <a:p>
            <a:endParaRPr lang="en-US" sz="2000" dirty="0"/>
          </a:p>
        </p:txBody>
      </p:sp>
    </p:spTree>
    <p:extLst>
      <p:ext uri="{BB962C8B-B14F-4D97-AF65-F5344CB8AC3E}">
        <p14:creationId xmlns:p14="http://schemas.microsoft.com/office/powerpoint/2010/main" val="32956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E55B5-C7EF-C286-9F8A-83F621C92C0B}"/>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What is Lambda Test</a:t>
            </a:r>
            <a:endParaRPr lang="en-US" sz="4000">
              <a:solidFill>
                <a:srgbClr val="FFFFFF"/>
              </a:solidFill>
            </a:endParaRPr>
          </a:p>
        </p:txBody>
      </p:sp>
      <p:sp>
        <p:nvSpPr>
          <p:cNvPr id="3" name="Content Placeholder 2">
            <a:extLst>
              <a:ext uri="{FF2B5EF4-FFF2-40B4-BE49-F238E27FC236}">
                <a16:creationId xmlns:a16="http://schemas.microsoft.com/office/drawing/2014/main" id="{4476DBE1-65B5-49D7-9F50-2C6386622ABF}"/>
              </a:ext>
            </a:extLst>
          </p:cNvPr>
          <p:cNvSpPr>
            <a:spLocks noGrp="1"/>
          </p:cNvSpPr>
          <p:nvPr>
            <p:ph idx="1"/>
          </p:nvPr>
        </p:nvSpPr>
        <p:spPr>
          <a:xfrm>
            <a:off x="4810259" y="355600"/>
            <a:ext cx="6555347" cy="5839927"/>
          </a:xfrm>
        </p:spPr>
        <p:txBody>
          <a:bodyPr anchor="ctr">
            <a:normAutofit/>
          </a:bodyPr>
          <a:lstStyle/>
          <a:p>
            <a:r>
              <a:rPr lang="en-US" sz="2000" b="0" i="0" dirty="0" err="1">
                <a:effectLst/>
                <a:latin typeface="Inter"/>
              </a:rPr>
              <a:t>LambdaTest</a:t>
            </a:r>
            <a:r>
              <a:rPr lang="en-US" sz="2000" b="0" i="0" dirty="0">
                <a:effectLst/>
                <a:latin typeface="Inter"/>
              </a:rPr>
              <a:t> is a cross browser testing platform on the cloud which allows you to test your website/ web application across 3000+ combinations of browsers, browser versions, and operating systems.</a:t>
            </a:r>
          </a:p>
          <a:p>
            <a:r>
              <a:rPr lang="en-US" sz="2000" b="0" i="0" dirty="0" err="1">
                <a:effectLst/>
                <a:latin typeface="Inter"/>
              </a:rPr>
              <a:t>LambdaTest</a:t>
            </a:r>
            <a:r>
              <a:rPr lang="en-US" sz="2000" b="0" i="0" dirty="0">
                <a:effectLst/>
                <a:latin typeface="Inter"/>
              </a:rPr>
              <a:t> offers a cloud Selenium Grid to help you automate browser testing in parallel. You could also integrate your </a:t>
            </a:r>
            <a:r>
              <a:rPr lang="en-US" sz="2000" b="0" i="0" dirty="0" err="1">
                <a:effectLst/>
                <a:latin typeface="Inter"/>
              </a:rPr>
              <a:t>LambdaTest</a:t>
            </a:r>
            <a:r>
              <a:rPr lang="en-US" sz="2000" b="0" i="0" dirty="0">
                <a:effectLst/>
                <a:latin typeface="Inter"/>
              </a:rPr>
              <a:t> account with numerous CI/CD tools, project management tools, codeless automation tools etc. for faster go-to-market launch. Check out all of the </a:t>
            </a:r>
            <a:r>
              <a:rPr lang="en-US" sz="2000" b="0" i="0" u="none" strike="noStrike" dirty="0" err="1">
                <a:effectLst/>
                <a:latin typeface="Inter"/>
                <a:hlinkClick r:id="rId2"/>
              </a:rPr>
              <a:t>LambdaTest</a:t>
            </a:r>
            <a:r>
              <a:rPr lang="en-US" sz="2000" b="0" i="0" u="none" strike="noStrike" dirty="0">
                <a:effectLst/>
                <a:latin typeface="Inter"/>
                <a:hlinkClick r:id="rId2"/>
              </a:rPr>
              <a:t> </a:t>
            </a:r>
            <a:r>
              <a:rPr lang="en-US" sz="2000" b="0" i="0" u="none" strike="noStrike" dirty="0" err="1">
                <a:effectLst/>
                <a:latin typeface="Inter"/>
                <a:hlinkClick r:id="rId2"/>
              </a:rPr>
              <a:t>integrations</a:t>
            </a:r>
            <a:r>
              <a:rPr lang="en-US" sz="2000" b="0" i="0" dirty="0" err="1">
                <a:effectLst/>
                <a:latin typeface="Inter"/>
              </a:rPr>
              <a:t>.Even</a:t>
            </a:r>
            <a:r>
              <a:rPr lang="en-US" sz="2000" b="0" i="0" dirty="0">
                <a:effectLst/>
                <a:latin typeface="Inter"/>
              </a:rPr>
              <a:t> perform live interactive real time cross browser testing, responsive testing of your web app/ website as well.</a:t>
            </a:r>
          </a:p>
          <a:p>
            <a:r>
              <a:rPr lang="en-US" sz="2000" b="0" i="0" dirty="0" err="1">
                <a:effectLst/>
                <a:latin typeface="Inter"/>
              </a:rPr>
              <a:t>LambdaTest</a:t>
            </a:r>
            <a:r>
              <a:rPr lang="en-US" sz="2000" b="0" i="0" dirty="0">
                <a:effectLst/>
                <a:latin typeface="Inter"/>
              </a:rPr>
              <a:t> saves you from the hassle of maintaining your Selenium Grid setup, so you could focus on </a:t>
            </a:r>
            <a:r>
              <a:rPr lang="en-US" sz="2000" b="0" i="0" u="none" strike="noStrike" dirty="0">
                <a:effectLst/>
                <a:latin typeface="Inter"/>
                <a:hlinkClick r:id="rId3"/>
              </a:rPr>
              <a:t>writing better automation</a:t>
            </a:r>
            <a:r>
              <a:rPr lang="en-US" sz="2000" b="0" i="0" dirty="0">
                <a:effectLst/>
                <a:latin typeface="Inter"/>
              </a:rPr>
              <a:t> code. </a:t>
            </a:r>
            <a:r>
              <a:rPr lang="en-US" sz="2000" b="0" i="0" dirty="0" err="1">
                <a:effectLst/>
                <a:latin typeface="Inter"/>
              </a:rPr>
              <a:t>LambdaTest</a:t>
            </a:r>
            <a:r>
              <a:rPr lang="en-US" sz="2000" b="0" i="0" dirty="0">
                <a:effectLst/>
                <a:latin typeface="Inter"/>
              </a:rPr>
              <a:t> also empowers you with that ability of Selenium Grid for parallel execution, all on the cloud.</a:t>
            </a:r>
          </a:p>
          <a:p>
            <a:pPr marL="0" indent="0">
              <a:buNone/>
            </a:pPr>
            <a:endParaRPr lang="en-US" sz="2000" b="0" i="0" dirty="0">
              <a:effectLst/>
              <a:latin typeface="Inter"/>
            </a:endParaRPr>
          </a:p>
          <a:p>
            <a:endParaRPr lang="en-US" sz="2000" dirty="0"/>
          </a:p>
        </p:txBody>
      </p:sp>
    </p:spTree>
    <p:extLst>
      <p:ext uri="{BB962C8B-B14F-4D97-AF65-F5344CB8AC3E}">
        <p14:creationId xmlns:p14="http://schemas.microsoft.com/office/powerpoint/2010/main" val="79780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CBE56-CFC2-24FC-B45E-FA073339D437}"/>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Features of Lambda Test</a:t>
            </a:r>
            <a:endParaRPr lang="en-US" sz="4000">
              <a:solidFill>
                <a:srgbClr val="FFFFFF"/>
              </a:solidFill>
            </a:endParaRPr>
          </a:p>
        </p:txBody>
      </p:sp>
      <p:sp>
        <p:nvSpPr>
          <p:cNvPr id="3" name="Content Placeholder 2">
            <a:extLst>
              <a:ext uri="{FF2B5EF4-FFF2-40B4-BE49-F238E27FC236}">
                <a16:creationId xmlns:a16="http://schemas.microsoft.com/office/drawing/2014/main" id="{48B88B92-27CB-B7EC-CBDC-DD27655DA08D}"/>
              </a:ext>
            </a:extLst>
          </p:cNvPr>
          <p:cNvSpPr>
            <a:spLocks noGrp="1"/>
          </p:cNvSpPr>
          <p:nvPr>
            <p:ph idx="1"/>
          </p:nvPr>
        </p:nvSpPr>
        <p:spPr>
          <a:xfrm>
            <a:off x="4810259" y="396240"/>
            <a:ext cx="6555347" cy="5799287"/>
          </a:xfrm>
        </p:spPr>
        <p:txBody>
          <a:bodyPr anchor="ctr">
            <a:normAutofit/>
          </a:bodyPr>
          <a:lstStyle/>
          <a:p>
            <a:pPr>
              <a:buFont typeface="Arial" panose="020B0604020202020204" pitchFamily="34" charset="0"/>
              <a:buChar char="•"/>
            </a:pPr>
            <a:r>
              <a:rPr lang="en-US" sz="1400" b="0" i="0" dirty="0">
                <a:effectLst/>
                <a:latin typeface="Source Serif Pro" panose="020F0502020204030204" pitchFamily="18" charset="0"/>
              </a:rPr>
              <a:t>We support automated cross-browser testing across 2,000+ real browsers, platforms, and device emulators.</a:t>
            </a:r>
          </a:p>
          <a:p>
            <a:pPr>
              <a:buFont typeface="Arial" panose="020B0604020202020204" pitchFamily="34" charset="0"/>
              <a:buChar char="•"/>
            </a:pPr>
            <a:r>
              <a:rPr lang="en-US" sz="1400" b="0" i="0" dirty="0">
                <a:effectLst/>
                <a:latin typeface="Source Serif Pro" panose="020F0502020204030204" pitchFamily="18" charset="0"/>
              </a:rPr>
              <a:t>Tests were executed on a scalable, reliable, and secure cloud-based Selenium Grid.</a:t>
            </a:r>
          </a:p>
          <a:p>
            <a:pPr>
              <a:buFont typeface="Arial" panose="020B0604020202020204" pitchFamily="34" charset="0"/>
              <a:buChar char="•"/>
            </a:pPr>
            <a:r>
              <a:rPr lang="en-US" sz="1400" b="0" i="0" dirty="0">
                <a:effectLst/>
                <a:latin typeface="Source Serif Pro" panose="020F0502020204030204" pitchFamily="18" charset="0"/>
              </a:rPr>
              <a:t>Minimal effort is required in porting local Selenium Grid tests to the cloud-based Selenium Grid by </a:t>
            </a:r>
            <a:r>
              <a:rPr lang="en-US" sz="1400" b="0" i="0" dirty="0" err="1">
                <a:effectLst/>
                <a:latin typeface="Source Serif Pro" panose="020F0502020204030204" pitchFamily="18" charset="0"/>
              </a:rPr>
              <a:t>LambdaTest</a:t>
            </a:r>
            <a:r>
              <a:rPr lang="en-US" sz="1400" b="0" i="0" dirty="0">
                <a:effectLst/>
                <a:latin typeface="Source Serif Pro" panose="020F0502020204030204" pitchFamily="18" charset="0"/>
              </a:rPr>
              <a:t>.</a:t>
            </a:r>
          </a:p>
          <a:p>
            <a:pPr>
              <a:buFont typeface="Arial" panose="020B0604020202020204" pitchFamily="34" charset="0"/>
              <a:buChar char="•"/>
            </a:pPr>
            <a:r>
              <a:rPr lang="en-US" sz="1400" b="0" i="0" dirty="0">
                <a:effectLst/>
                <a:latin typeface="Source Serif Pro" panose="020F0502020204030204" pitchFamily="18" charset="0"/>
              </a:rPr>
              <a:t>Supports automation testing with Selenium 4, the latest release of the Selenium framework.</a:t>
            </a:r>
          </a:p>
          <a:p>
            <a:pPr>
              <a:buFont typeface="Arial" panose="020B0604020202020204" pitchFamily="34" charset="0"/>
              <a:buChar char="•"/>
            </a:pPr>
            <a:r>
              <a:rPr lang="en-US" sz="1400" b="0" i="0" dirty="0">
                <a:effectLst/>
                <a:latin typeface="Source Serif Pro" panose="020F0502020204030204" pitchFamily="18" charset="0"/>
              </a:rPr>
              <a:t>Parallel testing in </a:t>
            </a:r>
            <a:r>
              <a:rPr lang="en-US" sz="1400" b="0" i="0" dirty="0" err="1">
                <a:effectLst/>
                <a:latin typeface="Source Serif Pro" panose="020F0502020204030204" pitchFamily="18" charset="0"/>
              </a:rPr>
              <a:t>LambdaTest</a:t>
            </a:r>
            <a:r>
              <a:rPr lang="en-US" sz="1400" b="0" i="0" dirty="0">
                <a:effectLst/>
                <a:latin typeface="Source Serif Pro" panose="020F0502020204030204" pitchFamily="18" charset="0"/>
              </a:rPr>
              <a:t> helps in reducing testing efforts, as automation tests can be executed concurrently across different browser and platform combinations. The extent of parallelism depends on the pricing plan with </a:t>
            </a:r>
            <a:r>
              <a:rPr lang="en-US" sz="1400" b="0" i="0" dirty="0" err="1">
                <a:effectLst/>
                <a:latin typeface="Source Serif Pro" panose="020F0502020204030204" pitchFamily="18" charset="0"/>
              </a:rPr>
              <a:t>LambdaTest</a:t>
            </a:r>
            <a:r>
              <a:rPr lang="en-US" sz="1400" b="0" i="0" dirty="0">
                <a:effectLst/>
                <a:latin typeface="Source Serif Pro" panose="020F0502020204030204" pitchFamily="18" charset="0"/>
              </a:rPr>
              <a:t>.</a:t>
            </a:r>
          </a:p>
          <a:p>
            <a:pPr>
              <a:buFont typeface="Arial" panose="020B0604020202020204" pitchFamily="34" charset="0"/>
              <a:buChar char="•"/>
            </a:pPr>
            <a:r>
              <a:rPr lang="en-US" sz="1400" b="0" i="0" dirty="0">
                <a:effectLst/>
                <a:latin typeface="Source Serif Pro" panose="020F0502020204030204" pitchFamily="18" charset="0"/>
              </a:rPr>
              <a:t>Test the locally hosted pages with the Lambda Tunnel–an SSH-based integration tunnel.</a:t>
            </a:r>
          </a:p>
          <a:p>
            <a:pPr>
              <a:buFont typeface="Arial" panose="020B0604020202020204" pitchFamily="34" charset="0"/>
              <a:buChar char="•"/>
            </a:pPr>
            <a:r>
              <a:rPr lang="en-US" sz="1400" b="0" i="0" dirty="0">
                <a:effectLst/>
                <a:latin typeface="Source Serif Pro" panose="020F0502020204030204" pitchFamily="18" charset="0"/>
              </a:rPr>
              <a:t>It lets you check the responsiveness of the website and web applications across different devices (iOS and Android) and viewport sizes.</a:t>
            </a:r>
          </a:p>
          <a:p>
            <a:pPr>
              <a:buFont typeface="Arial" panose="020B0604020202020204" pitchFamily="34" charset="0"/>
              <a:buChar char="•"/>
            </a:pPr>
            <a:r>
              <a:rPr lang="en-US" sz="1400" b="0" i="0" dirty="0">
                <a:effectLst/>
                <a:latin typeface="Source Serif Pro" panose="020F0502020204030204" pitchFamily="18" charset="0"/>
              </a:rPr>
              <a:t>It can be used to perform visual cross-browser testing across different devices and OS combinations. During the test cycle(s), the platform auto-generates full-page screenshots of the web pages which is a useful resource for visual testing.</a:t>
            </a:r>
          </a:p>
          <a:p>
            <a:pPr>
              <a:buFont typeface="Arial" panose="020B0604020202020204" pitchFamily="34" charset="0"/>
              <a:buChar char="•"/>
            </a:pPr>
            <a:r>
              <a:rPr lang="en-US" sz="1400" b="0" i="0" dirty="0">
                <a:effectLst/>
                <a:latin typeface="Source Serif Pro" panose="020F0502020204030204" pitchFamily="18" charset="0"/>
              </a:rPr>
              <a:t>It supports integration with popular CI/CD tools like Jenkins, </a:t>
            </a:r>
            <a:r>
              <a:rPr lang="en-US" sz="1400" b="0" i="0" dirty="0" err="1">
                <a:effectLst/>
                <a:latin typeface="Source Serif Pro" panose="020F0502020204030204" pitchFamily="18" charset="0"/>
              </a:rPr>
              <a:t>CircleCI</a:t>
            </a:r>
            <a:r>
              <a:rPr lang="en-US" sz="1400" b="0" i="0" dirty="0">
                <a:effectLst/>
                <a:latin typeface="Source Serif Pro" panose="020F0502020204030204" pitchFamily="18" charset="0"/>
              </a:rPr>
              <a:t>, GitLab CI, Semaphore CI, AWS </a:t>
            </a:r>
            <a:r>
              <a:rPr lang="en-US" sz="1400" b="0" i="0" dirty="0" err="1">
                <a:effectLst/>
                <a:latin typeface="Source Serif Pro" panose="020F0502020204030204" pitchFamily="18" charset="0"/>
              </a:rPr>
              <a:t>CodePipeline</a:t>
            </a:r>
            <a:r>
              <a:rPr lang="en-US" sz="1400" b="0" i="0" dirty="0">
                <a:effectLst/>
                <a:latin typeface="Source Serif Pro" panose="020F0502020204030204" pitchFamily="18" charset="0"/>
              </a:rPr>
              <a:t>, TeamCity, and more.</a:t>
            </a:r>
          </a:p>
          <a:p>
            <a:endParaRPr lang="en-US" sz="1400" dirty="0"/>
          </a:p>
        </p:txBody>
      </p:sp>
    </p:spTree>
    <p:extLst>
      <p:ext uri="{BB962C8B-B14F-4D97-AF65-F5344CB8AC3E}">
        <p14:creationId xmlns:p14="http://schemas.microsoft.com/office/powerpoint/2010/main" val="32899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BDD4F-6485-E481-1CEA-5E4246AE9B9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Programming Languages and Automation Framework Supported by LambdaTest</a:t>
            </a:r>
          </a:p>
        </p:txBody>
      </p:sp>
      <p:pic>
        <p:nvPicPr>
          <p:cNvPr id="5" name="Content Placeholder 4">
            <a:extLst>
              <a:ext uri="{FF2B5EF4-FFF2-40B4-BE49-F238E27FC236}">
                <a16:creationId xmlns:a16="http://schemas.microsoft.com/office/drawing/2014/main" id="{FE0C8E58-40DD-ED92-6886-D0CC72E716A5}"/>
              </a:ext>
            </a:extLst>
          </p:cNvPr>
          <p:cNvPicPr>
            <a:picLocks noGrp="1" noChangeAspect="1"/>
          </p:cNvPicPr>
          <p:nvPr>
            <p:ph idx="1"/>
          </p:nvPr>
        </p:nvPicPr>
        <p:blipFill>
          <a:blip r:embed="rId2"/>
          <a:stretch>
            <a:fillRect/>
          </a:stretch>
        </p:blipFill>
        <p:spPr>
          <a:xfrm>
            <a:off x="1267207" y="1675227"/>
            <a:ext cx="9657585" cy="4394199"/>
          </a:xfrm>
          <a:prstGeom prst="rect">
            <a:avLst/>
          </a:prstGeom>
        </p:spPr>
      </p:pic>
    </p:spTree>
    <p:extLst>
      <p:ext uri="{BB962C8B-B14F-4D97-AF65-F5344CB8AC3E}">
        <p14:creationId xmlns:p14="http://schemas.microsoft.com/office/powerpoint/2010/main" val="76710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1056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Inter</vt:lpstr>
      <vt:lpstr>Source Serif Pro</vt:lpstr>
      <vt:lpstr>Office Theme</vt:lpstr>
      <vt:lpstr>PowerPoint Presentation</vt:lpstr>
      <vt:lpstr>Overview and Challenges with Legacy Approach</vt:lpstr>
      <vt:lpstr>What is Selenium GRID </vt:lpstr>
      <vt:lpstr>Architecture of Selenium GRID</vt:lpstr>
      <vt:lpstr>Selenium Grid Setup Steps</vt:lpstr>
      <vt:lpstr>Drawback of Selenium Grid</vt:lpstr>
      <vt:lpstr>What is Lambda Test</vt:lpstr>
      <vt:lpstr>Features of Lambda Test</vt:lpstr>
      <vt:lpstr>Programming Languages and Automation Framework Supported by LambdaTest</vt:lpstr>
      <vt:lpstr>Extra Features With LambdaTest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KANDHWAY</dc:creator>
  <cp:lastModifiedBy>SAURABH KANDHWAY</cp:lastModifiedBy>
  <cp:revision>17</cp:revision>
  <dcterms:created xsi:type="dcterms:W3CDTF">2024-03-25T15:40:39Z</dcterms:created>
  <dcterms:modified xsi:type="dcterms:W3CDTF">2024-03-25T16:31:20Z</dcterms:modified>
</cp:coreProperties>
</file>