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urabh Kandhway" userId="c233f9120327db61" providerId="LiveId" clId="{FBE04761-1801-4077-84AF-2B48461C762F}"/>
    <pc:docChg chg="undo custSel addSld delSld modSld">
      <pc:chgData name="Saurabh Kandhway" userId="c233f9120327db61" providerId="LiveId" clId="{FBE04761-1801-4077-84AF-2B48461C762F}" dt="2024-08-26T07:58:38.740" v="468" actId="115"/>
      <pc:docMkLst>
        <pc:docMk/>
      </pc:docMkLst>
      <pc:sldChg chg="modSp new mod">
        <pc:chgData name="Saurabh Kandhway" userId="c233f9120327db61" providerId="LiveId" clId="{FBE04761-1801-4077-84AF-2B48461C762F}" dt="2024-08-25T15:28:42.867" v="104" actId="20577"/>
        <pc:sldMkLst>
          <pc:docMk/>
          <pc:sldMk cId="3013298539" sldId="257"/>
        </pc:sldMkLst>
        <pc:spChg chg="mod">
          <ac:chgData name="Saurabh Kandhway" userId="c233f9120327db61" providerId="LiveId" clId="{FBE04761-1801-4077-84AF-2B48461C762F}" dt="2024-08-25T15:24:04.336" v="56" actId="20577"/>
          <ac:spMkLst>
            <pc:docMk/>
            <pc:sldMk cId="3013298539" sldId="257"/>
            <ac:spMk id="2" creationId="{35CC082E-ACE9-EB59-FA84-E375006140FB}"/>
          </ac:spMkLst>
        </pc:spChg>
        <pc:spChg chg="mod">
          <ac:chgData name="Saurabh Kandhway" userId="c233f9120327db61" providerId="LiveId" clId="{FBE04761-1801-4077-84AF-2B48461C762F}" dt="2024-08-25T15:28:42.867" v="104" actId="20577"/>
          <ac:spMkLst>
            <pc:docMk/>
            <pc:sldMk cId="3013298539" sldId="257"/>
            <ac:spMk id="3" creationId="{CFA267BE-0D6C-C6DE-A0B2-E8EC46F44AB3}"/>
          </ac:spMkLst>
        </pc:spChg>
      </pc:sldChg>
      <pc:sldChg chg="addSp delSp modSp new mod">
        <pc:chgData name="Saurabh Kandhway" userId="c233f9120327db61" providerId="LiveId" clId="{FBE04761-1801-4077-84AF-2B48461C762F}" dt="2024-08-25T15:30:35.061" v="149" actId="1076"/>
        <pc:sldMkLst>
          <pc:docMk/>
          <pc:sldMk cId="2113643280" sldId="258"/>
        </pc:sldMkLst>
        <pc:spChg chg="mod">
          <ac:chgData name="Saurabh Kandhway" userId="c233f9120327db61" providerId="LiveId" clId="{FBE04761-1801-4077-84AF-2B48461C762F}" dt="2024-08-25T15:30:23.791" v="143" actId="20577"/>
          <ac:spMkLst>
            <pc:docMk/>
            <pc:sldMk cId="2113643280" sldId="258"/>
            <ac:spMk id="2" creationId="{2C47F158-6ED4-FA0C-CB25-B34F1D0B2F90}"/>
          </ac:spMkLst>
        </pc:spChg>
        <pc:spChg chg="del">
          <ac:chgData name="Saurabh Kandhway" userId="c233f9120327db61" providerId="LiveId" clId="{FBE04761-1801-4077-84AF-2B48461C762F}" dt="2024-08-25T15:30:25.703" v="144" actId="22"/>
          <ac:spMkLst>
            <pc:docMk/>
            <pc:sldMk cId="2113643280" sldId="258"/>
            <ac:spMk id="3" creationId="{ED011F18-5D17-25D4-EB66-5F4149BAE3D4}"/>
          </ac:spMkLst>
        </pc:spChg>
        <pc:picChg chg="add mod ord">
          <ac:chgData name="Saurabh Kandhway" userId="c233f9120327db61" providerId="LiveId" clId="{FBE04761-1801-4077-84AF-2B48461C762F}" dt="2024-08-25T15:30:35.061" v="149" actId="1076"/>
          <ac:picMkLst>
            <pc:docMk/>
            <pc:sldMk cId="2113643280" sldId="258"/>
            <ac:picMk id="5" creationId="{5D5260EA-2B08-092E-1BA8-629068BF3622}"/>
          </ac:picMkLst>
        </pc:picChg>
      </pc:sldChg>
      <pc:sldChg chg="modSp new mod">
        <pc:chgData name="Saurabh Kandhway" userId="c233f9120327db61" providerId="LiveId" clId="{FBE04761-1801-4077-84AF-2B48461C762F}" dt="2024-08-25T15:41:20.787" v="201"/>
        <pc:sldMkLst>
          <pc:docMk/>
          <pc:sldMk cId="636130958" sldId="259"/>
        </pc:sldMkLst>
        <pc:spChg chg="mod">
          <ac:chgData name="Saurabh Kandhway" userId="c233f9120327db61" providerId="LiveId" clId="{FBE04761-1801-4077-84AF-2B48461C762F}" dt="2024-08-25T15:37:55.620" v="183" actId="20577"/>
          <ac:spMkLst>
            <pc:docMk/>
            <pc:sldMk cId="636130958" sldId="259"/>
            <ac:spMk id="2" creationId="{B7F9B3C5-8331-A748-867B-1085E3C4BF35}"/>
          </ac:spMkLst>
        </pc:spChg>
        <pc:spChg chg="mod">
          <ac:chgData name="Saurabh Kandhway" userId="c233f9120327db61" providerId="LiveId" clId="{FBE04761-1801-4077-84AF-2B48461C762F}" dt="2024-08-25T15:41:20.787" v="201"/>
          <ac:spMkLst>
            <pc:docMk/>
            <pc:sldMk cId="636130958" sldId="259"/>
            <ac:spMk id="3" creationId="{56696474-8910-6A2C-59EB-A513F858DB73}"/>
          </ac:spMkLst>
        </pc:spChg>
      </pc:sldChg>
      <pc:sldChg chg="addSp delSp modSp new mod">
        <pc:chgData name="Saurabh Kandhway" userId="c233f9120327db61" providerId="LiveId" clId="{FBE04761-1801-4077-84AF-2B48461C762F}" dt="2024-08-26T07:28:46.990" v="278" actId="14100"/>
        <pc:sldMkLst>
          <pc:docMk/>
          <pc:sldMk cId="4147242807" sldId="260"/>
        </pc:sldMkLst>
        <pc:spChg chg="mod">
          <ac:chgData name="Saurabh Kandhway" userId="c233f9120327db61" providerId="LiveId" clId="{FBE04761-1801-4077-84AF-2B48461C762F}" dt="2024-08-26T06:03:15.066" v="227" actId="20577"/>
          <ac:spMkLst>
            <pc:docMk/>
            <pc:sldMk cId="4147242807" sldId="260"/>
            <ac:spMk id="2" creationId="{5536C0D1-0FFA-4838-8131-5814B6FDCDD1}"/>
          </ac:spMkLst>
        </pc:spChg>
        <pc:spChg chg="del mod">
          <ac:chgData name="Saurabh Kandhway" userId="c233f9120327db61" providerId="LiveId" clId="{FBE04761-1801-4077-84AF-2B48461C762F}" dt="2024-08-26T07:28:43.310" v="276" actId="22"/>
          <ac:spMkLst>
            <pc:docMk/>
            <pc:sldMk cId="4147242807" sldId="260"/>
            <ac:spMk id="3" creationId="{594B6784-317B-DACF-D185-2B83A51B83D1}"/>
          </ac:spMkLst>
        </pc:spChg>
        <pc:picChg chg="add mod ord">
          <ac:chgData name="Saurabh Kandhway" userId="c233f9120327db61" providerId="LiveId" clId="{FBE04761-1801-4077-84AF-2B48461C762F}" dt="2024-08-26T07:28:46.990" v="278" actId="14100"/>
          <ac:picMkLst>
            <pc:docMk/>
            <pc:sldMk cId="4147242807" sldId="260"/>
            <ac:picMk id="5" creationId="{46F0104D-727F-B333-9AF8-18C28B092613}"/>
          </ac:picMkLst>
        </pc:picChg>
      </pc:sldChg>
      <pc:sldChg chg="addSp delSp modSp new del mod">
        <pc:chgData name="Saurabh Kandhway" userId="c233f9120327db61" providerId="LiveId" clId="{FBE04761-1801-4077-84AF-2B48461C762F}" dt="2024-08-26T07:31:13.622" v="306" actId="680"/>
        <pc:sldMkLst>
          <pc:docMk/>
          <pc:sldMk cId="974478726" sldId="261"/>
        </pc:sldMkLst>
        <pc:spChg chg="mod">
          <ac:chgData name="Saurabh Kandhway" userId="c233f9120327db61" providerId="LiveId" clId="{FBE04761-1801-4077-84AF-2B48461C762F}" dt="2024-08-26T07:31:13.088" v="305" actId="20577"/>
          <ac:spMkLst>
            <pc:docMk/>
            <pc:sldMk cId="974478726" sldId="261"/>
            <ac:spMk id="2" creationId="{46556C18-FDB6-310A-2C7C-8AD9636AF314}"/>
          </ac:spMkLst>
        </pc:spChg>
        <pc:spChg chg="mod">
          <ac:chgData name="Saurabh Kandhway" userId="c233f9120327db61" providerId="LiveId" clId="{FBE04761-1801-4077-84AF-2B48461C762F}" dt="2024-08-26T07:31:05.473" v="297" actId="14100"/>
          <ac:spMkLst>
            <pc:docMk/>
            <pc:sldMk cId="974478726" sldId="261"/>
            <ac:spMk id="3" creationId="{CF11BC28-8CF1-ED9B-618E-12BA13FB83D9}"/>
          </ac:spMkLst>
        </pc:spChg>
        <pc:picChg chg="add del mod">
          <ac:chgData name="Saurabh Kandhway" userId="c233f9120327db61" providerId="LiveId" clId="{FBE04761-1801-4077-84AF-2B48461C762F}" dt="2024-08-26T07:31:08.291" v="302" actId="22"/>
          <ac:picMkLst>
            <pc:docMk/>
            <pc:sldMk cId="974478726" sldId="261"/>
            <ac:picMk id="5" creationId="{BE9C8036-0D9A-F112-2B28-6C6062FCF961}"/>
          </ac:picMkLst>
        </pc:picChg>
      </pc:sldChg>
      <pc:sldChg chg="addSp modSp new mod">
        <pc:chgData name="Saurabh Kandhway" userId="c233f9120327db61" providerId="LiveId" clId="{FBE04761-1801-4077-84AF-2B48461C762F}" dt="2024-08-26T07:33:03.484" v="367" actId="115"/>
        <pc:sldMkLst>
          <pc:docMk/>
          <pc:sldMk cId="1033343991" sldId="261"/>
        </pc:sldMkLst>
        <pc:spChg chg="mod">
          <ac:chgData name="Saurabh Kandhway" userId="c233f9120327db61" providerId="LiveId" clId="{FBE04761-1801-4077-84AF-2B48461C762F}" dt="2024-08-26T07:31:47.270" v="311" actId="14100"/>
          <ac:spMkLst>
            <pc:docMk/>
            <pc:sldMk cId="1033343991" sldId="261"/>
            <ac:spMk id="2" creationId="{6E3997B8-D9B7-329B-C97F-0B194EF00EE1}"/>
          </ac:spMkLst>
        </pc:spChg>
        <pc:spChg chg="mod">
          <ac:chgData name="Saurabh Kandhway" userId="c233f9120327db61" providerId="LiveId" clId="{FBE04761-1801-4077-84AF-2B48461C762F}" dt="2024-08-26T07:33:03.484" v="367" actId="115"/>
          <ac:spMkLst>
            <pc:docMk/>
            <pc:sldMk cId="1033343991" sldId="261"/>
            <ac:spMk id="3" creationId="{932C83AA-FC78-01D7-D9DB-D0CB644F3CB9}"/>
          </ac:spMkLst>
        </pc:spChg>
        <pc:picChg chg="add mod">
          <ac:chgData name="Saurabh Kandhway" userId="c233f9120327db61" providerId="LiveId" clId="{FBE04761-1801-4077-84AF-2B48461C762F}" dt="2024-08-26T07:31:28.789" v="309" actId="1076"/>
          <ac:picMkLst>
            <pc:docMk/>
            <pc:sldMk cId="1033343991" sldId="261"/>
            <ac:picMk id="5" creationId="{811B88D9-7BB4-D16E-5314-E6A29F9C9427}"/>
          </ac:picMkLst>
        </pc:picChg>
      </pc:sldChg>
      <pc:sldChg chg="addSp modSp new mod">
        <pc:chgData name="Saurabh Kandhway" userId="c233f9120327db61" providerId="LiveId" clId="{FBE04761-1801-4077-84AF-2B48461C762F}" dt="2024-08-26T07:37:11.061" v="378" actId="115"/>
        <pc:sldMkLst>
          <pc:docMk/>
          <pc:sldMk cId="1299152528" sldId="262"/>
        </pc:sldMkLst>
        <pc:spChg chg="mod">
          <ac:chgData name="Saurabh Kandhway" userId="c233f9120327db61" providerId="LiveId" clId="{FBE04761-1801-4077-84AF-2B48461C762F}" dt="2024-08-26T07:37:11.061" v="378" actId="115"/>
          <ac:spMkLst>
            <pc:docMk/>
            <pc:sldMk cId="1299152528" sldId="262"/>
            <ac:spMk id="3" creationId="{22AE45A1-0D3A-42B4-6880-BB1B3716A89B}"/>
          </ac:spMkLst>
        </pc:spChg>
        <pc:picChg chg="add mod">
          <ac:chgData name="Saurabh Kandhway" userId="c233f9120327db61" providerId="LiveId" clId="{FBE04761-1801-4077-84AF-2B48461C762F}" dt="2024-08-26T07:36:32.982" v="371" actId="14100"/>
          <ac:picMkLst>
            <pc:docMk/>
            <pc:sldMk cId="1299152528" sldId="262"/>
            <ac:picMk id="5" creationId="{091598B0-2005-2727-8293-F282B16BEC11}"/>
          </ac:picMkLst>
        </pc:picChg>
      </pc:sldChg>
      <pc:sldChg chg="addSp modSp new mod">
        <pc:chgData name="Saurabh Kandhway" userId="c233f9120327db61" providerId="LiveId" clId="{FBE04761-1801-4077-84AF-2B48461C762F}" dt="2024-08-26T07:39:42.983" v="388" actId="115"/>
        <pc:sldMkLst>
          <pc:docMk/>
          <pc:sldMk cId="1429250236" sldId="263"/>
        </pc:sldMkLst>
        <pc:spChg chg="mod">
          <ac:chgData name="Saurabh Kandhway" userId="c233f9120327db61" providerId="LiveId" clId="{FBE04761-1801-4077-84AF-2B48461C762F}" dt="2024-08-26T07:39:42.983" v="388" actId="115"/>
          <ac:spMkLst>
            <pc:docMk/>
            <pc:sldMk cId="1429250236" sldId="263"/>
            <ac:spMk id="3" creationId="{C378BCEE-F78E-F864-3206-5858F8AC2268}"/>
          </ac:spMkLst>
        </pc:spChg>
        <pc:picChg chg="add mod">
          <ac:chgData name="Saurabh Kandhway" userId="c233f9120327db61" providerId="LiveId" clId="{FBE04761-1801-4077-84AF-2B48461C762F}" dt="2024-08-26T07:39:11.274" v="381" actId="1076"/>
          <ac:picMkLst>
            <pc:docMk/>
            <pc:sldMk cId="1429250236" sldId="263"/>
            <ac:picMk id="5" creationId="{7D014755-8E0F-7775-A241-121F2172D9A6}"/>
          </ac:picMkLst>
        </pc:picChg>
      </pc:sldChg>
      <pc:sldChg chg="addSp modSp new mod">
        <pc:chgData name="Saurabh Kandhway" userId="c233f9120327db61" providerId="LiveId" clId="{FBE04761-1801-4077-84AF-2B48461C762F}" dt="2024-08-26T07:52:41.217" v="398" actId="113"/>
        <pc:sldMkLst>
          <pc:docMk/>
          <pc:sldMk cId="3277526198" sldId="264"/>
        </pc:sldMkLst>
        <pc:spChg chg="mod">
          <ac:chgData name="Saurabh Kandhway" userId="c233f9120327db61" providerId="LiveId" clId="{FBE04761-1801-4077-84AF-2B48461C762F}" dt="2024-08-26T07:52:41.217" v="398" actId="113"/>
          <ac:spMkLst>
            <pc:docMk/>
            <pc:sldMk cId="3277526198" sldId="264"/>
            <ac:spMk id="3" creationId="{639726AC-CD68-E416-9B67-EF9ACDFB4D28}"/>
          </ac:spMkLst>
        </pc:spChg>
        <pc:picChg chg="add mod">
          <ac:chgData name="Saurabh Kandhway" userId="c233f9120327db61" providerId="LiveId" clId="{FBE04761-1801-4077-84AF-2B48461C762F}" dt="2024-08-26T07:51:45.810" v="391" actId="1076"/>
          <ac:picMkLst>
            <pc:docMk/>
            <pc:sldMk cId="3277526198" sldId="264"/>
            <ac:picMk id="5" creationId="{0DC7F4C7-B05B-0115-0267-FC545300137A}"/>
          </ac:picMkLst>
        </pc:picChg>
      </pc:sldChg>
      <pc:sldChg chg="addSp modSp new mod">
        <pc:chgData name="Saurabh Kandhway" userId="c233f9120327db61" providerId="LiveId" clId="{FBE04761-1801-4077-84AF-2B48461C762F}" dt="2024-08-26T07:54:16.440" v="406" actId="113"/>
        <pc:sldMkLst>
          <pc:docMk/>
          <pc:sldMk cId="2577432484" sldId="265"/>
        </pc:sldMkLst>
        <pc:spChg chg="mod">
          <ac:chgData name="Saurabh Kandhway" userId="c233f9120327db61" providerId="LiveId" clId="{FBE04761-1801-4077-84AF-2B48461C762F}" dt="2024-08-26T07:54:16.440" v="406" actId="113"/>
          <ac:spMkLst>
            <pc:docMk/>
            <pc:sldMk cId="2577432484" sldId="265"/>
            <ac:spMk id="3" creationId="{562270A5-6441-C3A8-EF71-01EC09B45BC4}"/>
          </ac:spMkLst>
        </pc:spChg>
        <pc:picChg chg="add mod">
          <ac:chgData name="Saurabh Kandhway" userId="c233f9120327db61" providerId="LiveId" clId="{FBE04761-1801-4077-84AF-2B48461C762F}" dt="2024-08-26T07:53:42.221" v="402" actId="14100"/>
          <ac:picMkLst>
            <pc:docMk/>
            <pc:sldMk cId="2577432484" sldId="265"/>
            <ac:picMk id="5" creationId="{89B66354-E354-AF54-2D7D-97D4485FE3EA}"/>
          </ac:picMkLst>
        </pc:picChg>
      </pc:sldChg>
      <pc:sldChg chg="addSp modSp new mod">
        <pc:chgData name="Saurabh Kandhway" userId="c233f9120327db61" providerId="LiveId" clId="{FBE04761-1801-4077-84AF-2B48461C762F}" dt="2024-08-26T07:58:38.740" v="468" actId="115"/>
        <pc:sldMkLst>
          <pc:docMk/>
          <pc:sldMk cId="3583457717" sldId="266"/>
        </pc:sldMkLst>
        <pc:spChg chg="mod">
          <ac:chgData name="Saurabh Kandhway" userId="c233f9120327db61" providerId="LiveId" clId="{FBE04761-1801-4077-84AF-2B48461C762F}" dt="2024-08-26T07:58:38.740" v="468" actId="115"/>
          <ac:spMkLst>
            <pc:docMk/>
            <pc:sldMk cId="3583457717" sldId="266"/>
            <ac:spMk id="3" creationId="{F08C103F-721B-A622-3475-24A5EF27CBEA}"/>
          </ac:spMkLst>
        </pc:spChg>
        <pc:picChg chg="add mod">
          <ac:chgData name="Saurabh Kandhway" userId="c233f9120327db61" providerId="LiveId" clId="{FBE04761-1801-4077-84AF-2B48461C762F}" dt="2024-08-26T07:54:55.003" v="410" actId="14100"/>
          <ac:picMkLst>
            <pc:docMk/>
            <pc:sldMk cId="3583457717" sldId="266"/>
            <ac:picMk id="5" creationId="{C0375489-BC15-5B0E-14D8-86DBFC6D6A2E}"/>
          </ac:picMkLst>
        </pc:picChg>
      </pc:sldChg>
      <pc:sldChg chg="addSp modSp new mod">
        <pc:chgData name="Saurabh Kandhway" userId="c233f9120327db61" providerId="LiveId" clId="{FBE04761-1801-4077-84AF-2B48461C762F}" dt="2024-08-26T07:58:34.356" v="467" actId="115"/>
        <pc:sldMkLst>
          <pc:docMk/>
          <pc:sldMk cId="3589239186" sldId="267"/>
        </pc:sldMkLst>
        <pc:spChg chg="mod">
          <ac:chgData name="Saurabh Kandhway" userId="c233f9120327db61" providerId="LiveId" clId="{FBE04761-1801-4077-84AF-2B48461C762F}" dt="2024-08-26T07:58:34.356" v="467" actId="115"/>
          <ac:spMkLst>
            <pc:docMk/>
            <pc:sldMk cId="3589239186" sldId="267"/>
            <ac:spMk id="3" creationId="{2F7E5FC7-6A02-F4CB-FCBF-63CA3CE7415E}"/>
          </ac:spMkLst>
        </pc:spChg>
        <pc:picChg chg="add mod">
          <ac:chgData name="Saurabh Kandhway" userId="c233f9120327db61" providerId="LiveId" clId="{FBE04761-1801-4077-84AF-2B48461C762F}" dt="2024-08-26T07:55:51.529" v="422" actId="1076"/>
          <ac:picMkLst>
            <pc:docMk/>
            <pc:sldMk cId="3589239186" sldId="267"/>
            <ac:picMk id="5" creationId="{C6E82ECC-3EAD-E160-661C-9486FB4F8CA1}"/>
          </ac:picMkLst>
        </pc:picChg>
      </pc:sldChg>
      <pc:sldChg chg="addSp modSp new mod">
        <pc:chgData name="Saurabh Kandhway" userId="c233f9120327db61" providerId="LiveId" clId="{FBE04761-1801-4077-84AF-2B48461C762F}" dt="2024-08-26T07:58:29.718" v="466" actId="115"/>
        <pc:sldMkLst>
          <pc:docMk/>
          <pc:sldMk cId="1371664108" sldId="268"/>
        </pc:sldMkLst>
        <pc:spChg chg="mod">
          <ac:chgData name="Saurabh Kandhway" userId="c233f9120327db61" providerId="LiveId" clId="{FBE04761-1801-4077-84AF-2B48461C762F}" dt="2024-08-26T07:58:29.718" v="466" actId="115"/>
          <ac:spMkLst>
            <pc:docMk/>
            <pc:sldMk cId="1371664108" sldId="268"/>
            <ac:spMk id="3" creationId="{9CEDEEA4-AAEE-CB95-45FC-094EA0D65C76}"/>
          </ac:spMkLst>
        </pc:spChg>
        <pc:picChg chg="add mod">
          <ac:chgData name="Saurabh Kandhway" userId="c233f9120327db61" providerId="LiveId" clId="{FBE04761-1801-4077-84AF-2B48461C762F}" dt="2024-08-26T07:56:37.705" v="432" actId="14100"/>
          <ac:picMkLst>
            <pc:docMk/>
            <pc:sldMk cId="1371664108" sldId="268"/>
            <ac:picMk id="5" creationId="{A2755CE4-FA88-8A2A-087E-F15A11D95D93}"/>
          </ac:picMkLst>
        </pc:picChg>
      </pc:sldChg>
      <pc:sldChg chg="addSp modSp new mod">
        <pc:chgData name="Saurabh Kandhway" userId="c233f9120327db61" providerId="LiveId" clId="{FBE04761-1801-4077-84AF-2B48461C762F}" dt="2024-08-26T07:58:23.630" v="465" actId="115"/>
        <pc:sldMkLst>
          <pc:docMk/>
          <pc:sldMk cId="2571606886" sldId="269"/>
        </pc:sldMkLst>
        <pc:spChg chg="mod">
          <ac:chgData name="Saurabh Kandhway" userId="c233f9120327db61" providerId="LiveId" clId="{FBE04761-1801-4077-84AF-2B48461C762F}" dt="2024-08-26T07:58:23.630" v="465" actId="115"/>
          <ac:spMkLst>
            <pc:docMk/>
            <pc:sldMk cId="2571606886" sldId="269"/>
            <ac:spMk id="3" creationId="{C5E28C60-AE45-1A8D-F201-69CDEED8B6BA}"/>
          </ac:spMkLst>
        </pc:spChg>
        <pc:picChg chg="add mod">
          <ac:chgData name="Saurabh Kandhway" userId="c233f9120327db61" providerId="LiveId" clId="{FBE04761-1801-4077-84AF-2B48461C762F}" dt="2024-08-26T07:57:52.541" v="458" actId="1076"/>
          <ac:picMkLst>
            <pc:docMk/>
            <pc:sldMk cId="2571606886" sldId="269"/>
            <ac:picMk id="5" creationId="{55587535-A0DB-08B2-452F-B45BB27DB32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21CD40F0-4F18-4DFF-A212-27CD32F988E4}" type="datetimeFigureOut">
              <a:rPr lang="en-IN" smtClean="0"/>
              <a:t>25-08-2024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71A2FA-4023-4311-8A3F-1F1D3785A565}"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7489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CD40F0-4F18-4DFF-A212-27CD32F988E4}" type="datetimeFigureOut">
              <a:rPr lang="en-IN" smtClean="0"/>
              <a:t>25-08-2024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71A2FA-4023-4311-8A3F-1F1D3785A565}" type="slidenum">
              <a:rPr lang="en-IN" smtClean="0"/>
              <a:t>‹#›</a:t>
            </a:fld>
            <a:endParaRPr lang="en-IN"/>
          </a:p>
        </p:txBody>
      </p:sp>
    </p:spTree>
    <p:extLst>
      <p:ext uri="{BB962C8B-B14F-4D97-AF65-F5344CB8AC3E}">
        <p14:creationId xmlns:p14="http://schemas.microsoft.com/office/powerpoint/2010/main" val="242547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CD40F0-4F18-4DFF-A212-27CD32F988E4}" type="datetimeFigureOut">
              <a:rPr lang="en-IN" smtClean="0"/>
              <a:t>25-08-2024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71A2FA-4023-4311-8A3F-1F1D3785A565}"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7285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CD40F0-4F18-4DFF-A212-27CD32F988E4}" type="datetimeFigureOut">
              <a:rPr lang="en-IN" smtClean="0"/>
              <a:t>25-08-2024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71A2FA-4023-4311-8A3F-1F1D3785A565}" type="slidenum">
              <a:rPr lang="en-IN" smtClean="0"/>
              <a:t>‹#›</a:t>
            </a:fld>
            <a:endParaRPr lang="en-IN"/>
          </a:p>
        </p:txBody>
      </p:sp>
    </p:spTree>
    <p:extLst>
      <p:ext uri="{BB962C8B-B14F-4D97-AF65-F5344CB8AC3E}">
        <p14:creationId xmlns:p14="http://schemas.microsoft.com/office/powerpoint/2010/main" val="1591811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CD40F0-4F18-4DFF-A212-27CD32F988E4}" type="datetimeFigureOut">
              <a:rPr lang="en-IN" smtClean="0"/>
              <a:t>25-08-2024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71A2FA-4023-4311-8A3F-1F1D3785A565}"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909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CD40F0-4F18-4DFF-A212-27CD32F988E4}" type="datetimeFigureOut">
              <a:rPr lang="en-IN" smtClean="0"/>
              <a:t>25-08-2024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71A2FA-4023-4311-8A3F-1F1D3785A565}" type="slidenum">
              <a:rPr lang="en-IN" smtClean="0"/>
              <a:t>‹#›</a:t>
            </a:fld>
            <a:endParaRPr lang="en-IN"/>
          </a:p>
        </p:txBody>
      </p:sp>
    </p:spTree>
    <p:extLst>
      <p:ext uri="{BB962C8B-B14F-4D97-AF65-F5344CB8AC3E}">
        <p14:creationId xmlns:p14="http://schemas.microsoft.com/office/powerpoint/2010/main" val="3020787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CD40F0-4F18-4DFF-A212-27CD32F988E4}" type="datetimeFigureOut">
              <a:rPr lang="en-IN" smtClean="0"/>
              <a:t>25-08-2024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571A2FA-4023-4311-8A3F-1F1D3785A565}" type="slidenum">
              <a:rPr lang="en-IN" smtClean="0"/>
              <a:t>‹#›</a:t>
            </a:fld>
            <a:endParaRPr lang="en-IN"/>
          </a:p>
        </p:txBody>
      </p:sp>
    </p:spTree>
    <p:extLst>
      <p:ext uri="{BB962C8B-B14F-4D97-AF65-F5344CB8AC3E}">
        <p14:creationId xmlns:p14="http://schemas.microsoft.com/office/powerpoint/2010/main" val="3782588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CD40F0-4F18-4DFF-A212-27CD32F988E4}" type="datetimeFigureOut">
              <a:rPr lang="en-IN" smtClean="0"/>
              <a:t>25-08-2024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71A2FA-4023-4311-8A3F-1F1D3785A565}" type="slidenum">
              <a:rPr lang="en-IN" smtClean="0"/>
              <a:t>‹#›</a:t>
            </a:fld>
            <a:endParaRPr lang="en-IN"/>
          </a:p>
        </p:txBody>
      </p:sp>
    </p:spTree>
    <p:extLst>
      <p:ext uri="{BB962C8B-B14F-4D97-AF65-F5344CB8AC3E}">
        <p14:creationId xmlns:p14="http://schemas.microsoft.com/office/powerpoint/2010/main" val="3356105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CD40F0-4F18-4DFF-A212-27CD32F988E4}" type="datetimeFigureOut">
              <a:rPr lang="en-IN" smtClean="0"/>
              <a:t>25-08-2024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571A2FA-4023-4311-8A3F-1F1D3785A565}" type="slidenum">
              <a:rPr lang="en-IN" smtClean="0"/>
              <a:t>‹#›</a:t>
            </a:fld>
            <a:endParaRPr lang="en-IN"/>
          </a:p>
        </p:txBody>
      </p:sp>
    </p:spTree>
    <p:extLst>
      <p:ext uri="{BB962C8B-B14F-4D97-AF65-F5344CB8AC3E}">
        <p14:creationId xmlns:p14="http://schemas.microsoft.com/office/powerpoint/2010/main" val="1023978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CD40F0-4F18-4DFF-A212-27CD32F988E4}" type="datetimeFigureOut">
              <a:rPr lang="en-IN" smtClean="0"/>
              <a:t>25-08-2024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71A2FA-4023-4311-8A3F-1F1D3785A565}" type="slidenum">
              <a:rPr lang="en-IN" smtClean="0"/>
              <a:t>‹#›</a:t>
            </a:fld>
            <a:endParaRPr lang="en-IN"/>
          </a:p>
        </p:txBody>
      </p:sp>
    </p:spTree>
    <p:extLst>
      <p:ext uri="{BB962C8B-B14F-4D97-AF65-F5344CB8AC3E}">
        <p14:creationId xmlns:p14="http://schemas.microsoft.com/office/powerpoint/2010/main" val="2689854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CD40F0-4F18-4DFF-A212-27CD32F988E4}" type="datetimeFigureOut">
              <a:rPr lang="en-IN" smtClean="0"/>
              <a:t>25-08-2024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71A2FA-4023-4311-8A3F-1F1D3785A565}"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6513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1CD40F0-4F18-4DFF-A212-27CD32F988E4}" type="datetimeFigureOut">
              <a:rPr lang="en-IN" smtClean="0"/>
              <a:t>25-08-2024</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571A2FA-4023-4311-8A3F-1F1D3785A565}"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21028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E82E8-67F3-8679-FA8B-F32E80EF3A72}"/>
              </a:ext>
            </a:extLst>
          </p:cNvPr>
          <p:cNvSpPr>
            <a:spLocks noGrp="1"/>
          </p:cNvSpPr>
          <p:nvPr>
            <p:ph type="ctrTitle"/>
          </p:nvPr>
        </p:nvSpPr>
        <p:spPr/>
        <p:txBody>
          <a:bodyPr/>
          <a:lstStyle/>
          <a:p>
            <a:r>
              <a:rPr lang="en-IN" dirty="0"/>
              <a:t>Codeless test automation </a:t>
            </a:r>
          </a:p>
        </p:txBody>
      </p:sp>
      <p:sp>
        <p:nvSpPr>
          <p:cNvPr id="3" name="Subtitle 2">
            <a:extLst>
              <a:ext uri="{FF2B5EF4-FFF2-40B4-BE49-F238E27FC236}">
                <a16:creationId xmlns:a16="http://schemas.microsoft.com/office/drawing/2014/main" id="{791D598C-3B40-BC67-28F7-AB34AFCDA3D0}"/>
              </a:ext>
            </a:extLst>
          </p:cNvPr>
          <p:cNvSpPr>
            <a:spLocks noGrp="1"/>
          </p:cNvSpPr>
          <p:nvPr>
            <p:ph type="subTitle" idx="1"/>
          </p:nvPr>
        </p:nvSpPr>
        <p:spPr/>
        <p:txBody>
          <a:bodyPr/>
          <a:lstStyle/>
          <a:p>
            <a:r>
              <a:rPr lang="en-IN" dirty="0"/>
              <a:t>Saurabh Kandhway</a:t>
            </a:r>
          </a:p>
        </p:txBody>
      </p:sp>
    </p:spTree>
    <p:extLst>
      <p:ext uri="{BB962C8B-B14F-4D97-AF65-F5344CB8AC3E}">
        <p14:creationId xmlns:p14="http://schemas.microsoft.com/office/powerpoint/2010/main" val="2836998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8C273-16BB-5415-7553-0C20072A5CE7}"/>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562270A5-6441-C3A8-EF71-01EC09B45BC4}"/>
              </a:ext>
            </a:extLst>
          </p:cNvPr>
          <p:cNvSpPr>
            <a:spLocks noGrp="1"/>
          </p:cNvSpPr>
          <p:nvPr>
            <p:ph idx="1"/>
          </p:nvPr>
        </p:nvSpPr>
        <p:spPr/>
        <p:txBody>
          <a:bodyPr>
            <a:normAutofit fontScale="85000" lnSpcReduction="20000"/>
          </a:bodyPr>
          <a:lstStyle/>
          <a:p>
            <a:pPr algn="l"/>
            <a:r>
              <a:rPr lang="en-US" b="0" i="0" dirty="0">
                <a:solidFill>
                  <a:srgbClr val="242424"/>
                </a:solidFill>
                <a:effectLst/>
                <a:highlight>
                  <a:srgbClr val="FFFFFF"/>
                </a:highlight>
                <a:latin typeface="source-serif-pro"/>
              </a:rPr>
              <a:t>Tosca is an automation tool grounded in model-based testing and enriched with productivity enhancements like UI and API scanning.</a:t>
            </a:r>
          </a:p>
          <a:p>
            <a:pPr algn="l"/>
            <a:r>
              <a:rPr lang="en-US" b="0" i="0" dirty="0">
                <a:solidFill>
                  <a:srgbClr val="242424"/>
                </a:solidFill>
                <a:effectLst/>
                <a:highlight>
                  <a:srgbClr val="FFFFFF"/>
                </a:highlight>
                <a:latin typeface="source-serif-pro"/>
              </a:rPr>
              <a:t>Crafted for the world of continuous testing, Tosca boasts compatibility with over 160 technologies, achieving an impressive 90% automation rate. Beyond this, the tool encompasses various functionalities, including automated units, test management, and code integration, enabling efficient and swift testing</a:t>
            </a:r>
          </a:p>
          <a:p>
            <a:pPr algn="l"/>
            <a:r>
              <a:rPr lang="en-US" b="1" i="0" dirty="0">
                <a:solidFill>
                  <a:srgbClr val="242424"/>
                </a:solidFill>
                <a:effectLst/>
                <a:highlight>
                  <a:srgbClr val="FFFFFF"/>
                </a:highlight>
                <a:latin typeface="source-serif-pro"/>
              </a:rPr>
              <a:t>Highlighted below are some key features of the Tosca automation tool:</a:t>
            </a:r>
          </a:p>
          <a:p>
            <a:pPr algn="l">
              <a:buFont typeface="Arial" panose="020B0604020202020204" pitchFamily="34" charset="0"/>
              <a:buChar char="•"/>
            </a:pPr>
            <a:r>
              <a:rPr lang="en-US" b="0" i="0" dirty="0">
                <a:solidFill>
                  <a:srgbClr val="242424"/>
                </a:solidFill>
                <a:effectLst/>
                <a:highlight>
                  <a:srgbClr val="FFFFFF"/>
                </a:highlight>
                <a:latin typeface="source-serif-pro"/>
              </a:rPr>
              <a:t>Seamlessly integrates with test management, graphical user interface (GUI), command-line interface (CLI), and application programming interface (API).</a:t>
            </a:r>
          </a:p>
          <a:p>
            <a:pPr algn="l">
              <a:buFont typeface="Arial" panose="020B0604020202020204" pitchFamily="34" charset="0"/>
              <a:buChar char="•"/>
            </a:pPr>
            <a:r>
              <a:rPr lang="en-US" b="0" i="0" dirty="0">
                <a:solidFill>
                  <a:srgbClr val="242424"/>
                </a:solidFill>
                <a:effectLst/>
                <a:highlight>
                  <a:srgbClr val="FFFFFF"/>
                </a:highlight>
                <a:latin typeface="source-serif-pro"/>
              </a:rPr>
              <a:t>Embraces a model-based approach that caters to the needs of business users, simplifying the testing process.</a:t>
            </a:r>
          </a:p>
          <a:p>
            <a:pPr algn="l">
              <a:buFont typeface="Arial" panose="020B0604020202020204" pitchFamily="34" charset="0"/>
              <a:buChar char="•"/>
            </a:pPr>
            <a:r>
              <a:rPr lang="en-US" b="0" i="0" dirty="0">
                <a:solidFill>
                  <a:srgbClr val="242424"/>
                </a:solidFill>
                <a:effectLst/>
                <a:highlight>
                  <a:srgbClr val="FFFFFF"/>
                </a:highlight>
                <a:latin typeface="source-serif-pro"/>
              </a:rPr>
              <a:t>Offers an intuitive user interface for the creation of automation test cases, eliminating the need for programming skills.</a:t>
            </a:r>
          </a:p>
          <a:p>
            <a:pPr algn="l">
              <a:buFont typeface="Arial" panose="020B0604020202020204" pitchFamily="34" charset="0"/>
              <a:buChar char="•"/>
            </a:pPr>
            <a:r>
              <a:rPr lang="en-US" b="0" i="0" dirty="0">
                <a:solidFill>
                  <a:srgbClr val="242424"/>
                </a:solidFill>
                <a:effectLst/>
                <a:highlight>
                  <a:srgbClr val="FFFFFF"/>
                </a:highlight>
                <a:latin typeface="source-serif-pro"/>
              </a:rPr>
              <a:t>Boasts a reusability feature for efficiently testing core components.</a:t>
            </a:r>
          </a:p>
          <a:p>
            <a:endParaRPr lang="en-IN" dirty="0"/>
          </a:p>
        </p:txBody>
      </p:sp>
      <p:pic>
        <p:nvPicPr>
          <p:cNvPr id="5" name="Picture 4">
            <a:extLst>
              <a:ext uri="{FF2B5EF4-FFF2-40B4-BE49-F238E27FC236}">
                <a16:creationId xmlns:a16="http://schemas.microsoft.com/office/drawing/2014/main" id="{89B66354-E354-AF54-2D7D-97D4485FE3EA}"/>
              </a:ext>
            </a:extLst>
          </p:cNvPr>
          <p:cNvPicPr>
            <a:picLocks noChangeAspect="1"/>
          </p:cNvPicPr>
          <p:nvPr/>
        </p:nvPicPr>
        <p:blipFill>
          <a:blip r:embed="rId2"/>
          <a:stretch>
            <a:fillRect/>
          </a:stretch>
        </p:blipFill>
        <p:spPr>
          <a:xfrm>
            <a:off x="1024127" y="687290"/>
            <a:ext cx="5246043" cy="1295467"/>
          </a:xfrm>
          <a:prstGeom prst="rect">
            <a:avLst/>
          </a:prstGeom>
        </p:spPr>
      </p:pic>
    </p:spTree>
    <p:extLst>
      <p:ext uri="{BB962C8B-B14F-4D97-AF65-F5344CB8AC3E}">
        <p14:creationId xmlns:p14="http://schemas.microsoft.com/office/powerpoint/2010/main" val="2577432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FD0B2-24E0-27BE-D9CE-573FF8DE4EB8}"/>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F08C103F-721B-A622-3475-24A5EF27CBEA}"/>
              </a:ext>
            </a:extLst>
          </p:cNvPr>
          <p:cNvSpPr>
            <a:spLocks noGrp="1"/>
          </p:cNvSpPr>
          <p:nvPr>
            <p:ph idx="1"/>
          </p:nvPr>
        </p:nvSpPr>
        <p:spPr/>
        <p:txBody>
          <a:bodyPr>
            <a:normAutofit fontScale="92500" lnSpcReduction="20000"/>
          </a:bodyPr>
          <a:lstStyle/>
          <a:p>
            <a:r>
              <a:rPr lang="en-US" b="0" i="0" dirty="0" err="1">
                <a:solidFill>
                  <a:srgbClr val="242424"/>
                </a:solidFill>
                <a:effectLst/>
                <a:highlight>
                  <a:srgbClr val="FFFFFF"/>
                </a:highlight>
                <a:latin typeface="source-serif-pro"/>
              </a:rPr>
              <a:t>TestRigor</a:t>
            </a:r>
            <a:r>
              <a:rPr lang="en-US" b="0" i="0" dirty="0">
                <a:solidFill>
                  <a:srgbClr val="242424"/>
                </a:solidFill>
                <a:effectLst/>
                <a:highlight>
                  <a:srgbClr val="FFFFFF"/>
                </a:highlight>
                <a:latin typeface="source-serif-pro"/>
              </a:rPr>
              <a:t> stands as a no-code testing solution, empowering manual QA testers to craft intricate automated tests using simple, plain English commands. This versatile tool extends its support to an array of testing domains, including Web UI, Native and Hybrid Mobile apps, Mobile browsers, and APIs. It offers a level of flexibility that enables testers to develop tests more swiftly compared to using Selenium.</a:t>
            </a:r>
          </a:p>
          <a:p>
            <a:pPr algn="l"/>
            <a:r>
              <a:rPr lang="en-US" b="1" i="0" u="sng" dirty="0">
                <a:solidFill>
                  <a:srgbClr val="242424"/>
                </a:solidFill>
                <a:effectLst/>
                <a:highlight>
                  <a:srgbClr val="FFFFFF"/>
                </a:highlight>
                <a:latin typeface="source-serif-pro"/>
              </a:rPr>
              <a:t>Key Features:</a:t>
            </a:r>
          </a:p>
          <a:p>
            <a:pPr algn="l">
              <a:buFont typeface="Arial" panose="020B0604020202020204" pitchFamily="34" charset="0"/>
              <a:buChar char="•"/>
            </a:pPr>
            <a:r>
              <a:rPr lang="en-US" b="0" i="0" dirty="0" err="1">
                <a:solidFill>
                  <a:srgbClr val="242424"/>
                </a:solidFill>
                <a:effectLst/>
                <a:highlight>
                  <a:srgbClr val="FFFFFF"/>
                </a:highlight>
                <a:latin typeface="source-serif-pro"/>
              </a:rPr>
              <a:t>TestRigor’s</a:t>
            </a:r>
            <a:r>
              <a:rPr lang="en-US" b="0" i="0" dirty="0">
                <a:solidFill>
                  <a:srgbClr val="242424"/>
                </a:solidFill>
                <a:effectLst/>
                <a:highlight>
                  <a:srgbClr val="FFFFFF"/>
                </a:highlight>
                <a:latin typeface="source-serif-pro"/>
              </a:rPr>
              <a:t> no-code commands and tests are designed for easy comprehension and utilization by individuals of all backgrounds.</a:t>
            </a:r>
          </a:p>
          <a:p>
            <a:pPr algn="l">
              <a:buFont typeface="Arial" panose="020B0604020202020204" pitchFamily="34" charset="0"/>
              <a:buChar char="•"/>
            </a:pPr>
            <a:r>
              <a:rPr lang="en-US" b="0" i="0" dirty="0">
                <a:solidFill>
                  <a:srgbClr val="242424"/>
                </a:solidFill>
                <a:effectLst/>
                <a:highlight>
                  <a:srgbClr val="FFFFFF"/>
                </a:highlight>
                <a:latin typeface="source-serif-pro"/>
              </a:rPr>
              <a:t>It seamlessly integrates with CI/CD systems and test case management tools, streamlining the testing process.</a:t>
            </a:r>
          </a:p>
          <a:p>
            <a:pPr algn="l">
              <a:buFont typeface="Arial" panose="020B0604020202020204" pitchFamily="34" charset="0"/>
              <a:buChar char="•"/>
            </a:pPr>
            <a:r>
              <a:rPr lang="en-US" b="0" i="0" dirty="0">
                <a:solidFill>
                  <a:srgbClr val="242424"/>
                </a:solidFill>
                <a:effectLst/>
                <a:highlight>
                  <a:srgbClr val="FFFFFF"/>
                </a:highlight>
                <a:latin typeface="source-serif-pro"/>
              </a:rPr>
              <a:t>The tool provides comprehensive cross-platform and cross-browser support.</a:t>
            </a:r>
          </a:p>
          <a:p>
            <a:pPr algn="l">
              <a:buFont typeface="Arial" panose="020B0604020202020204" pitchFamily="34" charset="0"/>
              <a:buChar char="•"/>
            </a:pPr>
            <a:r>
              <a:rPr lang="en-US" b="0" i="0" dirty="0">
                <a:solidFill>
                  <a:srgbClr val="242424"/>
                </a:solidFill>
                <a:effectLst/>
                <a:highlight>
                  <a:srgbClr val="FFFFFF"/>
                </a:highlight>
                <a:latin typeface="source-serif-pro"/>
              </a:rPr>
              <a:t>It is capable of executing thousands of tests and delivering results in under 30 minutes, ensuring efficiency and timely feedback.</a:t>
            </a:r>
          </a:p>
          <a:p>
            <a:endParaRPr lang="en-IN" dirty="0"/>
          </a:p>
        </p:txBody>
      </p:sp>
      <p:pic>
        <p:nvPicPr>
          <p:cNvPr id="5" name="Picture 4">
            <a:extLst>
              <a:ext uri="{FF2B5EF4-FFF2-40B4-BE49-F238E27FC236}">
                <a16:creationId xmlns:a16="http://schemas.microsoft.com/office/drawing/2014/main" id="{C0375489-BC15-5B0E-14D8-86DBFC6D6A2E}"/>
              </a:ext>
            </a:extLst>
          </p:cNvPr>
          <p:cNvPicPr>
            <a:picLocks noChangeAspect="1"/>
          </p:cNvPicPr>
          <p:nvPr/>
        </p:nvPicPr>
        <p:blipFill>
          <a:blip r:embed="rId2"/>
          <a:stretch>
            <a:fillRect/>
          </a:stretch>
        </p:blipFill>
        <p:spPr>
          <a:xfrm>
            <a:off x="1024128" y="769845"/>
            <a:ext cx="4821501" cy="1130358"/>
          </a:xfrm>
          <a:prstGeom prst="rect">
            <a:avLst/>
          </a:prstGeom>
        </p:spPr>
      </p:pic>
    </p:spTree>
    <p:extLst>
      <p:ext uri="{BB962C8B-B14F-4D97-AF65-F5344CB8AC3E}">
        <p14:creationId xmlns:p14="http://schemas.microsoft.com/office/powerpoint/2010/main" val="3583457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03666-49AF-C3BD-4D8F-F8C1DB79D957}"/>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2F7E5FC7-6A02-F4CB-FCBF-63CA3CE7415E}"/>
              </a:ext>
            </a:extLst>
          </p:cNvPr>
          <p:cNvSpPr>
            <a:spLocks noGrp="1"/>
          </p:cNvSpPr>
          <p:nvPr>
            <p:ph idx="1"/>
          </p:nvPr>
        </p:nvSpPr>
        <p:spPr/>
        <p:txBody>
          <a:bodyPr>
            <a:normAutofit fontScale="92500" lnSpcReduction="10000"/>
          </a:bodyPr>
          <a:lstStyle/>
          <a:p>
            <a:r>
              <a:rPr lang="en-US" b="0" i="0" dirty="0" err="1">
                <a:solidFill>
                  <a:srgbClr val="242424"/>
                </a:solidFill>
                <a:effectLst/>
                <a:highlight>
                  <a:srgbClr val="FFFFFF"/>
                </a:highlight>
                <a:latin typeface="source-serif-pro"/>
              </a:rPr>
              <a:t>TestIM</a:t>
            </a:r>
            <a:r>
              <a:rPr lang="en-US" b="0" i="0" dirty="0">
                <a:solidFill>
                  <a:srgbClr val="242424"/>
                </a:solidFill>
                <a:effectLst/>
                <a:highlight>
                  <a:srgbClr val="FFFFFF"/>
                </a:highlight>
                <a:latin typeface="source-serif-pro"/>
              </a:rPr>
              <a:t> is a comprehensive AI-driven testing platform that facilitates test automation in a straightforward, stable, and collaborative manner. It employs dynamic and intelligent locators to adapt to any alterations in the Application Under Test (AUT), allowing for the automatic generation and execution of tests.</a:t>
            </a:r>
          </a:p>
          <a:p>
            <a:pPr algn="l"/>
            <a:r>
              <a:rPr lang="en-US" b="1" i="0" u="sng" dirty="0">
                <a:solidFill>
                  <a:srgbClr val="242424"/>
                </a:solidFill>
                <a:effectLst/>
                <a:highlight>
                  <a:srgbClr val="FFFFFF"/>
                </a:highlight>
                <a:latin typeface="source-serif-pro"/>
              </a:rPr>
              <a:t>Key Features:</a:t>
            </a:r>
          </a:p>
          <a:p>
            <a:pPr algn="l">
              <a:buFont typeface="Arial" panose="020B0604020202020204" pitchFamily="34" charset="0"/>
              <a:buChar char="•"/>
            </a:pPr>
            <a:r>
              <a:rPr lang="en-US" b="0" i="0" dirty="0" err="1">
                <a:solidFill>
                  <a:srgbClr val="242424"/>
                </a:solidFill>
                <a:effectLst/>
                <a:highlight>
                  <a:srgbClr val="FFFFFF"/>
                </a:highlight>
                <a:latin typeface="source-serif-pro"/>
              </a:rPr>
              <a:t>TestIM’s</a:t>
            </a:r>
            <a:r>
              <a:rPr lang="en-US" b="0" i="0" dirty="0">
                <a:solidFill>
                  <a:srgbClr val="242424"/>
                </a:solidFill>
                <a:effectLst/>
                <a:highlight>
                  <a:srgbClr val="FFFFFF"/>
                </a:highlight>
                <a:latin typeface="source-serif-pro"/>
              </a:rPr>
              <a:t> intelligent and adaptable locators are capable of autonomously generating tests, enabling teams to keep pace with rapidly evolving releases and UI modifications.</a:t>
            </a:r>
          </a:p>
          <a:p>
            <a:pPr algn="l">
              <a:buFont typeface="Arial" panose="020B0604020202020204" pitchFamily="34" charset="0"/>
              <a:buChar char="•"/>
            </a:pPr>
            <a:r>
              <a:rPr lang="en-US" b="0" i="0" dirty="0">
                <a:solidFill>
                  <a:srgbClr val="242424"/>
                </a:solidFill>
                <a:effectLst/>
                <a:highlight>
                  <a:srgbClr val="FFFFFF"/>
                </a:highlight>
                <a:latin typeface="source-serif-pro"/>
              </a:rPr>
              <a:t>It seamlessly integrates with existing CI/CD pipelines and collaboration tools.</a:t>
            </a:r>
          </a:p>
          <a:p>
            <a:pPr algn="l">
              <a:buFont typeface="Arial" panose="020B0604020202020204" pitchFamily="34" charset="0"/>
              <a:buChar char="•"/>
            </a:pPr>
            <a:r>
              <a:rPr lang="en-US" b="0" i="0" dirty="0" err="1">
                <a:solidFill>
                  <a:srgbClr val="242424"/>
                </a:solidFill>
                <a:effectLst/>
                <a:highlight>
                  <a:srgbClr val="FFFFFF"/>
                </a:highlight>
                <a:latin typeface="source-serif-pro"/>
              </a:rPr>
              <a:t>TestIM’s</a:t>
            </a:r>
            <a:r>
              <a:rPr lang="en-US" b="0" i="0" dirty="0">
                <a:solidFill>
                  <a:srgbClr val="242424"/>
                </a:solidFill>
                <a:effectLst/>
                <a:highlight>
                  <a:srgbClr val="FFFFFF"/>
                </a:highlight>
                <a:latin typeface="source-serif-pro"/>
              </a:rPr>
              <a:t> visual test editors simplify test creation, making it accessible even to non-technical team members.</a:t>
            </a:r>
          </a:p>
          <a:p>
            <a:pPr algn="l">
              <a:buFont typeface="Arial" panose="020B0604020202020204" pitchFamily="34" charset="0"/>
              <a:buChar char="•"/>
            </a:pPr>
            <a:r>
              <a:rPr lang="en-US" b="0" i="0" dirty="0">
                <a:solidFill>
                  <a:srgbClr val="242424"/>
                </a:solidFill>
                <a:effectLst/>
                <a:highlight>
                  <a:srgbClr val="FFFFFF"/>
                </a:highlight>
                <a:latin typeface="source-serif-pro"/>
              </a:rPr>
              <a:t>The platform provides comprehensive test reports and bug checkers, facilitating a thorough analysis of the testing process.</a:t>
            </a:r>
          </a:p>
          <a:p>
            <a:endParaRPr lang="en-IN" dirty="0"/>
          </a:p>
        </p:txBody>
      </p:sp>
      <p:pic>
        <p:nvPicPr>
          <p:cNvPr id="5" name="Picture 4">
            <a:extLst>
              <a:ext uri="{FF2B5EF4-FFF2-40B4-BE49-F238E27FC236}">
                <a16:creationId xmlns:a16="http://schemas.microsoft.com/office/drawing/2014/main" id="{C6E82ECC-3EAD-E160-661C-9486FB4F8CA1}"/>
              </a:ext>
            </a:extLst>
          </p:cNvPr>
          <p:cNvPicPr>
            <a:picLocks noChangeAspect="1"/>
          </p:cNvPicPr>
          <p:nvPr/>
        </p:nvPicPr>
        <p:blipFill>
          <a:blip r:embed="rId2"/>
          <a:stretch>
            <a:fillRect/>
          </a:stretch>
        </p:blipFill>
        <p:spPr>
          <a:xfrm>
            <a:off x="935995" y="782029"/>
            <a:ext cx="6368319" cy="1105989"/>
          </a:xfrm>
          <a:prstGeom prst="rect">
            <a:avLst/>
          </a:prstGeom>
        </p:spPr>
      </p:pic>
    </p:spTree>
    <p:extLst>
      <p:ext uri="{BB962C8B-B14F-4D97-AF65-F5344CB8AC3E}">
        <p14:creationId xmlns:p14="http://schemas.microsoft.com/office/powerpoint/2010/main" val="3589239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E73D1-B63F-5F9E-CAEF-12BBE7DE1FC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CEDEEA4-AAEE-CB95-45FC-094EA0D65C76}"/>
              </a:ext>
            </a:extLst>
          </p:cNvPr>
          <p:cNvSpPr>
            <a:spLocks noGrp="1"/>
          </p:cNvSpPr>
          <p:nvPr>
            <p:ph idx="1"/>
          </p:nvPr>
        </p:nvSpPr>
        <p:spPr>
          <a:xfrm>
            <a:off x="1024128" y="2084832"/>
            <a:ext cx="9720073" cy="4224528"/>
          </a:xfrm>
        </p:spPr>
        <p:txBody>
          <a:bodyPr>
            <a:normAutofit fontScale="92500" lnSpcReduction="10000"/>
          </a:bodyPr>
          <a:lstStyle/>
          <a:p>
            <a:r>
              <a:rPr lang="en-US" b="0" i="0" dirty="0">
                <a:solidFill>
                  <a:srgbClr val="242424"/>
                </a:solidFill>
                <a:effectLst/>
                <a:highlight>
                  <a:srgbClr val="FFFFFF"/>
                </a:highlight>
                <a:latin typeface="source-serif-pro"/>
              </a:rPr>
              <a:t>Agile teams frequently encounter the challenge of delivering high-quality releases quickly. In such a scenario, codeless test automation platforms like </a:t>
            </a:r>
            <a:r>
              <a:rPr lang="en-US" b="0" i="0" dirty="0" err="1">
                <a:solidFill>
                  <a:srgbClr val="242424"/>
                </a:solidFill>
                <a:effectLst/>
                <a:highlight>
                  <a:srgbClr val="FFFFFF"/>
                </a:highlight>
                <a:latin typeface="source-serif-pro"/>
              </a:rPr>
              <a:t>TestSigma</a:t>
            </a:r>
            <a:r>
              <a:rPr lang="en-US" b="0" i="0" dirty="0">
                <a:solidFill>
                  <a:srgbClr val="242424"/>
                </a:solidFill>
                <a:effectLst/>
                <a:highlight>
                  <a:srgbClr val="FFFFFF"/>
                </a:highlight>
                <a:latin typeface="source-serif-pro"/>
              </a:rPr>
              <a:t> prove to be invaluable, permitting users to create, execute, troubleshoot, and assess self-repairing tests in plain and straightforward English.</a:t>
            </a:r>
          </a:p>
          <a:p>
            <a:r>
              <a:rPr lang="en-US" b="1" u="sng" dirty="0">
                <a:solidFill>
                  <a:srgbClr val="242424"/>
                </a:solidFill>
                <a:highlight>
                  <a:srgbClr val="FFFFFF"/>
                </a:highlight>
                <a:latin typeface="source-serif-pro"/>
              </a:rPr>
              <a:t>Key Features</a:t>
            </a:r>
          </a:p>
          <a:p>
            <a:pPr algn="l">
              <a:buFont typeface="Arial" panose="020B0604020202020204" pitchFamily="34" charset="0"/>
              <a:buChar char="•"/>
            </a:pPr>
            <a:r>
              <a:rPr lang="en-US" b="0" i="0" dirty="0">
                <a:solidFill>
                  <a:srgbClr val="242424"/>
                </a:solidFill>
                <a:effectLst/>
                <a:highlight>
                  <a:srgbClr val="FFFFFF"/>
                </a:highlight>
                <a:latin typeface="source-serif-pro"/>
              </a:rPr>
              <a:t>Simplified test creation through natural language commands.</a:t>
            </a:r>
          </a:p>
          <a:p>
            <a:pPr algn="l">
              <a:buFont typeface="Arial" panose="020B0604020202020204" pitchFamily="34" charset="0"/>
              <a:buChar char="•"/>
            </a:pPr>
            <a:r>
              <a:rPr lang="en-US" b="0" i="0" dirty="0">
                <a:solidFill>
                  <a:srgbClr val="242424"/>
                </a:solidFill>
                <a:effectLst/>
                <a:highlight>
                  <a:srgbClr val="FFFFFF"/>
                </a:highlight>
                <a:latin typeface="source-serif-pro"/>
              </a:rPr>
              <a:t>Self-repairing tests employing an intelligent algorithm that identifies and rectifies page element issues.</a:t>
            </a:r>
          </a:p>
          <a:p>
            <a:pPr algn="l">
              <a:buFont typeface="Arial" panose="020B0604020202020204" pitchFamily="34" charset="0"/>
              <a:buChar char="•"/>
            </a:pPr>
            <a:r>
              <a:rPr lang="en-US" b="0" i="0" dirty="0">
                <a:solidFill>
                  <a:srgbClr val="242424"/>
                </a:solidFill>
                <a:effectLst/>
                <a:highlight>
                  <a:srgbClr val="FFFFFF"/>
                </a:highlight>
                <a:latin typeface="source-serif-pro"/>
              </a:rPr>
              <a:t>Comprehensive test reports to pinpoint trends in quality.</a:t>
            </a:r>
          </a:p>
          <a:p>
            <a:pPr algn="l">
              <a:buFont typeface="Arial" panose="020B0604020202020204" pitchFamily="34" charset="0"/>
              <a:buChar char="•"/>
            </a:pPr>
            <a:r>
              <a:rPr lang="en-US" b="0" i="0" dirty="0">
                <a:solidFill>
                  <a:srgbClr val="242424"/>
                </a:solidFill>
                <a:effectLst/>
                <a:highlight>
                  <a:srgbClr val="FFFFFF"/>
                </a:highlight>
                <a:latin typeface="source-serif-pro"/>
              </a:rPr>
              <a:t>Inbuilt integrations with popular tools such as Jira, Jenkins, GitHub, and Slack.</a:t>
            </a:r>
          </a:p>
          <a:p>
            <a:pPr algn="l">
              <a:buFont typeface="Arial" panose="020B0604020202020204" pitchFamily="34" charset="0"/>
              <a:buChar char="•"/>
            </a:pPr>
            <a:r>
              <a:rPr lang="en-US" b="0" i="0" dirty="0">
                <a:solidFill>
                  <a:srgbClr val="242424"/>
                </a:solidFill>
                <a:effectLst/>
                <a:highlight>
                  <a:srgbClr val="FFFFFF"/>
                </a:highlight>
                <a:latin typeface="source-serif-pro"/>
              </a:rPr>
              <a:t>Visual testing capabilities for the detection of visual discrepancies across diverse browsers, devices, and operating systems.</a:t>
            </a:r>
          </a:p>
          <a:p>
            <a:endParaRPr lang="en-IN" b="1" dirty="0"/>
          </a:p>
        </p:txBody>
      </p:sp>
      <p:pic>
        <p:nvPicPr>
          <p:cNvPr id="5" name="Picture 4">
            <a:extLst>
              <a:ext uri="{FF2B5EF4-FFF2-40B4-BE49-F238E27FC236}">
                <a16:creationId xmlns:a16="http://schemas.microsoft.com/office/drawing/2014/main" id="{A2755CE4-FA88-8A2A-087E-F15A11D95D93}"/>
              </a:ext>
            </a:extLst>
          </p:cNvPr>
          <p:cNvPicPr>
            <a:picLocks noChangeAspect="1"/>
          </p:cNvPicPr>
          <p:nvPr/>
        </p:nvPicPr>
        <p:blipFill>
          <a:blip r:embed="rId2"/>
          <a:stretch>
            <a:fillRect/>
          </a:stretch>
        </p:blipFill>
        <p:spPr>
          <a:xfrm>
            <a:off x="1024128" y="585216"/>
            <a:ext cx="4886815" cy="1206562"/>
          </a:xfrm>
          <a:prstGeom prst="rect">
            <a:avLst/>
          </a:prstGeom>
        </p:spPr>
      </p:pic>
    </p:spTree>
    <p:extLst>
      <p:ext uri="{BB962C8B-B14F-4D97-AF65-F5344CB8AC3E}">
        <p14:creationId xmlns:p14="http://schemas.microsoft.com/office/powerpoint/2010/main" val="1371664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5928F-2DF2-DC3A-07B8-B21CD9F47F18}"/>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C5E28C60-AE45-1A8D-F201-69CDEED8B6BA}"/>
              </a:ext>
            </a:extLst>
          </p:cNvPr>
          <p:cNvSpPr>
            <a:spLocks noGrp="1"/>
          </p:cNvSpPr>
          <p:nvPr>
            <p:ph idx="1"/>
          </p:nvPr>
        </p:nvSpPr>
        <p:spPr/>
        <p:txBody>
          <a:bodyPr>
            <a:normAutofit fontScale="92500" lnSpcReduction="10000"/>
          </a:bodyPr>
          <a:lstStyle/>
          <a:p>
            <a:pPr algn="l"/>
            <a:r>
              <a:rPr lang="en-US" b="0" i="0" dirty="0">
                <a:solidFill>
                  <a:srgbClr val="242424"/>
                </a:solidFill>
                <a:effectLst/>
                <a:highlight>
                  <a:srgbClr val="FFFFFF"/>
                </a:highlight>
                <a:latin typeface="source-serif-pro"/>
              </a:rPr>
              <a:t>Virtuoso represents an AI-driven platform that empowers you to automate your end-to-end testing process, all without the need for coding, even when dealing with the most dynamic applications. It enables the execution of tests on a grand scale in the cloud, across various devices, browsers, and operating systems</a:t>
            </a:r>
          </a:p>
          <a:p>
            <a:pPr algn="l"/>
            <a:r>
              <a:rPr lang="en-US" b="1" i="0" u="sng" dirty="0">
                <a:solidFill>
                  <a:srgbClr val="242424"/>
                </a:solidFill>
                <a:effectLst/>
                <a:highlight>
                  <a:srgbClr val="FFFFFF"/>
                </a:highlight>
                <a:latin typeface="source-serif-pro"/>
              </a:rPr>
              <a:t>Key Features:</a:t>
            </a:r>
          </a:p>
          <a:p>
            <a:pPr algn="l">
              <a:buFont typeface="Arial" panose="020B0604020202020204" pitchFamily="34" charset="0"/>
              <a:buChar char="•"/>
            </a:pPr>
            <a:r>
              <a:rPr lang="en-US" b="0" i="0" dirty="0">
                <a:solidFill>
                  <a:srgbClr val="242424"/>
                </a:solidFill>
                <a:effectLst/>
                <a:highlight>
                  <a:srgbClr val="FFFFFF"/>
                </a:highlight>
                <a:latin typeface="source-serif-pro"/>
              </a:rPr>
              <a:t>Creation of functional tests using Natural Language Programming for enhanced accessibility.</a:t>
            </a:r>
          </a:p>
          <a:p>
            <a:pPr algn="l">
              <a:buFont typeface="Arial" panose="020B0604020202020204" pitchFamily="34" charset="0"/>
              <a:buChar char="•"/>
            </a:pPr>
            <a:r>
              <a:rPr lang="en-US" b="0" i="0" dirty="0">
                <a:solidFill>
                  <a:srgbClr val="242424"/>
                </a:solidFill>
                <a:effectLst/>
                <a:highlight>
                  <a:srgbClr val="FFFFFF"/>
                </a:highlight>
                <a:latin typeface="source-serif-pro"/>
              </a:rPr>
              <a:t>Employing Intelligent Object Identification for self-sustaining tests that require minimal upkeep.</a:t>
            </a:r>
          </a:p>
          <a:p>
            <a:pPr algn="l">
              <a:buFont typeface="Arial" panose="020B0604020202020204" pitchFamily="34" charset="0"/>
              <a:buChar char="•"/>
            </a:pPr>
            <a:r>
              <a:rPr lang="en-US" b="0" i="0" dirty="0">
                <a:solidFill>
                  <a:srgbClr val="242424"/>
                </a:solidFill>
                <a:effectLst/>
                <a:highlight>
                  <a:srgbClr val="FFFFFF"/>
                </a:highlight>
                <a:latin typeface="source-serif-pro"/>
              </a:rPr>
              <a:t>Leveraging AI-driven self-healing capabilities to reduce the necessity for ongoing test maintenance.</a:t>
            </a:r>
          </a:p>
          <a:p>
            <a:pPr algn="l">
              <a:buFont typeface="Arial" panose="020B0604020202020204" pitchFamily="34" charset="0"/>
              <a:buChar char="•"/>
            </a:pPr>
            <a:r>
              <a:rPr lang="en-US" b="0" i="0" dirty="0">
                <a:solidFill>
                  <a:srgbClr val="242424"/>
                </a:solidFill>
                <a:effectLst/>
                <a:highlight>
                  <a:srgbClr val="FFFFFF"/>
                </a:highlight>
                <a:latin typeface="source-serif-pro"/>
              </a:rPr>
              <a:t>Execution of cloud-based tests on a multitude of devices, browsers, and operating systems, all at scale.</a:t>
            </a:r>
          </a:p>
          <a:p>
            <a:endParaRPr lang="en-IN" dirty="0"/>
          </a:p>
        </p:txBody>
      </p:sp>
      <p:pic>
        <p:nvPicPr>
          <p:cNvPr id="5" name="Picture 4">
            <a:extLst>
              <a:ext uri="{FF2B5EF4-FFF2-40B4-BE49-F238E27FC236}">
                <a16:creationId xmlns:a16="http://schemas.microsoft.com/office/drawing/2014/main" id="{55587535-A0DB-08B2-452F-B45BB27DB325}"/>
              </a:ext>
            </a:extLst>
          </p:cNvPr>
          <p:cNvPicPr>
            <a:picLocks noChangeAspect="1"/>
          </p:cNvPicPr>
          <p:nvPr/>
        </p:nvPicPr>
        <p:blipFill>
          <a:blip r:embed="rId2"/>
          <a:stretch>
            <a:fillRect/>
          </a:stretch>
        </p:blipFill>
        <p:spPr>
          <a:xfrm>
            <a:off x="1024128" y="765749"/>
            <a:ext cx="5344015" cy="1138550"/>
          </a:xfrm>
          <a:prstGeom prst="rect">
            <a:avLst/>
          </a:prstGeom>
        </p:spPr>
      </p:pic>
    </p:spTree>
    <p:extLst>
      <p:ext uri="{BB962C8B-B14F-4D97-AF65-F5344CB8AC3E}">
        <p14:creationId xmlns:p14="http://schemas.microsoft.com/office/powerpoint/2010/main" val="2571606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C082E-ACE9-EB59-FA84-E375006140FB}"/>
              </a:ext>
            </a:extLst>
          </p:cNvPr>
          <p:cNvSpPr>
            <a:spLocks noGrp="1"/>
          </p:cNvSpPr>
          <p:nvPr>
            <p:ph type="title"/>
          </p:nvPr>
        </p:nvSpPr>
        <p:spPr/>
        <p:txBody>
          <a:bodyPr/>
          <a:lstStyle/>
          <a:p>
            <a:r>
              <a:rPr lang="en-IN" dirty="0"/>
              <a:t>Overview and need for Codeless automation</a:t>
            </a:r>
          </a:p>
        </p:txBody>
      </p:sp>
      <p:sp>
        <p:nvSpPr>
          <p:cNvPr id="3" name="Content Placeholder 2">
            <a:extLst>
              <a:ext uri="{FF2B5EF4-FFF2-40B4-BE49-F238E27FC236}">
                <a16:creationId xmlns:a16="http://schemas.microsoft.com/office/drawing/2014/main" id="{CFA267BE-0D6C-C6DE-A0B2-E8EC46F44AB3}"/>
              </a:ext>
            </a:extLst>
          </p:cNvPr>
          <p:cNvSpPr>
            <a:spLocks noGrp="1"/>
          </p:cNvSpPr>
          <p:nvPr>
            <p:ph idx="1"/>
          </p:nvPr>
        </p:nvSpPr>
        <p:spPr/>
        <p:txBody>
          <a:bodyPr/>
          <a:lstStyle/>
          <a:p>
            <a:r>
              <a:rPr lang="en-US" b="0" i="0" dirty="0">
                <a:solidFill>
                  <a:srgbClr val="14142B"/>
                </a:solidFill>
                <a:effectLst/>
                <a:highlight>
                  <a:srgbClr val="FCFCFC"/>
                </a:highlight>
                <a:latin typeface="-apple-system"/>
              </a:rPr>
              <a:t> In the early days of software development, almost everything was done manually, from writing code to testing. But as the scale and complexity of software systems grew, manual processes became increasingly impractical, being error-prone. The need for more efficient methods led to the development of automation tools, which could handle repetitive tasks far more quickly and accurately than humans.</a:t>
            </a:r>
          </a:p>
          <a:p>
            <a:r>
              <a:rPr lang="en-US" b="1" dirty="0">
                <a:solidFill>
                  <a:srgbClr val="14142B"/>
                </a:solidFill>
                <a:highlight>
                  <a:srgbClr val="FCFCFC"/>
                </a:highlight>
                <a:latin typeface="-apple-system"/>
              </a:rPr>
              <a:t>What is Codeless Test Automation ?</a:t>
            </a:r>
          </a:p>
          <a:p>
            <a:pPr marL="0" indent="0">
              <a:buNone/>
            </a:pPr>
            <a:r>
              <a:rPr lang="en-US" dirty="0"/>
              <a:t>Codeless automated testing, or codeless automation, is the process of creating automated tests without writing a single line of code. Codeless automation lets teams automate the process of writing tests scripts regardless of skill level.</a:t>
            </a:r>
            <a:endParaRPr lang="en-IN" dirty="0"/>
          </a:p>
        </p:txBody>
      </p:sp>
    </p:spTree>
    <p:extLst>
      <p:ext uri="{BB962C8B-B14F-4D97-AF65-F5344CB8AC3E}">
        <p14:creationId xmlns:p14="http://schemas.microsoft.com/office/powerpoint/2010/main" val="3013298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7F158-6ED4-FA0C-CB25-B34F1D0B2F90}"/>
              </a:ext>
            </a:extLst>
          </p:cNvPr>
          <p:cNvSpPr>
            <a:spLocks noGrp="1"/>
          </p:cNvSpPr>
          <p:nvPr>
            <p:ph type="title"/>
          </p:nvPr>
        </p:nvSpPr>
        <p:spPr/>
        <p:txBody>
          <a:bodyPr/>
          <a:lstStyle/>
          <a:p>
            <a:r>
              <a:rPr lang="en-IN" dirty="0"/>
              <a:t>Evolution of codeless test automation</a:t>
            </a:r>
          </a:p>
        </p:txBody>
      </p:sp>
      <p:pic>
        <p:nvPicPr>
          <p:cNvPr id="5" name="Content Placeholder 4">
            <a:extLst>
              <a:ext uri="{FF2B5EF4-FFF2-40B4-BE49-F238E27FC236}">
                <a16:creationId xmlns:a16="http://schemas.microsoft.com/office/drawing/2014/main" id="{5D5260EA-2B08-092E-1BA8-629068BF3622}"/>
              </a:ext>
            </a:extLst>
          </p:cNvPr>
          <p:cNvPicPr>
            <a:picLocks noGrp="1" noChangeAspect="1"/>
          </p:cNvPicPr>
          <p:nvPr>
            <p:ph idx="1"/>
          </p:nvPr>
        </p:nvPicPr>
        <p:blipFill>
          <a:blip r:embed="rId2"/>
          <a:stretch>
            <a:fillRect/>
          </a:stretch>
        </p:blipFill>
        <p:spPr>
          <a:xfrm>
            <a:off x="854964" y="1730828"/>
            <a:ext cx="10482072" cy="4887686"/>
          </a:xfrm>
        </p:spPr>
      </p:pic>
    </p:spTree>
    <p:extLst>
      <p:ext uri="{BB962C8B-B14F-4D97-AF65-F5344CB8AC3E}">
        <p14:creationId xmlns:p14="http://schemas.microsoft.com/office/powerpoint/2010/main" val="2113643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9B3C5-8331-A748-867B-1085E3C4BF35}"/>
              </a:ext>
            </a:extLst>
          </p:cNvPr>
          <p:cNvSpPr>
            <a:spLocks noGrp="1"/>
          </p:cNvSpPr>
          <p:nvPr>
            <p:ph type="title"/>
          </p:nvPr>
        </p:nvSpPr>
        <p:spPr/>
        <p:txBody>
          <a:bodyPr/>
          <a:lstStyle/>
          <a:p>
            <a:r>
              <a:rPr lang="en-IN" dirty="0"/>
              <a:t>Advantages of codeless automation</a:t>
            </a:r>
          </a:p>
        </p:txBody>
      </p:sp>
      <p:sp>
        <p:nvSpPr>
          <p:cNvPr id="3" name="Content Placeholder 2">
            <a:extLst>
              <a:ext uri="{FF2B5EF4-FFF2-40B4-BE49-F238E27FC236}">
                <a16:creationId xmlns:a16="http://schemas.microsoft.com/office/drawing/2014/main" id="{56696474-8910-6A2C-59EB-A513F858DB73}"/>
              </a:ext>
            </a:extLst>
          </p:cNvPr>
          <p:cNvSpPr>
            <a:spLocks noGrp="1"/>
          </p:cNvSpPr>
          <p:nvPr>
            <p:ph idx="1"/>
          </p:nvPr>
        </p:nvSpPr>
        <p:spPr/>
        <p:txBody>
          <a:bodyPr/>
          <a:lstStyle/>
          <a:p>
            <a:pPr marL="457200" indent="-457200">
              <a:buFont typeface="+mj-lt"/>
              <a:buAutoNum type="arabicPeriod"/>
            </a:pPr>
            <a:r>
              <a:rPr lang="en-IN" b="0" i="0" dirty="0">
                <a:solidFill>
                  <a:srgbClr val="000000"/>
                </a:solidFill>
                <a:effectLst/>
                <a:highlight>
                  <a:srgbClr val="FFFFFF"/>
                </a:highlight>
                <a:latin typeface="Lato" panose="020F0502020204030203" pitchFamily="34" charset="0"/>
              </a:rPr>
              <a:t>User-Friendly UI</a:t>
            </a:r>
          </a:p>
          <a:p>
            <a:pPr marL="457200" indent="-457200">
              <a:buFont typeface="+mj-lt"/>
              <a:buAutoNum type="arabicPeriod"/>
            </a:pPr>
            <a:r>
              <a:rPr lang="en-IN" b="0" i="0" dirty="0">
                <a:solidFill>
                  <a:srgbClr val="000000"/>
                </a:solidFill>
                <a:effectLst/>
                <a:highlight>
                  <a:srgbClr val="FFFFFF"/>
                </a:highlight>
                <a:latin typeface="Lato" panose="020F0502020204030203" pitchFamily="34" charset="0"/>
              </a:rPr>
              <a:t>Keeps Pace with Development</a:t>
            </a:r>
            <a:endParaRPr lang="en-IN" dirty="0">
              <a:solidFill>
                <a:srgbClr val="000000"/>
              </a:solidFill>
              <a:highlight>
                <a:srgbClr val="FFFFFF"/>
              </a:highlight>
              <a:latin typeface="Lato" panose="020F0502020204030203" pitchFamily="34" charset="0"/>
            </a:endParaRPr>
          </a:p>
          <a:p>
            <a:pPr marL="457200" indent="-457200">
              <a:buFont typeface="+mj-lt"/>
              <a:buAutoNum type="arabicPeriod"/>
            </a:pPr>
            <a:r>
              <a:rPr lang="en-IN" b="0" i="0" dirty="0">
                <a:solidFill>
                  <a:srgbClr val="000000"/>
                </a:solidFill>
                <a:effectLst/>
                <a:highlight>
                  <a:srgbClr val="FFFFFF"/>
                </a:highlight>
                <a:latin typeface="Lato" panose="020F0502020204030203" pitchFamily="34" charset="0"/>
              </a:rPr>
              <a:t>Lowers Maintenance Cost &amp; Scalability</a:t>
            </a:r>
          </a:p>
          <a:p>
            <a:pPr marL="457200" indent="-457200">
              <a:buFont typeface="+mj-lt"/>
              <a:buAutoNum type="arabicPeriod"/>
            </a:pPr>
            <a:r>
              <a:rPr lang="en-IN" b="0" i="0" dirty="0">
                <a:solidFill>
                  <a:srgbClr val="000000"/>
                </a:solidFill>
                <a:effectLst/>
                <a:highlight>
                  <a:srgbClr val="FFFFFF"/>
                </a:highlight>
                <a:latin typeface="Lato" panose="020F0502020204030203" pitchFamily="34" charset="0"/>
              </a:rPr>
              <a:t>Increase Automation Adoption</a:t>
            </a:r>
            <a:endParaRPr lang="en-IN" dirty="0">
              <a:solidFill>
                <a:srgbClr val="000000"/>
              </a:solidFill>
              <a:highlight>
                <a:srgbClr val="FFFFFF"/>
              </a:highlight>
              <a:latin typeface="Lato" panose="020F0502020204030203" pitchFamily="34" charset="0"/>
            </a:endParaRPr>
          </a:p>
          <a:p>
            <a:pPr marL="457200" indent="-457200">
              <a:buFont typeface="+mj-lt"/>
              <a:buAutoNum type="arabicPeriod"/>
            </a:pPr>
            <a:r>
              <a:rPr lang="en-IN" b="0" i="0" dirty="0">
                <a:solidFill>
                  <a:srgbClr val="000000"/>
                </a:solidFill>
                <a:effectLst/>
                <a:highlight>
                  <a:srgbClr val="FFFFFF"/>
                </a:highlight>
                <a:latin typeface="Lato" panose="020F0502020204030203" pitchFamily="34" charset="0"/>
              </a:rPr>
              <a:t>Greater Process &amp; Change Documentation</a:t>
            </a:r>
          </a:p>
          <a:p>
            <a:pPr marL="457200" indent="-457200">
              <a:buFont typeface="+mj-lt"/>
              <a:buAutoNum type="arabicPeriod"/>
            </a:pPr>
            <a:r>
              <a:rPr lang="en-IN" b="0" i="0" dirty="0">
                <a:solidFill>
                  <a:srgbClr val="000000"/>
                </a:solidFill>
                <a:effectLst/>
                <a:highlight>
                  <a:srgbClr val="FFFFFF"/>
                </a:highlight>
                <a:latin typeface="Lato" panose="020F0502020204030203" pitchFamily="34" charset="0"/>
              </a:rPr>
              <a:t>Smart Element Locators</a:t>
            </a:r>
            <a:endParaRPr lang="en-IN" dirty="0">
              <a:solidFill>
                <a:srgbClr val="000000"/>
              </a:solidFill>
              <a:highlight>
                <a:srgbClr val="FFFFFF"/>
              </a:highlight>
              <a:latin typeface="Lato" panose="020F0502020204030203" pitchFamily="34" charset="0"/>
            </a:endParaRPr>
          </a:p>
          <a:p>
            <a:pPr marL="457200" indent="-457200">
              <a:buFont typeface="+mj-lt"/>
              <a:buAutoNum type="arabicPeriod"/>
            </a:pPr>
            <a:r>
              <a:rPr lang="en-IN" b="0" i="0" dirty="0">
                <a:solidFill>
                  <a:srgbClr val="000000"/>
                </a:solidFill>
                <a:effectLst/>
                <a:highlight>
                  <a:srgbClr val="FFFFFF"/>
                </a:highlight>
                <a:latin typeface="Lato" panose="020F0502020204030203" pitchFamily="34" charset="0"/>
              </a:rPr>
              <a:t>Conditional Waiting</a:t>
            </a:r>
          </a:p>
          <a:p>
            <a:pPr marL="457200" indent="-457200">
              <a:buFont typeface="+mj-lt"/>
              <a:buAutoNum type="arabicPeriod"/>
            </a:pPr>
            <a:r>
              <a:rPr lang="en-IN" b="0" i="0" dirty="0">
                <a:solidFill>
                  <a:srgbClr val="000000"/>
                </a:solidFill>
                <a:effectLst/>
                <a:highlight>
                  <a:srgbClr val="FFFFFF"/>
                </a:highlight>
                <a:latin typeface="Lato" panose="020F0502020204030203" pitchFamily="34" charset="0"/>
              </a:rPr>
              <a:t>Ability to Insert Code</a:t>
            </a:r>
            <a:endParaRPr lang="en-IN" dirty="0"/>
          </a:p>
        </p:txBody>
      </p:sp>
    </p:spTree>
    <p:extLst>
      <p:ext uri="{BB962C8B-B14F-4D97-AF65-F5344CB8AC3E}">
        <p14:creationId xmlns:p14="http://schemas.microsoft.com/office/powerpoint/2010/main" val="636130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6C0D1-0FFA-4838-8131-5814B6FDCDD1}"/>
              </a:ext>
            </a:extLst>
          </p:cNvPr>
          <p:cNvSpPr>
            <a:spLocks noGrp="1"/>
          </p:cNvSpPr>
          <p:nvPr>
            <p:ph type="title"/>
          </p:nvPr>
        </p:nvSpPr>
        <p:spPr/>
        <p:txBody>
          <a:bodyPr/>
          <a:lstStyle/>
          <a:p>
            <a:r>
              <a:rPr lang="en-IN" dirty="0"/>
              <a:t>Codeless automation tools</a:t>
            </a:r>
          </a:p>
        </p:txBody>
      </p:sp>
      <p:pic>
        <p:nvPicPr>
          <p:cNvPr id="5" name="Content Placeholder 4">
            <a:extLst>
              <a:ext uri="{FF2B5EF4-FFF2-40B4-BE49-F238E27FC236}">
                <a16:creationId xmlns:a16="http://schemas.microsoft.com/office/drawing/2014/main" id="{46F0104D-727F-B333-9AF8-18C28B092613}"/>
              </a:ext>
            </a:extLst>
          </p:cNvPr>
          <p:cNvPicPr>
            <a:picLocks noGrp="1" noChangeAspect="1"/>
          </p:cNvPicPr>
          <p:nvPr>
            <p:ph idx="1"/>
          </p:nvPr>
        </p:nvPicPr>
        <p:blipFill>
          <a:blip r:embed="rId2"/>
          <a:stretch>
            <a:fillRect/>
          </a:stretch>
        </p:blipFill>
        <p:spPr>
          <a:xfrm>
            <a:off x="1177191" y="2084832"/>
            <a:ext cx="10216672" cy="4054711"/>
          </a:xfrm>
        </p:spPr>
      </p:pic>
    </p:spTree>
    <p:extLst>
      <p:ext uri="{BB962C8B-B14F-4D97-AF65-F5344CB8AC3E}">
        <p14:creationId xmlns:p14="http://schemas.microsoft.com/office/powerpoint/2010/main" val="4147242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997B8-D9B7-329B-C97F-0B194EF00EE1}"/>
              </a:ext>
            </a:extLst>
          </p:cNvPr>
          <p:cNvSpPr>
            <a:spLocks noGrp="1"/>
          </p:cNvSpPr>
          <p:nvPr>
            <p:ph type="title"/>
          </p:nvPr>
        </p:nvSpPr>
        <p:spPr>
          <a:xfrm>
            <a:off x="1024128" y="585216"/>
            <a:ext cx="9720072" cy="1243584"/>
          </a:xfrm>
        </p:spPr>
        <p:txBody>
          <a:bodyPr/>
          <a:lstStyle/>
          <a:p>
            <a:endParaRPr lang="en-IN" dirty="0"/>
          </a:p>
        </p:txBody>
      </p:sp>
      <p:sp>
        <p:nvSpPr>
          <p:cNvPr id="3" name="Content Placeholder 2">
            <a:extLst>
              <a:ext uri="{FF2B5EF4-FFF2-40B4-BE49-F238E27FC236}">
                <a16:creationId xmlns:a16="http://schemas.microsoft.com/office/drawing/2014/main" id="{932C83AA-FC78-01D7-D9DB-D0CB644F3CB9}"/>
              </a:ext>
            </a:extLst>
          </p:cNvPr>
          <p:cNvSpPr>
            <a:spLocks noGrp="1"/>
          </p:cNvSpPr>
          <p:nvPr>
            <p:ph idx="1"/>
          </p:nvPr>
        </p:nvSpPr>
        <p:spPr/>
        <p:txBody>
          <a:bodyPr>
            <a:normAutofit fontScale="85000" lnSpcReduction="20000"/>
          </a:bodyPr>
          <a:lstStyle/>
          <a:p>
            <a:r>
              <a:rPr lang="en-US" sz="2100" b="1" i="0" dirty="0" err="1">
                <a:solidFill>
                  <a:srgbClr val="242424"/>
                </a:solidFill>
                <a:effectLst/>
                <a:highlight>
                  <a:srgbClr val="FFFFFF"/>
                </a:highlight>
                <a:latin typeface="source-serif-pro"/>
              </a:rPr>
              <a:t>autoMagiQ</a:t>
            </a:r>
            <a:r>
              <a:rPr lang="en-US" sz="2100" b="1" i="0" dirty="0">
                <a:solidFill>
                  <a:srgbClr val="242424"/>
                </a:solidFill>
                <a:effectLst/>
                <a:highlight>
                  <a:srgbClr val="FFFFFF"/>
                </a:highlight>
                <a:latin typeface="source-serif-pro"/>
              </a:rPr>
              <a:t>, a groundbreaking codeless test automation tool that redefines the way testing is performed. With </a:t>
            </a:r>
            <a:r>
              <a:rPr lang="en-US" sz="2100" b="1" i="0" dirty="0" err="1">
                <a:solidFill>
                  <a:srgbClr val="242424"/>
                </a:solidFill>
                <a:effectLst/>
                <a:highlight>
                  <a:srgbClr val="FFFFFF"/>
                </a:highlight>
                <a:latin typeface="source-serif-pro"/>
              </a:rPr>
              <a:t>autoMagiQ</a:t>
            </a:r>
            <a:r>
              <a:rPr lang="en-US" sz="2100" b="1" i="0" dirty="0">
                <a:solidFill>
                  <a:srgbClr val="242424"/>
                </a:solidFill>
                <a:effectLst/>
                <a:highlight>
                  <a:srgbClr val="FFFFFF"/>
                </a:highlight>
                <a:latin typeface="source-serif-pro"/>
              </a:rPr>
              <a:t>, you can develop robust, maintainable tests faster, gain actionable insights, and experience the magic of AI-powered Automation.</a:t>
            </a:r>
          </a:p>
          <a:p>
            <a:r>
              <a:rPr lang="en-US" sz="2100" u="sng" dirty="0">
                <a:solidFill>
                  <a:srgbClr val="242424"/>
                </a:solidFill>
                <a:highlight>
                  <a:srgbClr val="FFFFFF"/>
                </a:highlight>
                <a:latin typeface="source-serif-pro"/>
              </a:rPr>
              <a:t>Following are the features of </a:t>
            </a:r>
            <a:r>
              <a:rPr lang="en-US" sz="2100" u="sng" dirty="0" err="1">
                <a:solidFill>
                  <a:srgbClr val="242424"/>
                </a:solidFill>
                <a:highlight>
                  <a:srgbClr val="FFFFFF"/>
                </a:highlight>
                <a:latin typeface="source-serif-pro"/>
              </a:rPr>
              <a:t>autoMagiQ</a:t>
            </a:r>
            <a:endParaRPr lang="en-US" sz="2100" u="sng" dirty="0">
              <a:solidFill>
                <a:srgbClr val="242424"/>
              </a:solidFill>
              <a:highlight>
                <a:srgbClr val="FFFFFF"/>
              </a:highlight>
              <a:latin typeface="source-serif-pro"/>
            </a:endParaRPr>
          </a:p>
          <a:p>
            <a:pPr algn="l">
              <a:buFont typeface="Arial" panose="020B0604020202020204" pitchFamily="34" charset="0"/>
              <a:buChar char="•"/>
            </a:pPr>
            <a:r>
              <a:rPr lang="en-IN" sz="2100" b="0" i="0" dirty="0">
                <a:solidFill>
                  <a:srgbClr val="242424"/>
                </a:solidFill>
                <a:effectLst/>
                <a:highlight>
                  <a:srgbClr val="FFFFFF"/>
                </a:highlight>
                <a:latin typeface="source-serif-pro"/>
              </a:rPr>
              <a:t>Intuitive and User-friendly UI. Near-zero learning curve for both testers and domain experts.</a:t>
            </a:r>
          </a:p>
          <a:p>
            <a:pPr algn="l">
              <a:buFont typeface="Arial" panose="020B0604020202020204" pitchFamily="34" charset="0"/>
              <a:buChar char="•"/>
            </a:pPr>
            <a:r>
              <a:rPr lang="en-IN" sz="2100" b="0" i="0" dirty="0">
                <a:solidFill>
                  <a:srgbClr val="242424"/>
                </a:solidFill>
                <a:effectLst/>
                <a:highlight>
                  <a:srgbClr val="FFFFFF"/>
                </a:highlight>
                <a:latin typeface="source-serif-pro"/>
              </a:rPr>
              <a:t>AI/ML models for proactive failure prediction and RCA.</a:t>
            </a:r>
          </a:p>
          <a:p>
            <a:pPr algn="l">
              <a:buFont typeface="Arial" panose="020B0604020202020204" pitchFamily="34" charset="0"/>
              <a:buChar char="•"/>
            </a:pPr>
            <a:r>
              <a:rPr lang="en-IN" sz="2100" b="0" i="0" dirty="0">
                <a:solidFill>
                  <a:srgbClr val="242424"/>
                </a:solidFill>
                <a:effectLst/>
                <a:highlight>
                  <a:srgbClr val="FFFFFF"/>
                </a:highlight>
                <a:latin typeface="source-serif-pro"/>
              </a:rPr>
              <a:t>Cloud-based infrastructure ensuring scalability.</a:t>
            </a:r>
          </a:p>
          <a:p>
            <a:pPr algn="l">
              <a:buFont typeface="Arial" panose="020B0604020202020204" pitchFamily="34" charset="0"/>
              <a:buChar char="•"/>
            </a:pPr>
            <a:r>
              <a:rPr lang="en-IN" sz="2100" b="0" i="0" dirty="0">
                <a:solidFill>
                  <a:srgbClr val="242424"/>
                </a:solidFill>
                <a:effectLst/>
                <a:highlight>
                  <a:srgbClr val="FFFFFF"/>
                </a:highlight>
                <a:latin typeface="source-serif-pro"/>
              </a:rPr>
              <a:t>Self-healing capability employs adaptive element identification, addressing run-time issues associated with dynamic application changes and ensuring robust automation execution.</a:t>
            </a:r>
          </a:p>
          <a:p>
            <a:pPr algn="l">
              <a:buFont typeface="Arial" panose="020B0604020202020204" pitchFamily="34" charset="0"/>
              <a:buChar char="•"/>
            </a:pPr>
            <a:r>
              <a:rPr lang="en-IN" sz="2100" b="0" i="0" dirty="0">
                <a:solidFill>
                  <a:srgbClr val="242424"/>
                </a:solidFill>
                <a:effectLst/>
                <a:highlight>
                  <a:srgbClr val="FFFFFF"/>
                </a:highlight>
                <a:latin typeface="source-serif-pro"/>
              </a:rPr>
              <a:t>Comprehensive dashboard offering real-time project progress metrics.</a:t>
            </a:r>
          </a:p>
          <a:p>
            <a:pPr algn="l">
              <a:buFont typeface="Arial" panose="020B0604020202020204" pitchFamily="34" charset="0"/>
              <a:buChar char="•"/>
            </a:pPr>
            <a:r>
              <a:rPr lang="en-IN" sz="2100" b="0" i="0" dirty="0">
                <a:solidFill>
                  <a:srgbClr val="242424"/>
                </a:solidFill>
                <a:effectLst/>
                <a:highlight>
                  <a:srgbClr val="FFFFFF"/>
                </a:highlight>
                <a:latin typeface="source-serif-pro"/>
              </a:rPr>
              <a:t>Rich integration ecosystem supporting CI/CD.</a:t>
            </a:r>
          </a:p>
          <a:p>
            <a:pPr algn="l">
              <a:buFont typeface="Arial" panose="020B0604020202020204" pitchFamily="34" charset="0"/>
              <a:buChar char="•"/>
            </a:pPr>
            <a:r>
              <a:rPr lang="en-IN" sz="2100" b="0" i="0" dirty="0">
                <a:solidFill>
                  <a:srgbClr val="242424"/>
                </a:solidFill>
                <a:effectLst/>
                <a:highlight>
                  <a:srgbClr val="FFFFFF"/>
                </a:highlight>
                <a:latin typeface="source-serif-pro"/>
              </a:rPr>
              <a:t>Multi-environment testing: web, mobile, API, and desktop.</a:t>
            </a:r>
          </a:p>
          <a:p>
            <a:endParaRPr lang="en-IN" dirty="0"/>
          </a:p>
        </p:txBody>
      </p:sp>
      <p:pic>
        <p:nvPicPr>
          <p:cNvPr id="5" name="Picture 4">
            <a:extLst>
              <a:ext uri="{FF2B5EF4-FFF2-40B4-BE49-F238E27FC236}">
                <a16:creationId xmlns:a16="http://schemas.microsoft.com/office/drawing/2014/main" id="{811B88D9-7BB4-D16E-5314-E6A29F9C9427}"/>
              </a:ext>
            </a:extLst>
          </p:cNvPr>
          <p:cNvPicPr>
            <a:picLocks noChangeAspect="1"/>
          </p:cNvPicPr>
          <p:nvPr/>
        </p:nvPicPr>
        <p:blipFill>
          <a:blip r:embed="rId2"/>
          <a:stretch>
            <a:fillRect/>
          </a:stretch>
        </p:blipFill>
        <p:spPr>
          <a:xfrm>
            <a:off x="1132001" y="718491"/>
            <a:ext cx="4419827" cy="977950"/>
          </a:xfrm>
          <a:prstGeom prst="rect">
            <a:avLst/>
          </a:prstGeom>
        </p:spPr>
      </p:pic>
    </p:spTree>
    <p:extLst>
      <p:ext uri="{BB962C8B-B14F-4D97-AF65-F5344CB8AC3E}">
        <p14:creationId xmlns:p14="http://schemas.microsoft.com/office/powerpoint/2010/main" val="1033343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1B6ED-6F6D-3E38-4812-044F20C0622C}"/>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22AE45A1-0D3A-42B4-6880-BB1B3716A89B}"/>
              </a:ext>
            </a:extLst>
          </p:cNvPr>
          <p:cNvSpPr>
            <a:spLocks noGrp="1"/>
          </p:cNvSpPr>
          <p:nvPr>
            <p:ph idx="1"/>
          </p:nvPr>
        </p:nvSpPr>
        <p:spPr/>
        <p:txBody>
          <a:bodyPr>
            <a:normAutofit fontScale="92500" lnSpcReduction="20000"/>
          </a:bodyPr>
          <a:lstStyle/>
          <a:p>
            <a:r>
              <a:rPr lang="en-US" b="1" i="0" dirty="0">
                <a:solidFill>
                  <a:srgbClr val="242424"/>
                </a:solidFill>
                <a:effectLst/>
                <a:highlight>
                  <a:srgbClr val="FFFFFF"/>
                </a:highlight>
                <a:latin typeface="source-serif-pro"/>
              </a:rPr>
              <a:t>ACCELQ is a test automation tool that leverages the power of artificial intelligence (AI) to automate testing for a wide range of applications, including web, desktop, mobile apps, and mainframes. It seamlessly integrates with DevOps and QA systems, offering a unified perspective of the entire software development lifecycle.</a:t>
            </a:r>
          </a:p>
          <a:p>
            <a:pPr algn="l"/>
            <a:r>
              <a:rPr lang="en-US" b="1" i="0" u="sng" dirty="0">
                <a:solidFill>
                  <a:srgbClr val="242424"/>
                </a:solidFill>
                <a:effectLst/>
                <a:highlight>
                  <a:srgbClr val="FFFFFF"/>
                </a:highlight>
                <a:latin typeface="source-serif-pro"/>
              </a:rPr>
              <a:t>Some key attributes of ACCELQ that help it as a codeless automation testing tool are:</a:t>
            </a:r>
          </a:p>
          <a:p>
            <a:pPr algn="l">
              <a:buFont typeface="Arial" panose="020B0604020202020204" pitchFamily="34" charset="0"/>
              <a:buChar char="•"/>
            </a:pPr>
            <a:r>
              <a:rPr lang="en-US" b="0" i="0" dirty="0">
                <a:solidFill>
                  <a:srgbClr val="242424"/>
                </a:solidFill>
                <a:effectLst/>
                <a:highlight>
                  <a:srgbClr val="FFFFFF"/>
                </a:highlight>
                <a:latin typeface="source-serif-pro"/>
              </a:rPr>
              <a:t>Cloud-based test automation with AI-driven, no-code capabilities.</a:t>
            </a:r>
          </a:p>
          <a:p>
            <a:pPr algn="l">
              <a:buFont typeface="Arial" panose="020B0604020202020204" pitchFamily="34" charset="0"/>
              <a:buChar char="•"/>
            </a:pPr>
            <a:r>
              <a:rPr lang="en-US" b="0" i="0" dirty="0">
                <a:solidFill>
                  <a:srgbClr val="242424"/>
                </a:solidFill>
                <a:effectLst/>
                <a:highlight>
                  <a:srgbClr val="FFFFFF"/>
                </a:highlight>
                <a:latin typeface="source-serif-pro"/>
              </a:rPr>
              <a:t>Rapid test automation development with minimal maintenance requirements.</a:t>
            </a:r>
          </a:p>
          <a:p>
            <a:pPr algn="l">
              <a:buFont typeface="Arial" panose="020B0604020202020204" pitchFamily="34" charset="0"/>
              <a:buChar char="•"/>
            </a:pPr>
            <a:r>
              <a:rPr lang="en-US" b="0" i="0" dirty="0">
                <a:solidFill>
                  <a:srgbClr val="242424"/>
                </a:solidFill>
                <a:effectLst/>
                <a:highlight>
                  <a:srgbClr val="FFFFFF"/>
                </a:highlight>
                <a:latin typeface="source-serif-pro"/>
              </a:rPr>
              <a:t>Empowers continuous testing through Software Development Life Cycle (SDLC) automation.</a:t>
            </a:r>
          </a:p>
          <a:p>
            <a:pPr algn="l">
              <a:buFont typeface="Arial" panose="020B0604020202020204" pitchFamily="34" charset="0"/>
              <a:buChar char="•"/>
            </a:pPr>
            <a:r>
              <a:rPr lang="en-US" b="0" i="0" dirty="0">
                <a:solidFill>
                  <a:srgbClr val="242424"/>
                </a:solidFill>
                <a:effectLst/>
                <a:highlight>
                  <a:srgbClr val="FFFFFF"/>
                </a:highlight>
                <a:latin typeface="source-serif-pro"/>
              </a:rPr>
              <a:t>Rich set of built-in actions for comprehensive test coverage.</a:t>
            </a:r>
          </a:p>
          <a:p>
            <a:pPr algn="l">
              <a:buFont typeface="Arial" panose="020B0604020202020204" pitchFamily="34" charset="0"/>
              <a:buChar char="•"/>
            </a:pPr>
            <a:r>
              <a:rPr lang="en-US" b="0" i="0" dirty="0">
                <a:solidFill>
                  <a:srgbClr val="242424"/>
                </a:solidFill>
                <a:effectLst/>
                <a:highlight>
                  <a:srgbClr val="FFFFFF"/>
                </a:highlight>
                <a:latin typeface="source-serif-pro"/>
              </a:rPr>
              <a:t>Seamless integration with popular tools and platforms.</a:t>
            </a:r>
          </a:p>
          <a:p>
            <a:pPr algn="l">
              <a:buFont typeface="Arial" panose="020B0604020202020204" pitchFamily="34" charset="0"/>
              <a:buChar char="•"/>
            </a:pPr>
            <a:r>
              <a:rPr lang="en-US" b="0" i="0" dirty="0">
                <a:solidFill>
                  <a:srgbClr val="242424"/>
                </a:solidFill>
                <a:effectLst/>
                <a:highlight>
                  <a:srgbClr val="FFFFFF"/>
                </a:highlight>
                <a:latin typeface="source-serif-pro"/>
              </a:rPr>
              <a:t>Comprehensive cross-device and cross-browser testing.</a:t>
            </a:r>
          </a:p>
          <a:p>
            <a:endParaRPr lang="en-IN" dirty="0"/>
          </a:p>
        </p:txBody>
      </p:sp>
      <p:pic>
        <p:nvPicPr>
          <p:cNvPr id="5" name="Picture 4">
            <a:extLst>
              <a:ext uri="{FF2B5EF4-FFF2-40B4-BE49-F238E27FC236}">
                <a16:creationId xmlns:a16="http://schemas.microsoft.com/office/drawing/2014/main" id="{091598B0-2005-2727-8293-F282B16BEC11}"/>
              </a:ext>
            </a:extLst>
          </p:cNvPr>
          <p:cNvPicPr>
            <a:picLocks noChangeAspect="1"/>
          </p:cNvPicPr>
          <p:nvPr/>
        </p:nvPicPr>
        <p:blipFill>
          <a:blip r:embed="rId2"/>
          <a:stretch>
            <a:fillRect/>
          </a:stretch>
        </p:blipFill>
        <p:spPr>
          <a:xfrm>
            <a:off x="1148350" y="855574"/>
            <a:ext cx="4348935" cy="958899"/>
          </a:xfrm>
          <a:prstGeom prst="rect">
            <a:avLst/>
          </a:prstGeom>
        </p:spPr>
      </p:pic>
    </p:spTree>
    <p:extLst>
      <p:ext uri="{BB962C8B-B14F-4D97-AF65-F5344CB8AC3E}">
        <p14:creationId xmlns:p14="http://schemas.microsoft.com/office/powerpoint/2010/main" val="1299152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62129-EED2-0DE8-DE5E-FEFA7859F376}"/>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C378BCEE-F78E-F864-3206-5858F8AC2268}"/>
              </a:ext>
            </a:extLst>
          </p:cNvPr>
          <p:cNvSpPr>
            <a:spLocks noGrp="1"/>
          </p:cNvSpPr>
          <p:nvPr>
            <p:ph idx="1"/>
          </p:nvPr>
        </p:nvSpPr>
        <p:spPr/>
        <p:txBody>
          <a:bodyPr>
            <a:normAutofit fontScale="92500" lnSpcReduction="10000"/>
          </a:bodyPr>
          <a:lstStyle/>
          <a:p>
            <a:r>
              <a:rPr lang="en-US" b="1" i="0" dirty="0" err="1">
                <a:solidFill>
                  <a:srgbClr val="242424"/>
                </a:solidFill>
                <a:effectLst/>
                <a:highlight>
                  <a:srgbClr val="FFFFFF"/>
                </a:highlight>
                <a:latin typeface="source-serif-pro"/>
              </a:rPr>
              <a:t>Katalon</a:t>
            </a:r>
            <a:r>
              <a:rPr lang="en-US" b="1" i="0" dirty="0">
                <a:solidFill>
                  <a:srgbClr val="242424"/>
                </a:solidFill>
                <a:effectLst/>
                <a:highlight>
                  <a:srgbClr val="FFFFFF"/>
                </a:highlight>
                <a:latin typeface="source-serif-pro"/>
              </a:rPr>
              <a:t> Studio stands as one of the prominent test automation tools that require no coding expertise. It provides a comprehensive suite of testing features that encompass API testing, web applications, and desktop applications.</a:t>
            </a:r>
          </a:p>
          <a:p>
            <a:pPr algn="l"/>
            <a:r>
              <a:rPr lang="en-US" b="1" i="0" u="sng" dirty="0">
                <a:solidFill>
                  <a:srgbClr val="242424"/>
                </a:solidFill>
                <a:effectLst/>
                <a:highlight>
                  <a:srgbClr val="FFFFFF"/>
                </a:highlight>
                <a:latin typeface="source-serif-pro"/>
              </a:rPr>
              <a:t>The </a:t>
            </a:r>
            <a:r>
              <a:rPr lang="en-US" b="1" i="0" u="sng" dirty="0" err="1">
                <a:solidFill>
                  <a:srgbClr val="242424"/>
                </a:solidFill>
                <a:effectLst/>
                <a:highlight>
                  <a:srgbClr val="FFFFFF"/>
                </a:highlight>
                <a:latin typeface="source-serif-pro"/>
              </a:rPr>
              <a:t>Katalon</a:t>
            </a:r>
            <a:r>
              <a:rPr lang="en-US" b="1" i="0" u="sng" dirty="0">
                <a:solidFill>
                  <a:srgbClr val="242424"/>
                </a:solidFill>
                <a:effectLst/>
                <a:highlight>
                  <a:srgbClr val="FFFFFF"/>
                </a:highlight>
                <a:latin typeface="source-serif-pro"/>
              </a:rPr>
              <a:t> test automation tool boasts several core features, including:</a:t>
            </a:r>
          </a:p>
          <a:p>
            <a:pPr algn="l"/>
            <a:r>
              <a:rPr lang="en-US" b="0" i="0" dirty="0">
                <a:solidFill>
                  <a:srgbClr val="242424"/>
                </a:solidFill>
                <a:effectLst/>
                <a:highlight>
                  <a:srgbClr val="FFFFFF"/>
                </a:highlight>
                <a:latin typeface="source-serif-pro"/>
              </a:rPr>
              <a:t>1. Inclusion of built-in project templates, test case libraries, and object repositories for enhanced test development and management.</a:t>
            </a:r>
          </a:p>
          <a:p>
            <a:pPr algn="l"/>
            <a:r>
              <a:rPr lang="en-US" b="0" i="0" dirty="0">
                <a:solidFill>
                  <a:srgbClr val="242424"/>
                </a:solidFill>
                <a:effectLst/>
                <a:highlight>
                  <a:srgbClr val="FFFFFF"/>
                </a:highlight>
                <a:latin typeface="source-serif-pro"/>
              </a:rPr>
              <a:t>2. Facilitating improved collaboration for agile teams through seamless integrations with popular tools like Slack, GitHub, and more.</a:t>
            </a:r>
          </a:p>
          <a:p>
            <a:pPr algn="l"/>
            <a:r>
              <a:rPr lang="en-US" b="0" i="0" dirty="0">
                <a:solidFill>
                  <a:srgbClr val="242424"/>
                </a:solidFill>
                <a:effectLst/>
                <a:highlight>
                  <a:srgbClr val="FFFFFF"/>
                </a:highlight>
                <a:latin typeface="source-serif-pro"/>
              </a:rPr>
              <a:t>3. Empowering technical users to craft advanced automation scripts using Selenium or JavaScript for greater flexibility and customization.</a:t>
            </a:r>
          </a:p>
          <a:p>
            <a:pPr algn="l"/>
            <a:r>
              <a:rPr lang="en-US" b="0" i="0" dirty="0">
                <a:solidFill>
                  <a:srgbClr val="242424"/>
                </a:solidFill>
                <a:effectLst/>
                <a:highlight>
                  <a:srgbClr val="FFFFFF"/>
                </a:highlight>
                <a:latin typeface="source-serif-pro"/>
              </a:rPr>
              <a:t>4. Support for native plugins tailored for continuous integration, streamlining the automation process within development workflows.</a:t>
            </a:r>
          </a:p>
          <a:p>
            <a:endParaRPr lang="en-IN" dirty="0"/>
          </a:p>
        </p:txBody>
      </p:sp>
      <p:pic>
        <p:nvPicPr>
          <p:cNvPr id="5" name="Picture 4">
            <a:extLst>
              <a:ext uri="{FF2B5EF4-FFF2-40B4-BE49-F238E27FC236}">
                <a16:creationId xmlns:a16="http://schemas.microsoft.com/office/drawing/2014/main" id="{7D014755-8E0F-7775-A241-121F2172D9A6}"/>
              </a:ext>
            </a:extLst>
          </p:cNvPr>
          <p:cNvPicPr>
            <a:picLocks noChangeAspect="1"/>
          </p:cNvPicPr>
          <p:nvPr/>
        </p:nvPicPr>
        <p:blipFill>
          <a:blip r:embed="rId2"/>
          <a:stretch>
            <a:fillRect/>
          </a:stretch>
        </p:blipFill>
        <p:spPr>
          <a:xfrm>
            <a:off x="1024128" y="553934"/>
            <a:ext cx="6312224" cy="1562180"/>
          </a:xfrm>
          <a:prstGeom prst="rect">
            <a:avLst/>
          </a:prstGeom>
        </p:spPr>
      </p:pic>
    </p:spTree>
    <p:extLst>
      <p:ext uri="{BB962C8B-B14F-4D97-AF65-F5344CB8AC3E}">
        <p14:creationId xmlns:p14="http://schemas.microsoft.com/office/powerpoint/2010/main" val="1429250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FA0A5-94B6-5766-A58C-0958D0D47E41}"/>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639726AC-CD68-E416-9B67-EF9ACDFB4D28}"/>
              </a:ext>
            </a:extLst>
          </p:cNvPr>
          <p:cNvSpPr>
            <a:spLocks noGrp="1"/>
          </p:cNvSpPr>
          <p:nvPr>
            <p:ph idx="1"/>
          </p:nvPr>
        </p:nvSpPr>
        <p:spPr/>
        <p:txBody>
          <a:bodyPr>
            <a:normAutofit fontScale="92500"/>
          </a:bodyPr>
          <a:lstStyle/>
          <a:p>
            <a:r>
              <a:rPr lang="en-US" b="0" i="0" dirty="0">
                <a:solidFill>
                  <a:srgbClr val="242424"/>
                </a:solidFill>
                <a:effectLst/>
                <a:highlight>
                  <a:srgbClr val="FFFFFF"/>
                </a:highlight>
                <a:latin typeface="source-serif-pro"/>
              </a:rPr>
              <a:t>Perfecto stands as an alternative codeless testing platform designed to cater to both web and mobile applications. This cloud-based testing solution extends its support across a multitude of user devices, browsers, and operating systems.</a:t>
            </a:r>
          </a:p>
          <a:p>
            <a:r>
              <a:rPr lang="en-US" b="0" i="0" dirty="0">
                <a:solidFill>
                  <a:srgbClr val="242424"/>
                </a:solidFill>
                <a:effectLst/>
                <a:highlight>
                  <a:srgbClr val="FFFFFF"/>
                </a:highlight>
                <a:latin typeface="source-serif-pro"/>
              </a:rPr>
              <a:t>The tool harnesses the power of artificial intelligence (AI) to optimize the Continuous Integration/Continuous Deployment (CI/CD) pipeline. One of its noteworthy functionalities lies in self-healing, where automated test scripts run seamlessly, avoiding any interruptions</a:t>
            </a:r>
            <a:endParaRPr lang="en-US" dirty="0">
              <a:solidFill>
                <a:srgbClr val="242424"/>
              </a:solidFill>
              <a:highlight>
                <a:srgbClr val="FFFFFF"/>
              </a:highlight>
              <a:latin typeface="source-serif-pro"/>
            </a:endParaRPr>
          </a:p>
          <a:p>
            <a:pPr algn="l"/>
            <a:r>
              <a:rPr lang="en-US" b="1" i="0" dirty="0">
                <a:solidFill>
                  <a:srgbClr val="242424"/>
                </a:solidFill>
                <a:effectLst/>
                <a:highlight>
                  <a:srgbClr val="FFFFFF"/>
                </a:highlight>
                <a:latin typeface="source-serif-pro"/>
              </a:rPr>
              <a:t>Listed below are some of the fundamental attributes of the Perfecto test automation tool:</a:t>
            </a:r>
          </a:p>
          <a:p>
            <a:pPr algn="l">
              <a:buFont typeface="Arial" panose="020B0604020202020204" pitchFamily="34" charset="0"/>
              <a:buChar char="•"/>
            </a:pPr>
            <a:r>
              <a:rPr lang="en-US" b="0" i="0" dirty="0">
                <a:solidFill>
                  <a:srgbClr val="242424"/>
                </a:solidFill>
                <a:effectLst/>
                <a:highlight>
                  <a:srgbClr val="FFFFFF"/>
                </a:highlight>
                <a:latin typeface="source-serif-pro"/>
              </a:rPr>
              <a:t>Offers enterprise-grade security and scalability.</a:t>
            </a:r>
          </a:p>
          <a:p>
            <a:pPr algn="l">
              <a:buFont typeface="Arial" panose="020B0604020202020204" pitchFamily="34" charset="0"/>
              <a:buChar char="•"/>
            </a:pPr>
            <a:r>
              <a:rPr lang="en-US" b="0" i="0" dirty="0">
                <a:solidFill>
                  <a:srgbClr val="242424"/>
                </a:solidFill>
                <a:effectLst/>
                <a:highlight>
                  <a:srgbClr val="FFFFFF"/>
                </a:highlight>
                <a:latin typeface="source-serif-pro"/>
              </a:rPr>
              <a:t>Leverages AI-based maintenance capabilities.</a:t>
            </a:r>
          </a:p>
          <a:p>
            <a:pPr algn="l">
              <a:buFont typeface="Arial" panose="020B0604020202020204" pitchFamily="34" charset="0"/>
              <a:buChar char="•"/>
            </a:pPr>
            <a:r>
              <a:rPr lang="en-US" b="0" i="0" dirty="0">
                <a:solidFill>
                  <a:srgbClr val="242424"/>
                </a:solidFill>
                <a:effectLst/>
                <a:highlight>
                  <a:srgbClr val="FFFFFF"/>
                </a:highlight>
                <a:latin typeface="source-serif-pro"/>
              </a:rPr>
              <a:t>Utilizes AI and machine learning to automatically generate Selenium test scripts.</a:t>
            </a:r>
          </a:p>
          <a:p>
            <a:endParaRPr lang="en-IN" dirty="0"/>
          </a:p>
        </p:txBody>
      </p:sp>
      <p:pic>
        <p:nvPicPr>
          <p:cNvPr id="5" name="Picture 4">
            <a:extLst>
              <a:ext uri="{FF2B5EF4-FFF2-40B4-BE49-F238E27FC236}">
                <a16:creationId xmlns:a16="http://schemas.microsoft.com/office/drawing/2014/main" id="{0DC7F4C7-B05B-0115-0267-FC545300137A}"/>
              </a:ext>
            </a:extLst>
          </p:cNvPr>
          <p:cNvPicPr>
            <a:picLocks noChangeAspect="1"/>
          </p:cNvPicPr>
          <p:nvPr/>
        </p:nvPicPr>
        <p:blipFill>
          <a:blip r:embed="rId2"/>
          <a:stretch>
            <a:fillRect/>
          </a:stretch>
        </p:blipFill>
        <p:spPr>
          <a:xfrm>
            <a:off x="1120637" y="585216"/>
            <a:ext cx="5378726" cy="1416123"/>
          </a:xfrm>
          <a:prstGeom prst="rect">
            <a:avLst/>
          </a:prstGeom>
        </p:spPr>
      </p:pic>
    </p:spTree>
    <p:extLst>
      <p:ext uri="{BB962C8B-B14F-4D97-AF65-F5344CB8AC3E}">
        <p14:creationId xmlns:p14="http://schemas.microsoft.com/office/powerpoint/2010/main" val="32775261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996</TotalTime>
  <Words>1323</Words>
  <Application>Microsoft Office PowerPoint</Application>
  <PresentationFormat>Widescreen</PresentationFormat>
  <Paragraphs>78</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-apple-system</vt:lpstr>
      <vt:lpstr>Arial</vt:lpstr>
      <vt:lpstr>Lato</vt:lpstr>
      <vt:lpstr>source-serif-pro</vt:lpstr>
      <vt:lpstr>Tw Cen MT</vt:lpstr>
      <vt:lpstr>Tw Cen MT Condensed</vt:lpstr>
      <vt:lpstr>Wingdings 3</vt:lpstr>
      <vt:lpstr>Integral</vt:lpstr>
      <vt:lpstr>Codeless test automation </vt:lpstr>
      <vt:lpstr>Overview and need for Codeless automation</vt:lpstr>
      <vt:lpstr>Evolution of codeless test automation</vt:lpstr>
      <vt:lpstr>Advantages of codeless automation</vt:lpstr>
      <vt:lpstr>Codeless automation tools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Saurabh Kandhway</dc:creator>
  <cp:lastModifiedBy>Saurabh Kandhway</cp:lastModifiedBy>
  <cp:revision>1</cp:revision>
  <dcterms:created xsi:type="dcterms:W3CDTF">2024-08-25T15:22:18Z</dcterms:created>
  <dcterms:modified xsi:type="dcterms:W3CDTF">2024-08-26T07:58:42Z</dcterms:modified>
</cp:coreProperties>
</file>