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563C256-7433-4BF3-AAF2-571BD88688BB}" type="datetimeFigureOut">
              <a:rPr lang="en-IN" smtClean="0"/>
              <a:t>12-02-2024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49750-9812-4787-8025-CC72F87E842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971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3C256-7433-4BF3-AAF2-571BD88688BB}" type="datetimeFigureOut">
              <a:rPr lang="en-IN" smtClean="0"/>
              <a:t>12-02-2024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2132631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3C256-7433-4BF3-AAF2-571BD88688BB}" type="datetimeFigureOut">
              <a:rPr lang="en-IN" smtClean="0"/>
              <a:t>12-02-2024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49750-9812-4787-8025-CC72F87E8426}"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635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3C256-7433-4BF3-AAF2-571BD88688BB}" type="datetimeFigureOut">
              <a:rPr lang="en-IN" smtClean="0"/>
              <a:t>12-02-2024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19818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63C256-7433-4BF3-AAF2-571BD88688BB}" type="datetimeFigureOut">
              <a:rPr lang="en-IN" smtClean="0"/>
              <a:t>12-02-2024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49750-9812-4787-8025-CC72F87E842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3296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63C256-7433-4BF3-AAF2-571BD88688BB}" type="datetimeFigureOut">
              <a:rPr lang="en-IN" smtClean="0"/>
              <a:t>12-02-2024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1732920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63C256-7433-4BF3-AAF2-571BD88688BB}" type="datetimeFigureOut">
              <a:rPr lang="en-IN" smtClean="0"/>
              <a:t>12-02-2024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1049371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63C256-7433-4BF3-AAF2-571BD88688BB}" type="datetimeFigureOut">
              <a:rPr lang="en-IN" smtClean="0"/>
              <a:t>12-02-2024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1174145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63C256-7433-4BF3-AAF2-571BD88688BB}" type="datetimeFigureOut">
              <a:rPr lang="en-IN" smtClean="0"/>
              <a:t>12-02-2024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506563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63C256-7433-4BF3-AAF2-571BD88688BB}" type="datetimeFigureOut">
              <a:rPr lang="en-IN" smtClean="0"/>
              <a:t>12-02-2024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3507743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63C256-7433-4BF3-AAF2-571BD88688BB}" type="datetimeFigureOut">
              <a:rPr lang="en-IN" smtClean="0"/>
              <a:t>12-02-2024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049750-9812-4787-8025-CC72F87E842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577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563C256-7433-4BF3-AAF2-571BD88688BB}" type="datetimeFigureOut">
              <a:rPr lang="en-IN" smtClean="0"/>
              <a:t>12-02-2024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6049750-9812-4787-8025-CC72F87E8426}"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6882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moqa.com/BookStore/v1/Books" TargetMode="External"/><Relationship Id="rId2" Type="http://schemas.openxmlformats.org/officeDocument/2006/relationships/hyperlink" Target="https://www.google.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toolsqa.com/rest-assured/query-parameters-in-rest-assure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toolsqa.com/rest-assured/query-parameters-in-rest-assured/" TargetMode="External"/><Relationship Id="rId2" Type="http://schemas.openxmlformats.org/officeDocument/2006/relationships/hyperlink" Target="https://www.abstractapi.com/api-glossary/path-parameter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blog.postman.com/what-is-cachi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html-introduction/" TargetMode="External"/><Relationship Id="rId2" Type="http://schemas.openxmlformats.org/officeDocument/2006/relationships/hyperlink" Target="https://www.geeksforgeeks.org/http-full-form/"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secure-socket-layer-ssl/" TargetMode="External"/><Relationship Id="rId2" Type="http://schemas.openxmlformats.org/officeDocument/2006/relationships/hyperlink" Target="https://www.geeksforgeeks.org/https-full-form/"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atatracker.ietf.org/doc/html/rfc1738"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atatracker.ietf.org/doc/html/rfc3986"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F2D6-8703-D5F3-410D-158998335D32}"/>
              </a:ext>
            </a:extLst>
          </p:cNvPr>
          <p:cNvSpPr>
            <a:spLocks noGrp="1"/>
          </p:cNvSpPr>
          <p:nvPr>
            <p:ph type="ctrTitle"/>
          </p:nvPr>
        </p:nvSpPr>
        <p:spPr/>
        <p:txBody>
          <a:bodyPr/>
          <a:lstStyle/>
          <a:p>
            <a:r>
              <a:rPr lang="en-IN" dirty="0"/>
              <a:t>API Testing </a:t>
            </a:r>
          </a:p>
        </p:txBody>
      </p:sp>
      <p:sp>
        <p:nvSpPr>
          <p:cNvPr id="3" name="Subtitle 2">
            <a:extLst>
              <a:ext uri="{FF2B5EF4-FFF2-40B4-BE49-F238E27FC236}">
                <a16:creationId xmlns:a16="http://schemas.microsoft.com/office/drawing/2014/main" id="{B152A790-D75F-849C-8679-C261B09AC3E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08833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335B9-B165-9524-DE5B-66137CF3E311}"/>
              </a:ext>
            </a:extLst>
          </p:cNvPr>
          <p:cNvSpPr>
            <a:spLocks noGrp="1"/>
          </p:cNvSpPr>
          <p:nvPr>
            <p:ph type="title"/>
          </p:nvPr>
        </p:nvSpPr>
        <p:spPr/>
        <p:txBody>
          <a:bodyPr/>
          <a:lstStyle/>
          <a:p>
            <a:r>
              <a:rPr lang="en-IN" dirty="0"/>
              <a:t>URI Example</a:t>
            </a:r>
          </a:p>
        </p:txBody>
      </p:sp>
      <p:pic>
        <p:nvPicPr>
          <p:cNvPr id="6" name="Content Placeholder 5">
            <a:extLst>
              <a:ext uri="{FF2B5EF4-FFF2-40B4-BE49-F238E27FC236}">
                <a16:creationId xmlns:a16="http://schemas.microsoft.com/office/drawing/2014/main" id="{F5EDB0D3-C797-0F51-9E52-D9F90D1BC492}"/>
              </a:ext>
            </a:extLst>
          </p:cNvPr>
          <p:cNvPicPr>
            <a:picLocks noGrp="1" noChangeAspect="1"/>
          </p:cNvPicPr>
          <p:nvPr>
            <p:ph idx="1"/>
          </p:nvPr>
        </p:nvPicPr>
        <p:blipFill>
          <a:blip r:embed="rId2"/>
          <a:stretch>
            <a:fillRect/>
          </a:stretch>
        </p:blipFill>
        <p:spPr>
          <a:xfrm>
            <a:off x="1340318" y="1517968"/>
            <a:ext cx="8744454" cy="4608512"/>
          </a:xfrm>
        </p:spPr>
      </p:pic>
    </p:spTree>
    <p:extLst>
      <p:ext uri="{BB962C8B-B14F-4D97-AF65-F5344CB8AC3E}">
        <p14:creationId xmlns:p14="http://schemas.microsoft.com/office/powerpoint/2010/main" val="3250076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354A5-FFB2-6676-1238-A6EB753CFAD1}"/>
              </a:ext>
            </a:extLst>
          </p:cNvPr>
          <p:cNvSpPr>
            <a:spLocks noGrp="1"/>
          </p:cNvSpPr>
          <p:nvPr>
            <p:ph type="title"/>
          </p:nvPr>
        </p:nvSpPr>
        <p:spPr/>
        <p:txBody>
          <a:bodyPr/>
          <a:lstStyle/>
          <a:p>
            <a:r>
              <a:rPr lang="en-IN" dirty="0"/>
              <a:t>Base URI and base path</a:t>
            </a:r>
          </a:p>
        </p:txBody>
      </p:sp>
      <p:sp>
        <p:nvSpPr>
          <p:cNvPr id="3" name="Content Placeholder 2">
            <a:extLst>
              <a:ext uri="{FF2B5EF4-FFF2-40B4-BE49-F238E27FC236}">
                <a16:creationId xmlns:a16="http://schemas.microsoft.com/office/drawing/2014/main" id="{6423D2E8-8642-9BB7-4219-B542873702B6}"/>
              </a:ext>
            </a:extLst>
          </p:cNvPr>
          <p:cNvSpPr>
            <a:spLocks noGrp="1"/>
          </p:cNvSpPr>
          <p:nvPr>
            <p:ph idx="1"/>
          </p:nvPr>
        </p:nvSpPr>
        <p:spPr/>
        <p:txBody>
          <a:bodyPr/>
          <a:lstStyle/>
          <a:p>
            <a:r>
              <a:rPr lang="en-US" b="0" i="0" dirty="0">
                <a:solidFill>
                  <a:srgbClr val="6A6C6E"/>
                </a:solidFill>
                <a:effectLst/>
                <a:latin typeface="Fira Sans" panose="020F0502020204030204" pitchFamily="34" charset="0"/>
              </a:rPr>
              <a:t>We all know about Google whose URL is ” </a:t>
            </a:r>
            <a:r>
              <a:rPr lang="en-US" b="0" i="0" u="sng" dirty="0">
                <a:effectLst/>
                <a:latin typeface="Fira Sans" panose="020F0502020204030204" pitchFamily="34" charset="0"/>
                <a:hlinkClick r:id="rId2"/>
              </a:rPr>
              <a:t>https://www.google.com/</a:t>
            </a:r>
            <a:r>
              <a:rPr lang="en-US" b="0" i="0" dirty="0">
                <a:solidFill>
                  <a:srgbClr val="6A6C6E"/>
                </a:solidFill>
                <a:effectLst/>
                <a:latin typeface="Fira Sans" panose="020F0502020204030204" pitchFamily="34" charset="0"/>
              </a:rPr>
              <a:t>“. Actually this is base URI of Google. Now append “</a:t>
            </a:r>
            <a:r>
              <a:rPr lang="en-US" b="1" i="0" dirty="0">
                <a:solidFill>
                  <a:srgbClr val="6A6C6E"/>
                </a:solidFill>
                <a:effectLst/>
                <a:latin typeface="Fira Sans" panose="020F0502020204030204" pitchFamily="34" charset="0"/>
              </a:rPr>
              <a:t>/maps</a:t>
            </a:r>
            <a:r>
              <a:rPr lang="en-US" b="0" i="0" dirty="0">
                <a:solidFill>
                  <a:srgbClr val="6A6C6E"/>
                </a:solidFill>
                <a:effectLst/>
                <a:latin typeface="Fira Sans" panose="020F0502020204030204" pitchFamily="34" charset="0"/>
              </a:rPr>
              <a:t>” in last of base </a:t>
            </a:r>
            <a:r>
              <a:rPr lang="en-US" b="0" i="0" dirty="0" err="1">
                <a:solidFill>
                  <a:srgbClr val="6A6C6E"/>
                </a:solidFill>
                <a:effectLst/>
                <a:latin typeface="Fira Sans" panose="020F0502020204030204" pitchFamily="34" charset="0"/>
              </a:rPr>
              <a:t>url</a:t>
            </a:r>
            <a:r>
              <a:rPr lang="en-US" b="0" i="0" dirty="0">
                <a:solidFill>
                  <a:srgbClr val="6A6C6E"/>
                </a:solidFill>
                <a:effectLst/>
                <a:latin typeface="Fira Sans" panose="020F0502020204030204" pitchFamily="34" charset="0"/>
              </a:rPr>
              <a:t> “</a:t>
            </a:r>
            <a:r>
              <a:rPr lang="en-US" b="1" i="0" dirty="0">
                <a:solidFill>
                  <a:srgbClr val="6A6C6E"/>
                </a:solidFill>
                <a:effectLst/>
                <a:latin typeface="Fira Sans" panose="020F0502020204030204" pitchFamily="34" charset="0"/>
              </a:rPr>
              <a:t>https://www.google.com/</a:t>
            </a:r>
            <a:r>
              <a:rPr lang="en-US" b="0" i="0" dirty="0">
                <a:solidFill>
                  <a:srgbClr val="6A6C6E"/>
                </a:solidFill>
                <a:effectLst/>
                <a:latin typeface="Fira Sans" panose="020F0502020204030204" pitchFamily="34" charset="0"/>
              </a:rPr>
              <a:t>” as “</a:t>
            </a:r>
            <a:r>
              <a:rPr lang="en-US" b="1" i="0" dirty="0">
                <a:solidFill>
                  <a:srgbClr val="6A6C6E"/>
                </a:solidFill>
                <a:effectLst/>
                <a:latin typeface="Fira Sans" panose="020F0502020204030204" pitchFamily="34" charset="0"/>
              </a:rPr>
              <a:t>https://www.google.com/maps</a:t>
            </a:r>
            <a:r>
              <a:rPr lang="en-US" b="0" i="0" dirty="0">
                <a:solidFill>
                  <a:srgbClr val="6A6C6E"/>
                </a:solidFill>
                <a:effectLst/>
                <a:latin typeface="Fira Sans" panose="020F0502020204030204" pitchFamily="34" charset="0"/>
              </a:rPr>
              <a:t>“. Google will launch Google Maps. Try same with “/news”. Google will launch Google News. Here “Maps” and “News” are actually resources which are called as base path. So to summarize, </a:t>
            </a:r>
            <a:r>
              <a:rPr lang="en-US" b="0" i="0" dirty="0" err="1">
                <a:solidFill>
                  <a:srgbClr val="6A6C6E"/>
                </a:solidFill>
                <a:effectLst/>
                <a:latin typeface="Fira Sans" panose="020F0502020204030204" pitchFamily="34" charset="0"/>
              </a:rPr>
              <a:t>BaseURI</a:t>
            </a:r>
            <a:r>
              <a:rPr lang="en-US" b="0" i="0" dirty="0">
                <a:solidFill>
                  <a:srgbClr val="6A6C6E"/>
                </a:solidFill>
                <a:effectLst/>
                <a:latin typeface="Fira Sans" panose="020F0502020204030204" pitchFamily="34" charset="0"/>
              </a:rPr>
              <a:t> is the address where different resources are located. A Base Path which is appended with </a:t>
            </a:r>
            <a:r>
              <a:rPr lang="en-US" b="0" i="0" dirty="0" err="1">
                <a:solidFill>
                  <a:srgbClr val="6A6C6E"/>
                </a:solidFill>
                <a:effectLst/>
                <a:latin typeface="Fira Sans" panose="020F0502020204030204" pitchFamily="34" charset="0"/>
              </a:rPr>
              <a:t>BaseURI</a:t>
            </a:r>
            <a:r>
              <a:rPr lang="en-US" b="0" i="0" dirty="0">
                <a:solidFill>
                  <a:srgbClr val="6A6C6E"/>
                </a:solidFill>
                <a:effectLst/>
                <a:latin typeface="Fira Sans" panose="020F0502020204030204" pitchFamily="34" charset="0"/>
              </a:rPr>
              <a:t> to locate a resource.</a:t>
            </a:r>
          </a:p>
          <a:p>
            <a:r>
              <a:rPr lang="en-US" dirty="0">
                <a:solidFill>
                  <a:srgbClr val="6A6C6E"/>
                </a:solidFill>
                <a:latin typeface="Fira Sans" panose="020F0502020204030204" pitchFamily="34" charset="0"/>
              </a:rPr>
              <a:t>Another Examples is </a:t>
            </a:r>
          </a:p>
          <a:p>
            <a:endParaRPr lang="en-US" dirty="0">
              <a:solidFill>
                <a:srgbClr val="6A6C6E"/>
              </a:solidFill>
              <a:latin typeface="Fira Sans" panose="020F0502020204030204" pitchFamily="34" charset="0"/>
            </a:endParaRPr>
          </a:p>
          <a:p>
            <a:r>
              <a:rPr lang="en-IN" b="1" i="1" u="none" strike="noStrike" dirty="0">
                <a:solidFill>
                  <a:srgbClr val="27579E"/>
                </a:solidFill>
                <a:effectLst/>
                <a:latin typeface="open sans" panose="020B0606030504020204" pitchFamily="34" charset="0"/>
                <a:hlinkClick r:id="rId3"/>
              </a:rPr>
              <a:t>https://demoqa.com/BookStore/v1/Books</a:t>
            </a:r>
            <a:endParaRPr lang="en-IN" dirty="0"/>
          </a:p>
        </p:txBody>
      </p:sp>
    </p:spTree>
    <p:extLst>
      <p:ext uri="{BB962C8B-B14F-4D97-AF65-F5344CB8AC3E}">
        <p14:creationId xmlns:p14="http://schemas.microsoft.com/office/powerpoint/2010/main" val="2809865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97EC8-B9D4-315D-5482-FB1240DF9EB7}"/>
              </a:ext>
            </a:extLst>
          </p:cNvPr>
          <p:cNvSpPr>
            <a:spLocks noGrp="1"/>
          </p:cNvSpPr>
          <p:nvPr>
            <p:ph type="title"/>
          </p:nvPr>
        </p:nvSpPr>
        <p:spPr/>
        <p:txBody>
          <a:bodyPr/>
          <a:lstStyle/>
          <a:p>
            <a:r>
              <a:rPr lang="en-IN" dirty="0"/>
              <a:t>API Endpoint</a:t>
            </a:r>
          </a:p>
        </p:txBody>
      </p:sp>
      <p:sp>
        <p:nvSpPr>
          <p:cNvPr id="3" name="Content Placeholder 2">
            <a:extLst>
              <a:ext uri="{FF2B5EF4-FFF2-40B4-BE49-F238E27FC236}">
                <a16:creationId xmlns:a16="http://schemas.microsoft.com/office/drawing/2014/main" id="{7D57B3EC-7458-C977-4986-3DF3482DA934}"/>
              </a:ext>
            </a:extLst>
          </p:cNvPr>
          <p:cNvSpPr>
            <a:spLocks noGrp="1"/>
          </p:cNvSpPr>
          <p:nvPr>
            <p:ph idx="1"/>
          </p:nvPr>
        </p:nvSpPr>
        <p:spPr/>
        <p:txBody>
          <a:bodyPr>
            <a:normAutofit fontScale="92500" lnSpcReduction="20000"/>
          </a:bodyPr>
          <a:lstStyle/>
          <a:p>
            <a:r>
              <a:rPr lang="en-US" b="0" i="0" dirty="0">
                <a:solidFill>
                  <a:srgbClr val="2A3039"/>
                </a:solidFill>
                <a:effectLst/>
                <a:latin typeface="Avenir Next W01"/>
              </a:rPr>
              <a:t>An API endpoint is where an API receives requests. For most services, these endpoints are URLs, just like the ones you use to navigate to a website.</a:t>
            </a:r>
          </a:p>
          <a:p>
            <a:r>
              <a:rPr lang="en-US" dirty="0"/>
              <a:t>Let’s take a closer look at how API endpoints work. Here’s an example of an endpoint URL: </a:t>
            </a:r>
          </a:p>
          <a:p>
            <a:endParaRPr lang="en-US" dirty="0"/>
          </a:p>
          <a:p>
            <a:r>
              <a:rPr lang="en-US" dirty="0"/>
              <a:t>https://api.github.com/repos/torvalds/linux</a:t>
            </a:r>
          </a:p>
          <a:p>
            <a:endParaRPr lang="en-US" dirty="0"/>
          </a:p>
          <a:p>
            <a:r>
              <a:rPr lang="en-US" dirty="0"/>
              <a:t>This endpoint belongs to the GitHub REST API and returns information about a repository as a JSON object.</a:t>
            </a:r>
          </a:p>
          <a:p>
            <a:endParaRPr lang="en-US" dirty="0"/>
          </a:p>
          <a:p>
            <a:r>
              <a:rPr lang="en-US" dirty="0"/>
              <a:t>API endpoints have a base path that’s usually a dedicated subdomain, like cdn.contentful.com, graphql.contentful.com, or https://collectionapi.metmuseum.org/. They can also be presented as paths within the main site, like https://mandrillapp.com/api but it’s rarer. </a:t>
            </a:r>
          </a:p>
          <a:p>
            <a:endParaRPr lang="en-IN" dirty="0"/>
          </a:p>
        </p:txBody>
      </p:sp>
    </p:spTree>
    <p:extLst>
      <p:ext uri="{BB962C8B-B14F-4D97-AF65-F5344CB8AC3E}">
        <p14:creationId xmlns:p14="http://schemas.microsoft.com/office/powerpoint/2010/main" val="1346811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03E34-7E6E-8105-34A9-971CEACC27E1}"/>
              </a:ext>
            </a:extLst>
          </p:cNvPr>
          <p:cNvSpPr>
            <a:spLocks noGrp="1"/>
          </p:cNvSpPr>
          <p:nvPr>
            <p:ph type="title"/>
          </p:nvPr>
        </p:nvSpPr>
        <p:spPr/>
        <p:txBody>
          <a:bodyPr/>
          <a:lstStyle/>
          <a:p>
            <a:r>
              <a:rPr lang="en-IN" dirty="0"/>
              <a:t>Authentication and authorization</a:t>
            </a:r>
          </a:p>
        </p:txBody>
      </p:sp>
      <p:sp>
        <p:nvSpPr>
          <p:cNvPr id="3" name="Content Placeholder 2">
            <a:extLst>
              <a:ext uri="{FF2B5EF4-FFF2-40B4-BE49-F238E27FC236}">
                <a16:creationId xmlns:a16="http://schemas.microsoft.com/office/drawing/2014/main" id="{B0FB137A-548D-2108-3FDE-4B46E1BFEF1D}"/>
              </a:ext>
            </a:extLst>
          </p:cNvPr>
          <p:cNvSpPr>
            <a:spLocks noGrp="1"/>
          </p:cNvSpPr>
          <p:nvPr>
            <p:ph idx="1"/>
          </p:nvPr>
        </p:nvSpPr>
        <p:spPr/>
        <p:txBody>
          <a:bodyPr/>
          <a:lstStyle/>
          <a:p>
            <a:r>
              <a:rPr lang="en-US" dirty="0"/>
              <a:t>APIs represent points of access to data, which can be valuable or highly sensitive. APIs can also provide access to software functionality. Without API authentication, unknown and untrusted users can get access to the data or functionality the API provides. Risks include data breach, corruption or deletion of data, and denial of service (DoS) attacks</a:t>
            </a:r>
          </a:p>
          <a:p>
            <a:r>
              <a:rPr lang="en-US" b="0" i="0" dirty="0">
                <a:solidFill>
                  <a:srgbClr val="000000"/>
                </a:solidFill>
                <a:effectLst/>
                <a:latin typeface="Roboto" panose="02000000000000000000" pitchFamily="2" charset="0"/>
              </a:rPr>
              <a:t>API authentication reduces the likelihood of such attacks. It can also mitigate their impact should an attack occur. API authentication also leads to greater user trust. In many use cases, especially those that involve financial information or personal data, users actually like it when API authentication is in effect, even if the process adds extra steps to log in. It makes them feel more confident that their data is being protected.</a:t>
            </a:r>
            <a:endParaRPr lang="en-IN" dirty="0"/>
          </a:p>
        </p:txBody>
      </p:sp>
    </p:spTree>
    <p:extLst>
      <p:ext uri="{BB962C8B-B14F-4D97-AF65-F5344CB8AC3E}">
        <p14:creationId xmlns:p14="http://schemas.microsoft.com/office/powerpoint/2010/main" val="353872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FCF94-1AAB-8135-4D32-32C6D0BBFD95}"/>
              </a:ext>
            </a:extLst>
          </p:cNvPr>
          <p:cNvSpPr>
            <a:spLocks noGrp="1"/>
          </p:cNvSpPr>
          <p:nvPr>
            <p:ph type="title"/>
          </p:nvPr>
        </p:nvSpPr>
        <p:spPr/>
        <p:txBody>
          <a:bodyPr/>
          <a:lstStyle/>
          <a:p>
            <a:r>
              <a:rPr lang="en-IN" dirty="0"/>
              <a:t>Authentication and authorization</a:t>
            </a:r>
          </a:p>
        </p:txBody>
      </p:sp>
      <p:sp>
        <p:nvSpPr>
          <p:cNvPr id="3" name="Content Placeholder 2">
            <a:extLst>
              <a:ext uri="{FF2B5EF4-FFF2-40B4-BE49-F238E27FC236}">
                <a16:creationId xmlns:a16="http://schemas.microsoft.com/office/drawing/2014/main" id="{1403A711-92BE-08EA-6B18-AD7555EC64D2}"/>
              </a:ext>
            </a:extLst>
          </p:cNvPr>
          <p:cNvSpPr>
            <a:spLocks noGrp="1"/>
          </p:cNvSpPr>
          <p:nvPr>
            <p:ph idx="1"/>
          </p:nvPr>
        </p:nvSpPr>
        <p:spPr/>
        <p:txBody>
          <a:bodyPr/>
          <a:lstStyle/>
          <a:p>
            <a:r>
              <a:rPr lang="en-IN" dirty="0"/>
              <a:t>API Authentication </a:t>
            </a:r>
            <a:r>
              <a:rPr lang="en-US" b="0" i="0" dirty="0">
                <a:solidFill>
                  <a:srgbClr val="000000"/>
                </a:solidFill>
                <a:effectLst/>
                <a:latin typeface="Roboto" panose="02000000000000000000" pitchFamily="2" charset="0"/>
              </a:rPr>
              <a:t>works through the presentation of a credential and/or supporting data points, followed by its acceptance or rejection.</a:t>
            </a:r>
          </a:p>
          <a:p>
            <a:r>
              <a:rPr lang="en-US" dirty="0"/>
              <a:t>The credential can be an API key, a username/password pair, or a digital token. Supporting data points can be information related to the user’s device or location. For example, if a user is based in Boston, but the device using her credentials is located in London, then the user claiming the identity may not be who she says she is. Either the user went to London, or someone is spoofing her device. A good API authentication solution, properly configured, should be able to detect such anomalies and respond to them by blocking the user—at least until further verification steps, like one-time passwords, can be taken</a:t>
            </a:r>
            <a:r>
              <a:rPr lang="en-US" dirty="0">
                <a:solidFill>
                  <a:srgbClr val="000000"/>
                </a:solidFill>
                <a:latin typeface="Roboto" panose="02000000000000000000" pitchFamily="2" charset="0"/>
              </a:rPr>
              <a:t>.</a:t>
            </a:r>
            <a:endParaRPr lang="en-IN" dirty="0"/>
          </a:p>
        </p:txBody>
      </p:sp>
    </p:spTree>
    <p:extLst>
      <p:ext uri="{BB962C8B-B14F-4D97-AF65-F5344CB8AC3E}">
        <p14:creationId xmlns:p14="http://schemas.microsoft.com/office/powerpoint/2010/main" val="4201625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B6B45-E48A-4BAA-0678-1363437AF89E}"/>
              </a:ext>
            </a:extLst>
          </p:cNvPr>
          <p:cNvSpPr>
            <a:spLocks noGrp="1"/>
          </p:cNvSpPr>
          <p:nvPr>
            <p:ph type="title"/>
          </p:nvPr>
        </p:nvSpPr>
        <p:spPr/>
        <p:txBody>
          <a:bodyPr/>
          <a:lstStyle/>
          <a:p>
            <a:r>
              <a:rPr lang="en-IN" dirty="0" err="1"/>
              <a:t>AUTHorization</a:t>
            </a:r>
            <a:r>
              <a:rPr lang="en-IN" dirty="0"/>
              <a:t> </a:t>
            </a:r>
          </a:p>
        </p:txBody>
      </p:sp>
      <p:sp>
        <p:nvSpPr>
          <p:cNvPr id="3" name="Content Placeholder 2">
            <a:extLst>
              <a:ext uri="{FF2B5EF4-FFF2-40B4-BE49-F238E27FC236}">
                <a16:creationId xmlns:a16="http://schemas.microsoft.com/office/drawing/2014/main" id="{8F38EBF7-D378-5CF5-12E1-2B27CC187DB7}"/>
              </a:ext>
            </a:extLst>
          </p:cNvPr>
          <p:cNvSpPr>
            <a:spLocks noGrp="1"/>
          </p:cNvSpPr>
          <p:nvPr>
            <p:ph idx="1"/>
          </p:nvPr>
        </p:nvSpPr>
        <p:spPr/>
        <p:txBody>
          <a:bodyPr/>
          <a:lstStyle/>
          <a:p>
            <a:r>
              <a:rPr lang="en-US" b="0" i="0" dirty="0">
                <a:solidFill>
                  <a:srgbClr val="000000"/>
                </a:solidFill>
                <a:effectLst/>
                <a:latin typeface="Roboto" panose="02000000000000000000" pitchFamily="2" charset="0"/>
              </a:rPr>
              <a:t>Authentication alone is not enough to ensure API security. After all, authentication only establishes a user’s identity. It does not determine what kind of API access he or she is entitled to have. That is a matter of authorization. It’s like the difference between a key to a building and a key to a room inside that building. The first key gets you in. That’s authentication. The second key lets you into a specific room. That’s authorization. With APIs, authorization is about what level of access the user is entitled to receive</a:t>
            </a:r>
            <a:endParaRPr lang="en-IN" dirty="0"/>
          </a:p>
        </p:txBody>
      </p:sp>
    </p:spTree>
    <p:extLst>
      <p:ext uri="{BB962C8B-B14F-4D97-AF65-F5344CB8AC3E}">
        <p14:creationId xmlns:p14="http://schemas.microsoft.com/office/powerpoint/2010/main" val="56926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8BDFA-5530-A253-F01D-BC9A475DEC4B}"/>
              </a:ext>
            </a:extLst>
          </p:cNvPr>
          <p:cNvSpPr>
            <a:spLocks noGrp="1"/>
          </p:cNvSpPr>
          <p:nvPr>
            <p:ph type="title"/>
          </p:nvPr>
        </p:nvSpPr>
        <p:spPr/>
        <p:txBody>
          <a:bodyPr/>
          <a:lstStyle/>
          <a:p>
            <a:r>
              <a:rPr lang="en-IN" dirty="0"/>
              <a:t>Types of </a:t>
            </a:r>
            <a:r>
              <a:rPr lang="en-IN" dirty="0" err="1"/>
              <a:t>api</a:t>
            </a:r>
            <a:r>
              <a:rPr lang="en-IN" dirty="0"/>
              <a:t> authentication </a:t>
            </a:r>
          </a:p>
        </p:txBody>
      </p:sp>
      <p:sp>
        <p:nvSpPr>
          <p:cNvPr id="3" name="Content Placeholder 2">
            <a:extLst>
              <a:ext uri="{FF2B5EF4-FFF2-40B4-BE49-F238E27FC236}">
                <a16:creationId xmlns:a16="http://schemas.microsoft.com/office/drawing/2014/main" id="{98A57136-46EB-786B-D4FD-4ADD4C5FC545}"/>
              </a:ext>
            </a:extLst>
          </p:cNvPr>
          <p:cNvSpPr>
            <a:spLocks noGrp="1"/>
          </p:cNvSpPr>
          <p:nvPr>
            <p:ph idx="1"/>
          </p:nvPr>
        </p:nvSpPr>
        <p:spPr/>
        <p:txBody>
          <a:bodyPr>
            <a:normAutofit fontScale="85000" lnSpcReduction="20000"/>
          </a:bodyPr>
          <a:lstStyle/>
          <a:p>
            <a:r>
              <a:rPr lang="en-US" dirty="0"/>
              <a:t>HTTP Basic Authentication — Considered the simplest form of API authentication, it only requires users to have a username and password created with Base64 encoding. There are no session IDs or cookies. The method uses the HTTP header, making it quite simple and straightforward. No other solutions are needed.</a:t>
            </a:r>
          </a:p>
          <a:p>
            <a:endParaRPr lang="en-US" dirty="0"/>
          </a:p>
          <a:p>
            <a:r>
              <a:rPr lang="en-US" dirty="0"/>
              <a:t>API Key Authentication — Created to make up for the weakness of shared credentials, which made HTTP Basic Authentication a deficient approach to authentication. With API key authentication, the API security solution authenticates the API key, at which point the server confirms the user’s identity and allows him to access the API. The API key is sometimes called a ‘bearer token’. The rationale is that if you have the token (are the bearer of the token) you can ‘talk’ to the API.</a:t>
            </a:r>
          </a:p>
          <a:p>
            <a:endParaRPr lang="en-US" dirty="0"/>
          </a:p>
          <a:p>
            <a:r>
              <a:rPr lang="en-US" dirty="0"/>
              <a:t>OAuth Authentication — Able to handle authorization as well as authentication. The API requests authentication, which takes the form of an OAuth token that is forwarded to an authentication server, which accepts or rejects it. The token has limited allowed uses and often an expiration time</a:t>
            </a:r>
          </a:p>
          <a:p>
            <a:endParaRPr lang="en-IN" dirty="0"/>
          </a:p>
        </p:txBody>
      </p:sp>
    </p:spTree>
    <p:extLst>
      <p:ext uri="{BB962C8B-B14F-4D97-AF65-F5344CB8AC3E}">
        <p14:creationId xmlns:p14="http://schemas.microsoft.com/office/powerpoint/2010/main" val="3309775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0C55-E71C-2CAA-1583-05C88DC57689}"/>
              </a:ext>
            </a:extLst>
          </p:cNvPr>
          <p:cNvSpPr>
            <a:spLocks noGrp="1"/>
          </p:cNvSpPr>
          <p:nvPr>
            <p:ph type="title"/>
          </p:nvPr>
        </p:nvSpPr>
        <p:spPr/>
        <p:txBody>
          <a:bodyPr/>
          <a:lstStyle/>
          <a:p>
            <a:r>
              <a:rPr lang="en-IN" dirty="0"/>
              <a:t>Path parameters</a:t>
            </a:r>
          </a:p>
        </p:txBody>
      </p:sp>
      <p:sp>
        <p:nvSpPr>
          <p:cNvPr id="3" name="Content Placeholder 2">
            <a:extLst>
              <a:ext uri="{FF2B5EF4-FFF2-40B4-BE49-F238E27FC236}">
                <a16:creationId xmlns:a16="http://schemas.microsoft.com/office/drawing/2014/main" id="{B98EF5F7-CCEA-2E51-5F1A-FCEE6960DE48}"/>
              </a:ext>
            </a:extLst>
          </p:cNvPr>
          <p:cNvSpPr>
            <a:spLocks noGrp="1"/>
          </p:cNvSpPr>
          <p:nvPr>
            <p:ph idx="1"/>
          </p:nvPr>
        </p:nvSpPr>
        <p:spPr/>
        <p:txBody>
          <a:bodyPr/>
          <a:lstStyle/>
          <a:p>
            <a:r>
              <a:rPr lang="en-US" b="0" i="0" dirty="0">
                <a:solidFill>
                  <a:srgbClr val="1B2226"/>
                </a:solidFill>
                <a:effectLst/>
                <a:latin typeface="Matter"/>
              </a:rPr>
              <a:t>Path parameters are request parameters attached to a URL that point to a specific REST API resource. The path parameter is separated from the URL by a `/`, and from the query parameter(s) by a question mark (`?`). The path parameter defines the resource location, while the query parameter defines </a:t>
            </a:r>
            <a:r>
              <a:rPr lang="en-US" b="0" i="0" u="none" strike="noStrike" dirty="0">
                <a:effectLst/>
                <a:latin typeface="Matter"/>
                <a:hlinkClick r:id="rId2"/>
              </a:rPr>
              <a:t>sort, pagination, or filter</a:t>
            </a:r>
            <a:r>
              <a:rPr lang="en-US" b="0" i="0" dirty="0">
                <a:solidFill>
                  <a:srgbClr val="1B2226"/>
                </a:solidFill>
                <a:effectLst/>
                <a:latin typeface="Matter"/>
              </a:rPr>
              <a:t> operations</a:t>
            </a:r>
          </a:p>
          <a:p>
            <a:r>
              <a:rPr lang="en-US" b="0" i="0" dirty="0">
                <a:solidFill>
                  <a:srgbClr val="1B2226"/>
                </a:solidFill>
                <a:effectLst/>
                <a:latin typeface="Matter"/>
              </a:rPr>
              <a:t>Path parameters are part of the endpoint and are required. For example, `/users/{id}`, `{id}` is the path parameter of the endpoint `/users`- it is pointing to a specific user's record. An endpoint can have multiple path parameters, like in the example `/organizations/{</a:t>
            </a:r>
            <a:r>
              <a:rPr lang="en-US" b="0" i="0" dirty="0" err="1">
                <a:solidFill>
                  <a:srgbClr val="1B2226"/>
                </a:solidFill>
                <a:effectLst/>
                <a:latin typeface="Matter"/>
              </a:rPr>
              <a:t>orgId</a:t>
            </a:r>
            <a:r>
              <a:rPr lang="en-US" b="0" i="0" dirty="0">
                <a:solidFill>
                  <a:srgbClr val="1B2226"/>
                </a:solidFill>
                <a:effectLst/>
                <a:latin typeface="Matter"/>
              </a:rPr>
              <a:t>}/members/{</a:t>
            </a:r>
            <a:r>
              <a:rPr lang="en-US" b="0" i="0" dirty="0" err="1">
                <a:solidFill>
                  <a:srgbClr val="1B2226"/>
                </a:solidFill>
                <a:effectLst/>
                <a:latin typeface="Matter"/>
              </a:rPr>
              <a:t>memberId</a:t>
            </a:r>
            <a:r>
              <a:rPr lang="en-US" b="0" i="0" dirty="0">
                <a:solidFill>
                  <a:srgbClr val="1B2226"/>
                </a:solidFill>
                <a:effectLst/>
                <a:latin typeface="Matter"/>
              </a:rPr>
              <a:t>}`. This would be pointing to a specific member's record within a specific organization, with both `{</a:t>
            </a:r>
            <a:r>
              <a:rPr lang="en-US" b="0" i="0" dirty="0" err="1">
                <a:solidFill>
                  <a:srgbClr val="1B2226"/>
                </a:solidFill>
                <a:effectLst/>
                <a:latin typeface="Matter"/>
              </a:rPr>
              <a:t>orgID</a:t>
            </a:r>
            <a:r>
              <a:rPr lang="en-US" b="0" i="0" dirty="0">
                <a:solidFill>
                  <a:srgbClr val="1B2226"/>
                </a:solidFill>
                <a:effectLst/>
                <a:latin typeface="Matter"/>
              </a:rPr>
              <a:t>}` and `{</a:t>
            </a:r>
            <a:r>
              <a:rPr lang="en-US" b="0" i="0" dirty="0" err="1">
                <a:solidFill>
                  <a:srgbClr val="1B2226"/>
                </a:solidFill>
                <a:effectLst/>
                <a:latin typeface="Matter"/>
              </a:rPr>
              <a:t>memberID</a:t>
            </a:r>
            <a:r>
              <a:rPr lang="en-US" b="0" i="0" dirty="0">
                <a:solidFill>
                  <a:srgbClr val="1B2226"/>
                </a:solidFill>
                <a:effectLst/>
                <a:latin typeface="Matter"/>
              </a:rPr>
              <a:t>}` requiring variables.</a:t>
            </a:r>
            <a:endParaRPr lang="en-IN" dirty="0"/>
          </a:p>
        </p:txBody>
      </p:sp>
    </p:spTree>
    <p:extLst>
      <p:ext uri="{BB962C8B-B14F-4D97-AF65-F5344CB8AC3E}">
        <p14:creationId xmlns:p14="http://schemas.microsoft.com/office/powerpoint/2010/main" val="1879855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2F365-F1A2-F12E-9EFE-5142A32E90B4}"/>
              </a:ext>
            </a:extLst>
          </p:cNvPr>
          <p:cNvSpPr>
            <a:spLocks noGrp="1"/>
          </p:cNvSpPr>
          <p:nvPr>
            <p:ph type="title"/>
          </p:nvPr>
        </p:nvSpPr>
        <p:spPr/>
        <p:txBody>
          <a:bodyPr/>
          <a:lstStyle/>
          <a:p>
            <a:r>
              <a:rPr lang="en-IN" dirty="0"/>
              <a:t>Query parameters</a:t>
            </a:r>
          </a:p>
        </p:txBody>
      </p:sp>
      <p:sp>
        <p:nvSpPr>
          <p:cNvPr id="3" name="Content Placeholder 2">
            <a:extLst>
              <a:ext uri="{FF2B5EF4-FFF2-40B4-BE49-F238E27FC236}">
                <a16:creationId xmlns:a16="http://schemas.microsoft.com/office/drawing/2014/main" id="{DCB328B0-0B32-206B-0442-AFA8DF0EF459}"/>
              </a:ext>
            </a:extLst>
          </p:cNvPr>
          <p:cNvSpPr>
            <a:spLocks noGrp="1"/>
          </p:cNvSpPr>
          <p:nvPr>
            <p:ph idx="1"/>
          </p:nvPr>
        </p:nvSpPr>
        <p:spPr/>
        <p:txBody>
          <a:bodyPr/>
          <a:lstStyle/>
          <a:p>
            <a:r>
              <a:rPr lang="en-US" b="0" i="0" dirty="0">
                <a:solidFill>
                  <a:srgbClr val="1B2226"/>
                </a:solidFill>
                <a:effectLst/>
                <a:latin typeface="Matter"/>
              </a:rPr>
              <a:t>Query parameters are parameters attached to the end of a URL and separated from the URL by a question mark (?). The section before the question mark is the </a:t>
            </a:r>
            <a:r>
              <a:rPr lang="en-US" b="0" i="0" u="none" strike="noStrike" dirty="0">
                <a:effectLst/>
                <a:latin typeface="Matter"/>
                <a:hlinkClick r:id="rId2"/>
              </a:rPr>
              <a:t>path parameter</a:t>
            </a:r>
            <a:r>
              <a:rPr lang="en-US" b="0" i="0" dirty="0">
                <a:solidFill>
                  <a:srgbClr val="1B2226"/>
                </a:solidFill>
                <a:effectLst/>
                <a:latin typeface="Matter"/>
              </a:rPr>
              <a:t>, and the section after the question mark is the query.</a:t>
            </a:r>
          </a:p>
          <a:p>
            <a:r>
              <a:rPr lang="en-US" b="0" i="0" dirty="0">
                <a:solidFill>
                  <a:srgbClr val="1B2226"/>
                </a:solidFill>
                <a:effectLst/>
                <a:latin typeface="Matter"/>
              </a:rPr>
              <a:t>The path parameter defines the resource location, while the query parameter defines </a:t>
            </a:r>
            <a:r>
              <a:rPr lang="en-US" b="0" i="0" u="none" strike="noStrike" dirty="0">
                <a:effectLst/>
                <a:latin typeface="Matter"/>
                <a:hlinkClick r:id="rId3"/>
              </a:rPr>
              <a:t>sort, pagination, or filter operations</a:t>
            </a:r>
            <a:r>
              <a:rPr lang="en-US" b="0" i="0" dirty="0">
                <a:solidFill>
                  <a:srgbClr val="1B2226"/>
                </a:solidFill>
                <a:effectLst/>
                <a:latin typeface="Matter"/>
              </a:rPr>
              <a:t>. The user's input (the query) is passed as a variable in the query parameter.</a:t>
            </a:r>
            <a:endParaRPr lang="en-US" dirty="0">
              <a:solidFill>
                <a:srgbClr val="1B2226"/>
              </a:solidFill>
              <a:latin typeface="Matter"/>
            </a:endParaRPr>
          </a:p>
          <a:p>
            <a:pPr algn="l"/>
            <a:r>
              <a:rPr lang="en-US" b="0" i="0" dirty="0">
                <a:solidFill>
                  <a:srgbClr val="1B2226"/>
                </a:solidFill>
                <a:effectLst/>
                <a:latin typeface="Matter"/>
              </a:rPr>
              <a:t>For example, if we search `abstract </a:t>
            </a:r>
            <a:r>
              <a:rPr lang="en-US" b="0" i="0" dirty="0" err="1">
                <a:solidFill>
                  <a:srgbClr val="1B2226"/>
                </a:solidFill>
                <a:effectLst/>
                <a:latin typeface="Matter"/>
              </a:rPr>
              <a:t>api</a:t>
            </a:r>
            <a:r>
              <a:rPr lang="en-US" b="0" i="0" dirty="0">
                <a:solidFill>
                  <a:srgbClr val="1B2226"/>
                </a:solidFill>
                <a:effectLst/>
                <a:latin typeface="Matter"/>
              </a:rPr>
              <a:t>` in the search box at `www.google.com`, the result URL is a monstrous string:</a:t>
            </a:r>
          </a:p>
          <a:p>
            <a:pPr algn="l"/>
            <a:r>
              <a:rPr lang="en-US" b="0" i="0" dirty="0">
                <a:solidFill>
                  <a:srgbClr val="1B2226"/>
                </a:solidFill>
                <a:effectLst/>
                <a:latin typeface="Matter"/>
              </a:rPr>
              <a:t>`https://www.google.com/</a:t>
            </a:r>
            <a:r>
              <a:rPr lang="en-US" b="0" i="0" dirty="0" err="1">
                <a:solidFill>
                  <a:srgbClr val="1B2226"/>
                </a:solidFill>
                <a:effectLst/>
                <a:latin typeface="Matter"/>
              </a:rPr>
              <a:t>search?q</a:t>
            </a:r>
            <a:r>
              <a:rPr lang="en-US" b="0" i="0" dirty="0">
                <a:solidFill>
                  <a:srgbClr val="1B2226"/>
                </a:solidFill>
                <a:effectLst/>
                <a:latin typeface="Matter"/>
              </a:rPr>
              <a:t>=</a:t>
            </a:r>
            <a:r>
              <a:rPr lang="en-US" b="0" i="0" dirty="0" err="1">
                <a:solidFill>
                  <a:srgbClr val="1B2226"/>
                </a:solidFill>
                <a:effectLst/>
                <a:latin typeface="Matter"/>
              </a:rPr>
              <a:t>abstract+api&amp;rlz</a:t>
            </a:r>
            <a:r>
              <a:rPr lang="en-US" b="0" i="0" dirty="0">
                <a:solidFill>
                  <a:srgbClr val="1B2226"/>
                </a:solidFill>
                <a:effectLst/>
                <a:latin typeface="Matter"/>
              </a:rPr>
              <a:t>=1C1CHBF_enUS923US923&amp;oq=</a:t>
            </a:r>
            <a:r>
              <a:rPr lang="en-US" b="0" i="0" dirty="0" err="1">
                <a:solidFill>
                  <a:srgbClr val="1B2226"/>
                </a:solidFill>
                <a:effectLst/>
                <a:latin typeface="Matter"/>
              </a:rPr>
              <a:t>abstract+api&amp;aqs</a:t>
            </a:r>
            <a:r>
              <a:rPr lang="en-US" b="0" i="0" dirty="0">
                <a:solidFill>
                  <a:srgbClr val="1B2226"/>
                </a:solidFill>
                <a:effectLst/>
                <a:latin typeface="Matter"/>
              </a:rPr>
              <a:t>=chrome..69i57j0i10i433j0j0i10i433j0i10l6.1705j0j7&amp;sourceid=</a:t>
            </a:r>
            <a:r>
              <a:rPr lang="en-US" b="0" i="0" dirty="0" err="1">
                <a:solidFill>
                  <a:srgbClr val="1B2226"/>
                </a:solidFill>
                <a:effectLst/>
                <a:latin typeface="Matter"/>
              </a:rPr>
              <a:t>chrome&amp;ie</a:t>
            </a:r>
            <a:r>
              <a:rPr lang="en-US" b="0" i="0" dirty="0">
                <a:solidFill>
                  <a:srgbClr val="1B2226"/>
                </a:solidFill>
                <a:effectLst/>
                <a:latin typeface="Matter"/>
              </a:rPr>
              <a:t>=UTF-8`</a:t>
            </a:r>
          </a:p>
          <a:p>
            <a:endParaRPr lang="en-IN" dirty="0"/>
          </a:p>
        </p:txBody>
      </p:sp>
    </p:spTree>
    <p:extLst>
      <p:ext uri="{BB962C8B-B14F-4D97-AF65-F5344CB8AC3E}">
        <p14:creationId xmlns:p14="http://schemas.microsoft.com/office/powerpoint/2010/main" val="2860144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5303F-4CD2-DF38-EA93-6D8AF83BB8C7}"/>
              </a:ext>
            </a:extLst>
          </p:cNvPr>
          <p:cNvSpPr>
            <a:spLocks noGrp="1"/>
          </p:cNvSpPr>
          <p:nvPr>
            <p:ph type="title"/>
          </p:nvPr>
        </p:nvSpPr>
        <p:spPr/>
        <p:txBody>
          <a:bodyPr/>
          <a:lstStyle/>
          <a:p>
            <a:r>
              <a:rPr lang="en-IN" dirty="0"/>
              <a:t>Cookies </a:t>
            </a:r>
          </a:p>
        </p:txBody>
      </p:sp>
      <p:sp>
        <p:nvSpPr>
          <p:cNvPr id="3" name="Content Placeholder 2">
            <a:extLst>
              <a:ext uri="{FF2B5EF4-FFF2-40B4-BE49-F238E27FC236}">
                <a16:creationId xmlns:a16="http://schemas.microsoft.com/office/drawing/2014/main" id="{C7FAB9A5-7D6C-E46B-024E-9A273944BA89}"/>
              </a:ext>
            </a:extLst>
          </p:cNvPr>
          <p:cNvSpPr>
            <a:spLocks noGrp="1"/>
          </p:cNvSpPr>
          <p:nvPr>
            <p:ph idx="1"/>
          </p:nvPr>
        </p:nvSpPr>
        <p:spPr/>
        <p:txBody>
          <a:bodyPr>
            <a:normAutofit fontScale="85000" lnSpcReduction="20000"/>
          </a:bodyPr>
          <a:lstStyle/>
          <a:p>
            <a:r>
              <a:rPr lang="en-US" dirty="0"/>
              <a:t>API cookies, often referred to as HTTP cookies or web cookies, are small pieces of data that a web server sends to a client's browser and are stored on the client's device. These cookies are used to track and store information about the user's interactions with a website or web application. They play a crucial role in maintaining user sessions, personalizing experiences, and enhancing security.</a:t>
            </a:r>
          </a:p>
          <a:p>
            <a:r>
              <a:rPr lang="en-US" dirty="0"/>
              <a:t>Advantages of API Cookies</a:t>
            </a:r>
          </a:p>
          <a:p>
            <a:r>
              <a:rPr lang="en-US" dirty="0"/>
              <a:t>The foremost advantage of API cookies lies in their ability to streamline client-server authentication and session management in API usage. They offer:</a:t>
            </a:r>
          </a:p>
          <a:p>
            <a:endParaRPr lang="en-US" dirty="0"/>
          </a:p>
          <a:p>
            <a:pPr marL="457200" indent="-457200">
              <a:buFont typeface="+mj-lt"/>
              <a:buAutoNum type="arabicPeriod"/>
            </a:pPr>
            <a:r>
              <a:rPr lang="en-US" dirty="0"/>
              <a:t>Simplification of the authentication process.</a:t>
            </a:r>
          </a:p>
          <a:p>
            <a:pPr marL="457200" indent="-457200">
              <a:buFont typeface="+mj-lt"/>
              <a:buAutoNum type="arabicPeriod"/>
            </a:pPr>
            <a:r>
              <a:rPr lang="en-US" dirty="0"/>
              <a:t>No need for clients to remember authentication information.</a:t>
            </a:r>
          </a:p>
          <a:p>
            <a:pPr marL="457200" indent="-457200">
              <a:buFont typeface="+mj-lt"/>
              <a:buAutoNum type="arabicPeriod"/>
            </a:pPr>
            <a:r>
              <a:rPr lang="en-US" dirty="0"/>
              <a:t>Ease of session management.</a:t>
            </a:r>
          </a:p>
          <a:p>
            <a:pPr marL="457200" indent="-457200">
              <a:buFont typeface="+mj-lt"/>
              <a:buAutoNum type="arabicPeriod"/>
            </a:pPr>
            <a:r>
              <a:rPr lang="en-US" dirty="0"/>
              <a:t>API cookies operate by managing authentication tokens on the user side, simplifying the authentication process and easing client-side implementation.</a:t>
            </a:r>
          </a:p>
          <a:p>
            <a:endParaRPr lang="en-IN" dirty="0"/>
          </a:p>
        </p:txBody>
      </p:sp>
    </p:spTree>
    <p:extLst>
      <p:ext uri="{BB962C8B-B14F-4D97-AF65-F5344CB8AC3E}">
        <p14:creationId xmlns:p14="http://schemas.microsoft.com/office/powerpoint/2010/main" val="1174826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7D267-2A26-DE92-5F02-426C642AD982}"/>
              </a:ext>
            </a:extLst>
          </p:cNvPr>
          <p:cNvSpPr>
            <a:spLocks noGrp="1"/>
          </p:cNvSpPr>
          <p:nvPr>
            <p:ph type="title"/>
          </p:nvPr>
        </p:nvSpPr>
        <p:spPr/>
        <p:txBody>
          <a:bodyPr/>
          <a:lstStyle/>
          <a:p>
            <a:r>
              <a:rPr lang="en-IN" dirty="0"/>
              <a:t>Architecture of API Testing</a:t>
            </a:r>
          </a:p>
        </p:txBody>
      </p:sp>
      <p:pic>
        <p:nvPicPr>
          <p:cNvPr id="5" name="Content Placeholder 4">
            <a:extLst>
              <a:ext uri="{FF2B5EF4-FFF2-40B4-BE49-F238E27FC236}">
                <a16:creationId xmlns:a16="http://schemas.microsoft.com/office/drawing/2014/main" id="{15990C4D-03E4-6AFA-F3A6-2855FA19BA59}"/>
              </a:ext>
            </a:extLst>
          </p:cNvPr>
          <p:cNvPicPr>
            <a:picLocks noGrp="1" noChangeAspect="1"/>
          </p:cNvPicPr>
          <p:nvPr>
            <p:ph idx="1"/>
          </p:nvPr>
        </p:nvPicPr>
        <p:blipFill>
          <a:blip r:embed="rId2"/>
          <a:stretch>
            <a:fillRect/>
          </a:stretch>
        </p:blipFill>
        <p:spPr>
          <a:xfrm>
            <a:off x="1127760" y="1757680"/>
            <a:ext cx="9814559" cy="4515104"/>
          </a:xfrm>
        </p:spPr>
      </p:pic>
    </p:spTree>
    <p:extLst>
      <p:ext uri="{BB962C8B-B14F-4D97-AF65-F5344CB8AC3E}">
        <p14:creationId xmlns:p14="http://schemas.microsoft.com/office/powerpoint/2010/main" val="3156525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F63E1-6161-23BB-1D71-A669B9234E31}"/>
              </a:ext>
            </a:extLst>
          </p:cNvPr>
          <p:cNvSpPr>
            <a:spLocks noGrp="1"/>
          </p:cNvSpPr>
          <p:nvPr>
            <p:ph type="title"/>
          </p:nvPr>
        </p:nvSpPr>
        <p:spPr/>
        <p:txBody>
          <a:bodyPr/>
          <a:lstStyle/>
          <a:p>
            <a:r>
              <a:rPr lang="en-IN" dirty="0"/>
              <a:t>Api cookies disadvantages</a:t>
            </a:r>
          </a:p>
        </p:txBody>
      </p:sp>
      <p:sp>
        <p:nvSpPr>
          <p:cNvPr id="3" name="Content Placeholder 2">
            <a:extLst>
              <a:ext uri="{FF2B5EF4-FFF2-40B4-BE49-F238E27FC236}">
                <a16:creationId xmlns:a16="http://schemas.microsoft.com/office/drawing/2014/main" id="{58E861B5-5DBB-2364-F930-6E4CF6CB9DFA}"/>
              </a:ext>
            </a:extLst>
          </p:cNvPr>
          <p:cNvSpPr>
            <a:spLocks noGrp="1"/>
          </p:cNvSpPr>
          <p:nvPr>
            <p:ph idx="1"/>
          </p:nvPr>
        </p:nvSpPr>
        <p:spPr/>
        <p:txBody>
          <a:bodyPr>
            <a:normAutofit fontScale="92500" lnSpcReduction="20000"/>
          </a:bodyPr>
          <a:lstStyle/>
          <a:p>
            <a:r>
              <a:rPr lang="en-US" dirty="0"/>
              <a:t>Disadvantages of API Cookies</a:t>
            </a:r>
          </a:p>
          <a:p>
            <a:r>
              <a:rPr lang="en-US" dirty="0"/>
              <a:t>On the flip side, using API cookies can introduce security concerns and other drawbacks:</a:t>
            </a:r>
          </a:p>
          <a:p>
            <a:pPr marL="457200" indent="-457200">
              <a:buFont typeface="+mj-lt"/>
              <a:buAutoNum type="arabicPeriod"/>
            </a:pPr>
            <a:endParaRPr lang="en-US" dirty="0"/>
          </a:p>
          <a:p>
            <a:pPr marL="457200" indent="-457200">
              <a:buFont typeface="+mj-lt"/>
              <a:buAutoNum type="arabicPeriod"/>
            </a:pPr>
            <a:r>
              <a:rPr lang="en-US" dirty="0"/>
              <a:t>Security risks.</a:t>
            </a:r>
          </a:p>
          <a:p>
            <a:pPr marL="457200" indent="-457200">
              <a:buFont typeface="+mj-lt"/>
              <a:buAutoNum type="arabicPeriod"/>
            </a:pPr>
            <a:r>
              <a:rPr lang="en-US" dirty="0"/>
              <a:t>Potential for cookie theft or tampering.</a:t>
            </a:r>
          </a:p>
          <a:p>
            <a:pPr marL="457200" indent="-457200">
              <a:buFont typeface="+mj-lt"/>
              <a:buAutoNum type="arabicPeriod"/>
            </a:pPr>
            <a:r>
              <a:rPr lang="en-US" dirty="0"/>
              <a:t>Possibility of sudden access loss due to expiration.</a:t>
            </a:r>
          </a:p>
          <a:p>
            <a:pPr marL="457200" indent="-457200">
              <a:buFont typeface="+mj-lt"/>
              <a:buAutoNum type="arabicPeriod"/>
            </a:pPr>
            <a:r>
              <a:rPr lang="en-US" dirty="0"/>
              <a:t>Server-side burden in managing cookies.</a:t>
            </a:r>
          </a:p>
          <a:p>
            <a:pPr marL="457200" indent="-457200">
              <a:buFont typeface="+mj-lt"/>
              <a:buAutoNum type="arabicPeriod"/>
            </a:pPr>
            <a:r>
              <a:rPr lang="en-US" dirty="0"/>
              <a:t>Cookies, including API cookies, are relatively high-security risk, especially since they are effective within a defined period. If an API cookie is stolen during this period, unauthorized access becomes possible. Thus, using API cookies requires robust security measures and careful server-side management.</a:t>
            </a:r>
          </a:p>
          <a:p>
            <a:endParaRPr lang="en-IN" dirty="0"/>
          </a:p>
        </p:txBody>
      </p:sp>
    </p:spTree>
    <p:extLst>
      <p:ext uri="{BB962C8B-B14F-4D97-AF65-F5344CB8AC3E}">
        <p14:creationId xmlns:p14="http://schemas.microsoft.com/office/powerpoint/2010/main" val="2469114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DD360-18BB-0A34-0B74-007502CBCF1C}"/>
              </a:ext>
            </a:extLst>
          </p:cNvPr>
          <p:cNvSpPr>
            <a:spLocks noGrp="1"/>
          </p:cNvSpPr>
          <p:nvPr>
            <p:ph type="title"/>
          </p:nvPr>
        </p:nvSpPr>
        <p:spPr/>
        <p:txBody>
          <a:bodyPr/>
          <a:lstStyle/>
          <a:p>
            <a:r>
              <a:rPr lang="en-IN" dirty="0"/>
              <a:t>What are http headers</a:t>
            </a:r>
          </a:p>
        </p:txBody>
      </p:sp>
      <p:sp>
        <p:nvSpPr>
          <p:cNvPr id="3" name="Content Placeholder 2">
            <a:extLst>
              <a:ext uri="{FF2B5EF4-FFF2-40B4-BE49-F238E27FC236}">
                <a16:creationId xmlns:a16="http://schemas.microsoft.com/office/drawing/2014/main" id="{10802653-E939-FDEE-40BA-2CE8BD6B957D}"/>
              </a:ext>
            </a:extLst>
          </p:cNvPr>
          <p:cNvSpPr>
            <a:spLocks noGrp="1"/>
          </p:cNvSpPr>
          <p:nvPr>
            <p:ph idx="1"/>
          </p:nvPr>
        </p:nvSpPr>
        <p:spPr/>
        <p:txBody>
          <a:bodyPr/>
          <a:lstStyle/>
          <a:p>
            <a:r>
              <a:rPr lang="en-US" b="0" i="0" dirty="0">
                <a:solidFill>
                  <a:srgbClr val="212121"/>
                </a:solidFill>
                <a:effectLst/>
                <a:latin typeface="Inter"/>
              </a:rPr>
              <a:t>HTTP headers contain metadata in key-value pairs that are sent along with HTTP requests and responses. They can be used to define </a:t>
            </a:r>
            <a:r>
              <a:rPr lang="en-US" b="0" i="0" u="none" strike="noStrike" dirty="0">
                <a:solidFill>
                  <a:srgbClr val="0265D2"/>
                </a:solidFill>
                <a:effectLst/>
                <a:latin typeface="Inter"/>
                <a:hlinkClick r:id="rId2"/>
              </a:rPr>
              <a:t>caching</a:t>
            </a:r>
            <a:r>
              <a:rPr lang="en-US" b="0" i="0" dirty="0">
                <a:solidFill>
                  <a:srgbClr val="212121"/>
                </a:solidFill>
                <a:effectLst/>
                <a:latin typeface="Inter"/>
              </a:rPr>
              <a:t> behavior, facilitate authentication, and manage session state. HTTP headers help the API client and server communicate more effectively—and enable developers to optimize and customize the API’s behavior.</a:t>
            </a:r>
          </a:p>
          <a:p>
            <a:endParaRPr lang="en-US" dirty="0">
              <a:solidFill>
                <a:srgbClr val="212121"/>
              </a:solidFill>
              <a:latin typeface="Inter"/>
            </a:endParaRPr>
          </a:p>
          <a:p>
            <a:r>
              <a:rPr lang="en-US" b="0" i="0" dirty="0">
                <a:solidFill>
                  <a:srgbClr val="212121"/>
                </a:solidFill>
                <a:effectLst/>
                <a:latin typeface="Inter"/>
              </a:rPr>
              <a:t>HTTP headers play a crucial role in server and client behavior throughout the request and response cycle. Request headers are sent by the client to the server and contain information and instructions related to the requested resource, while response headers are sent by the server to the client and provide metadata, instructions, and additional information about the response itself.</a:t>
            </a:r>
            <a:endParaRPr lang="en-IN" dirty="0"/>
          </a:p>
        </p:txBody>
      </p:sp>
    </p:spTree>
    <p:extLst>
      <p:ext uri="{BB962C8B-B14F-4D97-AF65-F5344CB8AC3E}">
        <p14:creationId xmlns:p14="http://schemas.microsoft.com/office/powerpoint/2010/main" val="2261743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A04A-3C3C-2F6B-3033-8C1AF1BA81AC}"/>
              </a:ext>
            </a:extLst>
          </p:cNvPr>
          <p:cNvSpPr>
            <a:spLocks noGrp="1"/>
          </p:cNvSpPr>
          <p:nvPr>
            <p:ph type="title"/>
          </p:nvPr>
        </p:nvSpPr>
        <p:spPr/>
        <p:txBody>
          <a:bodyPr/>
          <a:lstStyle/>
          <a:p>
            <a:r>
              <a:rPr lang="en-IN" dirty="0"/>
              <a:t>Some common http headers </a:t>
            </a:r>
          </a:p>
        </p:txBody>
      </p:sp>
      <p:sp>
        <p:nvSpPr>
          <p:cNvPr id="3" name="Content Placeholder 2">
            <a:extLst>
              <a:ext uri="{FF2B5EF4-FFF2-40B4-BE49-F238E27FC236}">
                <a16:creationId xmlns:a16="http://schemas.microsoft.com/office/drawing/2014/main" id="{CF736F53-DFA5-3CC4-DCBE-A91FAFA3F58B}"/>
              </a:ext>
            </a:extLst>
          </p:cNvPr>
          <p:cNvSpPr>
            <a:spLocks noGrp="1"/>
          </p:cNvSpPr>
          <p:nvPr>
            <p:ph idx="1"/>
          </p:nvPr>
        </p:nvSpPr>
        <p:spPr/>
        <p:txBody>
          <a:bodyPr>
            <a:normAutofit lnSpcReduction="10000"/>
          </a:bodyPr>
          <a:lstStyle/>
          <a:p>
            <a:r>
              <a:rPr lang="en-IN" b="0" i="0" dirty="0">
                <a:solidFill>
                  <a:srgbClr val="212121"/>
                </a:solidFill>
                <a:effectLst/>
                <a:latin typeface="Degular-Display-Semibold"/>
              </a:rPr>
              <a:t>Accept</a:t>
            </a:r>
          </a:p>
          <a:p>
            <a:r>
              <a:rPr lang="en-US" dirty="0"/>
              <a:t>The Accept header defines the media types that the client is able to accept from the server. For instance, Accept: application/</a:t>
            </a:r>
            <a:r>
              <a:rPr lang="en-US" dirty="0" err="1"/>
              <a:t>json</a:t>
            </a:r>
            <a:r>
              <a:rPr lang="en-US" dirty="0"/>
              <a:t>, text/html indicates that the client prefers JSON or HTML responses.</a:t>
            </a:r>
          </a:p>
          <a:p>
            <a:endParaRPr lang="en-US" dirty="0"/>
          </a:p>
          <a:p>
            <a:r>
              <a:rPr lang="en-US" dirty="0"/>
              <a:t>User Agent</a:t>
            </a:r>
          </a:p>
          <a:p>
            <a:r>
              <a:rPr lang="en-US" dirty="0"/>
              <a:t>The User-Agent header identifies the web browser or client application that is making the request, which enables the server to tailor its response to the client. For instance, if the User-Agent header indicates that the request is coming from the Chrome browser, the server may include CSS prefixes for CSS properties that are compatible with Chrome.</a:t>
            </a:r>
            <a:endParaRPr lang="en-IN" dirty="0"/>
          </a:p>
        </p:txBody>
      </p:sp>
    </p:spTree>
    <p:extLst>
      <p:ext uri="{BB962C8B-B14F-4D97-AF65-F5344CB8AC3E}">
        <p14:creationId xmlns:p14="http://schemas.microsoft.com/office/powerpoint/2010/main" val="3815828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E626F-FE9F-0D7D-A98D-9C1EA4AD18BC}"/>
              </a:ext>
            </a:extLst>
          </p:cNvPr>
          <p:cNvSpPr>
            <a:spLocks noGrp="1"/>
          </p:cNvSpPr>
          <p:nvPr>
            <p:ph type="title"/>
          </p:nvPr>
        </p:nvSpPr>
        <p:spPr/>
        <p:txBody>
          <a:bodyPr/>
          <a:lstStyle/>
          <a:p>
            <a:r>
              <a:rPr lang="en-IN" dirty="0"/>
              <a:t>Some common http headers </a:t>
            </a:r>
          </a:p>
        </p:txBody>
      </p:sp>
      <p:sp>
        <p:nvSpPr>
          <p:cNvPr id="3" name="Content Placeholder 2">
            <a:extLst>
              <a:ext uri="{FF2B5EF4-FFF2-40B4-BE49-F238E27FC236}">
                <a16:creationId xmlns:a16="http://schemas.microsoft.com/office/drawing/2014/main" id="{07FA144E-132A-2A63-FECC-CF1C1F7A8EBD}"/>
              </a:ext>
            </a:extLst>
          </p:cNvPr>
          <p:cNvSpPr>
            <a:spLocks noGrp="1"/>
          </p:cNvSpPr>
          <p:nvPr>
            <p:ph idx="1"/>
          </p:nvPr>
        </p:nvSpPr>
        <p:spPr/>
        <p:txBody>
          <a:bodyPr>
            <a:normAutofit lnSpcReduction="10000"/>
          </a:bodyPr>
          <a:lstStyle/>
          <a:p>
            <a:r>
              <a:rPr lang="en-US" dirty="0"/>
              <a:t>Authorization</a:t>
            </a:r>
          </a:p>
          <a:p>
            <a:r>
              <a:rPr lang="en-US" dirty="0"/>
              <a:t>The Authorization header is used to send the client’s credentials to the server when the client is attempting to access a protected resource. For instance, the client might include a JSON Web Token (JWT) as the value of the header, which the server will then verify before returning the requested resource.</a:t>
            </a:r>
          </a:p>
          <a:p>
            <a:endParaRPr lang="en-US" dirty="0"/>
          </a:p>
          <a:p>
            <a:r>
              <a:rPr lang="en-US" dirty="0"/>
              <a:t>Content-Type</a:t>
            </a:r>
          </a:p>
          <a:p>
            <a:r>
              <a:rPr lang="en-US" dirty="0"/>
              <a:t>The Content-Type header identifies the media type of the content in the request body. For instance, Content-Type: application/</a:t>
            </a:r>
            <a:r>
              <a:rPr lang="en-US" dirty="0" err="1"/>
              <a:t>json</a:t>
            </a:r>
            <a:r>
              <a:rPr lang="en-US" dirty="0"/>
              <a:t> indicates that the request body contains JSON data. </a:t>
            </a:r>
            <a:r>
              <a:rPr lang="en-US"/>
              <a:t>This information helps the server successfully interpret and process the payload.</a:t>
            </a:r>
            <a:endParaRPr lang="en-IN"/>
          </a:p>
        </p:txBody>
      </p:sp>
    </p:spTree>
    <p:extLst>
      <p:ext uri="{BB962C8B-B14F-4D97-AF65-F5344CB8AC3E}">
        <p14:creationId xmlns:p14="http://schemas.microsoft.com/office/powerpoint/2010/main" val="4077090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17FA2-EB55-E968-97CE-EA908049D35D}"/>
              </a:ext>
            </a:extLst>
          </p:cNvPr>
          <p:cNvSpPr>
            <a:spLocks noGrp="1"/>
          </p:cNvSpPr>
          <p:nvPr>
            <p:ph type="title"/>
          </p:nvPr>
        </p:nvSpPr>
        <p:spPr/>
        <p:txBody>
          <a:bodyPr/>
          <a:lstStyle/>
          <a:p>
            <a:r>
              <a:rPr lang="en-IN" dirty="0"/>
              <a:t>Types of Tool for API Testing </a:t>
            </a:r>
          </a:p>
        </p:txBody>
      </p:sp>
      <p:pic>
        <p:nvPicPr>
          <p:cNvPr id="5" name="Content Placeholder 4">
            <a:extLst>
              <a:ext uri="{FF2B5EF4-FFF2-40B4-BE49-F238E27FC236}">
                <a16:creationId xmlns:a16="http://schemas.microsoft.com/office/drawing/2014/main" id="{78489DE9-0D0E-476E-9BEB-7723297ABD96}"/>
              </a:ext>
            </a:extLst>
          </p:cNvPr>
          <p:cNvPicPr>
            <a:picLocks noGrp="1" noChangeAspect="1"/>
          </p:cNvPicPr>
          <p:nvPr>
            <p:ph idx="1"/>
          </p:nvPr>
        </p:nvPicPr>
        <p:blipFill>
          <a:blip r:embed="rId2"/>
          <a:stretch>
            <a:fillRect/>
          </a:stretch>
        </p:blipFill>
        <p:spPr>
          <a:xfrm>
            <a:off x="838200" y="1513840"/>
            <a:ext cx="10406077" cy="4765040"/>
          </a:xfrm>
        </p:spPr>
      </p:pic>
    </p:spTree>
    <p:extLst>
      <p:ext uri="{BB962C8B-B14F-4D97-AF65-F5344CB8AC3E}">
        <p14:creationId xmlns:p14="http://schemas.microsoft.com/office/powerpoint/2010/main" val="1522164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73C7E-D582-F93C-F077-2695CDEAB194}"/>
              </a:ext>
            </a:extLst>
          </p:cNvPr>
          <p:cNvSpPr>
            <a:spLocks noGrp="1"/>
          </p:cNvSpPr>
          <p:nvPr>
            <p:ph type="title"/>
          </p:nvPr>
        </p:nvSpPr>
        <p:spPr/>
        <p:txBody>
          <a:bodyPr/>
          <a:lstStyle/>
          <a:p>
            <a:r>
              <a:rPr lang="en-IN" dirty="0"/>
              <a:t>What we Check in API testing</a:t>
            </a:r>
          </a:p>
        </p:txBody>
      </p:sp>
      <p:pic>
        <p:nvPicPr>
          <p:cNvPr id="5" name="Content Placeholder 4">
            <a:extLst>
              <a:ext uri="{FF2B5EF4-FFF2-40B4-BE49-F238E27FC236}">
                <a16:creationId xmlns:a16="http://schemas.microsoft.com/office/drawing/2014/main" id="{E0699BD8-91FB-8350-A90B-8AB59E93D1C5}"/>
              </a:ext>
            </a:extLst>
          </p:cNvPr>
          <p:cNvPicPr>
            <a:picLocks noGrp="1" noChangeAspect="1"/>
          </p:cNvPicPr>
          <p:nvPr>
            <p:ph idx="1"/>
          </p:nvPr>
        </p:nvPicPr>
        <p:blipFill>
          <a:blip r:embed="rId2"/>
          <a:stretch>
            <a:fillRect/>
          </a:stretch>
        </p:blipFill>
        <p:spPr>
          <a:xfrm>
            <a:off x="1137149" y="1550775"/>
            <a:ext cx="9771412" cy="4453785"/>
          </a:xfrm>
        </p:spPr>
      </p:pic>
    </p:spTree>
    <p:extLst>
      <p:ext uri="{BB962C8B-B14F-4D97-AF65-F5344CB8AC3E}">
        <p14:creationId xmlns:p14="http://schemas.microsoft.com/office/powerpoint/2010/main" val="1218327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C0901-861F-B5B4-1C02-9AC4E710B28F}"/>
              </a:ext>
            </a:extLst>
          </p:cNvPr>
          <p:cNvSpPr>
            <a:spLocks noGrp="1"/>
          </p:cNvSpPr>
          <p:nvPr>
            <p:ph type="title"/>
          </p:nvPr>
        </p:nvSpPr>
        <p:spPr/>
        <p:txBody>
          <a:bodyPr/>
          <a:lstStyle/>
          <a:p>
            <a:r>
              <a:rPr lang="en-IN" dirty="0"/>
              <a:t>Protocol in API Testing</a:t>
            </a:r>
          </a:p>
        </p:txBody>
      </p:sp>
      <p:sp>
        <p:nvSpPr>
          <p:cNvPr id="3" name="Content Placeholder 2">
            <a:extLst>
              <a:ext uri="{FF2B5EF4-FFF2-40B4-BE49-F238E27FC236}">
                <a16:creationId xmlns:a16="http://schemas.microsoft.com/office/drawing/2014/main" id="{75D22928-48B0-D152-795A-776EC859E6A8}"/>
              </a:ext>
            </a:extLst>
          </p:cNvPr>
          <p:cNvSpPr>
            <a:spLocks noGrp="1"/>
          </p:cNvSpPr>
          <p:nvPr>
            <p:ph idx="1"/>
          </p:nvPr>
        </p:nvSpPr>
        <p:spPr/>
        <p:txBody>
          <a:bodyPr/>
          <a:lstStyle/>
          <a:p>
            <a:r>
              <a:rPr lang="en-IN" dirty="0"/>
              <a:t>Http</a:t>
            </a:r>
          </a:p>
          <a:p>
            <a:pPr marL="0" indent="0">
              <a:buNone/>
            </a:pPr>
            <a:r>
              <a:rPr lang="en-US" sz="1400" b="0" i="0" u="sng" dirty="0">
                <a:effectLst/>
                <a:latin typeface="Nunito" pitchFamily="2" charset="0"/>
                <a:hlinkClick r:id="rId2"/>
              </a:rPr>
              <a:t>HTTP</a:t>
            </a:r>
            <a:r>
              <a:rPr lang="en-US" sz="1400" b="0" i="0" dirty="0">
                <a:solidFill>
                  <a:srgbClr val="273239"/>
                </a:solidFill>
                <a:effectLst/>
                <a:latin typeface="Nunito" pitchFamily="2" charset="0"/>
              </a:rPr>
              <a:t> stands for </a:t>
            </a:r>
            <a:r>
              <a:rPr lang="en-US" sz="1400" b="0" i="0" dirty="0" err="1">
                <a:solidFill>
                  <a:srgbClr val="273239"/>
                </a:solidFill>
                <a:effectLst/>
                <a:latin typeface="Nunito" pitchFamily="2" charset="0"/>
              </a:rPr>
              <a:t>HyperText</a:t>
            </a:r>
            <a:r>
              <a:rPr lang="en-US" sz="1400" b="0" i="0" dirty="0">
                <a:solidFill>
                  <a:srgbClr val="273239"/>
                </a:solidFill>
                <a:effectLst/>
                <a:latin typeface="Nunito" pitchFamily="2" charset="0"/>
              </a:rPr>
              <a:t> Transfer Protocol. It is invented by Tim Berner. </a:t>
            </a:r>
            <a:r>
              <a:rPr lang="en-US" sz="1400" b="0" i="0" dirty="0" err="1">
                <a:solidFill>
                  <a:srgbClr val="273239"/>
                </a:solidFill>
                <a:effectLst/>
                <a:latin typeface="Nunito" pitchFamily="2" charset="0"/>
              </a:rPr>
              <a:t>HyperText</a:t>
            </a:r>
            <a:r>
              <a:rPr lang="en-US" sz="1400" b="0" i="0" dirty="0">
                <a:solidFill>
                  <a:srgbClr val="273239"/>
                </a:solidFill>
                <a:effectLst/>
                <a:latin typeface="Nunito" pitchFamily="2" charset="0"/>
              </a:rPr>
              <a:t> is the type of text which is specially coded with the help of some standard coding language called </a:t>
            </a:r>
            <a:r>
              <a:rPr lang="en-US" sz="1400" b="0" i="0" u="sng" dirty="0" err="1">
                <a:effectLst/>
                <a:latin typeface="Nunito" pitchFamily="2" charset="0"/>
                <a:hlinkClick r:id="rId3"/>
              </a:rPr>
              <a:t>HyperText</a:t>
            </a:r>
            <a:r>
              <a:rPr lang="en-US" sz="1400" b="0" i="0" u="sng" dirty="0">
                <a:effectLst/>
                <a:latin typeface="Nunito" pitchFamily="2" charset="0"/>
                <a:hlinkClick r:id="rId3"/>
              </a:rPr>
              <a:t> Markup Language (HTML)</a:t>
            </a:r>
            <a:r>
              <a:rPr lang="en-US" sz="1400" b="0" i="0" dirty="0">
                <a:solidFill>
                  <a:srgbClr val="273239"/>
                </a:solidFill>
                <a:effectLst/>
                <a:latin typeface="Nunito" pitchFamily="2" charset="0"/>
              </a:rPr>
              <a:t>. HTTP provides a standard between a web browser and a web server to establish communication. It is a set of rules for transferring data from one computer to another. Data such as text, images, and other multimedia files are shared on the World Wide Web</a:t>
            </a:r>
          </a:p>
          <a:p>
            <a:pPr marL="0" indent="0">
              <a:buNone/>
            </a:pPr>
            <a:endParaRPr lang="en-US" sz="1400" dirty="0">
              <a:solidFill>
                <a:srgbClr val="273239"/>
              </a:solidFill>
              <a:latin typeface="Nunito" pitchFamily="2" charset="0"/>
            </a:endParaRPr>
          </a:p>
          <a:p>
            <a:pPr marL="0" indent="0">
              <a:buNone/>
            </a:pPr>
            <a:endParaRPr lang="en-IN" sz="1400" dirty="0"/>
          </a:p>
        </p:txBody>
      </p:sp>
      <p:pic>
        <p:nvPicPr>
          <p:cNvPr id="5" name="Picture 4">
            <a:extLst>
              <a:ext uri="{FF2B5EF4-FFF2-40B4-BE49-F238E27FC236}">
                <a16:creationId xmlns:a16="http://schemas.microsoft.com/office/drawing/2014/main" id="{8077A1F5-AAE9-9714-B7AA-C0D73C81B3B8}"/>
              </a:ext>
            </a:extLst>
          </p:cNvPr>
          <p:cNvPicPr>
            <a:picLocks noChangeAspect="1"/>
          </p:cNvPicPr>
          <p:nvPr/>
        </p:nvPicPr>
        <p:blipFill>
          <a:blip r:embed="rId4"/>
          <a:stretch>
            <a:fillRect/>
          </a:stretch>
        </p:blipFill>
        <p:spPr>
          <a:xfrm>
            <a:off x="1997592" y="3695987"/>
            <a:ext cx="7773144" cy="2734976"/>
          </a:xfrm>
          <a:prstGeom prst="rect">
            <a:avLst/>
          </a:prstGeom>
        </p:spPr>
      </p:pic>
    </p:spTree>
    <p:extLst>
      <p:ext uri="{BB962C8B-B14F-4D97-AF65-F5344CB8AC3E}">
        <p14:creationId xmlns:p14="http://schemas.microsoft.com/office/powerpoint/2010/main" val="1523995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EC53A-ADCF-9E60-98EE-F9B03F9981E7}"/>
              </a:ext>
            </a:extLst>
          </p:cNvPr>
          <p:cNvSpPr>
            <a:spLocks noGrp="1"/>
          </p:cNvSpPr>
          <p:nvPr>
            <p:ph type="title"/>
          </p:nvPr>
        </p:nvSpPr>
        <p:spPr/>
        <p:txBody>
          <a:bodyPr/>
          <a:lstStyle/>
          <a:p>
            <a:r>
              <a:rPr lang="en-IN" dirty="0"/>
              <a:t>Protocol in API Testing</a:t>
            </a:r>
          </a:p>
        </p:txBody>
      </p:sp>
      <p:sp>
        <p:nvSpPr>
          <p:cNvPr id="3" name="Content Placeholder 2">
            <a:extLst>
              <a:ext uri="{FF2B5EF4-FFF2-40B4-BE49-F238E27FC236}">
                <a16:creationId xmlns:a16="http://schemas.microsoft.com/office/drawing/2014/main" id="{12AA5264-9C6C-4F11-5883-4F9198EFC960}"/>
              </a:ext>
            </a:extLst>
          </p:cNvPr>
          <p:cNvSpPr>
            <a:spLocks noGrp="1"/>
          </p:cNvSpPr>
          <p:nvPr>
            <p:ph idx="1"/>
          </p:nvPr>
        </p:nvSpPr>
        <p:spPr/>
        <p:txBody>
          <a:bodyPr/>
          <a:lstStyle/>
          <a:p>
            <a:r>
              <a:rPr lang="en-IN" dirty="0"/>
              <a:t>Https</a:t>
            </a:r>
          </a:p>
          <a:p>
            <a:pPr marL="0" indent="0">
              <a:buNone/>
            </a:pPr>
            <a:r>
              <a:rPr lang="en-US" sz="1800" b="0" i="0" u="sng" dirty="0">
                <a:effectLst/>
                <a:latin typeface="Nunito" pitchFamily="2" charset="0"/>
                <a:hlinkClick r:id="rId2"/>
              </a:rPr>
              <a:t>HTTPS</a:t>
            </a:r>
            <a:r>
              <a:rPr lang="en-US" sz="1800" b="0" i="0" dirty="0">
                <a:solidFill>
                  <a:srgbClr val="273239"/>
                </a:solidFill>
                <a:effectLst/>
                <a:latin typeface="Nunito" pitchFamily="2" charset="0"/>
              </a:rPr>
              <a:t> stands for Hyper Text Transfer Protocol Secure. HTTP Secure (HTTPS), could be a combination of the Hypertext Transfer Protocol with the SSL/TLS convention to supply encrypted communication and secure distinguishing proof of an arranged web server. HTTPS is more secure than HTTP because HTTPS is certified by the </a:t>
            </a:r>
            <a:r>
              <a:rPr lang="en-US" sz="1800" b="0" i="0" u="sng" dirty="0">
                <a:effectLst/>
                <a:latin typeface="Nunito" pitchFamily="2" charset="0"/>
                <a:hlinkClick r:id="rId3"/>
              </a:rPr>
              <a:t>SSL(Secure Socket Layer)</a:t>
            </a:r>
            <a:r>
              <a:rPr lang="en-US" sz="1800" b="0" i="0" dirty="0">
                <a:solidFill>
                  <a:srgbClr val="273239"/>
                </a:solidFill>
                <a:effectLst/>
                <a:latin typeface="Nunito" pitchFamily="2" charset="0"/>
              </a:rPr>
              <a:t>. Whatever website you are visiting on the internet, if its URL is HTTP, then that website is not secure.</a:t>
            </a:r>
            <a:endParaRPr lang="en-IN" sz="1800" dirty="0"/>
          </a:p>
        </p:txBody>
      </p:sp>
      <p:pic>
        <p:nvPicPr>
          <p:cNvPr id="5" name="Picture 4">
            <a:extLst>
              <a:ext uri="{FF2B5EF4-FFF2-40B4-BE49-F238E27FC236}">
                <a16:creationId xmlns:a16="http://schemas.microsoft.com/office/drawing/2014/main" id="{FFED9A35-6516-FF26-CA37-F97FC373D9DA}"/>
              </a:ext>
            </a:extLst>
          </p:cNvPr>
          <p:cNvPicPr>
            <a:picLocks noChangeAspect="1"/>
          </p:cNvPicPr>
          <p:nvPr/>
        </p:nvPicPr>
        <p:blipFill>
          <a:blip r:embed="rId4"/>
          <a:stretch>
            <a:fillRect/>
          </a:stretch>
        </p:blipFill>
        <p:spPr>
          <a:xfrm>
            <a:off x="1447799" y="4297680"/>
            <a:ext cx="8979022" cy="2419826"/>
          </a:xfrm>
          <a:prstGeom prst="rect">
            <a:avLst/>
          </a:prstGeom>
        </p:spPr>
      </p:pic>
    </p:spTree>
    <p:extLst>
      <p:ext uri="{BB962C8B-B14F-4D97-AF65-F5344CB8AC3E}">
        <p14:creationId xmlns:p14="http://schemas.microsoft.com/office/powerpoint/2010/main" val="1205174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BAD0-6879-A60C-2299-C527B9F24433}"/>
              </a:ext>
            </a:extLst>
          </p:cNvPr>
          <p:cNvSpPr>
            <a:spLocks noGrp="1"/>
          </p:cNvSpPr>
          <p:nvPr>
            <p:ph type="title"/>
          </p:nvPr>
        </p:nvSpPr>
        <p:spPr/>
        <p:txBody>
          <a:bodyPr/>
          <a:lstStyle/>
          <a:p>
            <a:r>
              <a:rPr lang="en-IN" dirty="0"/>
              <a:t>What is an URL </a:t>
            </a:r>
          </a:p>
        </p:txBody>
      </p:sp>
      <p:sp>
        <p:nvSpPr>
          <p:cNvPr id="3" name="Content Placeholder 2">
            <a:extLst>
              <a:ext uri="{FF2B5EF4-FFF2-40B4-BE49-F238E27FC236}">
                <a16:creationId xmlns:a16="http://schemas.microsoft.com/office/drawing/2014/main" id="{793983B8-5FCE-2C0A-63D0-1083E5D07318}"/>
              </a:ext>
            </a:extLst>
          </p:cNvPr>
          <p:cNvSpPr>
            <a:spLocks noGrp="1"/>
          </p:cNvSpPr>
          <p:nvPr>
            <p:ph idx="1"/>
          </p:nvPr>
        </p:nvSpPr>
        <p:spPr/>
        <p:txBody>
          <a:bodyPr/>
          <a:lstStyle/>
          <a:p>
            <a:pPr algn="l"/>
            <a:r>
              <a:rPr lang="en-US" sz="2000" b="0" i="0" dirty="0">
                <a:effectLst/>
                <a:latin typeface="fakt-web"/>
              </a:rPr>
              <a:t>URL is an acronym that stands for </a:t>
            </a:r>
            <a:r>
              <a:rPr lang="en-US" sz="2000" b="0" i="1" dirty="0">
                <a:effectLst/>
                <a:latin typeface="fakt-web"/>
              </a:rPr>
              <a:t>Uniform Resource Locator</a:t>
            </a:r>
            <a:r>
              <a:rPr lang="en-US" sz="2000" b="0" i="0" dirty="0">
                <a:effectLst/>
                <a:latin typeface="fakt-web"/>
              </a:rPr>
              <a:t>. Maybe the expanded name may sound weird, but you can simply call it </a:t>
            </a:r>
            <a:r>
              <a:rPr lang="en-US" sz="2000" b="0" i="1" dirty="0">
                <a:effectLst/>
                <a:latin typeface="fakt-web"/>
              </a:rPr>
              <a:t>address</a:t>
            </a:r>
            <a:r>
              <a:rPr lang="en-US" sz="2000" b="0" i="0" dirty="0">
                <a:effectLst/>
                <a:latin typeface="fakt-web"/>
              </a:rPr>
              <a:t>. The term address explains very well the role of a URL. You can think of a URL like your home address: it contains all the information to find your home.</a:t>
            </a:r>
          </a:p>
          <a:p>
            <a:pPr algn="l"/>
            <a:r>
              <a:rPr lang="en-US" sz="2000" b="0" i="0" dirty="0">
                <a:effectLst/>
                <a:latin typeface="fakt-web"/>
              </a:rPr>
              <a:t>Similarly, you can </a:t>
            </a:r>
            <a:r>
              <a:rPr lang="en-US" sz="2000" b="0" i="0" u="none" strike="noStrike" dirty="0">
                <a:solidFill>
                  <a:srgbClr val="242424"/>
                </a:solidFill>
                <a:effectLst/>
                <a:latin typeface="fakt-web"/>
                <a:hlinkClick r:id="rId2"/>
              </a:rPr>
              <a:t>define a URL</a:t>
            </a:r>
            <a:r>
              <a:rPr lang="en-US" sz="2000" b="0" i="0" dirty="0">
                <a:effectLst/>
                <a:latin typeface="fakt-web"/>
              </a:rPr>
              <a:t> as a string that denotes the location of a given resource on the Internet: a web page, an image, a mailbox, </a:t>
            </a:r>
            <a:r>
              <a:rPr lang="en-US" sz="2000" b="0" i="0" dirty="0" err="1">
                <a:effectLst/>
                <a:latin typeface="fakt-web"/>
              </a:rPr>
              <a:t>etc</a:t>
            </a:r>
            <a:endParaRPr lang="en-US" sz="2000" b="0" i="0" dirty="0">
              <a:effectLst/>
              <a:latin typeface="fakt-web"/>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10" name="Picture 9">
            <a:extLst>
              <a:ext uri="{FF2B5EF4-FFF2-40B4-BE49-F238E27FC236}">
                <a16:creationId xmlns:a16="http://schemas.microsoft.com/office/drawing/2014/main" id="{8B4ED9C9-A699-9CF5-96C7-F0BE472126EF}"/>
              </a:ext>
            </a:extLst>
          </p:cNvPr>
          <p:cNvPicPr>
            <a:picLocks noChangeAspect="1"/>
          </p:cNvPicPr>
          <p:nvPr/>
        </p:nvPicPr>
        <p:blipFill>
          <a:blip r:embed="rId3"/>
          <a:stretch>
            <a:fillRect/>
          </a:stretch>
        </p:blipFill>
        <p:spPr>
          <a:xfrm>
            <a:off x="1852728" y="4448334"/>
            <a:ext cx="7836303" cy="2559182"/>
          </a:xfrm>
          <a:prstGeom prst="rect">
            <a:avLst/>
          </a:prstGeom>
        </p:spPr>
      </p:pic>
    </p:spTree>
    <p:extLst>
      <p:ext uri="{BB962C8B-B14F-4D97-AF65-F5344CB8AC3E}">
        <p14:creationId xmlns:p14="http://schemas.microsoft.com/office/powerpoint/2010/main" val="2137952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4568D-A556-B062-0CAF-F30440E133B1}"/>
              </a:ext>
            </a:extLst>
          </p:cNvPr>
          <p:cNvSpPr>
            <a:spLocks noGrp="1"/>
          </p:cNvSpPr>
          <p:nvPr>
            <p:ph type="title"/>
          </p:nvPr>
        </p:nvSpPr>
        <p:spPr/>
        <p:txBody>
          <a:bodyPr/>
          <a:lstStyle/>
          <a:p>
            <a:r>
              <a:rPr lang="en-IN" dirty="0"/>
              <a:t>URI</a:t>
            </a:r>
          </a:p>
        </p:txBody>
      </p:sp>
      <p:sp>
        <p:nvSpPr>
          <p:cNvPr id="3" name="Content Placeholder 2">
            <a:extLst>
              <a:ext uri="{FF2B5EF4-FFF2-40B4-BE49-F238E27FC236}">
                <a16:creationId xmlns:a16="http://schemas.microsoft.com/office/drawing/2014/main" id="{EF935A93-D748-5196-3F05-CB1D99BA591A}"/>
              </a:ext>
            </a:extLst>
          </p:cNvPr>
          <p:cNvSpPr>
            <a:spLocks noGrp="1"/>
          </p:cNvSpPr>
          <p:nvPr>
            <p:ph idx="1"/>
          </p:nvPr>
        </p:nvSpPr>
        <p:spPr/>
        <p:txBody>
          <a:bodyPr>
            <a:normAutofit/>
          </a:bodyPr>
          <a:lstStyle/>
          <a:p>
            <a:r>
              <a:rPr lang="en-US" sz="2400" b="0" i="0" dirty="0">
                <a:effectLst/>
                <a:latin typeface="fakt-web"/>
              </a:rPr>
              <a:t>The URI acronym stands for </a:t>
            </a:r>
            <a:r>
              <a:rPr lang="en-US" sz="2400" b="0" i="1" dirty="0">
                <a:effectLst/>
                <a:latin typeface="fakt-web"/>
              </a:rPr>
              <a:t>Uniform Resource Identifier</a:t>
            </a:r>
            <a:r>
              <a:rPr lang="en-US" sz="2400" b="0" i="0" dirty="0">
                <a:effectLst/>
                <a:latin typeface="fakt-web"/>
              </a:rPr>
              <a:t>. Shortly, it is a string that identifies a resource. From a syntactical point of view, a URI string mostly follows the same format as... the URL</a:t>
            </a:r>
          </a:p>
          <a:p>
            <a:r>
              <a:rPr lang="en-US" sz="2400" b="0" i="0" dirty="0">
                <a:effectLst/>
                <a:latin typeface="fakt-web"/>
              </a:rPr>
              <a:t>Both URLs and URIs follow the same specification: </a:t>
            </a:r>
            <a:r>
              <a:rPr lang="en-US" sz="2400" b="0" i="0" u="none" strike="noStrike" dirty="0">
                <a:solidFill>
                  <a:srgbClr val="242424"/>
                </a:solidFill>
                <a:effectLst/>
                <a:latin typeface="fakt-web"/>
                <a:hlinkClick r:id="rId2"/>
              </a:rPr>
              <a:t>RFC 3986</a:t>
            </a:r>
            <a:r>
              <a:rPr lang="en-US" sz="2400" b="0" i="0" dirty="0">
                <a:effectLst/>
                <a:latin typeface="fakt-web"/>
              </a:rPr>
              <a:t>. However, while URLs allow you to </a:t>
            </a:r>
            <a:r>
              <a:rPr lang="en-US" sz="2400" b="0" i="1" dirty="0">
                <a:effectLst/>
                <a:latin typeface="fakt-web"/>
              </a:rPr>
              <a:t>locate</a:t>
            </a:r>
            <a:r>
              <a:rPr lang="en-US" sz="2400" b="0" i="0" dirty="0">
                <a:effectLst/>
                <a:latin typeface="fakt-web"/>
              </a:rPr>
              <a:t> a resource, a URI simply identifies a resource. This means that a URI is not necessarily intended as an address to get a resource. It is meant just as an identifier.</a:t>
            </a:r>
          </a:p>
          <a:p>
            <a:r>
              <a:rPr lang="en-US" sz="1600" b="0" i="0" dirty="0">
                <a:effectLst/>
                <a:latin typeface="fakt-web"/>
              </a:rPr>
              <a:t>Going back to the address example, if you say you live in the only yellow house in your town, you are not giving directions on how to get there. However, this information identifies your house among the others in your town.</a:t>
            </a:r>
            <a:endParaRPr lang="en-IN" sz="2400" dirty="0"/>
          </a:p>
        </p:txBody>
      </p:sp>
    </p:spTree>
    <p:extLst>
      <p:ext uri="{BB962C8B-B14F-4D97-AF65-F5344CB8AC3E}">
        <p14:creationId xmlns:p14="http://schemas.microsoft.com/office/powerpoint/2010/main" val="2893990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E711D-82F8-F197-3694-487DDA714E21}"/>
              </a:ext>
            </a:extLst>
          </p:cNvPr>
          <p:cNvSpPr>
            <a:spLocks noGrp="1"/>
          </p:cNvSpPr>
          <p:nvPr>
            <p:ph type="title"/>
          </p:nvPr>
        </p:nvSpPr>
        <p:spPr/>
        <p:txBody>
          <a:bodyPr/>
          <a:lstStyle/>
          <a:p>
            <a:r>
              <a:rPr lang="en-IN" dirty="0"/>
              <a:t>Example of URL </a:t>
            </a:r>
          </a:p>
        </p:txBody>
      </p:sp>
      <p:sp>
        <p:nvSpPr>
          <p:cNvPr id="4" name="Rectangle 1">
            <a:extLst>
              <a:ext uri="{FF2B5EF4-FFF2-40B4-BE49-F238E27FC236}">
                <a16:creationId xmlns:a16="http://schemas.microsoft.com/office/drawing/2014/main" id="{2DBC9174-2EC4-A028-0EFE-E6795E998A8A}"/>
              </a:ext>
            </a:extLst>
          </p:cNvPr>
          <p:cNvSpPr>
            <a:spLocks noGrp="1" noChangeArrowheads="1"/>
          </p:cNvSpPr>
          <p:nvPr>
            <p:ph idx="1"/>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6344D"/>
                </a:solidFill>
                <a:effectLst/>
                <a:latin typeface="Muli"/>
              </a:rPr>
              <a:t>https://www.hostinger.com/</a:t>
            </a:r>
            <a:endParaRPr kumimoji="0" lang="en-US" altLang="en-US" sz="1100" b="0" i="0" u="none" strike="noStrike" cap="none" normalizeH="0" baseline="0" dirty="0">
              <a:ln>
                <a:noFill/>
              </a:ln>
              <a:solidFill>
                <a:srgbClr val="E83E8C"/>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3E8C"/>
                </a:solidFill>
                <a:effectLst/>
                <a:latin typeface="SFMono-Regular"/>
              </a:rPr>
              <a:t>https://www.hostinger.com/</a:t>
            </a:r>
            <a:r>
              <a:rPr kumimoji="0" lang="en-US" altLang="en-US" sz="1300" b="0" i="0" u="none" strike="noStrike" cap="none" normalizeH="0" baseline="0" dirty="0">
                <a:ln>
                  <a:noFill/>
                </a:ln>
                <a:solidFill>
                  <a:srgbClr val="36344D"/>
                </a:solidFill>
                <a:effectLst/>
                <a:latin typeface="Muli"/>
              </a:rPr>
              <a:t> and typing it on a browser’s address bar will lead users to our site. The same rule applies to</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6344D"/>
                </a:solidFill>
                <a:effectLst/>
                <a:latin typeface="Muli"/>
              </a:rPr>
              <a:t>https://www.microsoft.com/</a:t>
            </a:r>
            <a:endParaRPr kumimoji="0" lang="en-US" altLang="en-US" sz="1100" b="0" i="0" u="none" strike="noStrike" cap="none" normalizeH="0" baseline="0" dirty="0">
              <a:ln>
                <a:noFill/>
              </a:ln>
              <a:solidFill>
                <a:srgbClr val="E83E8C"/>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3E8C"/>
                </a:solidFill>
                <a:effectLst/>
                <a:latin typeface="SFMono-Regular"/>
              </a:rPr>
              <a:t>https://www.microsoft.com/</a:t>
            </a:r>
            <a:r>
              <a:rPr kumimoji="0" lang="en-US" altLang="en-US" sz="1300" b="0" i="0" u="none" strike="noStrike" cap="none" normalizeH="0" baseline="0" dirty="0">
                <a:ln>
                  <a:noFill/>
                </a:ln>
                <a:solidFill>
                  <a:srgbClr val="36344D"/>
                </a:solidFill>
                <a:effectLst/>
                <a:latin typeface="Muli"/>
              </a:rPr>
              <a:t> and</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6344D"/>
                </a:solidFill>
                <a:effectLst/>
                <a:latin typeface="Muli"/>
              </a:rPr>
              <a:t>https://www.linux.org/</a:t>
            </a:r>
            <a:endParaRPr kumimoji="0" lang="en-US" altLang="en-US" sz="1100" b="0" i="0" u="none" strike="noStrike" cap="none" normalizeH="0" baseline="0" dirty="0">
              <a:ln>
                <a:noFill/>
              </a:ln>
              <a:solidFill>
                <a:srgbClr val="E83E8C"/>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3E8C"/>
                </a:solidFill>
                <a:effectLst/>
                <a:latin typeface="SFMono-Regular"/>
              </a:rPr>
              <a:t>https://www.linux.org/</a:t>
            </a:r>
            <a:r>
              <a:rPr kumimoji="0" lang="en-US" altLang="en-US" sz="1300" b="0" i="0" u="none" strike="noStrike" cap="none" normalizeH="0" baseline="0" dirty="0">
                <a:ln>
                  <a:noFill/>
                </a:ln>
                <a:solidFill>
                  <a:srgbClr val="36344D"/>
                </a:solidFill>
                <a:effectLst/>
                <a:latin typeface="Muli"/>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68564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2814</TotalTime>
  <Words>2282</Words>
  <Application>Microsoft Office PowerPoint</Application>
  <PresentationFormat>Widescreen</PresentationFormat>
  <Paragraphs>97</Paragraphs>
  <Slides>23</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23</vt:i4>
      </vt:variant>
    </vt:vector>
  </HeadingPairs>
  <TitlesOfParts>
    <vt:vector size="39" baseType="lpstr">
      <vt:lpstr>Arial</vt:lpstr>
      <vt:lpstr>Avenir Next W01</vt:lpstr>
      <vt:lpstr>Degular-Display-Semibold</vt:lpstr>
      <vt:lpstr>fakt-web</vt:lpstr>
      <vt:lpstr>Fira Sans</vt:lpstr>
      <vt:lpstr>Inter</vt:lpstr>
      <vt:lpstr>Matter</vt:lpstr>
      <vt:lpstr>Muli</vt:lpstr>
      <vt:lpstr>Nunito</vt:lpstr>
      <vt:lpstr>open sans</vt:lpstr>
      <vt:lpstr>Roboto</vt:lpstr>
      <vt:lpstr>SFMono-Regular</vt:lpstr>
      <vt:lpstr>Tw Cen MT</vt:lpstr>
      <vt:lpstr>Tw Cen MT Condensed</vt:lpstr>
      <vt:lpstr>Wingdings 3</vt:lpstr>
      <vt:lpstr>Integral</vt:lpstr>
      <vt:lpstr>API Testing </vt:lpstr>
      <vt:lpstr>Architecture of API Testing</vt:lpstr>
      <vt:lpstr>Types of Tool for API Testing </vt:lpstr>
      <vt:lpstr>What we Check in API testing</vt:lpstr>
      <vt:lpstr>Protocol in API Testing</vt:lpstr>
      <vt:lpstr>Protocol in API Testing</vt:lpstr>
      <vt:lpstr>What is an URL </vt:lpstr>
      <vt:lpstr>URI</vt:lpstr>
      <vt:lpstr>Example of URL </vt:lpstr>
      <vt:lpstr>URI Example</vt:lpstr>
      <vt:lpstr>Base URI and base path</vt:lpstr>
      <vt:lpstr>API Endpoint</vt:lpstr>
      <vt:lpstr>Authentication and authorization</vt:lpstr>
      <vt:lpstr>Authentication and authorization</vt:lpstr>
      <vt:lpstr>AUTHorization </vt:lpstr>
      <vt:lpstr>Types of api authentication </vt:lpstr>
      <vt:lpstr>Path parameters</vt:lpstr>
      <vt:lpstr>Query parameters</vt:lpstr>
      <vt:lpstr>Cookies </vt:lpstr>
      <vt:lpstr>Api cookies disadvantages</vt:lpstr>
      <vt:lpstr>What are http headers</vt:lpstr>
      <vt:lpstr>Some common http headers </vt:lpstr>
      <vt:lpstr>Some common http headers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Testing </dc:title>
  <dc:creator>Saurabh Kandhway</dc:creator>
  <cp:lastModifiedBy>Saurabh Kandhway</cp:lastModifiedBy>
  <cp:revision>21</cp:revision>
  <dcterms:created xsi:type="dcterms:W3CDTF">2024-02-12T12:46:38Z</dcterms:created>
  <dcterms:modified xsi:type="dcterms:W3CDTF">2024-02-14T11:41:28Z</dcterms:modified>
</cp:coreProperties>
</file>