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D87FA-2E9C-B46D-4F80-3EFA947B67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F63E60-2635-C75C-4C56-CD88D8769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AAE3BF-69B1-7448-B7B2-CDF867437EB4}"/>
              </a:ext>
            </a:extLst>
          </p:cNvPr>
          <p:cNvSpPr>
            <a:spLocks noGrp="1"/>
          </p:cNvSpPr>
          <p:nvPr>
            <p:ph type="dt" sz="half" idx="10"/>
          </p:nvPr>
        </p:nvSpPr>
        <p:spPr/>
        <p:txBody>
          <a:bodyPr/>
          <a:lstStyle/>
          <a:p>
            <a:fld id="{396C0789-F549-4639-A84C-50488FD28CAA}" type="datetimeFigureOut">
              <a:rPr lang="en-US" smtClean="0"/>
              <a:t>2/8/2024</a:t>
            </a:fld>
            <a:endParaRPr lang="en-US"/>
          </a:p>
        </p:txBody>
      </p:sp>
      <p:sp>
        <p:nvSpPr>
          <p:cNvPr id="5" name="Footer Placeholder 4">
            <a:extLst>
              <a:ext uri="{FF2B5EF4-FFF2-40B4-BE49-F238E27FC236}">
                <a16:creationId xmlns:a16="http://schemas.microsoft.com/office/drawing/2014/main" id="{6A7C6178-8A2C-E364-1584-21A35CF41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84C76-B374-3A7A-B4D7-1874FE899E85}"/>
              </a:ext>
            </a:extLst>
          </p:cNvPr>
          <p:cNvSpPr>
            <a:spLocks noGrp="1"/>
          </p:cNvSpPr>
          <p:nvPr>
            <p:ph type="sldNum" sz="quarter" idx="12"/>
          </p:nvPr>
        </p:nvSpPr>
        <p:spPr/>
        <p:txBody>
          <a:bodyPr/>
          <a:lstStyle/>
          <a:p>
            <a:fld id="{113E0A6B-F55E-4911-A677-470F37F396C7}" type="slidenum">
              <a:rPr lang="en-US" smtClean="0"/>
              <a:t>‹#›</a:t>
            </a:fld>
            <a:endParaRPr lang="en-US"/>
          </a:p>
        </p:txBody>
      </p:sp>
    </p:spTree>
    <p:extLst>
      <p:ext uri="{BB962C8B-B14F-4D97-AF65-F5344CB8AC3E}">
        <p14:creationId xmlns:p14="http://schemas.microsoft.com/office/powerpoint/2010/main" val="3316973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1916F-C1E1-E029-8363-4EFE34D173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310FA3-678C-9A0E-E4B1-6AD6C66ADC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30A790-EE5E-EE20-90BC-B6439A31C8ED}"/>
              </a:ext>
            </a:extLst>
          </p:cNvPr>
          <p:cNvSpPr>
            <a:spLocks noGrp="1"/>
          </p:cNvSpPr>
          <p:nvPr>
            <p:ph type="dt" sz="half" idx="10"/>
          </p:nvPr>
        </p:nvSpPr>
        <p:spPr/>
        <p:txBody>
          <a:bodyPr/>
          <a:lstStyle/>
          <a:p>
            <a:fld id="{396C0789-F549-4639-A84C-50488FD28CAA}" type="datetimeFigureOut">
              <a:rPr lang="en-US" smtClean="0"/>
              <a:t>2/8/2024</a:t>
            </a:fld>
            <a:endParaRPr lang="en-US"/>
          </a:p>
        </p:txBody>
      </p:sp>
      <p:sp>
        <p:nvSpPr>
          <p:cNvPr id="5" name="Footer Placeholder 4">
            <a:extLst>
              <a:ext uri="{FF2B5EF4-FFF2-40B4-BE49-F238E27FC236}">
                <a16:creationId xmlns:a16="http://schemas.microsoft.com/office/drawing/2014/main" id="{FCED77E7-2298-C1A6-4998-2F436B93F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1AFEC-9B5B-0404-0B1C-1CA313C54441}"/>
              </a:ext>
            </a:extLst>
          </p:cNvPr>
          <p:cNvSpPr>
            <a:spLocks noGrp="1"/>
          </p:cNvSpPr>
          <p:nvPr>
            <p:ph type="sldNum" sz="quarter" idx="12"/>
          </p:nvPr>
        </p:nvSpPr>
        <p:spPr/>
        <p:txBody>
          <a:bodyPr/>
          <a:lstStyle/>
          <a:p>
            <a:fld id="{113E0A6B-F55E-4911-A677-470F37F396C7}" type="slidenum">
              <a:rPr lang="en-US" smtClean="0"/>
              <a:t>‹#›</a:t>
            </a:fld>
            <a:endParaRPr lang="en-US"/>
          </a:p>
        </p:txBody>
      </p:sp>
    </p:spTree>
    <p:extLst>
      <p:ext uri="{BB962C8B-B14F-4D97-AF65-F5344CB8AC3E}">
        <p14:creationId xmlns:p14="http://schemas.microsoft.com/office/powerpoint/2010/main" val="77949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94D92C-AF86-3090-49D9-76E6DC2F98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713EE3-FC83-3C6B-1758-D280427FD2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857ED-2E1A-B574-FDBF-36AA4E9DD206}"/>
              </a:ext>
            </a:extLst>
          </p:cNvPr>
          <p:cNvSpPr>
            <a:spLocks noGrp="1"/>
          </p:cNvSpPr>
          <p:nvPr>
            <p:ph type="dt" sz="half" idx="10"/>
          </p:nvPr>
        </p:nvSpPr>
        <p:spPr/>
        <p:txBody>
          <a:bodyPr/>
          <a:lstStyle/>
          <a:p>
            <a:fld id="{396C0789-F549-4639-A84C-50488FD28CAA}" type="datetimeFigureOut">
              <a:rPr lang="en-US" smtClean="0"/>
              <a:t>2/8/2024</a:t>
            </a:fld>
            <a:endParaRPr lang="en-US"/>
          </a:p>
        </p:txBody>
      </p:sp>
      <p:sp>
        <p:nvSpPr>
          <p:cNvPr id="5" name="Footer Placeholder 4">
            <a:extLst>
              <a:ext uri="{FF2B5EF4-FFF2-40B4-BE49-F238E27FC236}">
                <a16:creationId xmlns:a16="http://schemas.microsoft.com/office/drawing/2014/main" id="{08FC5B42-6F80-275F-06B9-51A2AA0E09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EAC32-3F35-2167-4BB4-F24BA489A493}"/>
              </a:ext>
            </a:extLst>
          </p:cNvPr>
          <p:cNvSpPr>
            <a:spLocks noGrp="1"/>
          </p:cNvSpPr>
          <p:nvPr>
            <p:ph type="sldNum" sz="quarter" idx="12"/>
          </p:nvPr>
        </p:nvSpPr>
        <p:spPr/>
        <p:txBody>
          <a:bodyPr/>
          <a:lstStyle/>
          <a:p>
            <a:fld id="{113E0A6B-F55E-4911-A677-470F37F396C7}" type="slidenum">
              <a:rPr lang="en-US" smtClean="0"/>
              <a:t>‹#›</a:t>
            </a:fld>
            <a:endParaRPr lang="en-US"/>
          </a:p>
        </p:txBody>
      </p:sp>
    </p:spTree>
    <p:extLst>
      <p:ext uri="{BB962C8B-B14F-4D97-AF65-F5344CB8AC3E}">
        <p14:creationId xmlns:p14="http://schemas.microsoft.com/office/powerpoint/2010/main" val="3492014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EC9F4-D8CE-1D63-E49D-34BECEEBEC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C969E1-C6F7-81AC-143C-8C6EEC4660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C6AB85-FB5B-88E8-0195-281812FD4822}"/>
              </a:ext>
            </a:extLst>
          </p:cNvPr>
          <p:cNvSpPr>
            <a:spLocks noGrp="1"/>
          </p:cNvSpPr>
          <p:nvPr>
            <p:ph type="dt" sz="half" idx="10"/>
          </p:nvPr>
        </p:nvSpPr>
        <p:spPr/>
        <p:txBody>
          <a:bodyPr/>
          <a:lstStyle/>
          <a:p>
            <a:fld id="{396C0789-F549-4639-A84C-50488FD28CAA}" type="datetimeFigureOut">
              <a:rPr lang="en-US" smtClean="0"/>
              <a:t>2/8/2024</a:t>
            </a:fld>
            <a:endParaRPr lang="en-US"/>
          </a:p>
        </p:txBody>
      </p:sp>
      <p:sp>
        <p:nvSpPr>
          <p:cNvPr id="5" name="Footer Placeholder 4">
            <a:extLst>
              <a:ext uri="{FF2B5EF4-FFF2-40B4-BE49-F238E27FC236}">
                <a16:creationId xmlns:a16="http://schemas.microsoft.com/office/drawing/2014/main" id="{FE1E3DC3-C45D-EFEB-576B-1F25DA14EF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840B11-B041-913F-7F81-9C0DF6A4C2D3}"/>
              </a:ext>
            </a:extLst>
          </p:cNvPr>
          <p:cNvSpPr>
            <a:spLocks noGrp="1"/>
          </p:cNvSpPr>
          <p:nvPr>
            <p:ph type="sldNum" sz="quarter" idx="12"/>
          </p:nvPr>
        </p:nvSpPr>
        <p:spPr/>
        <p:txBody>
          <a:bodyPr/>
          <a:lstStyle/>
          <a:p>
            <a:fld id="{113E0A6B-F55E-4911-A677-470F37F396C7}" type="slidenum">
              <a:rPr lang="en-US" smtClean="0"/>
              <a:t>‹#›</a:t>
            </a:fld>
            <a:endParaRPr lang="en-US"/>
          </a:p>
        </p:txBody>
      </p:sp>
    </p:spTree>
    <p:extLst>
      <p:ext uri="{BB962C8B-B14F-4D97-AF65-F5344CB8AC3E}">
        <p14:creationId xmlns:p14="http://schemas.microsoft.com/office/powerpoint/2010/main" val="3530054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9AD67-83AA-7AEC-0F86-61E07BE1A0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E8995B-A3BC-1262-DFDA-89BB37E1AD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7703B5-3EAA-73FB-3746-A4BBE583BED8}"/>
              </a:ext>
            </a:extLst>
          </p:cNvPr>
          <p:cNvSpPr>
            <a:spLocks noGrp="1"/>
          </p:cNvSpPr>
          <p:nvPr>
            <p:ph type="dt" sz="half" idx="10"/>
          </p:nvPr>
        </p:nvSpPr>
        <p:spPr/>
        <p:txBody>
          <a:bodyPr/>
          <a:lstStyle/>
          <a:p>
            <a:fld id="{396C0789-F549-4639-A84C-50488FD28CAA}" type="datetimeFigureOut">
              <a:rPr lang="en-US" smtClean="0"/>
              <a:t>2/8/2024</a:t>
            </a:fld>
            <a:endParaRPr lang="en-US"/>
          </a:p>
        </p:txBody>
      </p:sp>
      <p:sp>
        <p:nvSpPr>
          <p:cNvPr id="5" name="Footer Placeholder 4">
            <a:extLst>
              <a:ext uri="{FF2B5EF4-FFF2-40B4-BE49-F238E27FC236}">
                <a16:creationId xmlns:a16="http://schemas.microsoft.com/office/drawing/2014/main" id="{B9467EEF-34A4-6B01-EDFD-95178B4306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083F1E-E674-8033-2D3F-F3C8F236348A}"/>
              </a:ext>
            </a:extLst>
          </p:cNvPr>
          <p:cNvSpPr>
            <a:spLocks noGrp="1"/>
          </p:cNvSpPr>
          <p:nvPr>
            <p:ph type="sldNum" sz="quarter" idx="12"/>
          </p:nvPr>
        </p:nvSpPr>
        <p:spPr/>
        <p:txBody>
          <a:bodyPr/>
          <a:lstStyle/>
          <a:p>
            <a:fld id="{113E0A6B-F55E-4911-A677-470F37F396C7}" type="slidenum">
              <a:rPr lang="en-US" smtClean="0"/>
              <a:t>‹#›</a:t>
            </a:fld>
            <a:endParaRPr lang="en-US"/>
          </a:p>
        </p:txBody>
      </p:sp>
    </p:spTree>
    <p:extLst>
      <p:ext uri="{BB962C8B-B14F-4D97-AF65-F5344CB8AC3E}">
        <p14:creationId xmlns:p14="http://schemas.microsoft.com/office/powerpoint/2010/main" val="2439068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42BD-9F8F-85FB-C94A-5EA070B549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042935-06F6-538E-D996-C945DBC842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5BBD5D-CABF-4E03-9919-198D6B9035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FABF9B-6575-E0F5-43D7-73157203D732}"/>
              </a:ext>
            </a:extLst>
          </p:cNvPr>
          <p:cNvSpPr>
            <a:spLocks noGrp="1"/>
          </p:cNvSpPr>
          <p:nvPr>
            <p:ph type="dt" sz="half" idx="10"/>
          </p:nvPr>
        </p:nvSpPr>
        <p:spPr/>
        <p:txBody>
          <a:bodyPr/>
          <a:lstStyle/>
          <a:p>
            <a:fld id="{396C0789-F549-4639-A84C-50488FD28CAA}" type="datetimeFigureOut">
              <a:rPr lang="en-US" smtClean="0"/>
              <a:t>2/8/2024</a:t>
            </a:fld>
            <a:endParaRPr lang="en-US"/>
          </a:p>
        </p:txBody>
      </p:sp>
      <p:sp>
        <p:nvSpPr>
          <p:cNvPr id="6" name="Footer Placeholder 5">
            <a:extLst>
              <a:ext uri="{FF2B5EF4-FFF2-40B4-BE49-F238E27FC236}">
                <a16:creationId xmlns:a16="http://schemas.microsoft.com/office/drawing/2014/main" id="{65E9DA65-1D32-0F8B-4435-18CED084ED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7D10D-B397-9BB7-1F36-8483CF9F8D2A}"/>
              </a:ext>
            </a:extLst>
          </p:cNvPr>
          <p:cNvSpPr>
            <a:spLocks noGrp="1"/>
          </p:cNvSpPr>
          <p:nvPr>
            <p:ph type="sldNum" sz="quarter" idx="12"/>
          </p:nvPr>
        </p:nvSpPr>
        <p:spPr/>
        <p:txBody>
          <a:bodyPr/>
          <a:lstStyle/>
          <a:p>
            <a:fld id="{113E0A6B-F55E-4911-A677-470F37F396C7}" type="slidenum">
              <a:rPr lang="en-US" smtClean="0"/>
              <a:t>‹#›</a:t>
            </a:fld>
            <a:endParaRPr lang="en-US"/>
          </a:p>
        </p:txBody>
      </p:sp>
    </p:spTree>
    <p:extLst>
      <p:ext uri="{BB962C8B-B14F-4D97-AF65-F5344CB8AC3E}">
        <p14:creationId xmlns:p14="http://schemas.microsoft.com/office/powerpoint/2010/main" val="400603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696BE-A19F-EDBB-F0B5-0641B410B3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478D8B-7454-0051-B433-134E6DCF12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26590-E804-F1B1-D4EC-4706C263CA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97D7DD-6AF6-C3BE-2A9E-8CF9893856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2C8A18-52F9-782A-036A-F19DD02504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CFB551-1723-EFCA-2DC3-712103189332}"/>
              </a:ext>
            </a:extLst>
          </p:cNvPr>
          <p:cNvSpPr>
            <a:spLocks noGrp="1"/>
          </p:cNvSpPr>
          <p:nvPr>
            <p:ph type="dt" sz="half" idx="10"/>
          </p:nvPr>
        </p:nvSpPr>
        <p:spPr/>
        <p:txBody>
          <a:bodyPr/>
          <a:lstStyle/>
          <a:p>
            <a:fld id="{396C0789-F549-4639-A84C-50488FD28CAA}" type="datetimeFigureOut">
              <a:rPr lang="en-US" smtClean="0"/>
              <a:t>2/8/2024</a:t>
            </a:fld>
            <a:endParaRPr lang="en-US"/>
          </a:p>
        </p:txBody>
      </p:sp>
      <p:sp>
        <p:nvSpPr>
          <p:cNvPr id="8" name="Footer Placeholder 7">
            <a:extLst>
              <a:ext uri="{FF2B5EF4-FFF2-40B4-BE49-F238E27FC236}">
                <a16:creationId xmlns:a16="http://schemas.microsoft.com/office/drawing/2014/main" id="{DB0CCD12-BC40-A8BC-BF62-603C393C86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44DD0E-9C04-56DF-CCBA-FEF5931B1FCF}"/>
              </a:ext>
            </a:extLst>
          </p:cNvPr>
          <p:cNvSpPr>
            <a:spLocks noGrp="1"/>
          </p:cNvSpPr>
          <p:nvPr>
            <p:ph type="sldNum" sz="quarter" idx="12"/>
          </p:nvPr>
        </p:nvSpPr>
        <p:spPr/>
        <p:txBody>
          <a:bodyPr/>
          <a:lstStyle/>
          <a:p>
            <a:fld id="{113E0A6B-F55E-4911-A677-470F37F396C7}" type="slidenum">
              <a:rPr lang="en-US" smtClean="0"/>
              <a:t>‹#›</a:t>
            </a:fld>
            <a:endParaRPr lang="en-US"/>
          </a:p>
        </p:txBody>
      </p:sp>
    </p:spTree>
    <p:extLst>
      <p:ext uri="{BB962C8B-B14F-4D97-AF65-F5344CB8AC3E}">
        <p14:creationId xmlns:p14="http://schemas.microsoft.com/office/powerpoint/2010/main" val="1866753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1D0EB-EA0B-3739-D4C4-044F9765D8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7DD957-33E5-EE06-5782-CCC9EDF4997C}"/>
              </a:ext>
            </a:extLst>
          </p:cNvPr>
          <p:cNvSpPr>
            <a:spLocks noGrp="1"/>
          </p:cNvSpPr>
          <p:nvPr>
            <p:ph type="dt" sz="half" idx="10"/>
          </p:nvPr>
        </p:nvSpPr>
        <p:spPr/>
        <p:txBody>
          <a:bodyPr/>
          <a:lstStyle/>
          <a:p>
            <a:fld id="{396C0789-F549-4639-A84C-50488FD28CAA}" type="datetimeFigureOut">
              <a:rPr lang="en-US" smtClean="0"/>
              <a:t>2/8/2024</a:t>
            </a:fld>
            <a:endParaRPr lang="en-US"/>
          </a:p>
        </p:txBody>
      </p:sp>
      <p:sp>
        <p:nvSpPr>
          <p:cNvPr id="4" name="Footer Placeholder 3">
            <a:extLst>
              <a:ext uri="{FF2B5EF4-FFF2-40B4-BE49-F238E27FC236}">
                <a16:creationId xmlns:a16="http://schemas.microsoft.com/office/drawing/2014/main" id="{5BD5E5E1-B733-FA68-692D-5DCA17D2FA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30B7AE-E516-405E-1649-3624A72F30B0}"/>
              </a:ext>
            </a:extLst>
          </p:cNvPr>
          <p:cNvSpPr>
            <a:spLocks noGrp="1"/>
          </p:cNvSpPr>
          <p:nvPr>
            <p:ph type="sldNum" sz="quarter" idx="12"/>
          </p:nvPr>
        </p:nvSpPr>
        <p:spPr/>
        <p:txBody>
          <a:bodyPr/>
          <a:lstStyle/>
          <a:p>
            <a:fld id="{113E0A6B-F55E-4911-A677-470F37F396C7}" type="slidenum">
              <a:rPr lang="en-US" smtClean="0"/>
              <a:t>‹#›</a:t>
            </a:fld>
            <a:endParaRPr lang="en-US"/>
          </a:p>
        </p:txBody>
      </p:sp>
    </p:spTree>
    <p:extLst>
      <p:ext uri="{BB962C8B-B14F-4D97-AF65-F5344CB8AC3E}">
        <p14:creationId xmlns:p14="http://schemas.microsoft.com/office/powerpoint/2010/main" val="247214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1AD4BC-E5E0-E03B-8E1F-CE89CBB9D3C6}"/>
              </a:ext>
            </a:extLst>
          </p:cNvPr>
          <p:cNvSpPr>
            <a:spLocks noGrp="1"/>
          </p:cNvSpPr>
          <p:nvPr>
            <p:ph type="dt" sz="half" idx="10"/>
          </p:nvPr>
        </p:nvSpPr>
        <p:spPr/>
        <p:txBody>
          <a:bodyPr/>
          <a:lstStyle/>
          <a:p>
            <a:fld id="{396C0789-F549-4639-A84C-50488FD28CAA}" type="datetimeFigureOut">
              <a:rPr lang="en-US" smtClean="0"/>
              <a:t>2/8/2024</a:t>
            </a:fld>
            <a:endParaRPr lang="en-US"/>
          </a:p>
        </p:txBody>
      </p:sp>
      <p:sp>
        <p:nvSpPr>
          <p:cNvPr id="3" name="Footer Placeholder 2">
            <a:extLst>
              <a:ext uri="{FF2B5EF4-FFF2-40B4-BE49-F238E27FC236}">
                <a16:creationId xmlns:a16="http://schemas.microsoft.com/office/drawing/2014/main" id="{2FBE6CB1-F65D-B74B-1E0C-6478492C70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B8973C-CEDA-39F8-5022-7A2DAFE74F26}"/>
              </a:ext>
            </a:extLst>
          </p:cNvPr>
          <p:cNvSpPr>
            <a:spLocks noGrp="1"/>
          </p:cNvSpPr>
          <p:nvPr>
            <p:ph type="sldNum" sz="quarter" idx="12"/>
          </p:nvPr>
        </p:nvSpPr>
        <p:spPr/>
        <p:txBody>
          <a:bodyPr/>
          <a:lstStyle/>
          <a:p>
            <a:fld id="{113E0A6B-F55E-4911-A677-470F37F396C7}" type="slidenum">
              <a:rPr lang="en-US" smtClean="0"/>
              <a:t>‹#›</a:t>
            </a:fld>
            <a:endParaRPr lang="en-US"/>
          </a:p>
        </p:txBody>
      </p:sp>
    </p:spTree>
    <p:extLst>
      <p:ext uri="{BB962C8B-B14F-4D97-AF65-F5344CB8AC3E}">
        <p14:creationId xmlns:p14="http://schemas.microsoft.com/office/powerpoint/2010/main" val="3603149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7250-7DC1-B255-1456-EA65230D0D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5EED48-4A1A-42BE-9A1F-EE9742A19B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2DFF35-D731-033C-FB67-62F38901CA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98241D-D78B-EE20-52A2-6D54C4CF96E7}"/>
              </a:ext>
            </a:extLst>
          </p:cNvPr>
          <p:cNvSpPr>
            <a:spLocks noGrp="1"/>
          </p:cNvSpPr>
          <p:nvPr>
            <p:ph type="dt" sz="half" idx="10"/>
          </p:nvPr>
        </p:nvSpPr>
        <p:spPr/>
        <p:txBody>
          <a:bodyPr/>
          <a:lstStyle/>
          <a:p>
            <a:fld id="{396C0789-F549-4639-A84C-50488FD28CAA}" type="datetimeFigureOut">
              <a:rPr lang="en-US" smtClean="0"/>
              <a:t>2/8/2024</a:t>
            </a:fld>
            <a:endParaRPr lang="en-US"/>
          </a:p>
        </p:txBody>
      </p:sp>
      <p:sp>
        <p:nvSpPr>
          <p:cNvPr id="6" name="Footer Placeholder 5">
            <a:extLst>
              <a:ext uri="{FF2B5EF4-FFF2-40B4-BE49-F238E27FC236}">
                <a16:creationId xmlns:a16="http://schemas.microsoft.com/office/drawing/2014/main" id="{96AF7027-8003-936F-09DF-58520980B3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D8E04F-BA4D-E734-9F5A-9D3CCFB9CD75}"/>
              </a:ext>
            </a:extLst>
          </p:cNvPr>
          <p:cNvSpPr>
            <a:spLocks noGrp="1"/>
          </p:cNvSpPr>
          <p:nvPr>
            <p:ph type="sldNum" sz="quarter" idx="12"/>
          </p:nvPr>
        </p:nvSpPr>
        <p:spPr/>
        <p:txBody>
          <a:bodyPr/>
          <a:lstStyle/>
          <a:p>
            <a:fld id="{113E0A6B-F55E-4911-A677-470F37F396C7}" type="slidenum">
              <a:rPr lang="en-US" smtClean="0"/>
              <a:t>‹#›</a:t>
            </a:fld>
            <a:endParaRPr lang="en-US"/>
          </a:p>
        </p:txBody>
      </p:sp>
    </p:spTree>
    <p:extLst>
      <p:ext uri="{BB962C8B-B14F-4D97-AF65-F5344CB8AC3E}">
        <p14:creationId xmlns:p14="http://schemas.microsoft.com/office/powerpoint/2010/main" val="1218006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02B6-2646-BA43-3701-1DAF4AA8D6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BE7FFA-2BA8-2FBF-B69B-A6CD5C9809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23078C-21EC-F615-5E46-96CA1C0B9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395D69-E589-420A-07FB-9E5D68067BFD}"/>
              </a:ext>
            </a:extLst>
          </p:cNvPr>
          <p:cNvSpPr>
            <a:spLocks noGrp="1"/>
          </p:cNvSpPr>
          <p:nvPr>
            <p:ph type="dt" sz="half" idx="10"/>
          </p:nvPr>
        </p:nvSpPr>
        <p:spPr/>
        <p:txBody>
          <a:bodyPr/>
          <a:lstStyle/>
          <a:p>
            <a:fld id="{396C0789-F549-4639-A84C-50488FD28CAA}" type="datetimeFigureOut">
              <a:rPr lang="en-US" smtClean="0"/>
              <a:t>2/8/2024</a:t>
            </a:fld>
            <a:endParaRPr lang="en-US"/>
          </a:p>
        </p:txBody>
      </p:sp>
      <p:sp>
        <p:nvSpPr>
          <p:cNvPr id="6" name="Footer Placeholder 5">
            <a:extLst>
              <a:ext uri="{FF2B5EF4-FFF2-40B4-BE49-F238E27FC236}">
                <a16:creationId xmlns:a16="http://schemas.microsoft.com/office/drawing/2014/main" id="{BF520D99-1384-845D-6C6F-96E52DA718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551B8B-988C-DF44-E75A-2BDD07ECCB28}"/>
              </a:ext>
            </a:extLst>
          </p:cNvPr>
          <p:cNvSpPr>
            <a:spLocks noGrp="1"/>
          </p:cNvSpPr>
          <p:nvPr>
            <p:ph type="sldNum" sz="quarter" idx="12"/>
          </p:nvPr>
        </p:nvSpPr>
        <p:spPr/>
        <p:txBody>
          <a:bodyPr/>
          <a:lstStyle/>
          <a:p>
            <a:fld id="{113E0A6B-F55E-4911-A677-470F37F396C7}" type="slidenum">
              <a:rPr lang="en-US" smtClean="0"/>
              <a:t>‹#›</a:t>
            </a:fld>
            <a:endParaRPr lang="en-US"/>
          </a:p>
        </p:txBody>
      </p:sp>
    </p:spTree>
    <p:extLst>
      <p:ext uri="{BB962C8B-B14F-4D97-AF65-F5344CB8AC3E}">
        <p14:creationId xmlns:p14="http://schemas.microsoft.com/office/powerpoint/2010/main" val="1743283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7353D2-C7AE-A8B1-5D67-2CF8165788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AE90F4-1BD1-0179-A48B-4CB7A36085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6B7105-7285-0ABD-A63B-76D7634025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6C0789-F549-4639-A84C-50488FD28CAA}" type="datetimeFigureOut">
              <a:rPr lang="en-US" smtClean="0"/>
              <a:t>2/8/2024</a:t>
            </a:fld>
            <a:endParaRPr lang="en-US"/>
          </a:p>
        </p:txBody>
      </p:sp>
      <p:sp>
        <p:nvSpPr>
          <p:cNvPr id="5" name="Footer Placeholder 4">
            <a:extLst>
              <a:ext uri="{FF2B5EF4-FFF2-40B4-BE49-F238E27FC236}">
                <a16:creationId xmlns:a16="http://schemas.microsoft.com/office/drawing/2014/main" id="{485EB3A7-B00F-624A-D397-EEC48D87E8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543540-1855-1B5B-2AD7-CC50DC9126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3E0A6B-F55E-4911-A677-470F37F396C7}" type="slidenum">
              <a:rPr lang="en-US" smtClean="0"/>
              <a:t>‹#›</a:t>
            </a:fld>
            <a:endParaRPr lang="en-US"/>
          </a:p>
        </p:txBody>
      </p:sp>
    </p:spTree>
    <p:extLst>
      <p:ext uri="{BB962C8B-B14F-4D97-AF65-F5344CB8AC3E}">
        <p14:creationId xmlns:p14="http://schemas.microsoft.com/office/powerpoint/2010/main" val="1183500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restfulapi.net/?utm_source=xp&amp;utm_medium=blog&amp;utm_campaign=conten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1B64758-DC3F-1CE1-4CEB-E971D79FD866}"/>
              </a:ext>
            </a:extLst>
          </p:cNvPr>
          <p:cNvSpPr>
            <a:spLocks noGrp="1"/>
          </p:cNvSpPr>
          <p:nvPr>
            <p:ph type="ctrTitle"/>
          </p:nvPr>
        </p:nvSpPr>
        <p:spPr>
          <a:xfrm>
            <a:off x="1314824" y="735106"/>
            <a:ext cx="10053763" cy="2928470"/>
          </a:xfrm>
        </p:spPr>
        <p:txBody>
          <a:bodyPr anchor="b">
            <a:normAutofit/>
          </a:bodyPr>
          <a:lstStyle/>
          <a:p>
            <a:pPr algn="l"/>
            <a:r>
              <a:rPr lang="en-IN" sz="4800">
                <a:solidFill>
                  <a:srgbClr val="FFFFFF"/>
                </a:solidFill>
              </a:rPr>
              <a:t>Basics of API Testing </a:t>
            </a:r>
            <a:endParaRPr lang="en-US" sz="4800">
              <a:solidFill>
                <a:srgbClr val="FFFFFF"/>
              </a:solidFill>
            </a:endParaRPr>
          </a:p>
        </p:txBody>
      </p:sp>
      <p:sp>
        <p:nvSpPr>
          <p:cNvPr id="3" name="Subtitle 2">
            <a:extLst>
              <a:ext uri="{FF2B5EF4-FFF2-40B4-BE49-F238E27FC236}">
                <a16:creationId xmlns:a16="http://schemas.microsoft.com/office/drawing/2014/main" id="{6AD4B2F0-929E-2B39-C906-5348C7D9B200}"/>
              </a:ext>
            </a:extLst>
          </p:cNvPr>
          <p:cNvSpPr>
            <a:spLocks noGrp="1"/>
          </p:cNvSpPr>
          <p:nvPr>
            <p:ph type="subTitle" idx="1"/>
          </p:nvPr>
        </p:nvSpPr>
        <p:spPr>
          <a:xfrm>
            <a:off x="1350682" y="4870824"/>
            <a:ext cx="10005951" cy="1458258"/>
          </a:xfrm>
        </p:spPr>
        <p:txBody>
          <a:bodyPr anchor="ctr">
            <a:normAutofit/>
          </a:bodyPr>
          <a:lstStyle/>
          <a:p>
            <a:pPr algn="l"/>
            <a:r>
              <a:rPr lang="en-IN"/>
              <a:t>Saurabh Kandhway </a:t>
            </a:r>
            <a:endParaRPr lang="en-US"/>
          </a:p>
        </p:txBody>
      </p:sp>
    </p:spTree>
    <p:extLst>
      <p:ext uri="{BB962C8B-B14F-4D97-AF65-F5344CB8AC3E}">
        <p14:creationId xmlns:p14="http://schemas.microsoft.com/office/powerpoint/2010/main" val="3026952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9D5E51C-6BDB-1DE4-42AB-54748D18C767}"/>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What is an API</a:t>
            </a:r>
          </a:p>
        </p:txBody>
      </p:sp>
      <p:pic>
        <p:nvPicPr>
          <p:cNvPr id="5" name="Content Placeholder 4">
            <a:extLst>
              <a:ext uri="{FF2B5EF4-FFF2-40B4-BE49-F238E27FC236}">
                <a16:creationId xmlns:a16="http://schemas.microsoft.com/office/drawing/2014/main" id="{AC9313D9-5C97-2D55-898E-DB9DE44FEE26}"/>
              </a:ext>
            </a:extLst>
          </p:cNvPr>
          <p:cNvPicPr>
            <a:picLocks noGrp="1" noChangeAspect="1"/>
          </p:cNvPicPr>
          <p:nvPr>
            <p:ph idx="1"/>
          </p:nvPr>
        </p:nvPicPr>
        <p:blipFill>
          <a:blip r:embed="rId2"/>
          <a:stretch>
            <a:fillRect/>
          </a:stretch>
        </p:blipFill>
        <p:spPr>
          <a:xfrm>
            <a:off x="4502428" y="1640627"/>
            <a:ext cx="7225748" cy="3576745"/>
          </a:xfrm>
          <a:prstGeom prst="rect">
            <a:avLst/>
          </a:prstGeom>
        </p:spPr>
      </p:pic>
    </p:spTree>
    <p:extLst>
      <p:ext uri="{BB962C8B-B14F-4D97-AF65-F5344CB8AC3E}">
        <p14:creationId xmlns:p14="http://schemas.microsoft.com/office/powerpoint/2010/main" val="3056606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5EE2D-CB2A-99F6-D4D9-F69613DBDF42}"/>
              </a:ext>
            </a:extLst>
          </p:cNvPr>
          <p:cNvSpPr>
            <a:spLocks noGrp="1"/>
          </p:cNvSpPr>
          <p:nvPr>
            <p:ph type="title"/>
          </p:nvPr>
        </p:nvSpPr>
        <p:spPr/>
        <p:txBody>
          <a:bodyPr/>
          <a:lstStyle/>
          <a:p>
            <a:r>
              <a:rPr lang="en-IN" dirty="0"/>
              <a:t>How API Actually Works</a:t>
            </a:r>
            <a:endParaRPr lang="en-US" dirty="0"/>
          </a:p>
        </p:txBody>
      </p:sp>
      <p:pic>
        <p:nvPicPr>
          <p:cNvPr id="5" name="Content Placeholder 4">
            <a:extLst>
              <a:ext uri="{FF2B5EF4-FFF2-40B4-BE49-F238E27FC236}">
                <a16:creationId xmlns:a16="http://schemas.microsoft.com/office/drawing/2014/main" id="{3961F0B1-62FA-7650-CD96-BA4FA2E24180}"/>
              </a:ext>
            </a:extLst>
          </p:cNvPr>
          <p:cNvPicPr>
            <a:picLocks noGrp="1" noChangeAspect="1"/>
          </p:cNvPicPr>
          <p:nvPr>
            <p:ph idx="1"/>
          </p:nvPr>
        </p:nvPicPr>
        <p:blipFill>
          <a:blip r:embed="rId2"/>
          <a:stretch>
            <a:fillRect/>
          </a:stretch>
        </p:blipFill>
        <p:spPr>
          <a:xfrm>
            <a:off x="1198880" y="1488123"/>
            <a:ext cx="9560560" cy="5004752"/>
          </a:xfrm>
        </p:spPr>
      </p:pic>
    </p:spTree>
    <p:extLst>
      <p:ext uri="{BB962C8B-B14F-4D97-AF65-F5344CB8AC3E}">
        <p14:creationId xmlns:p14="http://schemas.microsoft.com/office/powerpoint/2010/main" val="861848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E58F3D-0560-17DC-BE05-A55066FAF628}"/>
              </a:ext>
            </a:extLst>
          </p:cNvPr>
          <p:cNvSpPr>
            <a:spLocks noGrp="1"/>
          </p:cNvSpPr>
          <p:nvPr>
            <p:ph type="title"/>
          </p:nvPr>
        </p:nvSpPr>
        <p:spPr>
          <a:xfrm>
            <a:off x="826396" y="586855"/>
            <a:ext cx="4230100"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Why is API Testing Important</a:t>
            </a:r>
          </a:p>
        </p:txBody>
      </p:sp>
      <p:sp>
        <p:nvSpPr>
          <p:cNvPr id="7" name="Content Placeholder 6">
            <a:extLst>
              <a:ext uri="{FF2B5EF4-FFF2-40B4-BE49-F238E27FC236}">
                <a16:creationId xmlns:a16="http://schemas.microsoft.com/office/drawing/2014/main" id="{1A544944-6F15-302A-6E63-2C40C200E632}"/>
              </a:ext>
            </a:extLst>
          </p:cNvPr>
          <p:cNvSpPr>
            <a:spLocks noGrp="1"/>
          </p:cNvSpPr>
          <p:nvPr>
            <p:ph idx="1"/>
          </p:nvPr>
        </p:nvSpPr>
        <p:spPr>
          <a:xfrm>
            <a:off x="6503158" y="649480"/>
            <a:ext cx="4862447" cy="5546047"/>
          </a:xfrm>
        </p:spPr>
        <p:txBody>
          <a:bodyPr anchor="ctr">
            <a:normAutofit/>
          </a:bodyPr>
          <a:lstStyle/>
          <a:p>
            <a:r>
              <a:rPr lang="en-US" sz="2000" b="0" i="0" dirty="0">
                <a:effectLst/>
                <a:latin typeface="Muli"/>
              </a:rPr>
              <a:t>It is important because APIs are the backbone of modern applications and ensure that the different components of the application communicate with each other correctly. </a:t>
            </a:r>
          </a:p>
          <a:p>
            <a:r>
              <a:rPr lang="en-US" sz="2000" b="0" i="0" dirty="0">
                <a:effectLst/>
                <a:latin typeface="Muli"/>
              </a:rPr>
              <a:t>It ensures that the application programming interface (API) performs as expected and fulfills user needs. Through this testing, testers can detect defects and issues in the API, such as incorrect data formats, erroneous responses, or security flaws. Seeing such problems early in the development process allows developers to address them before they become more complex and take longer to resolve.</a:t>
            </a:r>
          </a:p>
          <a:p>
            <a:endParaRPr lang="en-US" sz="2000" dirty="0"/>
          </a:p>
        </p:txBody>
      </p:sp>
    </p:spTree>
    <p:extLst>
      <p:ext uri="{BB962C8B-B14F-4D97-AF65-F5344CB8AC3E}">
        <p14:creationId xmlns:p14="http://schemas.microsoft.com/office/powerpoint/2010/main" val="645124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F1C14-5A11-CD9E-EC57-779A22F20546}"/>
              </a:ext>
            </a:extLst>
          </p:cNvPr>
          <p:cNvSpPr>
            <a:spLocks noGrp="1"/>
          </p:cNvSpPr>
          <p:nvPr>
            <p:ph type="title"/>
          </p:nvPr>
        </p:nvSpPr>
        <p:spPr/>
        <p:txBody>
          <a:bodyPr/>
          <a:lstStyle/>
          <a:p>
            <a:r>
              <a:rPr lang="en-IN" dirty="0"/>
              <a:t>What are the API Methods</a:t>
            </a:r>
            <a:endParaRPr lang="en-US" dirty="0"/>
          </a:p>
        </p:txBody>
      </p:sp>
      <p:sp>
        <p:nvSpPr>
          <p:cNvPr id="3" name="Content Placeholder 2">
            <a:extLst>
              <a:ext uri="{FF2B5EF4-FFF2-40B4-BE49-F238E27FC236}">
                <a16:creationId xmlns:a16="http://schemas.microsoft.com/office/drawing/2014/main" id="{9B3A52D0-7E07-C98E-6CD9-1707B04F67F9}"/>
              </a:ext>
            </a:extLst>
          </p:cNvPr>
          <p:cNvSpPr>
            <a:spLocks noGrp="1"/>
          </p:cNvSpPr>
          <p:nvPr>
            <p:ph idx="1"/>
          </p:nvPr>
        </p:nvSpPr>
        <p:spPr/>
        <p:txBody>
          <a:bodyPr/>
          <a:lstStyle/>
          <a:p>
            <a:r>
              <a:rPr lang="en-IN" b="1" dirty="0"/>
              <a:t>Get Request</a:t>
            </a:r>
          </a:p>
          <a:p>
            <a:pPr marL="0" indent="0" algn="l">
              <a:buNone/>
            </a:pPr>
            <a:r>
              <a:rPr lang="en-US" i="0" dirty="0">
                <a:solidFill>
                  <a:srgbClr val="343333"/>
                </a:solidFill>
                <a:effectLst/>
                <a:latin typeface="Muli"/>
              </a:rPr>
              <a:t>This is most common request and it is used to request data from the server </a:t>
            </a:r>
          </a:p>
          <a:p>
            <a:pPr marL="0" indent="0" algn="l">
              <a:buNone/>
            </a:pPr>
            <a:r>
              <a:rPr lang="en-US" i="0" dirty="0">
                <a:solidFill>
                  <a:srgbClr val="343333"/>
                </a:solidFill>
                <a:effectLst/>
                <a:latin typeface="Muli"/>
              </a:rPr>
              <a:t>It retrieves and represents the exact data present and does not modify or perform task</a:t>
            </a:r>
          </a:p>
          <a:p>
            <a:pPr marL="0" indent="0" algn="l">
              <a:buNone/>
            </a:pPr>
            <a:r>
              <a:rPr lang="en-US" i="0" dirty="0">
                <a:solidFill>
                  <a:srgbClr val="343333"/>
                </a:solidFill>
                <a:effectLst/>
                <a:latin typeface="Muli"/>
              </a:rPr>
              <a:t>Even if multiple identical requests are made, it returns the same result, this is called Idempotent </a:t>
            </a:r>
          </a:p>
          <a:p>
            <a:pPr marL="0" indent="0" algn="l">
              <a:buNone/>
            </a:pPr>
            <a:r>
              <a:rPr lang="en-US" i="0" dirty="0">
                <a:solidFill>
                  <a:srgbClr val="343333"/>
                </a:solidFill>
                <a:effectLst/>
                <a:latin typeface="Muli"/>
              </a:rPr>
              <a:t>The Get request follows the read method from the CRUD operations  </a:t>
            </a:r>
          </a:p>
          <a:p>
            <a:pPr marL="0" indent="0">
              <a:buNone/>
            </a:pPr>
            <a:endParaRPr lang="en-US" dirty="0"/>
          </a:p>
        </p:txBody>
      </p:sp>
    </p:spTree>
    <p:extLst>
      <p:ext uri="{BB962C8B-B14F-4D97-AF65-F5344CB8AC3E}">
        <p14:creationId xmlns:p14="http://schemas.microsoft.com/office/powerpoint/2010/main" val="3564695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587E8-9215-08E8-0065-15DEB1D81279}"/>
              </a:ext>
            </a:extLst>
          </p:cNvPr>
          <p:cNvSpPr>
            <a:spLocks noGrp="1"/>
          </p:cNvSpPr>
          <p:nvPr>
            <p:ph type="title"/>
          </p:nvPr>
        </p:nvSpPr>
        <p:spPr/>
        <p:txBody>
          <a:bodyPr/>
          <a:lstStyle/>
          <a:p>
            <a:r>
              <a:rPr lang="en-IN" dirty="0"/>
              <a:t>API Methods </a:t>
            </a:r>
            <a:endParaRPr lang="en-US" dirty="0"/>
          </a:p>
        </p:txBody>
      </p:sp>
      <p:sp>
        <p:nvSpPr>
          <p:cNvPr id="3" name="Content Placeholder 2">
            <a:extLst>
              <a:ext uri="{FF2B5EF4-FFF2-40B4-BE49-F238E27FC236}">
                <a16:creationId xmlns:a16="http://schemas.microsoft.com/office/drawing/2014/main" id="{77503F4C-2CE9-9BBB-B443-A399AAD26FF6}"/>
              </a:ext>
            </a:extLst>
          </p:cNvPr>
          <p:cNvSpPr>
            <a:spLocks noGrp="1"/>
          </p:cNvSpPr>
          <p:nvPr>
            <p:ph idx="1"/>
          </p:nvPr>
        </p:nvSpPr>
        <p:spPr/>
        <p:txBody>
          <a:bodyPr/>
          <a:lstStyle/>
          <a:p>
            <a:pPr marL="0" indent="0">
              <a:buNone/>
            </a:pPr>
            <a:r>
              <a:rPr lang="en-IN" b="1" dirty="0"/>
              <a:t>POST Methods</a:t>
            </a:r>
          </a:p>
          <a:p>
            <a:pPr algn="l">
              <a:buFont typeface="Arial" panose="020B0604020202020204" pitchFamily="34" charset="0"/>
              <a:buChar char="•"/>
            </a:pPr>
            <a:r>
              <a:rPr lang="en-US" i="0" dirty="0">
                <a:solidFill>
                  <a:srgbClr val="343333"/>
                </a:solidFill>
                <a:effectLst/>
                <a:latin typeface="Muli"/>
              </a:rPr>
              <a:t>It is used to send the data to the server to create or update a resource, therefore data mutation happens. </a:t>
            </a:r>
          </a:p>
          <a:p>
            <a:pPr algn="l">
              <a:buFont typeface="Arial" panose="020B0604020202020204" pitchFamily="34" charset="0"/>
              <a:buChar char="•"/>
            </a:pPr>
            <a:r>
              <a:rPr lang="en-US" i="0" dirty="0">
                <a:solidFill>
                  <a:srgbClr val="343333"/>
                </a:solidFill>
                <a:effectLst/>
                <a:latin typeface="Muli"/>
              </a:rPr>
              <a:t>When same request is sent twice, it leads to duplication, it is called  Non-Idempotent</a:t>
            </a:r>
          </a:p>
          <a:p>
            <a:pPr algn="l">
              <a:buFont typeface="Arial" panose="020B0604020202020204" pitchFamily="34" charset="0"/>
              <a:buChar char="•"/>
            </a:pPr>
            <a:r>
              <a:rPr lang="en-US" i="0" dirty="0">
                <a:solidFill>
                  <a:srgbClr val="343333"/>
                </a:solidFill>
                <a:effectLst/>
                <a:latin typeface="Muli"/>
              </a:rPr>
              <a:t>The Post request follows the create method from the CRUD operations </a:t>
            </a:r>
          </a:p>
          <a:p>
            <a:pPr marL="0" indent="0">
              <a:buNone/>
            </a:pPr>
            <a:endParaRPr lang="en-US" dirty="0"/>
          </a:p>
        </p:txBody>
      </p:sp>
    </p:spTree>
    <p:extLst>
      <p:ext uri="{BB962C8B-B14F-4D97-AF65-F5344CB8AC3E}">
        <p14:creationId xmlns:p14="http://schemas.microsoft.com/office/powerpoint/2010/main" val="31664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9F7F9-1FF5-9DA0-68DE-94127865B5C9}"/>
              </a:ext>
            </a:extLst>
          </p:cNvPr>
          <p:cNvSpPr>
            <a:spLocks noGrp="1"/>
          </p:cNvSpPr>
          <p:nvPr>
            <p:ph type="title"/>
          </p:nvPr>
        </p:nvSpPr>
        <p:spPr/>
        <p:txBody>
          <a:bodyPr/>
          <a:lstStyle/>
          <a:p>
            <a:r>
              <a:rPr lang="en-IN" dirty="0"/>
              <a:t>API Methods </a:t>
            </a:r>
            <a:endParaRPr lang="en-US" dirty="0"/>
          </a:p>
        </p:txBody>
      </p:sp>
      <p:sp>
        <p:nvSpPr>
          <p:cNvPr id="3" name="Content Placeholder 2">
            <a:extLst>
              <a:ext uri="{FF2B5EF4-FFF2-40B4-BE49-F238E27FC236}">
                <a16:creationId xmlns:a16="http://schemas.microsoft.com/office/drawing/2014/main" id="{73986CBE-8CE8-ACC9-9EB6-881BEA1DA26D}"/>
              </a:ext>
            </a:extLst>
          </p:cNvPr>
          <p:cNvSpPr>
            <a:spLocks noGrp="1"/>
          </p:cNvSpPr>
          <p:nvPr>
            <p:ph idx="1"/>
          </p:nvPr>
        </p:nvSpPr>
        <p:spPr/>
        <p:txBody>
          <a:bodyPr>
            <a:normAutofit lnSpcReduction="10000"/>
          </a:bodyPr>
          <a:lstStyle/>
          <a:p>
            <a:r>
              <a:rPr lang="en-IN" dirty="0"/>
              <a:t>PUT Request</a:t>
            </a:r>
          </a:p>
          <a:p>
            <a:pPr marL="0" indent="0" algn="l">
              <a:buNone/>
            </a:pPr>
            <a:r>
              <a:rPr lang="en-US" sz="2400" i="0" dirty="0">
                <a:solidFill>
                  <a:srgbClr val="343333"/>
                </a:solidFill>
                <a:effectLst/>
                <a:latin typeface="Muli"/>
              </a:rPr>
              <a:t>It is used to send data to the API for creating or updating an existing resource.</a:t>
            </a:r>
          </a:p>
          <a:p>
            <a:pPr marL="0" indent="0" algn="l">
              <a:buNone/>
            </a:pPr>
            <a:r>
              <a:rPr lang="en-US" sz="2400" i="0" dirty="0">
                <a:solidFill>
                  <a:srgbClr val="343333"/>
                </a:solidFill>
                <a:effectLst/>
                <a:latin typeface="Muli"/>
              </a:rPr>
              <a:t>The difference between Put and Post is that the Put API is Idempotent.</a:t>
            </a:r>
          </a:p>
          <a:p>
            <a:pPr marL="0" indent="0" algn="l">
              <a:buNone/>
            </a:pPr>
            <a:r>
              <a:rPr lang="en-US" sz="2400" i="0" dirty="0">
                <a:solidFill>
                  <a:srgbClr val="343333"/>
                </a:solidFill>
                <a:effectLst/>
                <a:latin typeface="Muli"/>
              </a:rPr>
              <a:t>Put will replace the resource in its entirety </a:t>
            </a:r>
          </a:p>
          <a:p>
            <a:pPr marL="0" indent="0">
              <a:buNone/>
            </a:pPr>
            <a:endParaRPr lang="en-US" dirty="0"/>
          </a:p>
          <a:p>
            <a:r>
              <a:rPr lang="en-US" dirty="0"/>
              <a:t>Delete Request</a:t>
            </a:r>
          </a:p>
          <a:p>
            <a:pPr marL="0" indent="0" algn="l">
              <a:buNone/>
            </a:pPr>
            <a:r>
              <a:rPr lang="en-US" i="0" dirty="0">
                <a:solidFill>
                  <a:srgbClr val="343333"/>
                </a:solidFill>
                <a:effectLst/>
                <a:latin typeface="Muli"/>
              </a:rPr>
              <a:t>It is used to delete a single or list of resources, more commonly found in RESTful API. It has to be used with caution. </a:t>
            </a:r>
          </a:p>
          <a:p>
            <a:pPr marL="0" indent="0" algn="l">
              <a:buNone/>
            </a:pPr>
            <a:r>
              <a:rPr lang="en-US" i="0" dirty="0">
                <a:solidFill>
                  <a:srgbClr val="343333"/>
                </a:solidFill>
                <a:effectLst/>
                <a:latin typeface="Muli"/>
              </a:rPr>
              <a:t>Multiple identical requests for deleting the same resource will return a 404. </a:t>
            </a:r>
          </a:p>
          <a:p>
            <a:pPr marL="0" indent="0">
              <a:buNone/>
            </a:pPr>
            <a:endParaRPr lang="en-US" dirty="0"/>
          </a:p>
        </p:txBody>
      </p:sp>
    </p:spTree>
    <p:extLst>
      <p:ext uri="{BB962C8B-B14F-4D97-AF65-F5344CB8AC3E}">
        <p14:creationId xmlns:p14="http://schemas.microsoft.com/office/powerpoint/2010/main" val="1691433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8A517B-FD5E-3468-F198-21285E177981}"/>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What is a REST API</a:t>
            </a:r>
            <a:endParaRPr lang="en-US" sz="4000">
              <a:solidFill>
                <a:srgbClr val="FFFFFF"/>
              </a:solidFill>
            </a:endParaRPr>
          </a:p>
        </p:txBody>
      </p:sp>
      <p:sp>
        <p:nvSpPr>
          <p:cNvPr id="3" name="Content Placeholder 2">
            <a:extLst>
              <a:ext uri="{FF2B5EF4-FFF2-40B4-BE49-F238E27FC236}">
                <a16:creationId xmlns:a16="http://schemas.microsoft.com/office/drawing/2014/main" id="{FF155C22-49C9-20E3-1BEA-664E0EBCFB49}"/>
              </a:ext>
            </a:extLst>
          </p:cNvPr>
          <p:cNvSpPr>
            <a:spLocks noGrp="1"/>
          </p:cNvSpPr>
          <p:nvPr>
            <p:ph idx="1"/>
          </p:nvPr>
        </p:nvSpPr>
        <p:spPr>
          <a:xfrm>
            <a:off x="4810259" y="649480"/>
            <a:ext cx="6555347" cy="5546047"/>
          </a:xfrm>
        </p:spPr>
        <p:txBody>
          <a:bodyPr anchor="ctr">
            <a:normAutofit/>
          </a:bodyPr>
          <a:lstStyle/>
          <a:p>
            <a:r>
              <a:rPr lang="en-US" sz="1400" b="0" i="0" dirty="0">
                <a:effectLst/>
                <a:latin typeface="Arial" panose="020B0604020202020204" pitchFamily="34" charset="0"/>
              </a:rPr>
              <a:t>REST (representational state transfer) is a style of software architecture that defines constraints on how different systems communicate. An API that complies with these REST principles is known as a </a:t>
            </a:r>
            <a:r>
              <a:rPr lang="en-US" sz="1400" b="0" i="0" u="sng" dirty="0">
                <a:effectLst/>
                <a:latin typeface="Arial" panose="020B0604020202020204" pitchFamily="34" charset="0"/>
                <a:hlinkClick r:id="rId2"/>
              </a:rPr>
              <a:t>“REST API.”</a:t>
            </a:r>
            <a:r>
              <a:rPr lang="en-US" sz="1400" b="0" i="0" dirty="0">
                <a:effectLst/>
                <a:latin typeface="Arial" panose="020B0604020202020204" pitchFamily="34" charset="0"/>
              </a:rPr>
              <a:t> The six principles of REST (five required, and one optional) are:</a:t>
            </a:r>
          </a:p>
          <a:p>
            <a:pPr>
              <a:buFont typeface="Arial" panose="020B0604020202020204" pitchFamily="34" charset="0"/>
              <a:buChar char="•"/>
            </a:pPr>
            <a:r>
              <a:rPr lang="en-US" sz="1400" b="1" i="0" dirty="0">
                <a:effectLst/>
                <a:latin typeface="Arial" panose="020B0604020202020204" pitchFamily="34" charset="0"/>
              </a:rPr>
              <a:t>Client-server architecture:</a:t>
            </a:r>
            <a:r>
              <a:rPr lang="en-US" sz="1400" b="0" i="0" dirty="0">
                <a:effectLst/>
                <a:latin typeface="Arial" panose="020B0604020202020204" pitchFamily="34" charset="0"/>
              </a:rPr>
              <a:t> REST APIs separate the client (the one requesting information) from the server (the one possessing information). The client does not have to worry about how the server stores and retrieves data.</a:t>
            </a:r>
          </a:p>
          <a:p>
            <a:pPr>
              <a:buFont typeface="Arial" panose="020B0604020202020204" pitchFamily="34" charset="0"/>
              <a:buChar char="•"/>
            </a:pPr>
            <a:r>
              <a:rPr lang="en-US" sz="1400" b="1" i="0" dirty="0">
                <a:effectLst/>
                <a:latin typeface="Arial" panose="020B0604020202020204" pitchFamily="34" charset="0"/>
              </a:rPr>
              <a:t>Uniform interface:</a:t>
            </a:r>
            <a:r>
              <a:rPr lang="en-US" sz="1400" b="0" i="0" dirty="0">
                <a:effectLst/>
                <a:latin typeface="Arial" panose="020B0604020202020204" pitchFamily="34" charset="0"/>
              </a:rPr>
              <a:t> Whether the client is a software application, a browser, a mobile app, or something else entirely, it can access and use the REST API in the same way.</a:t>
            </a:r>
          </a:p>
          <a:p>
            <a:pPr>
              <a:buFont typeface="Arial" panose="020B0604020202020204" pitchFamily="34" charset="0"/>
              <a:buChar char="•"/>
            </a:pPr>
            <a:r>
              <a:rPr lang="en-US" sz="1400" b="1" i="0" dirty="0">
                <a:effectLst/>
                <a:latin typeface="Arial" panose="020B0604020202020204" pitchFamily="34" charset="0"/>
              </a:rPr>
              <a:t>Statelessness:</a:t>
            </a:r>
            <a:r>
              <a:rPr lang="en-US" sz="1400" b="0" i="0" dirty="0">
                <a:effectLst/>
                <a:latin typeface="Arial" panose="020B0604020202020204" pitchFamily="34" charset="0"/>
              </a:rPr>
              <a:t> The server does not have to remember the client’s state. All the client’s requests must be “stateless,” so each request must include all necessary information (such as the client’s authentication details).</a:t>
            </a:r>
          </a:p>
          <a:p>
            <a:pPr>
              <a:buFont typeface="Arial" panose="020B0604020202020204" pitchFamily="34" charset="0"/>
              <a:buChar char="•"/>
            </a:pPr>
            <a:r>
              <a:rPr lang="en-US" sz="1400" b="1" i="0" dirty="0" err="1">
                <a:effectLst/>
                <a:latin typeface="Arial" panose="020B0604020202020204" pitchFamily="34" charset="0"/>
              </a:rPr>
              <a:t>Cacheability</a:t>
            </a:r>
            <a:r>
              <a:rPr lang="en-US" sz="1400" b="1" i="0" dirty="0">
                <a:effectLst/>
                <a:latin typeface="Arial" panose="020B0604020202020204" pitchFamily="34" charset="0"/>
              </a:rPr>
              <a:t>: </a:t>
            </a:r>
            <a:r>
              <a:rPr lang="en-US" sz="1400" b="0" i="0" dirty="0">
                <a:effectLst/>
                <a:latin typeface="Arial" panose="020B0604020202020204" pitchFamily="34" charset="0"/>
              </a:rPr>
              <a:t>REST servers can cache data and reuse it for other requests in the future.</a:t>
            </a:r>
          </a:p>
          <a:p>
            <a:pPr>
              <a:buFont typeface="Arial" panose="020B0604020202020204" pitchFamily="34" charset="0"/>
              <a:buChar char="•"/>
            </a:pPr>
            <a:r>
              <a:rPr lang="en-US" sz="1400" b="1" i="0" dirty="0">
                <a:effectLst/>
                <a:latin typeface="Arial" panose="020B0604020202020204" pitchFamily="34" charset="0"/>
              </a:rPr>
              <a:t>Layered system: </a:t>
            </a:r>
            <a:r>
              <a:rPr lang="en-US" sz="1400" b="0" i="0" dirty="0">
                <a:effectLst/>
                <a:latin typeface="Arial" panose="020B0604020202020204" pitchFamily="34" charset="0"/>
              </a:rPr>
              <a:t>REST APIs may have multiple intermediary layers between the client and the server. However, the client does not have to know these implementation details.</a:t>
            </a:r>
          </a:p>
          <a:p>
            <a:pPr>
              <a:buFont typeface="Arial" panose="020B0604020202020204" pitchFamily="34" charset="0"/>
              <a:buChar char="•"/>
            </a:pPr>
            <a:r>
              <a:rPr lang="en-US" sz="1400" b="1" i="0" dirty="0">
                <a:effectLst/>
                <a:latin typeface="Arial" panose="020B0604020202020204" pitchFamily="34" charset="0"/>
              </a:rPr>
              <a:t>Code on demand (optional):</a:t>
            </a:r>
            <a:r>
              <a:rPr lang="en-US" sz="1400" b="0" i="0" dirty="0">
                <a:effectLst/>
                <a:latin typeface="Arial" panose="020B0604020202020204" pitchFamily="34" charset="0"/>
              </a:rPr>
              <a:t> Clients may download code (e.g. Java applets or JavaScript scripts) to access additional functionality at runtime.</a:t>
            </a:r>
          </a:p>
          <a:p>
            <a:endParaRPr lang="en-US" sz="1400" dirty="0"/>
          </a:p>
        </p:txBody>
      </p:sp>
    </p:spTree>
    <p:extLst>
      <p:ext uri="{BB962C8B-B14F-4D97-AF65-F5344CB8AC3E}">
        <p14:creationId xmlns:p14="http://schemas.microsoft.com/office/powerpoint/2010/main" val="2430194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563</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Muli</vt:lpstr>
      <vt:lpstr>Office Theme</vt:lpstr>
      <vt:lpstr>Basics of API Testing </vt:lpstr>
      <vt:lpstr>What is an API</vt:lpstr>
      <vt:lpstr>How API Actually Works</vt:lpstr>
      <vt:lpstr>Why is API Testing Important</vt:lpstr>
      <vt:lpstr>What are the API Methods</vt:lpstr>
      <vt:lpstr>API Methods </vt:lpstr>
      <vt:lpstr>API Methods </vt:lpstr>
      <vt:lpstr>What is a REST 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API Testing</dc:title>
  <dc:creator>SAURABH KANDHWAY</dc:creator>
  <cp:lastModifiedBy>SAURABH KANDHWAY</cp:lastModifiedBy>
  <cp:revision>8</cp:revision>
  <dcterms:created xsi:type="dcterms:W3CDTF">2024-02-08T13:01:23Z</dcterms:created>
  <dcterms:modified xsi:type="dcterms:W3CDTF">2024-02-08T13:13:13Z</dcterms:modified>
</cp:coreProperties>
</file>