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76" r:id="rId25"/>
    <p:sldId id="277"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2209D9C-138B-488A-BF44-ED533DC160CA}"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63472-BBF2-4CB8-B380-DBDD20BF849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43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09D9C-138B-488A-BF44-ED533DC160CA}"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63472-BBF2-4CB8-B380-DBDD20BF849F}" type="slidenum">
              <a:rPr lang="en-IN" smtClean="0"/>
              <a:t>‹#›</a:t>
            </a:fld>
            <a:endParaRPr lang="en-IN"/>
          </a:p>
        </p:txBody>
      </p:sp>
    </p:spTree>
    <p:extLst>
      <p:ext uri="{BB962C8B-B14F-4D97-AF65-F5344CB8AC3E}">
        <p14:creationId xmlns:p14="http://schemas.microsoft.com/office/powerpoint/2010/main" val="76691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09D9C-138B-488A-BF44-ED533DC160CA}"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63472-BBF2-4CB8-B380-DBDD20BF849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14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09D9C-138B-488A-BF44-ED533DC160CA}"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63472-BBF2-4CB8-B380-DBDD20BF849F}" type="slidenum">
              <a:rPr lang="en-IN" smtClean="0"/>
              <a:t>‹#›</a:t>
            </a:fld>
            <a:endParaRPr lang="en-IN"/>
          </a:p>
        </p:txBody>
      </p:sp>
    </p:spTree>
    <p:extLst>
      <p:ext uri="{BB962C8B-B14F-4D97-AF65-F5344CB8AC3E}">
        <p14:creationId xmlns:p14="http://schemas.microsoft.com/office/powerpoint/2010/main" val="75578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09D9C-138B-488A-BF44-ED533DC160CA}"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63472-BBF2-4CB8-B380-DBDD20BF849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7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209D9C-138B-488A-BF44-ED533DC160CA}"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63472-BBF2-4CB8-B380-DBDD20BF849F}" type="slidenum">
              <a:rPr lang="en-IN" smtClean="0"/>
              <a:t>‹#›</a:t>
            </a:fld>
            <a:endParaRPr lang="en-IN"/>
          </a:p>
        </p:txBody>
      </p:sp>
    </p:spTree>
    <p:extLst>
      <p:ext uri="{BB962C8B-B14F-4D97-AF65-F5344CB8AC3E}">
        <p14:creationId xmlns:p14="http://schemas.microsoft.com/office/powerpoint/2010/main" val="11070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209D9C-138B-488A-BF44-ED533DC160CA}" type="datetimeFigureOut">
              <a:rPr lang="en-IN" smtClean="0"/>
              <a:t>23-10-2024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963472-BBF2-4CB8-B380-DBDD20BF849F}" type="slidenum">
              <a:rPr lang="en-IN" smtClean="0"/>
              <a:t>‹#›</a:t>
            </a:fld>
            <a:endParaRPr lang="en-IN"/>
          </a:p>
        </p:txBody>
      </p:sp>
    </p:spTree>
    <p:extLst>
      <p:ext uri="{BB962C8B-B14F-4D97-AF65-F5344CB8AC3E}">
        <p14:creationId xmlns:p14="http://schemas.microsoft.com/office/powerpoint/2010/main" val="141390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209D9C-138B-488A-BF44-ED533DC160CA}" type="datetimeFigureOut">
              <a:rPr lang="en-IN" smtClean="0"/>
              <a:t>23-10-2024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963472-BBF2-4CB8-B380-DBDD20BF849F}" type="slidenum">
              <a:rPr lang="en-IN" smtClean="0"/>
              <a:t>‹#›</a:t>
            </a:fld>
            <a:endParaRPr lang="en-IN"/>
          </a:p>
        </p:txBody>
      </p:sp>
    </p:spTree>
    <p:extLst>
      <p:ext uri="{BB962C8B-B14F-4D97-AF65-F5344CB8AC3E}">
        <p14:creationId xmlns:p14="http://schemas.microsoft.com/office/powerpoint/2010/main" val="210520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09D9C-138B-488A-BF44-ED533DC160CA}" type="datetimeFigureOut">
              <a:rPr lang="en-IN" smtClean="0"/>
              <a:t>23-10-2024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963472-BBF2-4CB8-B380-DBDD20BF849F}" type="slidenum">
              <a:rPr lang="en-IN" smtClean="0"/>
              <a:t>‹#›</a:t>
            </a:fld>
            <a:endParaRPr lang="en-IN"/>
          </a:p>
        </p:txBody>
      </p:sp>
    </p:spTree>
    <p:extLst>
      <p:ext uri="{BB962C8B-B14F-4D97-AF65-F5344CB8AC3E}">
        <p14:creationId xmlns:p14="http://schemas.microsoft.com/office/powerpoint/2010/main" val="370096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09D9C-138B-488A-BF44-ED533DC160CA}"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63472-BBF2-4CB8-B380-DBDD20BF849F}" type="slidenum">
              <a:rPr lang="en-IN" smtClean="0"/>
              <a:t>‹#›</a:t>
            </a:fld>
            <a:endParaRPr lang="en-IN"/>
          </a:p>
        </p:txBody>
      </p:sp>
    </p:spTree>
    <p:extLst>
      <p:ext uri="{BB962C8B-B14F-4D97-AF65-F5344CB8AC3E}">
        <p14:creationId xmlns:p14="http://schemas.microsoft.com/office/powerpoint/2010/main" val="279243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09D9C-138B-488A-BF44-ED533DC160CA}"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63472-BBF2-4CB8-B380-DBDD20BF849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209D9C-138B-488A-BF44-ED533DC160CA}" type="datetimeFigureOut">
              <a:rPr lang="en-IN" smtClean="0"/>
              <a:t>23-10-2024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963472-BBF2-4CB8-B380-DBDD20BF849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425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resources.scrumalliance.org/Article/timeboxing-scru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mountaingoatsoftware.com/agile/scrum/meeting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resources.scrumalliance.org/Article/sprint-retrospectiv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CB19-0F52-FE8C-0138-32100573E690}"/>
              </a:ext>
            </a:extLst>
          </p:cNvPr>
          <p:cNvSpPr>
            <a:spLocks noGrp="1"/>
          </p:cNvSpPr>
          <p:nvPr>
            <p:ph type="ctrTitle"/>
          </p:nvPr>
        </p:nvSpPr>
        <p:spPr/>
        <p:txBody>
          <a:bodyPr/>
          <a:lstStyle/>
          <a:p>
            <a:r>
              <a:rPr lang="en-IN" dirty="0"/>
              <a:t>SCRUM WEBINAR</a:t>
            </a:r>
          </a:p>
        </p:txBody>
      </p:sp>
      <p:sp>
        <p:nvSpPr>
          <p:cNvPr id="3" name="Subtitle 2">
            <a:extLst>
              <a:ext uri="{FF2B5EF4-FFF2-40B4-BE49-F238E27FC236}">
                <a16:creationId xmlns:a16="http://schemas.microsoft.com/office/drawing/2014/main" id="{681E91D1-8DF7-3E9A-6DF1-9D4ACD9B8057}"/>
              </a:ext>
            </a:extLst>
          </p:cNvPr>
          <p:cNvSpPr>
            <a:spLocks noGrp="1"/>
          </p:cNvSpPr>
          <p:nvPr>
            <p:ph type="subTitle" idx="1"/>
          </p:nvPr>
        </p:nvSpPr>
        <p:spPr/>
        <p:txBody>
          <a:bodyPr/>
          <a:lstStyle/>
          <a:p>
            <a:r>
              <a:rPr lang="en-IN" dirty="0"/>
              <a:t>Saurabh Kandhway</a:t>
            </a:r>
          </a:p>
        </p:txBody>
      </p:sp>
    </p:spTree>
    <p:extLst>
      <p:ext uri="{BB962C8B-B14F-4D97-AF65-F5344CB8AC3E}">
        <p14:creationId xmlns:p14="http://schemas.microsoft.com/office/powerpoint/2010/main" val="16116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E3DA-FF1D-39F2-77F2-DE659520243C}"/>
              </a:ext>
            </a:extLst>
          </p:cNvPr>
          <p:cNvSpPr>
            <a:spLocks noGrp="1"/>
          </p:cNvSpPr>
          <p:nvPr>
            <p:ph type="title"/>
          </p:nvPr>
        </p:nvSpPr>
        <p:spPr/>
        <p:txBody>
          <a:bodyPr/>
          <a:lstStyle/>
          <a:p>
            <a:r>
              <a:rPr lang="en-IN" dirty="0"/>
              <a:t>User requirement</a:t>
            </a:r>
          </a:p>
        </p:txBody>
      </p:sp>
      <p:sp>
        <p:nvSpPr>
          <p:cNvPr id="3" name="Content Placeholder 2">
            <a:extLst>
              <a:ext uri="{FF2B5EF4-FFF2-40B4-BE49-F238E27FC236}">
                <a16:creationId xmlns:a16="http://schemas.microsoft.com/office/drawing/2014/main" id="{E8BFD49A-034D-D7AD-7D2C-09E13AAF6D5A}"/>
              </a:ext>
            </a:extLst>
          </p:cNvPr>
          <p:cNvSpPr>
            <a:spLocks noGrp="1"/>
          </p:cNvSpPr>
          <p:nvPr>
            <p:ph idx="1"/>
          </p:nvPr>
        </p:nvSpPr>
        <p:spPr/>
        <p:txBody>
          <a:bodyPr/>
          <a:lstStyle/>
          <a:p>
            <a:pPr algn="just"/>
            <a:r>
              <a:rPr lang="en-US" b="0" i="0" dirty="0">
                <a:solidFill>
                  <a:srgbClr val="2B2A29"/>
                </a:solidFill>
                <a:effectLst/>
                <a:latin typeface="montserrat" panose="00000500000000000000" pitchFamily="2" charset="0"/>
              </a:rPr>
              <a:t>The user requirement defines the requirements of the user in terms of functionalities. There may be of two type of functionality.</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As a &lt;User Role&gt; I want &lt;Functionality&gt; so that &lt;Business Value&gt;</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In order to &lt;Business value&gt; as a &lt;User Role&gt; I want &lt;Functionality&gt;.</a:t>
            </a:r>
          </a:p>
          <a:p>
            <a:pPr algn="just"/>
            <a:r>
              <a:rPr lang="en-US" b="0" i="0" dirty="0">
                <a:solidFill>
                  <a:srgbClr val="2B2A29"/>
                </a:solidFill>
                <a:effectLst/>
                <a:latin typeface="montserrat" panose="00000500000000000000" pitchFamily="2" charset="0"/>
              </a:rPr>
              <a:t>During software release planning, a rough estimate is given to a user requirement using relative scale points. During iteration planning, the requirement is broken down into tasks.</a:t>
            </a:r>
          </a:p>
          <a:p>
            <a:endParaRPr lang="en-IN" dirty="0"/>
          </a:p>
        </p:txBody>
      </p:sp>
    </p:spTree>
    <p:extLst>
      <p:ext uri="{BB962C8B-B14F-4D97-AF65-F5344CB8AC3E}">
        <p14:creationId xmlns:p14="http://schemas.microsoft.com/office/powerpoint/2010/main" val="78662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651D-0ED5-BB61-FDAD-EBF17F692527}"/>
              </a:ext>
            </a:extLst>
          </p:cNvPr>
          <p:cNvSpPr>
            <a:spLocks noGrp="1"/>
          </p:cNvSpPr>
          <p:nvPr>
            <p:ph type="title"/>
          </p:nvPr>
        </p:nvSpPr>
        <p:spPr/>
        <p:txBody>
          <a:bodyPr/>
          <a:lstStyle/>
          <a:p>
            <a:r>
              <a:rPr lang="en-IN" dirty="0"/>
              <a:t>Relation between user requirement and task</a:t>
            </a:r>
          </a:p>
        </p:txBody>
      </p:sp>
      <p:sp>
        <p:nvSpPr>
          <p:cNvPr id="3" name="Content Placeholder 2">
            <a:extLst>
              <a:ext uri="{FF2B5EF4-FFF2-40B4-BE49-F238E27FC236}">
                <a16:creationId xmlns:a16="http://schemas.microsoft.com/office/drawing/2014/main" id="{80520C6E-0BC4-09A9-3E79-ACBB024BB2A8}"/>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2B2A29"/>
                </a:solidFill>
                <a:effectLst/>
                <a:latin typeface="montserrat" panose="00000500000000000000" pitchFamily="2" charset="0"/>
              </a:rPr>
              <a:t>User requirement talks about what is to be done. It defines the needs of users.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Task talks about how it is to be done. It defines how functionality is implemented.</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User requirements are implemented by tasks. Every requirement is gathering as the task.</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User requirement is divided into different tasks when it is planned in current iteration.</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User tasks are estimated in hours based, generally it is between 2 to 12 hours.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Requirements are validated using acceptance test.</a:t>
            </a:r>
          </a:p>
          <a:p>
            <a:endParaRPr lang="en-IN" dirty="0"/>
          </a:p>
        </p:txBody>
      </p:sp>
    </p:spTree>
    <p:extLst>
      <p:ext uri="{BB962C8B-B14F-4D97-AF65-F5344CB8AC3E}">
        <p14:creationId xmlns:p14="http://schemas.microsoft.com/office/powerpoint/2010/main" val="75645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D20C-7660-B958-057D-EF7772500DE4}"/>
              </a:ext>
            </a:extLst>
          </p:cNvPr>
          <p:cNvSpPr>
            <a:spLocks noGrp="1"/>
          </p:cNvSpPr>
          <p:nvPr>
            <p:ph type="title"/>
          </p:nvPr>
        </p:nvSpPr>
        <p:spPr/>
        <p:txBody>
          <a:bodyPr/>
          <a:lstStyle/>
          <a:p>
            <a:r>
              <a:rPr lang="en-IN" dirty="0"/>
              <a:t>Relation between user requirement and task</a:t>
            </a:r>
          </a:p>
        </p:txBody>
      </p:sp>
      <p:pic>
        <p:nvPicPr>
          <p:cNvPr id="5" name="Content Placeholder 4">
            <a:extLst>
              <a:ext uri="{FF2B5EF4-FFF2-40B4-BE49-F238E27FC236}">
                <a16:creationId xmlns:a16="http://schemas.microsoft.com/office/drawing/2014/main" id="{4FC8B21C-0FAB-34E2-FA49-0BBB50D57419}"/>
              </a:ext>
            </a:extLst>
          </p:cNvPr>
          <p:cNvPicPr>
            <a:picLocks noGrp="1" noChangeAspect="1"/>
          </p:cNvPicPr>
          <p:nvPr>
            <p:ph idx="1"/>
          </p:nvPr>
        </p:nvPicPr>
        <p:blipFill>
          <a:blip r:embed="rId2"/>
          <a:stretch>
            <a:fillRect/>
          </a:stretch>
        </p:blipFill>
        <p:spPr>
          <a:xfrm>
            <a:off x="1857596" y="2172759"/>
            <a:ext cx="7819803" cy="4021212"/>
          </a:xfrm>
        </p:spPr>
      </p:pic>
    </p:spTree>
    <p:extLst>
      <p:ext uri="{BB962C8B-B14F-4D97-AF65-F5344CB8AC3E}">
        <p14:creationId xmlns:p14="http://schemas.microsoft.com/office/powerpoint/2010/main" val="218250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D40-B6B0-AA80-6437-CE7824174DE7}"/>
              </a:ext>
            </a:extLst>
          </p:cNvPr>
          <p:cNvSpPr>
            <a:spLocks noGrp="1"/>
          </p:cNvSpPr>
          <p:nvPr>
            <p:ph type="title"/>
          </p:nvPr>
        </p:nvSpPr>
        <p:spPr/>
        <p:txBody>
          <a:bodyPr/>
          <a:lstStyle/>
          <a:p>
            <a:r>
              <a:rPr lang="en-IN" dirty="0"/>
              <a:t>Software acceptance criteria</a:t>
            </a:r>
          </a:p>
        </p:txBody>
      </p:sp>
      <p:sp>
        <p:nvSpPr>
          <p:cNvPr id="3" name="Content Placeholder 2">
            <a:extLst>
              <a:ext uri="{FF2B5EF4-FFF2-40B4-BE49-F238E27FC236}">
                <a16:creationId xmlns:a16="http://schemas.microsoft.com/office/drawing/2014/main" id="{22347FD0-EA88-014A-ECB3-FF17DC411A7D}"/>
              </a:ext>
            </a:extLst>
          </p:cNvPr>
          <p:cNvSpPr>
            <a:spLocks noGrp="1"/>
          </p:cNvSpPr>
          <p:nvPr>
            <p:ph idx="1"/>
          </p:nvPr>
        </p:nvSpPr>
        <p:spPr/>
        <p:txBody>
          <a:bodyPr>
            <a:normAutofit fontScale="92500"/>
          </a:bodyPr>
          <a:lstStyle/>
          <a:p>
            <a:r>
              <a:rPr lang="en-US" b="0" i="0" dirty="0">
                <a:solidFill>
                  <a:srgbClr val="2B2A29"/>
                </a:solidFill>
                <a:effectLst/>
                <a:latin typeface="montserrat" panose="00000500000000000000" pitchFamily="2" charset="0"/>
              </a:rPr>
              <a:t>Acceptance Criteria is defined as the functionality, behavior, and performance required by a product owner. It defines what is to be done so that the developer knows when a user requirement is complete.</a:t>
            </a:r>
          </a:p>
          <a:p>
            <a:pPr algn="just"/>
            <a:r>
              <a:rPr lang="en-US" b="0" i="0" dirty="0">
                <a:solidFill>
                  <a:srgbClr val="2B2A29"/>
                </a:solidFill>
                <a:effectLst/>
                <a:latin typeface="montserrat" panose="00000500000000000000" pitchFamily="2" charset="0"/>
              </a:rPr>
              <a:t>The Agile team decides the meaning of task done. There may be different criteria for it:</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When the entire task (development, testing) are completed.</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When all the acceptance tests are running and are passed.</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When no defects found.</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Product owner has accepted the requirement.</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When the software product is delivered to the end user.</a:t>
            </a:r>
          </a:p>
          <a:p>
            <a:endParaRPr lang="en-IN" dirty="0"/>
          </a:p>
        </p:txBody>
      </p:sp>
    </p:spTree>
    <p:extLst>
      <p:ext uri="{BB962C8B-B14F-4D97-AF65-F5344CB8AC3E}">
        <p14:creationId xmlns:p14="http://schemas.microsoft.com/office/powerpoint/2010/main" val="8700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1728-1177-F3EB-B009-50858B709C18}"/>
              </a:ext>
            </a:extLst>
          </p:cNvPr>
          <p:cNvSpPr>
            <a:spLocks noGrp="1"/>
          </p:cNvSpPr>
          <p:nvPr>
            <p:ph type="title"/>
          </p:nvPr>
        </p:nvSpPr>
        <p:spPr/>
        <p:txBody>
          <a:bodyPr/>
          <a:lstStyle/>
          <a:p>
            <a:r>
              <a:rPr lang="en-IN" dirty="0"/>
              <a:t>Agile manifesto</a:t>
            </a:r>
          </a:p>
        </p:txBody>
      </p:sp>
      <p:sp>
        <p:nvSpPr>
          <p:cNvPr id="3" name="Content Placeholder 2">
            <a:extLst>
              <a:ext uri="{FF2B5EF4-FFF2-40B4-BE49-F238E27FC236}">
                <a16:creationId xmlns:a16="http://schemas.microsoft.com/office/drawing/2014/main" id="{BBFEFD2E-B413-DAC7-8546-4449FA143D59}"/>
              </a:ext>
            </a:extLst>
          </p:cNvPr>
          <p:cNvSpPr>
            <a:spLocks noGrp="1"/>
          </p:cNvSpPr>
          <p:nvPr>
            <p:ph idx="1"/>
          </p:nvPr>
        </p:nvSpPr>
        <p:spPr>
          <a:xfrm>
            <a:off x="1024128" y="1796143"/>
            <a:ext cx="9720073" cy="5061857"/>
          </a:xfrm>
        </p:spPr>
        <p:txBody>
          <a:bodyPr>
            <a:normAutofit fontScale="85000" lnSpcReduction="10000"/>
          </a:bodyPr>
          <a:lstStyle/>
          <a:p>
            <a:r>
              <a:rPr lang="en-IN" dirty="0"/>
              <a:t>There are 12 principles of agile manifesto</a:t>
            </a:r>
          </a:p>
          <a:p>
            <a:pPr algn="just">
              <a:buFont typeface="+mj-lt"/>
              <a:buAutoNum type="arabicPeriod"/>
            </a:pPr>
            <a:r>
              <a:rPr lang="en-US" b="1" i="0" dirty="0">
                <a:solidFill>
                  <a:srgbClr val="2B2A29"/>
                </a:solidFill>
                <a:effectLst/>
                <a:latin typeface="Microsoft Tai Le" panose="020B0502040204020203" pitchFamily="34" charset="0"/>
                <a:cs typeface="Microsoft Tai Le" panose="020B0502040204020203" pitchFamily="34" charset="0"/>
              </a:rPr>
              <a:t>Customer Satisfaction:</a:t>
            </a:r>
            <a:r>
              <a:rPr lang="en-US" b="0" i="0" dirty="0">
                <a:solidFill>
                  <a:srgbClr val="2B2A29"/>
                </a:solidFill>
                <a:effectLst/>
                <a:latin typeface="Microsoft Tai Le" panose="020B0502040204020203" pitchFamily="34" charset="0"/>
                <a:cs typeface="Microsoft Tai Le" panose="020B0502040204020203" pitchFamily="34" charset="0"/>
              </a:rPr>
              <a:t> Manifesto provides high priority to satisfy the costumer's requirements. This is done through early and continuous delivery of valuable software.</a:t>
            </a:r>
          </a:p>
          <a:p>
            <a:pPr algn="just">
              <a:buFont typeface="+mj-lt"/>
              <a:buAutoNum type="arabicPeriod"/>
            </a:pPr>
            <a:r>
              <a:rPr lang="en-US" b="1" i="0" dirty="0">
                <a:solidFill>
                  <a:srgbClr val="2B2A29"/>
                </a:solidFill>
                <a:effectLst/>
                <a:latin typeface="Microsoft Tai Le" panose="020B0502040204020203" pitchFamily="34" charset="0"/>
                <a:cs typeface="Microsoft Tai Le" panose="020B0502040204020203" pitchFamily="34" charset="0"/>
              </a:rPr>
              <a:t>Welcome Change:</a:t>
            </a:r>
            <a:r>
              <a:rPr lang="en-US" b="0" i="0" dirty="0">
                <a:solidFill>
                  <a:srgbClr val="2B2A29"/>
                </a:solidFill>
                <a:effectLst/>
                <a:latin typeface="Microsoft Tai Le" panose="020B0502040204020203" pitchFamily="34" charset="0"/>
                <a:cs typeface="Microsoft Tai Le" panose="020B0502040204020203" pitchFamily="34" charset="0"/>
              </a:rPr>
              <a:t> Making changes during software development is common and inevitable. Every changing requirement should be welcome, even in the late development phase. Agile process works to increase the customers' competitive advantage.</a:t>
            </a:r>
          </a:p>
          <a:p>
            <a:pPr algn="just">
              <a:buFont typeface="+mj-lt"/>
              <a:buAutoNum type="arabicPeriod"/>
            </a:pPr>
            <a:r>
              <a:rPr lang="en-US" b="1" i="0" dirty="0">
                <a:solidFill>
                  <a:srgbClr val="2B2A29"/>
                </a:solidFill>
                <a:effectLst/>
                <a:latin typeface="Microsoft Tai Le" panose="020B0502040204020203" pitchFamily="34" charset="0"/>
                <a:cs typeface="Microsoft Tai Le" panose="020B0502040204020203" pitchFamily="34" charset="0"/>
              </a:rPr>
              <a:t>Deliver the Working Software:</a:t>
            </a:r>
            <a:r>
              <a:rPr lang="en-US" b="0" i="0" dirty="0">
                <a:solidFill>
                  <a:srgbClr val="2B2A29"/>
                </a:solidFill>
                <a:effectLst/>
                <a:latin typeface="Microsoft Tai Le" panose="020B0502040204020203" pitchFamily="34" charset="0"/>
                <a:cs typeface="Microsoft Tai Le" panose="020B0502040204020203" pitchFamily="34" charset="0"/>
              </a:rPr>
              <a:t> Deliver the working software frequently, ranging from a few weeks to a few months with considering the shortest time period.</a:t>
            </a:r>
          </a:p>
          <a:p>
            <a:pPr algn="just">
              <a:buFont typeface="+mj-lt"/>
              <a:buAutoNum type="arabicPeriod"/>
            </a:pPr>
            <a:r>
              <a:rPr lang="en-US" b="1" i="0" dirty="0">
                <a:solidFill>
                  <a:srgbClr val="2B2A29"/>
                </a:solidFill>
                <a:effectLst/>
                <a:latin typeface="Microsoft Tai Le" panose="020B0502040204020203" pitchFamily="34" charset="0"/>
                <a:cs typeface="Microsoft Tai Le" panose="020B0502040204020203" pitchFamily="34" charset="0"/>
              </a:rPr>
              <a:t>Collaboration:</a:t>
            </a:r>
            <a:r>
              <a:rPr lang="en-US" b="0" i="0" dirty="0">
                <a:solidFill>
                  <a:srgbClr val="2B2A29"/>
                </a:solidFill>
                <a:effectLst/>
                <a:latin typeface="Microsoft Tai Le" panose="020B0502040204020203" pitchFamily="34" charset="0"/>
                <a:cs typeface="Microsoft Tai Le" panose="020B0502040204020203" pitchFamily="34" charset="0"/>
              </a:rPr>
              <a:t> Business people (Scrum Master and Project Owner) and developers must work together during the entire life of a project development phase.</a:t>
            </a:r>
          </a:p>
          <a:p>
            <a:pPr algn="just">
              <a:buFont typeface="+mj-lt"/>
              <a:buAutoNum type="arabicPeriod"/>
            </a:pPr>
            <a:r>
              <a:rPr lang="en-US" b="1" i="0" dirty="0">
                <a:solidFill>
                  <a:srgbClr val="2B2A29"/>
                </a:solidFill>
                <a:effectLst/>
                <a:latin typeface="Microsoft Tai Le" panose="020B0502040204020203" pitchFamily="34" charset="0"/>
                <a:cs typeface="Microsoft Tai Le" panose="020B0502040204020203" pitchFamily="34" charset="0"/>
              </a:rPr>
              <a:t>Motivation:</a:t>
            </a:r>
            <a:r>
              <a:rPr lang="en-US" b="0" i="0" dirty="0">
                <a:solidFill>
                  <a:srgbClr val="2B2A29"/>
                </a:solidFill>
                <a:effectLst/>
                <a:latin typeface="Microsoft Tai Le" panose="020B0502040204020203" pitchFamily="34" charset="0"/>
                <a:cs typeface="Microsoft Tai Le" panose="020B0502040204020203" pitchFamily="34" charset="0"/>
              </a:rPr>
              <a:t> Projects should be build around motivated team members. Provide such environment that supports individual team members and trust them. It makes them feel responsible for getting the job done  thoroughly.</a:t>
            </a:r>
          </a:p>
          <a:p>
            <a:pPr algn="just">
              <a:buFont typeface="+mj-lt"/>
              <a:buAutoNum type="arabicPeriod"/>
            </a:pPr>
            <a:r>
              <a:rPr lang="en-US" b="1" i="0" dirty="0">
                <a:solidFill>
                  <a:srgbClr val="2B2A29"/>
                </a:solidFill>
                <a:effectLst/>
                <a:latin typeface="Microsoft Tai Le" panose="020B0502040204020203" pitchFamily="34" charset="0"/>
                <a:cs typeface="Microsoft Tai Le" panose="020B0502040204020203" pitchFamily="34" charset="0"/>
              </a:rPr>
              <a:t>Face-to-face Conversation:</a:t>
            </a:r>
            <a:r>
              <a:rPr lang="en-US" b="0" i="0" dirty="0">
                <a:solidFill>
                  <a:srgbClr val="2B2A29"/>
                </a:solidFill>
                <a:effectLst/>
                <a:latin typeface="Microsoft Tai Le" panose="020B0502040204020203" pitchFamily="34" charset="0"/>
                <a:cs typeface="Microsoft Tai Le" panose="020B0502040204020203" pitchFamily="34" charset="0"/>
              </a:rPr>
              <a:t> Face-to-face conversation between Scrum Master and development team and between the Scrum Master and customers for the most efficient and effective method of conveying information to and within a development team.</a:t>
            </a:r>
          </a:p>
          <a:p>
            <a:endParaRPr lang="en-IN" dirty="0"/>
          </a:p>
        </p:txBody>
      </p:sp>
    </p:spTree>
    <p:extLst>
      <p:ext uri="{BB962C8B-B14F-4D97-AF65-F5344CB8AC3E}">
        <p14:creationId xmlns:p14="http://schemas.microsoft.com/office/powerpoint/2010/main" val="188673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EB21-5A1D-F607-4359-9F77BB4F2BB1}"/>
              </a:ext>
            </a:extLst>
          </p:cNvPr>
          <p:cNvSpPr>
            <a:spLocks noGrp="1"/>
          </p:cNvSpPr>
          <p:nvPr>
            <p:ph type="title"/>
          </p:nvPr>
        </p:nvSpPr>
        <p:spPr/>
        <p:txBody>
          <a:bodyPr/>
          <a:lstStyle/>
          <a:p>
            <a:r>
              <a:rPr lang="en-IN" dirty="0"/>
              <a:t>Agile manifesto</a:t>
            </a:r>
          </a:p>
        </p:txBody>
      </p:sp>
      <p:sp>
        <p:nvSpPr>
          <p:cNvPr id="3" name="Content Placeholder 2">
            <a:extLst>
              <a:ext uri="{FF2B5EF4-FFF2-40B4-BE49-F238E27FC236}">
                <a16:creationId xmlns:a16="http://schemas.microsoft.com/office/drawing/2014/main" id="{F96F7A1C-1D05-E3E1-F8D7-0CED14E27404}"/>
              </a:ext>
            </a:extLst>
          </p:cNvPr>
          <p:cNvSpPr>
            <a:spLocks noGrp="1"/>
          </p:cNvSpPr>
          <p:nvPr>
            <p:ph idx="1"/>
          </p:nvPr>
        </p:nvSpPr>
        <p:spPr/>
        <p:txBody>
          <a:bodyPr>
            <a:normAutofit fontScale="77500" lnSpcReduction="20000"/>
          </a:bodyPr>
          <a:lstStyle/>
          <a:p>
            <a:pPr marL="0" indent="0" algn="just">
              <a:buNone/>
            </a:pPr>
            <a:r>
              <a:rPr lang="en-US" sz="2300" b="1" i="0" dirty="0">
                <a:solidFill>
                  <a:srgbClr val="2B2A29"/>
                </a:solidFill>
                <a:effectLst/>
                <a:latin typeface="montserrat" panose="00000500000000000000" pitchFamily="2" charset="0"/>
              </a:rPr>
              <a:t>Measure the Progress as per the Working Software:</a:t>
            </a:r>
            <a:r>
              <a:rPr lang="en-US" sz="2300" b="0" i="0" dirty="0">
                <a:solidFill>
                  <a:srgbClr val="2B2A29"/>
                </a:solidFill>
                <a:effectLst/>
                <a:latin typeface="montserrat" panose="00000500000000000000" pitchFamily="2" charset="0"/>
              </a:rPr>
              <a:t> The working software is the key and primary measure of the progress.</a:t>
            </a:r>
          </a:p>
          <a:p>
            <a:pPr marL="0" indent="0" algn="just">
              <a:buNone/>
            </a:pPr>
            <a:r>
              <a:rPr lang="en-US" sz="2300" b="1" i="0" dirty="0">
                <a:solidFill>
                  <a:srgbClr val="2B2A29"/>
                </a:solidFill>
                <a:effectLst/>
                <a:latin typeface="montserrat" panose="00000500000000000000" pitchFamily="2" charset="0"/>
              </a:rPr>
              <a:t>Maintain Constant Pace:</a:t>
            </a:r>
            <a:r>
              <a:rPr lang="en-US" sz="2300" b="0" i="0" dirty="0">
                <a:solidFill>
                  <a:srgbClr val="2B2A29"/>
                </a:solidFill>
                <a:effectLst/>
                <a:latin typeface="montserrat" panose="00000500000000000000" pitchFamily="2" charset="0"/>
              </a:rPr>
              <a:t> The aim of agile development is sustainable development. All the businesses and users should be able to maintain a constant pace with the project.</a:t>
            </a:r>
          </a:p>
          <a:p>
            <a:pPr marL="0" indent="0" algn="just">
              <a:buNone/>
            </a:pPr>
            <a:r>
              <a:rPr lang="en-US" sz="2300" b="1" i="0" dirty="0">
                <a:solidFill>
                  <a:srgbClr val="2B2A29"/>
                </a:solidFill>
                <a:effectLst/>
                <a:latin typeface="montserrat" panose="00000500000000000000" pitchFamily="2" charset="0"/>
              </a:rPr>
              <a:t>Monitoring:</a:t>
            </a:r>
            <a:r>
              <a:rPr lang="en-US" sz="2300" b="0" i="0" dirty="0">
                <a:solidFill>
                  <a:srgbClr val="2B2A29"/>
                </a:solidFill>
                <a:effectLst/>
                <a:latin typeface="montserrat" panose="00000500000000000000" pitchFamily="2" charset="0"/>
              </a:rPr>
              <a:t> Pay regular attention to technical excellence and good design to maximize agility.</a:t>
            </a:r>
          </a:p>
          <a:p>
            <a:pPr marL="0" indent="0" algn="just">
              <a:buNone/>
            </a:pPr>
            <a:r>
              <a:rPr lang="en-US" sz="2300" b="1" i="0" dirty="0">
                <a:solidFill>
                  <a:srgbClr val="2B2A29"/>
                </a:solidFill>
                <a:effectLst/>
                <a:latin typeface="montserrat" panose="00000500000000000000" pitchFamily="2" charset="0"/>
              </a:rPr>
              <a:t>Simplicity:</a:t>
            </a:r>
            <a:r>
              <a:rPr lang="en-US" sz="2300" b="0" i="0" dirty="0">
                <a:solidFill>
                  <a:srgbClr val="2B2A29"/>
                </a:solidFill>
                <a:effectLst/>
                <a:latin typeface="montserrat" panose="00000500000000000000" pitchFamily="2" charset="0"/>
              </a:rPr>
              <a:t> Keep things simple and use simple terms to measure the work that is not completed.</a:t>
            </a:r>
          </a:p>
          <a:p>
            <a:pPr marL="0" indent="0" algn="just">
              <a:buNone/>
            </a:pPr>
            <a:r>
              <a:rPr lang="en-US" sz="2300" b="1" i="0" dirty="0">
                <a:solidFill>
                  <a:srgbClr val="2B2A29"/>
                </a:solidFill>
                <a:effectLst/>
                <a:latin typeface="montserrat" panose="00000500000000000000" pitchFamily="2" charset="0"/>
              </a:rPr>
              <a:t>Self-organized Teams:</a:t>
            </a:r>
            <a:r>
              <a:rPr lang="en-US" sz="2300" b="0" i="0" dirty="0">
                <a:solidFill>
                  <a:srgbClr val="2B2A29"/>
                </a:solidFill>
                <a:effectLst/>
                <a:latin typeface="montserrat" panose="00000500000000000000" pitchFamily="2" charset="0"/>
              </a:rPr>
              <a:t> The Agile team should be self-organized. They should not be depending heavily on other teams because the best architectures, requirements, and designs emerge from self-organized teams.</a:t>
            </a:r>
          </a:p>
          <a:p>
            <a:pPr marL="0" indent="0" algn="just">
              <a:buNone/>
            </a:pPr>
            <a:r>
              <a:rPr lang="en-US" sz="2300" b="1" i="0" dirty="0">
                <a:solidFill>
                  <a:srgbClr val="2B2A29"/>
                </a:solidFill>
                <a:effectLst/>
                <a:latin typeface="montserrat" panose="00000500000000000000" pitchFamily="2" charset="0"/>
              </a:rPr>
              <a:t>Review the Work Regularly:</a:t>
            </a:r>
            <a:r>
              <a:rPr lang="en-US" sz="2300" b="0" i="0" dirty="0">
                <a:solidFill>
                  <a:srgbClr val="2B2A29"/>
                </a:solidFill>
                <a:effectLst/>
                <a:latin typeface="montserrat" panose="00000500000000000000" pitchFamily="2" charset="0"/>
              </a:rPr>
              <a:t> The work should be reviewed at regular intervals, so that the team </a:t>
            </a:r>
            <a:r>
              <a:rPr lang="en-US" sz="2300" b="0" i="0" dirty="0" err="1">
                <a:solidFill>
                  <a:srgbClr val="2B2A29"/>
                </a:solidFill>
                <a:effectLst/>
                <a:latin typeface="montserrat" panose="00000500000000000000" pitchFamily="2" charset="0"/>
              </a:rPr>
              <a:t>canreflect</a:t>
            </a:r>
            <a:r>
              <a:rPr lang="en-US" sz="2300" b="0" i="0" dirty="0">
                <a:solidFill>
                  <a:srgbClr val="2B2A29"/>
                </a:solidFill>
                <a:effectLst/>
                <a:latin typeface="montserrat" panose="00000500000000000000" pitchFamily="2" charset="0"/>
              </a:rPr>
              <a:t> on how to become more productive and adjust its behavior accordingly</a:t>
            </a:r>
            <a:r>
              <a:rPr lang="en-US" b="0" i="0" dirty="0">
                <a:solidFill>
                  <a:srgbClr val="2B2A29"/>
                </a:solidFill>
                <a:effectLst/>
                <a:latin typeface="montserrat" panose="00000500000000000000" pitchFamily="2" charset="0"/>
              </a:rPr>
              <a:t>.</a:t>
            </a:r>
          </a:p>
          <a:p>
            <a:endParaRPr lang="en-IN" dirty="0"/>
          </a:p>
        </p:txBody>
      </p:sp>
    </p:spTree>
    <p:extLst>
      <p:ext uri="{BB962C8B-B14F-4D97-AF65-F5344CB8AC3E}">
        <p14:creationId xmlns:p14="http://schemas.microsoft.com/office/powerpoint/2010/main" val="7586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ECBB-DFF6-1816-29C0-DD93BD115C18}"/>
              </a:ext>
            </a:extLst>
          </p:cNvPr>
          <p:cNvSpPr>
            <a:spLocks noGrp="1"/>
          </p:cNvSpPr>
          <p:nvPr>
            <p:ph type="title"/>
          </p:nvPr>
        </p:nvSpPr>
        <p:spPr/>
        <p:txBody>
          <a:bodyPr/>
          <a:lstStyle/>
          <a:p>
            <a:r>
              <a:rPr lang="en-IN" dirty="0"/>
              <a:t>Agile characteristics</a:t>
            </a:r>
          </a:p>
        </p:txBody>
      </p:sp>
      <p:sp>
        <p:nvSpPr>
          <p:cNvPr id="3" name="Content Placeholder 2">
            <a:extLst>
              <a:ext uri="{FF2B5EF4-FFF2-40B4-BE49-F238E27FC236}">
                <a16:creationId xmlns:a16="http://schemas.microsoft.com/office/drawing/2014/main" id="{E3B92B34-85F7-3804-D998-98A7203C5739}"/>
              </a:ext>
            </a:extLst>
          </p:cNvPr>
          <p:cNvSpPr>
            <a:spLocks noGrp="1"/>
          </p:cNvSpPr>
          <p:nvPr>
            <p:ph idx="1"/>
          </p:nvPr>
        </p:nvSpPr>
        <p:spPr/>
        <p:txBody>
          <a:bodyPr/>
          <a:lstStyle/>
          <a:p>
            <a:pPr marL="457200" indent="-457200">
              <a:buFont typeface="+mj-lt"/>
              <a:buAutoNum type="arabicPeriod"/>
            </a:pPr>
            <a:r>
              <a:rPr lang="en-US" b="0" i="0" dirty="0">
                <a:solidFill>
                  <a:srgbClr val="1D1D27"/>
                </a:solidFill>
                <a:effectLst/>
                <a:latin typeface="montserrat" panose="00000500000000000000" pitchFamily="2" charset="0"/>
              </a:rPr>
              <a:t>Agile Development Releases and Fixed-Length Iterations</a:t>
            </a:r>
          </a:p>
          <a:p>
            <a:pPr marL="457200" indent="-457200">
              <a:buFont typeface="+mj-lt"/>
              <a:buAutoNum type="arabicPeriod"/>
            </a:pPr>
            <a:r>
              <a:rPr lang="en-US" b="0" i="0" dirty="0">
                <a:solidFill>
                  <a:srgbClr val="1D1D27"/>
                </a:solidFill>
                <a:effectLst/>
                <a:latin typeface="montserrat" panose="00000500000000000000" pitchFamily="2" charset="0"/>
              </a:rPr>
              <a:t>Agile Development Delivers-Working, Tested Software</a:t>
            </a:r>
          </a:p>
          <a:p>
            <a:pPr marL="457200" indent="-457200">
              <a:buFont typeface="+mj-lt"/>
              <a:buAutoNum type="arabicPeriod"/>
            </a:pPr>
            <a:r>
              <a:rPr lang="en-IN" b="0" i="0" dirty="0">
                <a:solidFill>
                  <a:srgbClr val="1D1D27"/>
                </a:solidFill>
                <a:effectLst/>
                <a:latin typeface="montserrat" panose="00000500000000000000" pitchFamily="2" charset="0"/>
              </a:rPr>
              <a:t>Value-Driven Development</a:t>
            </a:r>
          </a:p>
          <a:p>
            <a:pPr marL="457200" indent="-457200">
              <a:buFont typeface="+mj-lt"/>
              <a:buAutoNum type="arabicPeriod"/>
            </a:pPr>
            <a:r>
              <a:rPr lang="en-IN" b="0" i="0" dirty="0">
                <a:solidFill>
                  <a:srgbClr val="1D1D27"/>
                </a:solidFill>
                <a:effectLst/>
                <a:latin typeface="montserrat" panose="00000500000000000000" pitchFamily="2" charset="0"/>
              </a:rPr>
              <a:t>Continuous (Adaptive) Planning</a:t>
            </a:r>
          </a:p>
          <a:p>
            <a:pPr marL="457200" indent="-457200">
              <a:buFont typeface="+mj-lt"/>
              <a:buAutoNum type="arabicPeriod"/>
            </a:pPr>
            <a:r>
              <a:rPr lang="en-US" b="0" i="0" dirty="0">
                <a:solidFill>
                  <a:srgbClr val="1D1D27"/>
                </a:solidFill>
                <a:effectLst/>
                <a:latin typeface="montserrat" panose="00000500000000000000" pitchFamily="2" charset="0"/>
              </a:rPr>
              <a:t>Multi-Level Planning in Agile Development</a:t>
            </a:r>
          </a:p>
          <a:p>
            <a:pPr marL="457200" indent="-457200">
              <a:buFont typeface="+mj-lt"/>
              <a:buAutoNum type="arabicPeriod"/>
            </a:pPr>
            <a:r>
              <a:rPr lang="en-IN" b="0" i="0" dirty="0">
                <a:solidFill>
                  <a:srgbClr val="1D1D27"/>
                </a:solidFill>
                <a:effectLst/>
                <a:latin typeface="montserrat" panose="00000500000000000000" pitchFamily="2" charset="0"/>
              </a:rPr>
              <a:t>Relative Estimation</a:t>
            </a:r>
          </a:p>
          <a:p>
            <a:pPr marL="457200" indent="-457200">
              <a:buFont typeface="+mj-lt"/>
              <a:buAutoNum type="arabicPeriod"/>
            </a:pPr>
            <a:r>
              <a:rPr lang="en-IN" b="0" i="0" dirty="0">
                <a:solidFill>
                  <a:srgbClr val="1D1D27"/>
                </a:solidFill>
                <a:effectLst/>
                <a:latin typeface="montserrat" panose="00000500000000000000" pitchFamily="2" charset="0"/>
              </a:rPr>
              <a:t>Continuous Testing</a:t>
            </a:r>
          </a:p>
          <a:p>
            <a:pPr marL="457200" indent="-457200">
              <a:buFont typeface="+mj-lt"/>
              <a:buAutoNum type="arabicPeriod"/>
            </a:pPr>
            <a:r>
              <a:rPr lang="en-IN" b="0" i="0" dirty="0">
                <a:solidFill>
                  <a:srgbClr val="1D1D27"/>
                </a:solidFill>
                <a:effectLst/>
                <a:latin typeface="montserrat" panose="00000500000000000000" pitchFamily="2" charset="0"/>
              </a:rPr>
              <a:t>Continuous Improvement</a:t>
            </a:r>
          </a:p>
          <a:p>
            <a:pPr marL="457200" indent="-457200">
              <a:buFont typeface="+mj-lt"/>
              <a:buAutoNum type="arabicPeriod"/>
            </a:pPr>
            <a:endParaRPr lang="en-US" b="0" i="0" dirty="0">
              <a:solidFill>
                <a:srgbClr val="1D1D27"/>
              </a:solidFill>
              <a:effectLst/>
              <a:latin typeface="montserrat" panose="00000500000000000000" pitchFamily="2" charset="0"/>
            </a:endParaRPr>
          </a:p>
          <a:p>
            <a:pPr marL="0" indent="0">
              <a:buNone/>
            </a:pPr>
            <a:endParaRPr lang="en-IN" dirty="0"/>
          </a:p>
        </p:txBody>
      </p:sp>
    </p:spTree>
    <p:extLst>
      <p:ext uri="{BB962C8B-B14F-4D97-AF65-F5344CB8AC3E}">
        <p14:creationId xmlns:p14="http://schemas.microsoft.com/office/powerpoint/2010/main" val="518647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C972-63F5-C815-D896-9F9017B33AD2}"/>
              </a:ext>
            </a:extLst>
          </p:cNvPr>
          <p:cNvSpPr>
            <a:spLocks noGrp="1"/>
          </p:cNvSpPr>
          <p:nvPr>
            <p:ph type="title"/>
          </p:nvPr>
        </p:nvSpPr>
        <p:spPr/>
        <p:txBody>
          <a:bodyPr/>
          <a:lstStyle/>
          <a:p>
            <a:r>
              <a:rPr lang="en-IN" dirty="0"/>
              <a:t>What is scrum</a:t>
            </a:r>
          </a:p>
        </p:txBody>
      </p:sp>
      <p:sp>
        <p:nvSpPr>
          <p:cNvPr id="3" name="Content Placeholder 2">
            <a:extLst>
              <a:ext uri="{FF2B5EF4-FFF2-40B4-BE49-F238E27FC236}">
                <a16:creationId xmlns:a16="http://schemas.microsoft.com/office/drawing/2014/main" id="{FB926198-0598-2505-C089-EB723BAA87D0}"/>
              </a:ext>
            </a:extLst>
          </p:cNvPr>
          <p:cNvSpPr>
            <a:spLocks noGrp="1"/>
          </p:cNvSpPr>
          <p:nvPr>
            <p:ph idx="1"/>
          </p:nvPr>
        </p:nvSpPr>
        <p:spPr/>
        <p:txBody>
          <a:bodyPr>
            <a:normAutofit lnSpcReduction="10000"/>
          </a:bodyPr>
          <a:lstStyle/>
          <a:p>
            <a:r>
              <a:rPr lang="en-US" b="0" i="0" dirty="0">
                <a:solidFill>
                  <a:srgbClr val="000000"/>
                </a:solidFill>
                <a:effectLst/>
                <a:latin typeface="Verdana" panose="020B0604030504040204" pitchFamily="34" charset="0"/>
              </a:rPr>
              <a:t>Scrum is a framework within which people can address complex adaptive problems, while productively and creatively delivering products of the highest possible value.</a:t>
            </a:r>
          </a:p>
          <a:p>
            <a:r>
              <a:rPr lang="en-US" b="0" i="0" dirty="0">
                <a:solidFill>
                  <a:srgbClr val="000000"/>
                </a:solidFill>
                <a:effectLst/>
                <a:latin typeface="Verdana" panose="020B0604030504040204" pitchFamily="34" charset="0"/>
              </a:rPr>
              <a:t>The Scrum framework consists of Scrum Teams and their associated roles, events, artifacts, and rules. Each component within the framework serves a specific purpose and is essential to Scrum’s success and usage.</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Scrum is not a process or a technique for building products; rather, it is a framework within which you can employ various processes and techniques. Scrum makes clear the relative efficacy of your product management and development practices so that you can improve.</a:t>
            </a:r>
            <a:endParaRPr lang="en-IN" dirty="0"/>
          </a:p>
        </p:txBody>
      </p:sp>
    </p:spTree>
    <p:extLst>
      <p:ext uri="{BB962C8B-B14F-4D97-AF65-F5344CB8AC3E}">
        <p14:creationId xmlns:p14="http://schemas.microsoft.com/office/powerpoint/2010/main" val="28001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8414-1628-5E64-B797-09F6633C8FCB}"/>
              </a:ext>
            </a:extLst>
          </p:cNvPr>
          <p:cNvSpPr>
            <a:spLocks noGrp="1"/>
          </p:cNvSpPr>
          <p:nvPr>
            <p:ph type="title"/>
          </p:nvPr>
        </p:nvSpPr>
        <p:spPr/>
        <p:txBody>
          <a:bodyPr/>
          <a:lstStyle/>
          <a:p>
            <a:r>
              <a:rPr lang="en-IN" dirty="0"/>
              <a:t>Scrum process framework</a:t>
            </a:r>
          </a:p>
        </p:txBody>
      </p:sp>
      <p:pic>
        <p:nvPicPr>
          <p:cNvPr id="5" name="Content Placeholder 4">
            <a:extLst>
              <a:ext uri="{FF2B5EF4-FFF2-40B4-BE49-F238E27FC236}">
                <a16:creationId xmlns:a16="http://schemas.microsoft.com/office/drawing/2014/main" id="{9FFAE545-C903-1A21-80C4-C0E2121A06E5}"/>
              </a:ext>
            </a:extLst>
          </p:cNvPr>
          <p:cNvPicPr>
            <a:picLocks noGrp="1" noChangeAspect="1"/>
          </p:cNvPicPr>
          <p:nvPr>
            <p:ph idx="1"/>
          </p:nvPr>
        </p:nvPicPr>
        <p:blipFill>
          <a:blip r:embed="rId2"/>
          <a:stretch>
            <a:fillRect/>
          </a:stretch>
        </p:blipFill>
        <p:spPr>
          <a:xfrm>
            <a:off x="1436914" y="1839686"/>
            <a:ext cx="9024257" cy="4746171"/>
          </a:xfrm>
        </p:spPr>
      </p:pic>
    </p:spTree>
    <p:extLst>
      <p:ext uri="{BB962C8B-B14F-4D97-AF65-F5344CB8AC3E}">
        <p14:creationId xmlns:p14="http://schemas.microsoft.com/office/powerpoint/2010/main" val="129389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D77C-BA2D-4F7B-2CD4-AEE0BC5BF4AB}"/>
              </a:ext>
            </a:extLst>
          </p:cNvPr>
          <p:cNvSpPr>
            <a:spLocks noGrp="1"/>
          </p:cNvSpPr>
          <p:nvPr>
            <p:ph type="title"/>
          </p:nvPr>
        </p:nvSpPr>
        <p:spPr/>
        <p:txBody>
          <a:bodyPr/>
          <a:lstStyle/>
          <a:p>
            <a:r>
              <a:rPr lang="en-IN" dirty="0"/>
              <a:t>What is sprint</a:t>
            </a:r>
          </a:p>
        </p:txBody>
      </p:sp>
      <p:sp>
        <p:nvSpPr>
          <p:cNvPr id="3" name="Content Placeholder 2">
            <a:extLst>
              <a:ext uri="{FF2B5EF4-FFF2-40B4-BE49-F238E27FC236}">
                <a16:creationId xmlns:a16="http://schemas.microsoft.com/office/drawing/2014/main" id="{84FECA05-14C2-E392-EDB9-8D260F1877F7}"/>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The heart of Scrum is a Sprint, a time-box of two weeks or one month during which a potentially releasable product increment is created. A new Sprint starts immediately after the conclusion of the previous Sprint. Sprints consist of the Sprint planning, daily scrums, the development work, the Sprint review, and the Sprint retrospective.</a:t>
            </a:r>
          </a:p>
          <a:p>
            <a:endParaRPr lang="en-IN" sz="1800" dirty="0"/>
          </a:p>
        </p:txBody>
      </p:sp>
      <p:pic>
        <p:nvPicPr>
          <p:cNvPr id="5" name="Picture 4">
            <a:extLst>
              <a:ext uri="{FF2B5EF4-FFF2-40B4-BE49-F238E27FC236}">
                <a16:creationId xmlns:a16="http://schemas.microsoft.com/office/drawing/2014/main" id="{AF791D58-BB81-1F7D-6DB6-D70522128267}"/>
              </a:ext>
            </a:extLst>
          </p:cNvPr>
          <p:cNvPicPr>
            <a:picLocks noChangeAspect="1"/>
          </p:cNvPicPr>
          <p:nvPr/>
        </p:nvPicPr>
        <p:blipFill>
          <a:blip r:embed="rId2"/>
          <a:stretch>
            <a:fillRect/>
          </a:stretch>
        </p:blipFill>
        <p:spPr>
          <a:xfrm>
            <a:off x="4223657" y="3352800"/>
            <a:ext cx="6422572" cy="3352800"/>
          </a:xfrm>
          <a:prstGeom prst="rect">
            <a:avLst/>
          </a:prstGeom>
        </p:spPr>
      </p:pic>
    </p:spTree>
    <p:extLst>
      <p:ext uri="{BB962C8B-B14F-4D97-AF65-F5344CB8AC3E}">
        <p14:creationId xmlns:p14="http://schemas.microsoft.com/office/powerpoint/2010/main" val="362975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5AC-7FE1-B12A-2250-B2BE74D4FCFD}"/>
              </a:ext>
            </a:extLst>
          </p:cNvPr>
          <p:cNvSpPr>
            <a:spLocks noGrp="1"/>
          </p:cNvSpPr>
          <p:nvPr>
            <p:ph type="title"/>
          </p:nvPr>
        </p:nvSpPr>
        <p:spPr/>
        <p:txBody>
          <a:bodyPr/>
          <a:lstStyle/>
          <a:p>
            <a:r>
              <a:rPr lang="en-IN" dirty="0"/>
              <a:t>What is agile methodology</a:t>
            </a:r>
          </a:p>
        </p:txBody>
      </p:sp>
      <p:sp>
        <p:nvSpPr>
          <p:cNvPr id="3" name="Content Placeholder 2">
            <a:extLst>
              <a:ext uri="{FF2B5EF4-FFF2-40B4-BE49-F238E27FC236}">
                <a16:creationId xmlns:a16="http://schemas.microsoft.com/office/drawing/2014/main" id="{73C54AD8-E92F-CE9C-692F-EA4FF951BAFF}"/>
              </a:ext>
            </a:extLst>
          </p:cNvPr>
          <p:cNvSpPr>
            <a:spLocks noGrp="1"/>
          </p:cNvSpPr>
          <p:nvPr>
            <p:ph idx="1"/>
          </p:nvPr>
        </p:nvSpPr>
        <p:spPr/>
        <p:txBody>
          <a:bodyPr/>
          <a:lstStyle/>
          <a:p>
            <a:pPr algn="just"/>
            <a:r>
              <a:rPr lang="en-US" sz="2000" b="0" i="0" dirty="0">
                <a:solidFill>
                  <a:srgbClr val="2B2A29"/>
                </a:solidFill>
                <a:effectLst/>
                <a:latin typeface="montserrat" panose="00000500000000000000" pitchFamily="2" charset="0"/>
              </a:rPr>
              <a:t>An agile methodology is an iterative approach to software development. Each iteration of agile methodology takes a short time interval of 1 to 4 weeks. The agile development process is aligned to deliver the changing business requirement. It distributes the software with faster and fewer changes.</a:t>
            </a:r>
          </a:p>
          <a:p>
            <a:pPr algn="just"/>
            <a:r>
              <a:rPr lang="en-US" sz="2000" b="0" i="0" dirty="0">
                <a:solidFill>
                  <a:srgbClr val="2B2A29"/>
                </a:solidFill>
                <a:effectLst/>
                <a:latin typeface="montserrat" panose="00000500000000000000" pitchFamily="2" charset="0"/>
              </a:rPr>
              <a:t>The single-phase software development takes 6 to 18 months. In single-phase development, all the requirement gathering and risks management factors are predicted initially.</a:t>
            </a:r>
          </a:p>
          <a:p>
            <a:pPr algn="just"/>
            <a:r>
              <a:rPr lang="en-US" sz="2000" b="0" i="0" dirty="0">
                <a:solidFill>
                  <a:srgbClr val="2B2A29"/>
                </a:solidFill>
                <a:effectLst/>
                <a:latin typeface="montserrat" panose="00000500000000000000" pitchFamily="2" charset="0"/>
              </a:rPr>
              <a:t>The agile software development process frequently takes the feedback of workable product. The workable product is delivered within 1 to 4 weeks of iteration.</a:t>
            </a:r>
          </a:p>
          <a:p>
            <a:endParaRPr lang="en-IN" dirty="0"/>
          </a:p>
        </p:txBody>
      </p:sp>
    </p:spTree>
    <p:extLst>
      <p:ext uri="{BB962C8B-B14F-4D97-AF65-F5344CB8AC3E}">
        <p14:creationId xmlns:p14="http://schemas.microsoft.com/office/powerpoint/2010/main" val="25824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7876-5EDE-BC0C-A9AE-01AADADEF075}"/>
              </a:ext>
            </a:extLst>
          </p:cNvPr>
          <p:cNvSpPr>
            <a:spLocks noGrp="1"/>
          </p:cNvSpPr>
          <p:nvPr>
            <p:ph type="title"/>
          </p:nvPr>
        </p:nvSpPr>
        <p:spPr/>
        <p:txBody>
          <a:bodyPr/>
          <a:lstStyle/>
          <a:p>
            <a:r>
              <a:rPr lang="en-IN" dirty="0"/>
              <a:t>Sprint cycle</a:t>
            </a:r>
          </a:p>
        </p:txBody>
      </p:sp>
      <p:sp>
        <p:nvSpPr>
          <p:cNvPr id="3" name="Content Placeholder 2">
            <a:extLst>
              <a:ext uri="{FF2B5EF4-FFF2-40B4-BE49-F238E27FC236}">
                <a16:creationId xmlns:a16="http://schemas.microsoft.com/office/drawing/2014/main" id="{373C6EC1-836B-CC6C-C085-F5ADB113C1A0}"/>
              </a:ext>
            </a:extLst>
          </p:cNvPr>
          <p:cNvSpPr>
            <a:spLocks noGrp="1"/>
          </p:cNvSpPr>
          <p:nvPr>
            <p:ph idx="1"/>
          </p:nvPr>
        </p:nvSpPr>
        <p:spPr/>
        <p:txBody>
          <a:bodyPr>
            <a:normAutofit/>
          </a:bodyPr>
          <a:lstStyle/>
          <a:p>
            <a:r>
              <a:rPr lang="en-US" sz="1600" b="0" i="0" dirty="0">
                <a:solidFill>
                  <a:srgbClr val="2B2A29"/>
                </a:solidFill>
                <a:effectLst/>
                <a:latin typeface="montserrat" panose="00000500000000000000" pitchFamily="2" charset="0"/>
              </a:rPr>
              <a:t>Sprints are a short, time-boxed period for Scrum team that works to complete a set amount of work. Sprints are the core component of Scrum and agile methodology. The right sprints will help our agile team to ship better software.</a:t>
            </a:r>
            <a:endParaRPr lang="en-IN" sz="1600" dirty="0"/>
          </a:p>
        </p:txBody>
      </p:sp>
      <p:pic>
        <p:nvPicPr>
          <p:cNvPr id="5" name="Picture 4">
            <a:extLst>
              <a:ext uri="{FF2B5EF4-FFF2-40B4-BE49-F238E27FC236}">
                <a16:creationId xmlns:a16="http://schemas.microsoft.com/office/drawing/2014/main" id="{EEC6D15A-E8AE-3381-C6D5-ACB4F41AF3EF}"/>
              </a:ext>
            </a:extLst>
          </p:cNvPr>
          <p:cNvPicPr>
            <a:picLocks noChangeAspect="1"/>
          </p:cNvPicPr>
          <p:nvPr/>
        </p:nvPicPr>
        <p:blipFill>
          <a:blip r:embed="rId2"/>
          <a:stretch>
            <a:fillRect/>
          </a:stretch>
        </p:blipFill>
        <p:spPr>
          <a:xfrm>
            <a:off x="1709057" y="3049274"/>
            <a:ext cx="8577943" cy="3808726"/>
          </a:xfrm>
          <a:prstGeom prst="rect">
            <a:avLst/>
          </a:prstGeom>
        </p:spPr>
      </p:pic>
    </p:spTree>
    <p:extLst>
      <p:ext uri="{BB962C8B-B14F-4D97-AF65-F5344CB8AC3E}">
        <p14:creationId xmlns:p14="http://schemas.microsoft.com/office/powerpoint/2010/main" val="230515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ADA1-7689-E24E-8474-29737C567945}"/>
              </a:ext>
            </a:extLst>
          </p:cNvPr>
          <p:cNvSpPr>
            <a:spLocks noGrp="1"/>
          </p:cNvSpPr>
          <p:nvPr>
            <p:ph type="title"/>
          </p:nvPr>
        </p:nvSpPr>
        <p:spPr/>
        <p:txBody>
          <a:bodyPr/>
          <a:lstStyle/>
          <a:p>
            <a:r>
              <a:rPr lang="en-IN" dirty="0"/>
              <a:t>Product backlog</a:t>
            </a:r>
          </a:p>
        </p:txBody>
      </p:sp>
      <p:sp>
        <p:nvSpPr>
          <p:cNvPr id="3" name="Content Placeholder 2">
            <a:extLst>
              <a:ext uri="{FF2B5EF4-FFF2-40B4-BE49-F238E27FC236}">
                <a16:creationId xmlns:a16="http://schemas.microsoft.com/office/drawing/2014/main" id="{B8B49B6B-10E7-62C4-58EE-82B1D4E9F238}"/>
              </a:ext>
            </a:extLst>
          </p:cNvPr>
          <p:cNvSpPr>
            <a:spLocks noGrp="1"/>
          </p:cNvSpPr>
          <p:nvPr>
            <p:ph idx="1"/>
          </p:nvPr>
        </p:nvSpPr>
        <p:spPr>
          <a:xfrm>
            <a:off x="1024128" y="2286000"/>
            <a:ext cx="10068415" cy="4572000"/>
          </a:xfrm>
        </p:spPr>
        <p:txBody>
          <a:bodyPr/>
          <a:lstStyle/>
          <a:p>
            <a:r>
              <a:rPr lang="en-US" b="0" i="0" dirty="0">
                <a:solidFill>
                  <a:srgbClr val="2A2B2C"/>
                </a:solidFill>
                <a:effectLst/>
                <a:latin typeface="TWK Lausanne"/>
              </a:rPr>
              <a:t>A product backlog commonly includes features, bug fixes, technical debts, and knowledge acquisition. These product backlog items are distinct pieces of work that have yet to be delivered for a product. </a:t>
            </a:r>
          </a:p>
          <a:p>
            <a:endParaRPr lang="en-IN" dirty="0"/>
          </a:p>
        </p:txBody>
      </p:sp>
      <p:pic>
        <p:nvPicPr>
          <p:cNvPr id="5" name="Picture 4">
            <a:extLst>
              <a:ext uri="{FF2B5EF4-FFF2-40B4-BE49-F238E27FC236}">
                <a16:creationId xmlns:a16="http://schemas.microsoft.com/office/drawing/2014/main" id="{FBB55D70-0BC4-8B0A-0238-4135B6F9667C}"/>
              </a:ext>
            </a:extLst>
          </p:cNvPr>
          <p:cNvPicPr>
            <a:picLocks noChangeAspect="1"/>
          </p:cNvPicPr>
          <p:nvPr/>
        </p:nvPicPr>
        <p:blipFill>
          <a:blip r:embed="rId2"/>
          <a:stretch>
            <a:fillRect/>
          </a:stretch>
        </p:blipFill>
        <p:spPr>
          <a:xfrm>
            <a:off x="2605154" y="3265715"/>
            <a:ext cx="6197919" cy="3429000"/>
          </a:xfrm>
          <a:prstGeom prst="rect">
            <a:avLst/>
          </a:prstGeom>
        </p:spPr>
      </p:pic>
    </p:spTree>
    <p:extLst>
      <p:ext uri="{BB962C8B-B14F-4D97-AF65-F5344CB8AC3E}">
        <p14:creationId xmlns:p14="http://schemas.microsoft.com/office/powerpoint/2010/main" val="4276723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0F8C-2805-C8C4-10CD-E2F97E739D7F}"/>
              </a:ext>
            </a:extLst>
          </p:cNvPr>
          <p:cNvSpPr>
            <a:spLocks noGrp="1"/>
          </p:cNvSpPr>
          <p:nvPr>
            <p:ph type="title"/>
          </p:nvPr>
        </p:nvSpPr>
        <p:spPr/>
        <p:txBody>
          <a:bodyPr/>
          <a:lstStyle/>
          <a:p>
            <a:r>
              <a:rPr lang="en-IN" dirty="0"/>
              <a:t>Sprint backlog</a:t>
            </a:r>
          </a:p>
        </p:txBody>
      </p:sp>
      <p:sp>
        <p:nvSpPr>
          <p:cNvPr id="3" name="Content Placeholder 2">
            <a:extLst>
              <a:ext uri="{FF2B5EF4-FFF2-40B4-BE49-F238E27FC236}">
                <a16:creationId xmlns:a16="http://schemas.microsoft.com/office/drawing/2014/main" id="{1954D313-A28B-E971-F936-34F7F2059F27}"/>
              </a:ext>
            </a:extLst>
          </p:cNvPr>
          <p:cNvSpPr>
            <a:spLocks noGrp="1"/>
          </p:cNvSpPr>
          <p:nvPr>
            <p:ph idx="1"/>
          </p:nvPr>
        </p:nvSpPr>
        <p:spPr/>
        <p:txBody>
          <a:bodyPr/>
          <a:lstStyle/>
          <a:p>
            <a:r>
              <a:rPr lang="en-US" b="0" i="0" dirty="0">
                <a:solidFill>
                  <a:srgbClr val="2A2B2C"/>
                </a:solidFill>
                <a:effectLst/>
                <a:latin typeface="TWK Lausanne"/>
              </a:rPr>
              <a:t>A sprint backlog is a list of work items your team plans to complete during a project sprint. These items are usually pulled from the product backlog during the sprint planning session. A clear sprint backlog prevents scope creep by clarifying exactly what your team will be doing—and not doing—during each sprint. </a:t>
            </a:r>
            <a:endParaRPr lang="en-IN" dirty="0"/>
          </a:p>
        </p:txBody>
      </p:sp>
      <p:pic>
        <p:nvPicPr>
          <p:cNvPr id="5" name="Picture 4">
            <a:extLst>
              <a:ext uri="{FF2B5EF4-FFF2-40B4-BE49-F238E27FC236}">
                <a16:creationId xmlns:a16="http://schemas.microsoft.com/office/drawing/2014/main" id="{3F7A86EB-B3AB-BFA9-4719-BCD36E6C6DDB}"/>
              </a:ext>
            </a:extLst>
          </p:cNvPr>
          <p:cNvPicPr>
            <a:picLocks noChangeAspect="1"/>
          </p:cNvPicPr>
          <p:nvPr/>
        </p:nvPicPr>
        <p:blipFill>
          <a:blip r:embed="rId2"/>
          <a:stretch>
            <a:fillRect/>
          </a:stretch>
        </p:blipFill>
        <p:spPr>
          <a:xfrm>
            <a:off x="2375203" y="3822180"/>
            <a:ext cx="5874052" cy="2609984"/>
          </a:xfrm>
          <a:prstGeom prst="rect">
            <a:avLst/>
          </a:prstGeom>
        </p:spPr>
      </p:pic>
    </p:spTree>
    <p:extLst>
      <p:ext uri="{BB962C8B-B14F-4D97-AF65-F5344CB8AC3E}">
        <p14:creationId xmlns:p14="http://schemas.microsoft.com/office/powerpoint/2010/main" val="63413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913A-0133-85C6-8122-E26013074651}"/>
              </a:ext>
            </a:extLst>
          </p:cNvPr>
          <p:cNvSpPr>
            <a:spLocks noGrp="1"/>
          </p:cNvSpPr>
          <p:nvPr>
            <p:ph type="title"/>
          </p:nvPr>
        </p:nvSpPr>
        <p:spPr/>
        <p:txBody>
          <a:bodyPr/>
          <a:lstStyle/>
          <a:p>
            <a:r>
              <a:rPr lang="en-IN" dirty="0"/>
              <a:t>Sprint backlog vs product backlog</a:t>
            </a:r>
          </a:p>
        </p:txBody>
      </p:sp>
      <p:pic>
        <p:nvPicPr>
          <p:cNvPr id="5" name="Content Placeholder 4">
            <a:extLst>
              <a:ext uri="{FF2B5EF4-FFF2-40B4-BE49-F238E27FC236}">
                <a16:creationId xmlns:a16="http://schemas.microsoft.com/office/drawing/2014/main" id="{49843B5B-065F-8FB0-3D7D-899C0AF58A44}"/>
              </a:ext>
            </a:extLst>
          </p:cNvPr>
          <p:cNvPicPr>
            <a:picLocks noGrp="1" noChangeAspect="1"/>
          </p:cNvPicPr>
          <p:nvPr>
            <p:ph idx="1"/>
          </p:nvPr>
        </p:nvPicPr>
        <p:blipFill>
          <a:blip r:embed="rId2"/>
          <a:stretch>
            <a:fillRect/>
          </a:stretch>
        </p:blipFill>
        <p:spPr>
          <a:xfrm>
            <a:off x="1447800" y="1929073"/>
            <a:ext cx="9052644" cy="4343711"/>
          </a:xfrm>
        </p:spPr>
      </p:pic>
    </p:spTree>
    <p:extLst>
      <p:ext uri="{BB962C8B-B14F-4D97-AF65-F5344CB8AC3E}">
        <p14:creationId xmlns:p14="http://schemas.microsoft.com/office/powerpoint/2010/main" val="3519472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211A-EEFA-4CD0-8E0D-F6C6BE2BBAA0}"/>
              </a:ext>
            </a:extLst>
          </p:cNvPr>
          <p:cNvSpPr>
            <a:spLocks noGrp="1"/>
          </p:cNvSpPr>
          <p:nvPr>
            <p:ph type="title"/>
          </p:nvPr>
        </p:nvSpPr>
        <p:spPr/>
        <p:txBody>
          <a:bodyPr/>
          <a:lstStyle/>
          <a:p>
            <a:r>
              <a:rPr lang="en-IN" dirty="0"/>
              <a:t>Sprint planning</a:t>
            </a:r>
          </a:p>
        </p:txBody>
      </p:sp>
      <p:sp>
        <p:nvSpPr>
          <p:cNvPr id="3" name="Content Placeholder 2">
            <a:extLst>
              <a:ext uri="{FF2B5EF4-FFF2-40B4-BE49-F238E27FC236}">
                <a16:creationId xmlns:a16="http://schemas.microsoft.com/office/drawing/2014/main" id="{BD691456-D8BA-C9F9-821E-14CB876EFB63}"/>
              </a:ext>
            </a:extLst>
          </p:cNvPr>
          <p:cNvSpPr>
            <a:spLocks noGrp="1"/>
          </p:cNvSpPr>
          <p:nvPr>
            <p:ph idx="1"/>
          </p:nvPr>
        </p:nvSpPr>
        <p:spPr/>
        <p:txBody>
          <a:bodyPr/>
          <a:lstStyle/>
          <a:p>
            <a:pPr algn="just"/>
            <a:r>
              <a:rPr lang="en-US" b="0" i="0" dirty="0">
                <a:solidFill>
                  <a:srgbClr val="2B2A29"/>
                </a:solidFill>
                <a:effectLst/>
                <a:latin typeface="montserrat" panose="00000500000000000000" pitchFamily="2" charset="0"/>
              </a:rPr>
              <a:t>Sprint plan is an action in Scrum that kicks off the sprint. The primary purpose of sprint plan is to define what can deliver in the sprint. It also focuses on how the work will be achieved. It is done in combination with the whole Scrum team members.</a:t>
            </a:r>
          </a:p>
          <a:p>
            <a:pPr algn="just"/>
            <a:r>
              <a:rPr lang="en-US" b="0" i="0" dirty="0">
                <a:solidFill>
                  <a:srgbClr val="2B2A29"/>
                </a:solidFill>
                <a:effectLst/>
                <a:latin typeface="montserrat" panose="00000500000000000000" pitchFamily="2" charset="0"/>
              </a:rPr>
              <a:t>The sprint is a set of the period where all the work to be done. Before we start the development, we have to set up the sprint. We need to describe how long time is required to achieve the sprint goal and where we are going to start.</a:t>
            </a:r>
          </a:p>
          <a:p>
            <a:endParaRPr lang="en-IN" dirty="0"/>
          </a:p>
        </p:txBody>
      </p:sp>
    </p:spTree>
    <p:extLst>
      <p:ext uri="{BB962C8B-B14F-4D97-AF65-F5344CB8AC3E}">
        <p14:creationId xmlns:p14="http://schemas.microsoft.com/office/powerpoint/2010/main" val="164436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7C47-7AF4-F8C2-C57D-19E60D2BD59D}"/>
              </a:ext>
            </a:extLst>
          </p:cNvPr>
          <p:cNvSpPr>
            <a:spLocks noGrp="1"/>
          </p:cNvSpPr>
          <p:nvPr>
            <p:ph type="title"/>
          </p:nvPr>
        </p:nvSpPr>
        <p:spPr/>
        <p:txBody>
          <a:bodyPr/>
          <a:lstStyle/>
          <a:p>
            <a:r>
              <a:rPr lang="en-IN" dirty="0"/>
              <a:t> factors affecting sprint planning</a:t>
            </a:r>
          </a:p>
        </p:txBody>
      </p:sp>
      <p:sp>
        <p:nvSpPr>
          <p:cNvPr id="3" name="Content Placeholder 2">
            <a:extLst>
              <a:ext uri="{FF2B5EF4-FFF2-40B4-BE49-F238E27FC236}">
                <a16:creationId xmlns:a16="http://schemas.microsoft.com/office/drawing/2014/main" id="{12E73492-E91C-E9BE-BCD3-F10B62C8AA77}"/>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1" i="0" dirty="0">
                <a:solidFill>
                  <a:srgbClr val="2B2A29"/>
                </a:solidFill>
                <a:effectLst/>
                <a:latin typeface="montserrat" panose="00000500000000000000" pitchFamily="2" charset="0"/>
              </a:rPr>
              <a:t>The What:</a:t>
            </a:r>
            <a:r>
              <a:rPr lang="en-US" b="0" i="0" dirty="0">
                <a:solidFill>
                  <a:srgbClr val="2B2A29"/>
                </a:solidFill>
                <a:effectLst/>
                <a:latin typeface="montserrat" panose="00000500000000000000" pitchFamily="2" charset="0"/>
              </a:rPr>
              <a:t> The product owner describes the goal of the sprint and the backlog items which contribute to achieve that goal.</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The How:</a:t>
            </a:r>
            <a:r>
              <a:rPr lang="en-US" b="0" i="0" dirty="0">
                <a:solidFill>
                  <a:srgbClr val="2B2A29"/>
                </a:solidFill>
                <a:effectLst/>
                <a:latin typeface="montserrat" panose="00000500000000000000" pitchFamily="2" charset="0"/>
              </a:rPr>
              <a:t> Agile development team plans its necessary work on how to achieve and deliver the sprint goal.</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The Who:</a:t>
            </a:r>
            <a:r>
              <a:rPr lang="en-US" b="0" i="0" dirty="0">
                <a:solidFill>
                  <a:srgbClr val="2B2A29"/>
                </a:solidFill>
                <a:effectLst/>
                <a:latin typeface="montserrat" panose="00000500000000000000" pitchFamily="2" charset="0"/>
              </a:rPr>
              <a:t> The product owner defines the goal based on the value that the customers seek. And the developer needs to understand how they can or cannot deliver that goal.</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The Inputs:</a:t>
            </a:r>
            <a:r>
              <a:rPr lang="en-US" b="0" i="0" dirty="0">
                <a:solidFill>
                  <a:srgbClr val="2B2A29"/>
                </a:solidFill>
                <a:effectLst/>
                <a:latin typeface="montserrat" panose="00000500000000000000" pitchFamily="2" charset="0"/>
              </a:rPr>
              <a:t> The product backlog provides the list of input stuff that could potentially be part of the current sprint. The team looks over the existing work done in incremental ways.</a:t>
            </a:r>
          </a:p>
          <a:p>
            <a:pPr algn="just">
              <a:buFont typeface="Arial" panose="020B0604020202020204" pitchFamily="34" charset="0"/>
              <a:buChar char="•"/>
            </a:pPr>
            <a:r>
              <a:rPr lang="en-US" b="1" i="0" dirty="0">
                <a:solidFill>
                  <a:srgbClr val="2B2A29"/>
                </a:solidFill>
                <a:effectLst/>
                <a:latin typeface="montserrat" panose="00000500000000000000" pitchFamily="2" charset="0"/>
              </a:rPr>
              <a:t>The Outputs:</a:t>
            </a:r>
            <a:r>
              <a:rPr lang="en-US" b="0" i="0" dirty="0">
                <a:solidFill>
                  <a:srgbClr val="2B2A29"/>
                </a:solidFill>
                <a:effectLst/>
                <a:latin typeface="montserrat" panose="00000500000000000000" pitchFamily="2" charset="0"/>
              </a:rPr>
              <a:t> The critical outcome of sprint planning is to meet described team goal. The product set the goal of sprint and how they will start working towards the goal.</a:t>
            </a:r>
          </a:p>
          <a:p>
            <a:endParaRPr lang="en-IN" dirty="0"/>
          </a:p>
        </p:txBody>
      </p:sp>
    </p:spTree>
    <p:extLst>
      <p:ext uri="{BB962C8B-B14F-4D97-AF65-F5344CB8AC3E}">
        <p14:creationId xmlns:p14="http://schemas.microsoft.com/office/powerpoint/2010/main" val="324359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32C9-266F-81AD-DD61-813A7F573232}"/>
              </a:ext>
            </a:extLst>
          </p:cNvPr>
          <p:cNvSpPr>
            <a:spLocks noGrp="1"/>
          </p:cNvSpPr>
          <p:nvPr>
            <p:ph type="title"/>
          </p:nvPr>
        </p:nvSpPr>
        <p:spPr/>
        <p:txBody>
          <a:bodyPr/>
          <a:lstStyle/>
          <a:p>
            <a:r>
              <a:rPr lang="en-IN" dirty="0"/>
              <a:t>Sprint planning process</a:t>
            </a:r>
          </a:p>
        </p:txBody>
      </p:sp>
      <p:sp>
        <p:nvSpPr>
          <p:cNvPr id="3" name="Content Placeholder 2">
            <a:extLst>
              <a:ext uri="{FF2B5EF4-FFF2-40B4-BE49-F238E27FC236}">
                <a16:creationId xmlns:a16="http://schemas.microsoft.com/office/drawing/2014/main" id="{4A5109D3-7E1D-D2A3-8C57-1F5897B806E3}"/>
              </a:ext>
            </a:extLst>
          </p:cNvPr>
          <p:cNvSpPr>
            <a:spLocks noGrp="1"/>
          </p:cNvSpPr>
          <p:nvPr>
            <p:ph idx="1"/>
          </p:nvPr>
        </p:nvSpPr>
        <p:spPr/>
        <p:txBody>
          <a:bodyPr/>
          <a:lstStyle/>
          <a:p>
            <a:pPr algn="l"/>
            <a:r>
              <a:rPr lang="en-US" sz="2800" b="1" i="0" dirty="0">
                <a:solidFill>
                  <a:srgbClr val="374C57"/>
                </a:solidFill>
                <a:effectLst/>
                <a:latin typeface="ClearSans"/>
              </a:rPr>
              <a:t>Who Attends Sprint Planning?</a:t>
            </a:r>
          </a:p>
          <a:p>
            <a:pPr algn="l"/>
            <a:r>
              <a:rPr lang="en-US" b="0" i="0" dirty="0">
                <a:solidFill>
                  <a:srgbClr val="374C57"/>
                </a:solidFill>
                <a:effectLst/>
                <a:latin typeface="ClearSans"/>
              </a:rPr>
              <a:t>Sprint planning involves the entire Scrum team: the development team, Product Owner, and Scrum Master.</a:t>
            </a:r>
          </a:p>
          <a:p>
            <a:pPr algn="l"/>
            <a:endParaRPr lang="en-US" b="0" i="0" dirty="0">
              <a:solidFill>
                <a:srgbClr val="374C57"/>
              </a:solidFill>
              <a:effectLst/>
              <a:latin typeface="ClearSans"/>
            </a:endParaRPr>
          </a:p>
          <a:p>
            <a:pPr algn="l"/>
            <a:r>
              <a:rPr lang="en-US" sz="2800" b="1" i="0" dirty="0">
                <a:solidFill>
                  <a:srgbClr val="374C57"/>
                </a:solidFill>
                <a:effectLst/>
                <a:latin typeface="ClearSans"/>
              </a:rPr>
              <a:t>How Long Should Sprint Planning Last?</a:t>
            </a:r>
          </a:p>
          <a:p>
            <a:pPr algn="l"/>
            <a:r>
              <a:rPr lang="en-US" b="0" i="0" dirty="0">
                <a:solidFill>
                  <a:srgbClr val="374C57"/>
                </a:solidFill>
                <a:effectLst/>
                <a:latin typeface="ClearSans"/>
              </a:rPr>
              <a:t>Sprint planning is limited to a maximum of eight hours.</a:t>
            </a:r>
          </a:p>
          <a:p>
            <a:pPr algn="l"/>
            <a:r>
              <a:rPr lang="en-US" b="0" i="0" dirty="0">
                <a:solidFill>
                  <a:srgbClr val="374C57"/>
                </a:solidFill>
                <a:effectLst/>
                <a:latin typeface="ClearSans"/>
              </a:rPr>
              <a:t>The general rule of thumb is to allow two hours of sprint planning for every one week of sprint length. That means teams should </a:t>
            </a:r>
            <a:r>
              <a:rPr lang="en-US" b="0" i="0" u="none" strike="noStrike" dirty="0">
                <a:solidFill>
                  <a:srgbClr val="009FE3"/>
                </a:solidFill>
                <a:effectLst/>
                <a:latin typeface="ClearSans"/>
                <a:hlinkClick r:id="rId2"/>
              </a:rPr>
              <a:t>timebox</a:t>
            </a:r>
            <a:r>
              <a:rPr lang="en-US" b="0" i="0" dirty="0">
                <a:solidFill>
                  <a:srgbClr val="374C57"/>
                </a:solidFill>
                <a:effectLst/>
                <a:latin typeface="ClearSans"/>
              </a:rPr>
              <a:t> sprint planning to four hours for a two-week sprint and eight hours for a one-month sprint.</a:t>
            </a:r>
          </a:p>
          <a:p>
            <a:endParaRPr lang="en-IN" dirty="0"/>
          </a:p>
        </p:txBody>
      </p:sp>
    </p:spTree>
    <p:extLst>
      <p:ext uri="{BB962C8B-B14F-4D97-AF65-F5344CB8AC3E}">
        <p14:creationId xmlns:p14="http://schemas.microsoft.com/office/powerpoint/2010/main" val="3055370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5AA1-0677-3AB7-0F5A-BCB2710E936F}"/>
              </a:ext>
            </a:extLst>
          </p:cNvPr>
          <p:cNvSpPr>
            <a:spLocks noGrp="1"/>
          </p:cNvSpPr>
          <p:nvPr>
            <p:ph type="title"/>
          </p:nvPr>
        </p:nvSpPr>
        <p:spPr/>
        <p:txBody>
          <a:bodyPr/>
          <a:lstStyle/>
          <a:p>
            <a:r>
              <a:rPr lang="en-IN" dirty="0"/>
              <a:t>Daily scrum call</a:t>
            </a:r>
          </a:p>
        </p:txBody>
      </p:sp>
      <p:sp>
        <p:nvSpPr>
          <p:cNvPr id="3" name="Content Placeholder 2">
            <a:extLst>
              <a:ext uri="{FF2B5EF4-FFF2-40B4-BE49-F238E27FC236}">
                <a16:creationId xmlns:a16="http://schemas.microsoft.com/office/drawing/2014/main" id="{41B1243F-5DE1-EDB0-397B-14B3062FAEA7}"/>
              </a:ext>
            </a:extLst>
          </p:cNvPr>
          <p:cNvSpPr>
            <a:spLocks noGrp="1"/>
          </p:cNvSpPr>
          <p:nvPr>
            <p:ph idx="1"/>
          </p:nvPr>
        </p:nvSpPr>
        <p:spPr/>
        <p:txBody>
          <a:bodyPr/>
          <a:lstStyle/>
          <a:p>
            <a:pPr algn="l"/>
            <a:r>
              <a:rPr lang="en-US" b="0" i="0" dirty="0">
                <a:solidFill>
                  <a:srgbClr val="4C4D52"/>
                </a:solidFill>
                <a:effectLst/>
                <a:latin typeface="interface"/>
              </a:rPr>
              <a:t>The daily scrum is a 15-minute </a:t>
            </a:r>
            <a:r>
              <a:rPr lang="en-US" b="0" i="0" dirty="0">
                <a:solidFill>
                  <a:srgbClr val="4797EB"/>
                </a:solidFill>
                <a:effectLst/>
                <a:latin typeface="interface"/>
                <a:hlinkClick r:id="rId2"/>
              </a:rPr>
              <a:t>Scrum meeting</a:t>
            </a:r>
            <a:r>
              <a:rPr lang="en-US" b="0" i="0" dirty="0">
                <a:solidFill>
                  <a:srgbClr val="4C4D52"/>
                </a:solidFill>
                <a:effectLst/>
                <a:latin typeface="interface"/>
              </a:rPr>
              <a:t> held on </a:t>
            </a:r>
            <a:r>
              <a:rPr lang="en-US" b="0" i="0" dirty="0" err="1">
                <a:solidFill>
                  <a:srgbClr val="4C4D52"/>
                </a:solidFill>
                <a:effectLst/>
                <a:latin typeface="interface"/>
              </a:rPr>
              <a:t>on</a:t>
            </a:r>
            <a:r>
              <a:rPr lang="en-US" b="0" i="0" dirty="0">
                <a:solidFill>
                  <a:srgbClr val="4C4D52"/>
                </a:solidFill>
                <a:effectLst/>
                <a:latin typeface="interface"/>
              </a:rPr>
              <a:t> each day of a sprint. (You might also have heard it called a daily standup or daily stand up meeting). The purpose of the daily scrum is for the team to inspect and adapt its progress.</a:t>
            </a:r>
          </a:p>
          <a:p>
            <a:pPr algn="l"/>
            <a:r>
              <a:rPr lang="en-US" b="0" i="0" dirty="0">
                <a:solidFill>
                  <a:srgbClr val="4C4D52"/>
                </a:solidFill>
                <a:effectLst/>
                <a:latin typeface="interface"/>
              </a:rPr>
              <a:t>Daily scrums are typically held in the same location and at the same time each day. Ideally, a daily scrum meeting is held in the morning, as it helps set the context for the coming day's work. </a:t>
            </a:r>
          </a:p>
          <a:p>
            <a:pPr algn="l"/>
            <a:r>
              <a:rPr lang="en-US" b="1" i="0" dirty="0">
                <a:solidFill>
                  <a:srgbClr val="4C4D52"/>
                </a:solidFill>
                <a:effectLst/>
                <a:latin typeface="interface"/>
              </a:rPr>
              <a:t>Daily Scrum call goa</a:t>
            </a:r>
            <a:r>
              <a:rPr lang="en-US" b="1" dirty="0">
                <a:solidFill>
                  <a:srgbClr val="4C4D52"/>
                </a:solidFill>
                <a:latin typeface="interface"/>
              </a:rPr>
              <a:t>l</a:t>
            </a:r>
            <a:endParaRPr lang="en-US" b="1" i="0" dirty="0">
              <a:solidFill>
                <a:srgbClr val="4C4D52"/>
              </a:solidFill>
              <a:effectLst/>
              <a:latin typeface="interface"/>
            </a:endParaRPr>
          </a:p>
          <a:p>
            <a:r>
              <a:rPr lang="en-US" b="0" i="0" dirty="0">
                <a:solidFill>
                  <a:srgbClr val="4C4D52"/>
                </a:solidFill>
                <a:effectLst/>
                <a:latin typeface="interface"/>
              </a:rPr>
              <a:t>The daily scrum meeting is used to inspect and adapt progress in a sprint. It is an opportunity for the team to </a:t>
            </a:r>
            <a:r>
              <a:rPr lang="en-US" b="1" i="0" dirty="0">
                <a:solidFill>
                  <a:srgbClr val="4C4D52"/>
                </a:solidFill>
                <a:effectLst/>
                <a:latin typeface="interface"/>
              </a:rPr>
              <a:t>inspect</a:t>
            </a:r>
            <a:r>
              <a:rPr lang="en-US" b="0" i="0" dirty="0">
                <a:solidFill>
                  <a:srgbClr val="4C4D52"/>
                </a:solidFill>
                <a:effectLst/>
                <a:latin typeface="interface"/>
              </a:rPr>
              <a:t> how it is progressing on the work of the sprint, and </a:t>
            </a:r>
            <a:r>
              <a:rPr lang="en-US" b="1" i="0" dirty="0">
                <a:solidFill>
                  <a:srgbClr val="4C4D52"/>
                </a:solidFill>
                <a:effectLst/>
                <a:latin typeface="interface"/>
              </a:rPr>
              <a:t>adapt</a:t>
            </a:r>
            <a:r>
              <a:rPr lang="en-US" b="0" i="0" dirty="0">
                <a:solidFill>
                  <a:srgbClr val="4C4D52"/>
                </a:solidFill>
                <a:effectLst/>
                <a:latin typeface="interface"/>
              </a:rPr>
              <a:t> as necessary to complete that work. The daily scrum is also the event where impediments to the sprint goal are shared </a:t>
            </a:r>
            <a:endParaRPr lang="en-IN" dirty="0"/>
          </a:p>
        </p:txBody>
      </p:sp>
    </p:spTree>
    <p:extLst>
      <p:ext uri="{BB962C8B-B14F-4D97-AF65-F5344CB8AC3E}">
        <p14:creationId xmlns:p14="http://schemas.microsoft.com/office/powerpoint/2010/main" val="4025787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583A-E971-AC98-4417-8E8519ABE652}"/>
              </a:ext>
            </a:extLst>
          </p:cNvPr>
          <p:cNvSpPr>
            <a:spLocks noGrp="1"/>
          </p:cNvSpPr>
          <p:nvPr>
            <p:ph type="title"/>
          </p:nvPr>
        </p:nvSpPr>
        <p:spPr/>
        <p:txBody>
          <a:bodyPr/>
          <a:lstStyle/>
          <a:p>
            <a:r>
              <a:rPr lang="en-IN" dirty="0"/>
              <a:t>Sprint review</a:t>
            </a:r>
          </a:p>
        </p:txBody>
      </p:sp>
      <p:sp>
        <p:nvSpPr>
          <p:cNvPr id="3" name="Content Placeholder 2">
            <a:extLst>
              <a:ext uri="{FF2B5EF4-FFF2-40B4-BE49-F238E27FC236}">
                <a16:creationId xmlns:a16="http://schemas.microsoft.com/office/drawing/2014/main" id="{242798AF-A475-88EB-E2C6-FA33383097B8}"/>
              </a:ext>
            </a:extLst>
          </p:cNvPr>
          <p:cNvSpPr>
            <a:spLocks noGrp="1"/>
          </p:cNvSpPr>
          <p:nvPr>
            <p:ph idx="1"/>
          </p:nvPr>
        </p:nvSpPr>
        <p:spPr/>
        <p:txBody>
          <a:bodyPr/>
          <a:lstStyle/>
          <a:p>
            <a:r>
              <a:rPr lang="en-US" b="0" i="0" dirty="0">
                <a:solidFill>
                  <a:srgbClr val="374C57"/>
                </a:solidFill>
                <a:effectLst/>
                <a:latin typeface="ClearSans"/>
              </a:rPr>
              <a:t>Sprint reviews focus on the product being developed, specifically on the potentially shippable product increment created during the sprint. During a sprint review, the scrum team invites stakeholders to discuss what was completed during the sprint. They adapt the product backlog as needed based on this feedback. The product owner has the option to release any of the completed functionality. </a:t>
            </a:r>
          </a:p>
          <a:p>
            <a:pPr algn="l" fontAlgn="base"/>
            <a:r>
              <a:rPr lang="en-US" sz="2400" b="1" i="0" dirty="0">
                <a:solidFill>
                  <a:srgbClr val="000000"/>
                </a:solidFill>
                <a:effectLst/>
                <a:latin typeface="var(--zf-secondary-semibold)"/>
              </a:rPr>
              <a:t>How often are sprint reviews conducted or held?</a:t>
            </a:r>
          </a:p>
          <a:p>
            <a:pPr algn="l" fontAlgn="base"/>
            <a:r>
              <a:rPr lang="en-US" b="0" i="0" dirty="0">
                <a:solidFill>
                  <a:srgbClr val="000000"/>
                </a:solidFill>
                <a:effectLst/>
                <a:latin typeface="Zoho_Puvi_Regular"/>
              </a:rPr>
              <a:t>The sprint review frequency depends on the below criteria:</a:t>
            </a:r>
          </a:p>
          <a:p>
            <a:pPr algn="l" fontAlgn="base">
              <a:buFont typeface="Arial" panose="020B0604020202020204" pitchFamily="34" charset="0"/>
              <a:buChar char="•"/>
            </a:pPr>
            <a:r>
              <a:rPr lang="en-US" b="0" i="0" dirty="0">
                <a:solidFill>
                  <a:srgbClr val="000000"/>
                </a:solidFill>
                <a:effectLst/>
                <a:latin typeface="var(--primaryfont-semibold)"/>
              </a:rPr>
              <a:t>The number of sprints that the team typically requires to deliver a product prototype.</a:t>
            </a:r>
          </a:p>
          <a:p>
            <a:pPr algn="l" fontAlgn="base">
              <a:buFont typeface="Arial" panose="020B0604020202020204" pitchFamily="34" charset="0"/>
              <a:buChar char="•"/>
            </a:pPr>
            <a:r>
              <a:rPr lang="en-US" b="0" i="0" dirty="0">
                <a:solidFill>
                  <a:srgbClr val="000000"/>
                </a:solidFill>
                <a:effectLst/>
                <a:latin typeface="var(--primaryfont-semibold)"/>
              </a:rPr>
              <a:t>The average length of each sprint within that particular project.</a:t>
            </a:r>
          </a:p>
          <a:p>
            <a:endParaRPr lang="en-IN" dirty="0"/>
          </a:p>
        </p:txBody>
      </p:sp>
    </p:spTree>
    <p:extLst>
      <p:ext uri="{BB962C8B-B14F-4D97-AF65-F5344CB8AC3E}">
        <p14:creationId xmlns:p14="http://schemas.microsoft.com/office/powerpoint/2010/main" val="230769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9E70-CB27-E1B5-401D-129908D6C629}"/>
              </a:ext>
            </a:extLst>
          </p:cNvPr>
          <p:cNvSpPr>
            <a:spLocks noGrp="1"/>
          </p:cNvSpPr>
          <p:nvPr>
            <p:ph type="title"/>
          </p:nvPr>
        </p:nvSpPr>
        <p:spPr/>
        <p:txBody>
          <a:bodyPr/>
          <a:lstStyle/>
          <a:p>
            <a:r>
              <a:rPr lang="en-IN" dirty="0"/>
              <a:t>When and who </a:t>
            </a:r>
          </a:p>
        </p:txBody>
      </p:sp>
      <p:sp>
        <p:nvSpPr>
          <p:cNvPr id="3" name="Content Placeholder 2">
            <a:extLst>
              <a:ext uri="{FF2B5EF4-FFF2-40B4-BE49-F238E27FC236}">
                <a16:creationId xmlns:a16="http://schemas.microsoft.com/office/drawing/2014/main" id="{988BC4A0-49D1-6735-07C0-47CC25B58847}"/>
              </a:ext>
            </a:extLst>
          </p:cNvPr>
          <p:cNvSpPr>
            <a:spLocks noGrp="1"/>
          </p:cNvSpPr>
          <p:nvPr>
            <p:ph idx="1"/>
          </p:nvPr>
        </p:nvSpPr>
        <p:spPr/>
        <p:txBody>
          <a:bodyPr>
            <a:normAutofit lnSpcReduction="10000"/>
          </a:bodyPr>
          <a:lstStyle/>
          <a:p>
            <a:pPr algn="l"/>
            <a:r>
              <a:rPr lang="en-US" b="1" i="0" dirty="0">
                <a:solidFill>
                  <a:srgbClr val="374C57"/>
                </a:solidFill>
                <a:effectLst/>
                <a:latin typeface="ClearSans"/>
              </a:rPr>
              <a:t>Who Attends a Sprint Review?</a:t>
            </a:r>
          </a:p>
          <a:p>
            <a:pPr algn="l"/>
            <a:r>
              <a:rPr lang="en-US" b="0" i="0" dirty="0">
                <a:solidFill>
                  <a:srgbClr val="374C57"/>
                </a:solidFill>
                <a:effectLst/>
                <a:latin typeface="ClearSans"/>
              </a:rPr>
              <a:t>The entire scrum team attends the sprint review. The team invites users, customers, stakeholders, senior managers, and affected departments (e.g., marketing, customer support) to attend and give feedback. Scrum teams are encouraged to invite as many people as the room can hold--diverse feedback is essential for creating excellent products.</a:t>
            </a:r>
          </a:p>
          <a:p>
            <a:pPr algn="l"/>
            <a:r>
              <a:rPr lang="en-US" b="1" i="0" dirty="0">
                <a:solidFill>
                  <a:srgbClr val="374C57"/>
                </a:solidFill>
                <a:effectLst/>
                <a:latin typeface="ClearSans"/>
              </a:rPr>
              <a:t>How Long Should Sprint Reviews Last?</a:t>
            </a:r>
          </a:p>
          <a:p>
            <a:pPr algn="l"/>
            <a:r>
              <a:rPr lang="en-US" b="0" i="0" dirty="0">
                <a:solidFill>
                  <a:srgbClr val="374C57"/>
                </a:solidFill>
                <a:effectLst/>
                <a:latin typeface="ClearSans"/>
              </a:rPr>
              <a:t>Sprint reviews are limited to a maximum of four hours.</a:t>
            </a:r>
          </a:p>
          <a:p>
            <a:pPr algn="l"/>
            <a:r>
              <a:rPr lang="en-US" b="0" i="0" dirty="0">
                <a:solidFill>
                  <a:srgbClr val="374C57"/>
                </a:solidFill>
                <a:effectLst/>
                <a:latin typeface="ClearSans"/>
              </a:rPr>
              <a:t>The general rule of thumb is to allow one hour for sprint review every one week of sprint length. That means teams should timebox sprint review to two hours for a two-week sprint and four hours for a one-month sprint.</a:t>
            </a:r>
          </a:p>
          <a:p>
            <a:endParaRPr lang="en-IN" dirty="0"/>
          </a:p>
        </p:txBody>
      </p:sp>
    </p:spTree>
    <p:extLst>
      <p:ext uri="{BB962C8B-B14F-4D97-AF65-F5344CB8AC3E}">
        <p14:creationId xmlns:p14="http://schemas.microsoft.com/office/powerpoint/2010/main" val="185287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0B11-B2B5-32F9-39C4-C3BECBFBE8F7}"/>
              </a:ext>
            </a:extLst>
          </p:cNvPr>
          <p:cNvSpPr>
            <a:spLocks noGrp="1"/>
          </p:cNvSpPr>
          <p:nvPr>
            <p:ph type="title"/>
          </p:nvPr>
        </p:nvSpPr>
        <p:spPr/>
        <p:txBody>
          <a:bodyPr/>
          <a:lstStyle/>
          <a:p>
            <a:r>
              <a:rPr lang="en-IN" dirty="0"/>
              <a:t>Agile lifecycle</a:t>
            </a:r>
          </a:p>
        </p:txBody>
      </p:sp>
      <p:pic>
        <p:nvPicPr>
          <p:cNvPr id="5" name="Content Placeholder 4">
            <a:extLst>
              <a:ext uri="{FF2B5EF4-FFF2-40B4-BE49-F238E27FC236}">
                <a16:creationId xmlns:a16="http://schemas.microsoft.com/office/drawing/2014/main" id="{11579F7F-B6D6-6601-0D87-760DD79B0E37}"/>
              </a:ext>
            </a:extLst>
          </p:cNvPr>
          <p:cNvPicPr>
            <a:picLocks noGrp="1" noChangeAspect="1"/>
          </p:cNvPicPr>
          <p:nvPr>
            <p:ph idx="1"/>
          </p:nvPr>
        </p:nvPicPr>
        <p:blipFill>
          <a:blip r:embed="rId2"/>
          <a:stretch>
            <a:fillRect/>
          </a:stretch>
        </p:blipFill>
        <p:spPr>
          <a:xfrm>
            <a:off x="1757906" y="1910660"/>
            <a:ext cx="8676187" cy="4457482"/>
          </a:xfrm>
        </p:spPr>
      </p:pic>
    </p:spTree>
    <p:extLst>
      <p:ext uri="{BB962C8B-B14F-4D97-AF65-F5344CB8AC3E}">
        <p14:creationId xmlns:p14="http://schemas.microsoft.com/office/powerpoint/2010/main" val="1076269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33BB-A11B-ADC5-31EF-B725F040EF70}"/>
              </a:ext>
            </a:extLst>
          </p:cNvPr>
          <p:cNvSpPr>
            <a:spLocks noGrp="1"/>
          </p:cNvSpPr>
          <p:nvPr>
            <p:ph type="title"/>
          </p:nvPr>
        </p:nvSpPr>
        <p:spPr/>
        <p:txBody>
          <a:bodyPr/>
          <a:lstStyle/>
          <a:p>
            <a:r>
              <a:rPr lang="en-IN" dirty="0"/>
              <a:t>Sprint retrospective</a:t>
            </a:r>
          </a:p>
        </p:txBody>
      </p:sp>
      <p:sp>
        <p:nvSpPr>
          <p:cNvPr id="3" name="Content Placeholder 2">
            <a:extLst>
              <a:ext uri="{FF2B5EF4-FFF2-40B4-BE49-F238E27FC236}">
                <a16:creationId xmlns:a16="http://schemas.microsoft.com/office/drawing/2014/main" id="{1B880D62-48D9-F330-E6C7-80634FE4680A}"/>
              </a:ext>
            </a:extLst>
          </p:cNvPr>
          <p:cNvSpPr>
            <a:spLocks noGrp="1"/>
          </p:cNvSpPr>
          <p:nvPr>
            <p:ph idx="1"/>
          </p:nvPr>
        </p:nvSpPr>
        <p:spPr/>
        <p:txBody>
          <a:bodyPr/>
          <a:lstStyle/>
          <a:p>
            <a:r>
              <a:rPr lang="en-US" sz="2000" b="0" i="0" dirty="0">
                <a:solidFill>
                  <a:srgbClr val="1C1C1E"/>
                </a:solidFill>
                <a:effectLst/>
                <a:latin typeface="Noto Sans" panose="020B0502040504020204" pitchFamily="34" charset="0"/>
              </a:rPr>
              <a:t>A retrospective is a meeting where a team examines how it’s working together with the goal of improving their future collaborations. You might also hear retrospective meetings referred to as Scrum retrospectives, sprint retrospectives, or even post-mortems. Agile teams perform retrospectives at the end of sprints – which are short periods of time (or timeboxes) in which teams complete a set amount of work.</a:t>
            </a:r>
          </a:p>
          <a:p>
            <a:pPr algn="l"/>
            <a:r>
              <a:rPr lang="en-US" sz="2400" b="1" i="0" dirty="0">
                <a:solidFill>
                  <a:srgbClr val="374C57"/>
                </a:solidFill>
                <a:effectLst/>
                <a:latin typeface="ClearSans"/>
              </a:rPr>
              <a:t>What Happens in a Sprint Retrospective?</a:t>
            </a:r>
          </a:p>
          <a:p>
            <a:pPr algn="l"/>
            <a:r>
              <a:rPr lang="en-US" b="0" i="0" u="none" strike="noStrike" dirty="0">
                <a:solidFill>
                  <a:srgbClr val="009FE3"/>
                </a:solidFill>
                <a:effectLst/>
                <a:latin typeface="ClearSans"/>
                <a:hlinkClick r:id="rId2"/>
              </a:rPr>
              <a:t>Sprint retrospectives</a:t>
            </a:r>
            <a:r>
              <a:rPr lang="en-US" b="0" i="0" dirty="0">
                <a:solidFill>
                  <a:srgbClr val="374C57"/>
                </a:solidFill>
                <a:effectLst/>
                <a:latin typeface="ClearSans"/>
              </a:rPr>
              <a:t> focus on the process. During a sprint retrospective, the scrum team discusses what went right and areas for improvement in the sprint. They make tangible plans for how to improve their own process, tools and relationships. </a:t>
            </a:r>
          </a:p>
          <a:p>
            <a:endParaRPr lang="en-IN" dirty="0"/>
          </a:p>
        </p:txBody>
      </p:sp>
    </p:spTree>
    <p:extLst>
      <p:ext uri="{BB962C8B-B14F-4D97-AF65-F5344CB8AC3E}">
        <p14:creationId xmlns:p14="http://schemas.microsoft.com/office/powerpoint/2010/main" val="314969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D0FE-6206-5013-986E-FA0CBC3AADE9}"/>
              </a:ext>
            </a:extLst>
          </p:cNvPr>
          <p:cNvSpPr>
            <a:spLocks noGrp="1"/>
          </p:cNvSpPr>
          <p:nvPr>
            <p:ph type="title"/>
          </p:nvPr>
        </p:nvSpPr>
        <p:spPr/>
        <p:txBody>
          <a:bodyPr/>
          <a:lstStyle/>
          <a:p>
            <a:r>
              <a:rPr lang="en-IN" dirty="0"/>
              <a:t>Sprint retrospective continued</a:t>
            </a:r>
          </a:p>
        </p:txBody>
      </p:sp>
      <p:sp>
        <p:nvSpPr>
          <p:cNvPr id="3" name="Content Placeholder 2">
            <a:extLst>
              <a:ext uri="{FF2B5EF4-FFF2-40B4-BE49-F238E27FC236}">
                <a16:creationId xmlns:a16="http://schemas.microsoft.com/office/drawing/2014/main" id="{12D6B61F-2656-4A39-3450-50FBF262D799}"/>
              </a:ext>
            </a:extLst>
          </p:cNvPr>
          <p:cNvSpPr>
            <a:spLocks noGrp="1"/>
          </p:cNvSpPr>
          <p:nvPr>
            <p:ph idx="1"/>
          </p:nvPr>
        </p:nvSpPr>
        <p:spPr/>
        <p:txBody>
          <a:bodyPr/>
          <a:lstStyle/>
          <a:p>
            <a:pPr algn="l"/>
            <a:r>
              <a:rPr lang="en-US" b="0" i="0" dirty="0">
                <a:solidFill>
                  <a:srgbClr val="374C57"/>
                </a:solidFill>
                <a:effectLst/>
                <a:latin typeface="ClearSans"/>
              </a:rPr>
              <a:t>Sprint retrospectives are limited to a maximum of three hours. </a:t>
            </a:r>
          </a:p>
          <a:p>
            <a:pPr algn="l"/>
            <a:r>
              <a:rPr lang="en-US" b="0" i="0" dirty="0">
                <a:solidFill>
                  <a:srgbClr val="374C57"/>
                </a:solidFill>
                <a:effectLst/>
                <a:latin typeface="ClearSans"/>
              </a:rPr>
              <a:t>The general guidance is to allow 45 minutes for each week of sprint length. So a two-week sprint would cap the sprint retrospective at an hour and a half; a four-week sprint at three hours.</a:t>
            </a:r>
          </a:p>
          <a:p>
            <a:pPr algn="l"/>
            <a:endParaRPr lang="en-US" b="0" i="0" dirty="0">
              <a:solidFill>
                <a:srgbClr val="374C57"/>
              </a:solidFill>
              <a:effectLst/>
              <a:latin typeface="ClearSans"/>
            </a:endParaRPr>
          </a:p>
          <a:p>
            <a:endParaRPr lang="en-IN" dirty="0"/>
          </a:p>
        </p:txBody>
      </p:sp>
      <p:pic>
        <p:nvPicPr>
          <p:cNvPr id="5" name="Picture 4">
            <a:extLst>
              <a:ext uri="{FF2B5EF4-FFF2-40B4-BE49-F238E27FC236}">
                <a16:creationId xmlns:a16="http://schemas.microsoft.com/office/drawing/2014/main" id="{72587B40-F17E-E09D-CFBA-B29BEEDD6B3B}"/>
              </a:ext>
            </a:extLst>
          </p:cNvPr>
          <p:cNvPicPr>
            <a:picLocks noChangeAspect="1"/>
          </p:cNvPicPr>
          <p:nvPr/>
        </p:nvPicPr>
        <p:blipFill>
          <a:blip r:embed="rId2"/>
          <a:stretch>
            <a:fillRect/>
          </a:stretch>
        </p:blipFill>
        <p:spPr>
          <a:xfrm>
            <a:off x="4637313" y="3429001"/>
            <a:ext cx="7336973" cy="2843784"/>
          </a:xfrm>
          <a:prstGeom prst="rect">
            <a:avLst/>
          </a:prstGeom>
        </p:spPr>
      </p:pic>
    </p:spTree>
    <p:extLst>
      <p:ext uri="{BB962C8B-B14F-4D97-AF65-F5344CB8AC3E}">
        <p14:creationId xmlns:p14="http://schemas.microsoft.com/office/powerpoint/2010/main" val="2665914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FC8B-F371-31B1-5742-5504939ABEC7}"/>
              </a:ext>
            </a:extLst>
          </p:cNvPr>
          <p:cNvSpPr>
            <a:spLocks noGrp="1"/>
          </p:cNvSpPr>
          <p:nvPr>
            <p:ph type="title"/>
          </p:nvPr>
        </p:nvSpPr>
        <p:spPr/>
        <p:txBody>
          <a:bodyPr/>
          <a:lstStyle/>
          <a:p>
            <a:r>
              <a:rPr lang="en-IN" dirty="0"/>
              <a:t>kanban</a:t>
            </a:r>
          </a:p>
        </p:txBody>
      </p:sp>
      <p:pic>
        <p:nvPicPr>
          <p:cNvPr id="5" name="Content Placeholder 4">
            <a:extLst>
              <a:ext uri="{FF2B5EF4-FFF2-40B4-BE49-F238E27FC236}">
                <a16:creationId xmlns:a16="http://schemas.microsoft.com/office/drawing/2014/main" id="{99DD89E4-7C65-A2BC-5AD1-4752688AFF4C}"/>
              </a:ext>
            </a:extLst>
          </p:cNvPr>
          <p:cNvPicPr>
            <a:picLocks noGrp="1" noChangeAspect="1"/>
          </p:cNvPicPr>
          <p:nvPr>
            <p:ph idx="1"/>
          </p:nvPr>
        </p:nvPicPr>
        <p:blipFill>
          <a:blip r:embed="rId2"/>
          <a:stretch>
            <a:fillRect/>
          </a:stretch>
        </p:blipFill>
        <p:spPr>
          <a:xfrm>
            <a:off x="1024128" y="2312024"/>
            <a:ext cx="9002022" cy="3544491"/>
          </a:xfrm>
        </p:spPr>
      </p:pic>
    </p:spTree>
    <p:extLst>
      <p:ext uri="{BB962C8B-B14F-4D97-AF65-F5344CB8AC3E}">
        <p14:creationId xmlns:p14="http://schemas.microsoft.com/office/powerpoint/2010/main" val="296869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BF67-9ADD-48D4-EC3E-AF89C1C54A10}"/>
              </a:ext>
            </a:extLst>
          </p:cNvPr>
          <p:cNvSpPr>
            <a:spLocks noGrp="1"/>
          </p:cNvSpPr>
          <p:nvPr>
            <p:ph type="title"/>
          </p:nvPr>
        </p:nvSpPr>
        <p:spPr/>
        <p:txBody>
          <a:bodyPr/>
          <a:lstStyle/>
          <a:p>
            <a:r>
              <a:rPr lang="en-IN" dirty="0"/>
              <a:t>Kanban board</a:t>
            </a:r>
          </a:p>
        </p:txBody>
      </p:sp>
      <p:pic>
        <p:nvPicPr>
          <p:cNvPr id="5" name="Content Placeholder 4">
            <a:extLst>
              <a:ext uri="{FF2B5EF4-FFF2-40B4-BE49-F238E27FC236}">
                <a16:creationId xmlns:a16="http://schemas.microsoft.com/office/drawing/2014/main" id="{41F5B56D-C859-2486-F89A-6B7E47791931}"/>
              </a:ext>
            </a:extLst>
          </p:cNvPr>
          <p:cNvPicPr>
            <a:picLocks noGrp="1" noChangeAspect="1"/>
          </p:cNvPicPr>
          <p:nvPr>
            <p:ph idx="1"/>
          </p:nvPr>
        </p:nvPicPr>
        <p:blipFill>
          <a:blip r:embed="rId2"/>
          <a:stretch>
            <a:fillRect/>
          </a:stretch>
        </p:blipFill>
        <p:spPr>
          <a:xfrm>
            <a:off x="1024128" y="1878004"/>
            <a:ext cx="9550703" cy="4187952"/>
          </a:xfrm>
        </p:spPr>
      </p:pic>
    </p:spTree>
    <p:extLst>
      <p:ext uri="{BB962C8B-B14F-4D97-AF65-F5344CB8AC3E}">
        <p14:creationId xmlns:p14="http://schemas.microsoft.com/office/powerpoint/2010/main" val="3867476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FB73-74A2-AD4E-D994-A432326F995E}"/>
              </a:ext>
            </a:extLst>
          </p:cNvPr>
          <p:cNvSpPr>
            <a:spLocks noGrp="1"/>
          </p:cNvSpPr>
          <p:nvPr>
            <p:ph type="title"/>
          </p:nvPr>
        </p:nvSpPr>
        <p:spPr/>
        <p:txBody>
          <a:bodyPr/>
          <a:lstStyle/>
          <a:p>
            <a:r>
              <a:rPr lang="en-IN" dirty="0"/>
              <a:t>Sprint terminologies</a:t>
            </a:r>
          </a:p>
        </p:txBody>
      </p:sp>
      <p:sp>
        <p:nvSpPr>
          <p:cNvPr id="3" name="Content Placeholder 2">
            <a:extLst>
              <a:ext uri="{FF2B5EF4-FFF2-40B4-BE49-F238E27FC236}">
                <a16:creationId xmlns:a16="http://schemas.microsoft.com/office/drawing/2014/main" id="{1624AEB8-54EF-B4C3-5E14-F2FAED8896C4}"/>
              </a:ext>
            </a:extLst>
          </p:cNvPr>
          <p:cNvSpPr>
            <a:spLocks noGrp="1"/>
          </p:cNvSpPr>
          <p:nvPr>
            <p:ph idx="1"/>
          </p:nvPr>
        </p:nvSpPr>
        <p:spPr/>
        <p:txBody>
          <a:bodyPr>
            <a:normAutofit fontScale="92500" lnSpcReduction="20000"/>
          </a:bodyPr>
          <a:lstStyle/>
          <a:p>
            <a:pPr algn="l"/>
            <a:r>
              <a:rPr lang="en-US" b="1" i="0" dirty="0">
                <a:solidFill>
                  <a:srgbClr val="474747"/>
                </a:solidFill>
                <a:effectLst/>
                <a:latin typeface="Verdana" panose="020B0604030504040204" pitchFamily="34" charset="0"/>
              </a:rPr>
              <a:t>Burn-down Chart:</a:t>
            </a:r>
            <a:r>
              <a:rPr lang="en-US" b="0" i="0" dirty="0">
                <a:solidFill>
                  <a:srgbClr val="474747"/>
                </a:solidFill>
                <a:effectLst/>
                <a:latin typeface="Verdana" panose="020B0604030504040204" pitchFamily="34" charset="0"/>
              </a:rPr>
              <a:t> a chart which shows the amount of work which is thought to remain in a backlog. Time is shown on the horizontal axis and work remaining on the vertical axis. As time progresses and items are drawn from the backlog and completed, a plot line showing work remaining may be expected to fall. The amount of work may be assessed in any of several ways such as user story points or task hours. Work remaining in Sprint Backlogs and Product Backlogs may be communicated by means of a burn-down chart. See also: Burnup Chart</a:t>
            </a:r>
          </a:p>
          <a:p>
            <a:pPr algn="l"/>
            <a:r>
              <a:rPr lang="en-US" b="1" i="0" dirty="0">
                <a:solidFill>
                  <a:srgbClr val="474747"/>
                </a:solidFill>
                <a:effectLst/>
                <a:latin typeface="Verdana" panose="020B0604030504040204" pitchFamily="34" charset="0"/>
              </a:rPr>
              <a:t>Burn-up Chart:</a:t>
            </a:r>
            <a:r>
              <a:rPr lang="en-US" b="0" i="0" dirty="0">
                <a:solidFill>
                  <a:srgbClr val="474747"/>
                </a:solidFill>
                <a:effectLst/>
                <a:latin typeface="Verdana" panose="020B0604030504040204" pitchFamily="34" charset="0"/>
              </a:rPr>
              <a:t> a chart which shows the amount of work which has been completed. Time is shown on the horizontal axis and work completed on the vertical axis. As time progresses and items are drawn from the backlog and completed, a plot line showing the work done may be expected to rise. The amount of work may be assessed in any of several ways such as user story points or task hours. The amount of work considered to be in-scope may also be plotted as a line; the burn-up can be expected to approach this line as work is completed.</a:t>
            </a:r>
          </a:p>
          <a:p>
            <a:endParaRPr lang="en-IN" dirty="0"/>
          </a:p>
        </p:txBody>
      </p:sp>
    </p:spTree>
    <p:extLst>
      <p:ext uri="{BB962C8B-B14F-4D97-AF65-F5344CB8AC3E}">
        <p14:creationId xmlns:p14="http://schemas.microsoft.com/office/powerpoint/2010/main" val="1771745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415D-E18C-EB2B-87C7-264F3A5E1023}"/>
              </a:ext>
            </a:extLst>
          </p:cNvPr>
          <p:cNvSpPr>
            <a:spLocks noGrp="1"/>
          </p:cNvSpPr>
          <p:nvPr>
            <p:ph type="title"/>
          </p:nvPr>
        </p:nvSpPr>
        <p:spPr/>
        <p:txBody>
          <a:bodyPr/>
          <a:lstStyle/>
          <a:p>
            <a:r>
              <a:rPr lang="en-IN" dirty="0"/>
              <a:t>Burn down vs burn up chart</a:t>
            </a:r>
          </a:p>
        </p:txBody>
      </p:sp>
      <p:pic>
        <p:nvPicPr>
          <p:cNvPr id="5" name="Content Placeholder 4">
            <a:extLst>
              <a:ext uri="{FF2B5EF4-FFF2-40B4-BE49-F238E27FC236}">
                <a16:creationId xmlns:a16="http://schemas.microsoft.com/office/drawing/2014/main" id="{7456CF82-3511-2572-36AE-E30083E2F063}"/>
              </a:ext>
            </a:extLst>
          </p:cNvPr>
          <p:cNvPicPr>
            <a:picLocks noGrp="1" noChangeAspect="1"/>
          </p:cNvPicPr>
          <p:nvPr>
            <p:ph idx="1"/>
          </p:nvPr>
        </p:nvPicPr>
        <p:blipFill>
          <a:blip r:embed="rId2"/>
          <a:stretch>
            <a:fillRect/>
          </a:stretch>
        </p:blipFill>
        <p:spPr>
          <a:xfrm>
            <a:off x="847056" y="1907992"/>
            <a:ext cx="10320816" cy="4364792"/>
          </a:xfrm>
        </p:spPr>
      </p:pic>
    </p:spTree>
    <p:extLst>
      <p:ext uri="{BB962C8B-B14F-4D97-AF65-F5344CB8AC3E}">
        <p14:creationId xmlns:p14="http://schemas.microsoft.com/office/powerpoint/2010/main" val="2941233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F531-7614-50D9-A15C-9A6C39848056}"/>
              </a:ext>
            </a:extLst>
          </p:cNvPr>
          <p:cNvSpPr>
            <a:spLocks noGrp="1"/>
          </p:cNvSpPr>
          <p:nvPr>
            <p:ph type="title"/>
          </p:nvPr>
        </p:nvSpPr>
        <p:spPr/>
        <p:txBody>
          <a:bodyPr/>
          <a:lstStyle/>
          <a:p>
            <a:r>
              <a:rPr lang="en-IN" dirty="0"/>
              <a:t>Sprint terminologies</a:t>
            </a:r>
          </a:p>
        </p:txBody>
      </p:sp>
      <p:sp>
        <p:nvSpPr>
          <p:cNvPr id="3" name="Content Placeholder 2">
            <a:extLst>
              <a:ext uri="{FF2B5EF4-FFF2-40B4-BE49-F238E27FC236}">
                <a16:creationId xmlns:a16="http://schemas.microsoft.com/office/drawing/2014/main" id="{635F2BDA-C610-FD53-7794-32556CE9E0D5}"/>
              </a:ext>
            </a:extLst>
          </p:cNvPr>
          <p:cNvSpPr>
            <a:spLocks noGrp="1"/>
          </p:cNvSpPr>
          <p:nvPr>
            <p:ph idx="1"/>
          </p:nvPr>
        </p:nvSpPr>
        <p:spPr/>
        <p:txBody>
          <a:bodyPr/>
          <a:lstStyle/>
          <a:p>
            <a:r>
              <a:rPr lang="en-US" b="1" i="0" dirty="0">
                <a:solidFill>
                  <a:srgbClr val="474747"/>
                </a:solidFill>
                <a:effectLst/>
                <a:latin typeface="Verdana" panose="020B0604030504040204" pitchFamily="34" charset="0"/>
              </a:rPr>
              <a:t>Product Goal</a:t>
            </a:r>
            <a:r>
              <a:rPr lang="en-US" b="0" i="0" dirty="0">
                <a:solidFill>
                  <a:srgbClr val="474747"/>
                </a:solidFill>
                <a:effectLst/>
                <a:latin typeface="Verdana" panose="020B0604030504040204" pitchFamily="34" charset="0"/>
              </a:rPr>
              <a:t>: The Product Goal describes a future state of the product which can serve as a target for the Scrum Team to plan against. The Product Goal is in the Product Backlog. The rest of the Product Backlog emerges to define “what” will fulfill the Product Goal.</a:t>
            </a:r>
          </a:p>
          <a:p>
            <a:endParaRPr lang="en-US" dirty="0">
              <a:solidFill>
                <a:srgbClr val="474747"/>
              </a:solidFill>
              <a:latin typeface="Verdana" panose="020B0604030504040204" pitchFamily="34" charset="0"/>
            </a:endParaRPr>
          </a:p>
          <a:p>
            <a:r>
              <a:rPr lang="en-US" b="1" i="0" dirty="0">
                <a:solidFill>
                  <a:srgbClr val="474747"/>
                </a:solidFill>
                <a:effectLst/>
                <a:latin typeface="Verdana" panose="020B0604030504040204" pitchFamily="34" charset="0"/>
              </a:rPr>
              <a:t>Velocity:</a:t>
            </a:r>
            <a:r>
              <a:rPr lang="en-US" b="0" i="0" dirty="0">
                <a:solidFill>
                  <a:srgbClr val="474747"/>
                </a:solidFill>
                <a:effectLst/>
                <a:latin typeface="Verdana" panose="020B0604030504040204" pitchFamily="34" charset="0"/>
              </a:rPr>
              <a:t> an optional, but often used, indication of the amount of Product Backlog turned into an Increment of product during a Sprint by a Scrum Team, tracked by the Developers for use within the Scrum Team.</a:t>
            </a:r>
            <a:endParaRPr lang="en-IN" dirty="0"/>
          </a:p>
        </p:txBody>
      </p:sp>
    </p:spTree>
    <p:extLst>
      <p:ext uri="{BB962C8B-B14F-4D97-AF65-F5344CB8AC3E}">
        <p14:creationId xmlns:p14="http://schemas.microsoft.com/office/powerpoint/2010/main" val="1030860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BD81-416F-9BC2-9A9D-866957993D02}"/>
              </a:ext>
            </a:extLst>
          </p:cNvPr>
          <p:cNvSpPr>
            <a:spLocks noGrp="1"/>
          </p:cNvSpPr>
          <p:nvPr>
            <p:ph type="title"/>
          </p:nvPr>
        </p:nvSpPr>
        <p:spPr/>
        <p:txBody>
          <a:bodyPr/>
          <a:lstStyle/>
          <a:p>
            <a:r>
              <a:rPr lang="en-IN" dirty="0"/>
              <a:t>Scrum Estimation</a:t>
            </a:r>
          </a:p>
        </p:txBody>
      </p:sp>
      <p:sp>
        <p:nvSpPr>
          <p:cNvPr id="3" name="Content Placeholder 2">
            <a:extLst>
              <a:ext uri="{FF2B5EF4-FFF2-40B4-BE49-F238E27FC236}">
                <a16:creationId xmlns:a16="http://schemas.microsoft.com/office/drawing/2014/main" id="{EA6744A7-E278-3162-21FB-034552F2A167}"/>
              </a:ext>
            </a:extLst>
          </p:cNvPr>
          <p:cNvSpPr>
            <a:spLocks noGrp="1"/>
          </p:cNvSpPr>
          <p:nvPr>
            <p:ph idx="1"/>
          </p:nvPr>
        </p:nvSpPr>
        <p:spPr/>
        <p:txBody>
          <a:bodyPr>
            <a:normAutofit fontScale="92500" lnSpcReduction="10000"/>
          </a:bodyPr>
          <a:lstStyle/>
          <a:p>
            <a:r>
              <a:rPr lang="en-US" b="0" i="0" dirty="0">
                <a:solidFill>
                  <a:srgbClr val="000000"/>
                </a:solidFill>
                <a:effectLst/>
                <a:latin typeface="Verdana" panose="020B0604030504040204" pitchFamily="34" charset="0"/>
              </a:rPr>
              <a:t>In Scrum Projects, Estimation is done by the entire team during Sprint Planning Meeting. The objective of the Estimation would be to consider the User Stories for the Sprint by Priority and by the Ability of the team to deliver during the Time Box of the Sprint.</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Product Owner ensures that the prioritized User Stories are clear, can be subjected to estimation, and they are brought to the beginning of the Product Backlog</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The size of the Product Increment is estimated in terms of User Story Points. Once the size is determined, the effort is estimated by means of the past data, i.e., effort per User Story Point called Productivity.</a:t>
            </a:r>
            <a:endParaRPr lang="en-IN" dirty="0"/>
          </a:p>
        </p:txBody>
      </p:sp>
    </p:spTree>
    <p:extLst>
      <p:ext uri="{BB962C8B-B14F-4D97-AF65-F5344CB8AC3E}">
        <p14:creationId xmlns:p14="http://schemas.microsoft.com/office/powerpoint/2010/main" val="443376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3276-8E80-B2D1-83DF-58BF620E3A4A}"/>
              </a:ext>
            </a:extLst>
          </p:cNvPr>
          <p:cNvSpPr>
            <a:spLocks noGrp="1"/>
          </p:cNvSpPr>
          <p:nvPr>
            <p:ph type="title"/>
          </p:nvPr>
        </p:nvSpPr>
        <p:spPr/>
        <p:txBody>
          <a:bodyPr/>
          <a:lstStyle/>
          <a:p>
            <a:r>
              <a:rPr lang="en-IN" dirty="0"/>
              <a:t>Scrum estimation techniques</a:t>
            </a:r>
          </a:p>
        </p:txBody>
      </p:sp>
      <p:sp>
        <p:nvSpPr>
          <p:cNvPr id="3" name="Content Placeholder 2">
            <a:extLst>
              <a:ext uri="{FF2B5EF4-FFF2-40B4-BE49-F238E27FC236}">
                <a16:creationId xmlns:a16="http://schemas.microsoft.com/office/drawing/2014/main" id="{328B2710-ECB2-7E13-8C0B-6EC5028B8A78}"/>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Scrum Estimation of User Stories is in terms of the degree of difficulty for each of the User Stories. To assess the degree of difficulty, a particular scale is used.</a:t>
            </a:r>
          </a:p>
          <a:p>
            <a:pPr algn="l"/>
            <a:r>
              <a:rPr lang="en-US" b="0" i="0" dirty="0">
                <a:solidFill>
                  <a:srgbClr val="000000"/>
                </a:solidFill>
                <a:effectLst/>
                <a:latin typeface="Verdana" panose="020B0604030504040204" pitchFamily="34" charset="0"/>
              </a:rPr>
              <a:t>There are several types of scales that are used in Scrum Estimation. Following are some examples -</a:t>
            </a:r>
          </a:p>
          <a:p>
            <a:pPr algn="just">
              <a:buFont typeface="Arial" panose="020B0604020202020204" pitchFamily="34" charset="0"/>
              <a:buChar char="•"/>
            </a:pPr>
            <a:r>
              <a:rPr lang="en-US" b="1" i="0" dirty="0">
                <a:solidFill>
                  <a:srgbClr val="000000"/>
                </a:solidFill>
                <a:effectLst/>
                <a:latin typeface="Verdana" panose="020B0604030504040204" pitchFamily="34" charset="0"/>
              </a:rPr>
              <a:t>Numeric Sizing (1 through 10)</a:t>
            </a:r>
          </a:p>
          <a:p>
            <a:pPr algn="just">
              <a:buFont typeface="Arial" panose="020B0604020202020204" pitchFamily="34" charset="0"/>
              <a:buChar char="•"/>
            </a:pPr>
            <a:r>
              <a:rPr lang="en-US" b="1" i="0" dirty="0">
                <a:solidFill>
                  <a:srgbClr val="000000"/>
                </a:solidFill>
                <a:effectLst/>
                <a:latin typeface="Verdana" panose="020B0604030504040204" pitchFamily="34" charset="0"/>
              </a:rPr>
              <a:t>T-shirt Sizes (XS, S, M, L, XL XXL, XXXL)</a:t>
            </a:r>
          </a:p>
          <a:p>
            <a:pPr algn="just">
              <a:buFont typeface="Arial" panose="020B0604020202020204" pitchFamily="34" charset="0"/>
              <a:buChar char="•"/>
            </a:pPr>
            <a:r>
              <a:rPr lang="en-US" b="1" i="0" dirty="0">
                <a:solidFill>
                  <a:srgbClr val="000000"/>
                </a:solidFill>
                <a:effectLst/>
                <a:latin typeface="Verdana" panose="020B0604030504040204" pitchFamily="34" charset="0"/>
              </a:rPr>
              <a:t>Fibonacci Sequence (1, 2, 3, 5, 8, 13, 21, 34, etc.)</a:t>
            </a:r>
          </a:p>
          <a:p>
            <a:endParaRPr lang="en-IN" dirty="0"/>
          </a:p>
        </p:txBody>
      </p:sp>
    </p:spTree>
    <p:extLst>
      <p:ext uri="{BB962C8B-B14F-4D97-AF65-F5344CB8AC3E}">
        <p14:creationId xmlns:p14="http://schemas.microsoft.com/office/powerpoint/2010/main" val="794871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AB41-8452-DAF9-E8FC-8E4C19E40CE7}"/>
              </a:ext>
            </a:extLst>
          </p:cNvPr>
          <p:cNvSpPr>
            <a:spLocks noGrp="1"/>
          </p:cNvSpPr>
          <p:nvPr>
            <p:ph type="title"/>
          </p:nvPr>
        </p:nvSpPr>
        <p:spPr/>
        <p:txBody>
          <a:bodyPr/>
          <a:lstStyle/>
          <a:p>
            <a:r>
              <a:rPr lang="en-IN" dirty="0"/>
              <a:t>Scrum tools</a:t>
            </a:r>
          </a:p>
        </p:txBody>
      </p:sp>
      <p:sp>
        <p:nvSpPr>
          <p:cNvPr id="3" name="Content Placeholder 2">
            <a:extLst>
              <a:ext uri="{FF2B5EF4-FFF2-40B4-BE49-F238E27FC236}">
                <a16:creationId xmlns:a16="http://schemas.microsoft.com/office/drawing/2014/main" id="{CEC686A7-0E05-B611-E9BB-207ED83C5011}"/>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Scrum Tools facilitate planning and tracking for Scrum projects. They provide a single place for managing the product backlog, sprint backlog, planning and tracking Sprints, displaying Burndown charts, conducting daily Scrum Meetings, and conducting Scrum Retrospectives.</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There are many different types of Scrum Tools available. Some are free (open source), some are paid, and for some, you get a distilled version of the tool. However, to get all the features and scalability, you need to buy a full version.</a:t>
            </a:r>
            <a:endParaRPr lang="en-IN" dirty="0"/>
          </a:p>
        </p:txBody>
      </p:sp>
    </p:spTree>
    <p:extLst>
      <p:ext uri="{BB962C8B-B14F-4D97-AF65-F5344CB8AC3E}">
        <p14:creationId xmlns:p14="http://schemas.microsoft.com/office/powerpoint/2010/main" val="372007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40A1-AEA1-6BB8-9DC2-F87AA7275532}"/>
              </a:ext>
            </a:extLst>
          </p:cNvPr>
          <p:cNvSpPr>
            <a:spLocks noGrp="1"/>
          </p:cNvSpPr>
          <p:nvPr>
            <p:ph type="title"/>
          </p:nvPr>
        </p:nvSpPr>
        <p:spPr/>
        <p:txBody>
          <a:bodyPr/>
          <a:lstStyle/>
          <a:p>
            <a:r>
              <a:rPr lang="en-IN" dirty="0"/>
              <a:t>Roles in agile</a:t>
            </a:r>
          </a:p>
        </p:txBody>
      </p:sp>
      <p:sp>
        <p:nvSpPr>
          <p:cNvPr id="3" name="Content Placeholder 2">
            <a:extLst>
              <a:ext uri="{FF2B5EF4-FFF2-40B4-BE49-F238E27FC236}">
                <a16:creationId xmlns:a16="http://schemas.microsoft.com/office/drawing/2014/main" id="{08C67AF2-CE39-72E4-92DF-5E7C7B220A3E}"/>
              </a:ext>
            </a:extLst>
          </p:cNvPr>
          <p:cNvSpPr>
            <a:spLocks noGrp="1"/>
          </p:cNvSpPr>
          <p:nvPr>
            <p:ph idx="1"/>
          </p:nvPr>
        </p:nvSpPr>
        <p:spPr/>
        <p:txBody>
          <a:bodyPr>
            <a:normAutofit/>
          </a:bodyPr>
          <a:lstStyle/>
          <a:p>
            <a:pPr algn="l"/>
            <a:r>
              <a:rPr lang="en-US" b="1" i="0" u="sng" dirty="0">
                <a:solidFill>
                  <a:srgbClr val="1D1D27"/>
                </a:solidFill>
                <a:effectLst/>
                <a:latin typeface="montserrat" panose="00000500000000000000" pitchFamily="2" charset="0"/>
              </a:rPr>
              <a:t>Scrum Master</a:t>
            </a:r>
          </a:p>
          <a:p>
            <a:pPr algn="just"/>
            <a:r>
              <a:rPr lang="en-US" sz="2000" b="0" i="0" dirty="0">
                <a:solidFill>
                  <a:srgbClr val="2B2A29"/>
                </a:solidFill>
                <a:effectLst/>
                <a:latin typeface="montserrat" panose="00000500000000000000" pitchFamily="2" charset="0"/>
              </a:rPr>
              <a:t>The Scrum Master is a team leader and facility provider who helps the team member to follow agile practices, so that the team member meets their commitments and customers requirements. The scrum master plays the following responsibilities:</a:t>
            </a:r>
          </a:p>
          <a:p>
            <a:pPr algn="just">
              <a:buFont typeface="Arial" panose="020B0604020202020204" pitchFamily="34" charset="0"/>
              <a:buChar char="•"/>
            </a:pPr>
            <a:r>
              <a:rPr lang="en-US" sz="2000" b="0" i="0" dirty="0">
                <a:solidFill>
                  <a:srgbClr val="2B2A29"/>
                </a:solidFill>
                <a:effectLst/>
                <a:latin typeface="montserrat" panose="00000500000000000000" pitchFamily="2" charset="0"/>
              </a:rPr>
              <a:t>They enable the close co-operation between all the roles and functions.</a:t>
            </a:r>
          </a:p>
          <a:p>
            <a:pPr algn="just">
              <a:buFont typeface="Arial" panose="020B0604020202020204" pitchFamily="34" charset="0"/>
              <a:buChar char="•"/>
            </a:pPr>
            <a:r>
              <a:rPr lang="en-US" sz="2000" b="0" i="0" dirty="0">
                <a:solidFill>
                  <a:srgbClr val="2B2A29"/>
                </a:solidFill>
                <a:effectLst/>
                <a:latin typeface="montserrat" panose="00000500000000000000" pitchFamily="2" charset="0"/>
              </a:rPr>
              <a:t>They remove all the blocks which occur.</a:t>
            </a:r>
          </a:p>
          <a:p>
            <a:pPr algn="just">
              <a:buFont typeface="Arial" panose="020B0604020202020204" pitchFamily="34" charset="0"/>
              <a:buChar char="•"/>
            </a:pPr>
            <a:r>
              <a:rPr lang="en-US" sz="2000" b="0" i="0" dirty="0">
                <a:solidFill>
                  <a:srgbClr val="2B2A29"/>
                </a:solidFill>
                <a:effectLst/>
                <a:latin typeface="montserrat" panose="00000500000000000000" pitchFamily="2" charset="0"/>
              </a:rPr>
              <a:t>They safeguard the team from any disturbances.</a:t>
            </a:r>
          </a:p>
          <a:p>
            <a:pPr algn="just">
              <a:buFont typeface="Arial" panose="020B0604020202020204" pitchFamily="34" charset="0"/>
              <a:buChar char="•"/>
            </a:pPr>
            <a:r>
              <a:rPr lang="en-US" sz="2000" b="0" i="0" dirty="0">
                <a:solidFill>
                  <a:srgbClr val="2B2A29"/>
                </a:solidFill>
                <a:effectLst/>
                <a:latin typeface="montserrat" panose="00000500000000000000" pitchFamily="2" charset="0"/>
              </a:rPr>
              <a:t>They work with the organization to track the progress and processes of the company.</a:t>
            </a:r>
          </a:p>
          <a:p>
            <a:endParaRPr lang="en-IN" dirty="0"/>
          </a:p>
        </p:txBody>
      </p:sp>
    </p:spTree>
    <p:extLst>
      <p:ext uri="{BB962C8B-B14F-4D97-AF65-F5344CB8AC3E}">
        <p14:creationId xmlns:p14="http://schemas.microsoft.com/office/powerpoint/2010/main" val="2560969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F2DE-1C5B-277D-ACD1-D595392B8F06}"/>
              </a:ext>
            </a:extLst>
          </p:cNvPr>
          <p:cNvSpPr>
            <a:spLocks noGrp="1"/>
          </p:cNvSpPr>
          <p:nvPr>
            <p:ph type="title"/>
          </p:nvPr>
        </p:nvSpPr>
        <p:spPr/>
        <p:txBody>
          <a:bodyPr/>
          <a:lstStyle/>
          <a:p>
            <a:r>
              <a:rPr lang="en-IN" dirty="0"/>
              <a:t>scrum tools</a:t>
            </a:r>
          </a:p>
        </p:txBody>
      </p:sp>
      <p:pic>
        <p:nvPicPr>
          <p:cNvPr id="5" name="Content Placeholder 4">
            <a:extLst>
              <a:ext uri="{FF2B5EF4-FFF2-40B4-BE49-F238E27FC236}">
                <a16:creationId xmlns:a16="http://schemas.microsoft.com/office/drawing/2014/main" id="{23856C90-A94F-4AEE-7537-9D2B27B1F17F}"/>
              </a:ext>
            </a:extLst>
          </p:cNvPr>
          <p:cNvPicPr>
            <a:picLocks noGrp="1" noChangeAspect="1"/>
          </p:cNvPicPr>
          <p:nvPr>
            <p:ph idx="1"/>
          </p:nvPr>
        </p:nvPicPr>
        <p:blipFill>
          <a:blip r:embed="rId2"/>
          <a:stretch>
            <a:fillRect/>
          </a:stretch>
        </p:blipFill>
        <p:spPr>
          <a:xfrm>
            <a:off x="1204083" y="1872343"/>
            <a:ext cx="9360162" cy="4403054"/>
          </a:xfrm>
        </p:spPr>
      </p:pic>
    </p:spTree>
    <p:extLst>
      <p:ext uri="{BB962C8B-B14F-4D97-AF65-F5344CB8AC3E}">
        <p14:creationId xmlns:p14="http://schemas.microsoft.com/office/powerpoint/2010/main" val="3628349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50E3-0248-BFAD-7016-1E9488DDEA43}"/>
              </a:ext>
            </a:extLst>
          </p:cNvPr>
          <p:cNvSpPr>
            <a:spLocks noGrp="1"/>
          </p:cNvSpPr>
          <p:nvPr>
            <p:ph type="title"/>
          </p:nvPr>
        </p:nvSpPr>
        <p:spPr/>
        <p:txBody>
          <a:bodyPr/>
          <a:lstStyle/>
          <a:p>
            <a:r>
              <a:rPr lang="en-IN" dirty="0"/>
              <a:t>Scrum benefits</a:t>
            </a:r>
          </a:p>
        </p:txBody>
      </p:sp>
      <p:sp>
        <p:nvSpPr>
          <p:cNvPr id="3" name="Content Placeholder 2">
            <a:extLst>
              <a:ext uri="{FF2B5EF4-FFF2-40B4-BE49-F238E27FC236}">
                <a16:creationId xmlns:a16="http://schemas.microsoft.com/office/drawing/2014/main" id="{6DE1C5AF-B5F3-25CC-D8C6-AC55DF2F48D2}"/>
              </a:ext>
            </a:extLst>
          </p:cNvPr>
          <p:cNvSpPr>
            <a:spLocks noGrp="1"/>
          </p:cNvSpPr>
          <p:nvPr>
            <p:ph idx="1"/>
          </p:nvPr>
        </p:nvSpPr>
        <p:spPr/>
        <p:txBody>
          <a:bodyPr>
            <a:normAutofit fontScale="92500" lnSpcReduction="10000"/>
          </a:bodyPr>
          <a:lstStyle/>
          <a:p>
            <a:r>
              <a:rPr lang="en-US" b="0" i="0" dirty="0">
                <a:solidFill>
                  <a:srgbClr val="000000"/>
                </a:solidFill>
                <a:effectLst/>
                <a:latin typeface="Verdana" panose="020B0604030504040204" pitchFamily="34" charset="0"/>
              </a:rPr>
              <a:t>Scrum supports continuous collaboration among the customer, team members, and relevant stakeholders. Its time-boxed approach and continuous feedback from the product owner ensures working product with essential features all the times. Additionally, Scrum provides different benefits to the different roles in the project.</a:t>
            </a:r>
          </a:p>
          <a:p>
            <a:endParaRPr lang="en-US" dirty="0">
              <a:solidFill>
                <a:srgbClr val="000000"/>
              </a:solidFill>
              <a:latin typeface="Verdana" panose="020B0604030504040204" pitchFamily="34" charset="0"/>
            </a:endParaRPr>
          </a:p>
          <a:p>
            <a:pPr algn="l"/>
            <a:r>
              <a:rPr lang="en-US" sz="2600" b="1" i="0" u="sng" dirty="0">
                <a:solidFill>
                  <a:srgbClr val="000000"/>
                </a:solidFill>
                <a:effectLst/>
                <a:latin typeface="var(--ff-lato)"/>
              </a:rPr>
              <a:t>Benefits to Customer</a:t>
            </a:r>
          </a:p>
          <a:p>
            <a:pPr algn="l"/>
            <a:r>
              <a:rPr lang="en-US" b="0" i="0" dirty="0">
                <a:solidFill>
                  <a:srgbClr val="000000"/>
                </a:solidFill>
                <a:effectLst/>
                <a:latin typeface="Verdana" panose="020B0604030504040204" pitchFamily="34" charset="0"/>
              </a:rPr>
              <a:t>The Sprints are of shorter duration and prioritized user stories are taken up at every sprint planning. It ensures that at every sprint delivery, the features as required by the customer immediately are included. Further, if a customer raises any change request, it will be absorbed in the current sprint, or included in the very next sprint. Thus, the development team quickly responds to the customer’s requirements very fast.</a:t>
            </a:r>
          </a:p>
          <a:p>
            <a:endParaRPr lang="en-IN" dirty="0"/>
          </a:p>
        </p:txBody>
      </p:sp>
    </p:spTree>
    <p:extLst>
      <p:ext uri="{BB962C8B-B14F-4D97-AF65-F5344CB8AC3E}">
        <p14:creationId xmlns:p14="http://schemas.microsoft.com/office/powerpoint/2010/main" val="1785782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4D8B-8C24-3F79-818B-034B18FA828D}"/>
              </a:ext>
            </a:extLst>
          </p:cNvPr>
          <p:cNvSpPr>
            <a:spLocks noGrp="1"/>
          </p:cNvSpPr>
          <p:nvPr>
            <p:ph type="title"/>
          </p:nvPr>
        </p:nvSpPr>
        <p:spPr/>
        <p:txBody>
          <a:bodyPr/>
          <a:lstStyle/>
          <a:p>
            <a:r>
              <a:rPr lang="en-IN" dirty="0"/>
              <a:t>Scrum benefits </a:t>
            </a:r>
          </a:p>
        </p:txBody>
      </p:sp>
      <p:sp>
        <p:nvSpPr>
          <p:cNvPr id="3" name="Content Placeholder 2">
            <a:extLst>
              <a:ext uri="{FF2B5EF4-FFF2-40B4-BE49-F238E27FC236}">
                <a16:creationId xmlns:a16="http://schemas.microsoft.com/office/drawing/2014/main" id="{8F8576C0-18BE-4262-6453-B0FB261CFDA8}"/>
              </a:ext>
            </a:extLst>
          </p:cNvPr>
          <p:cNvSpPr>
            <a:spLocks noGrp="1"/>
          </p:cNvSpPr>
          <p:nvPr>
            <p:ph idx="1"/>
          </p:nvPr>
        </p:nvSpPr>
        <p:spPr/>
        <p:txBody>
          <a:bodyPr/>
          <a:lstStyle/>
          <a:p>
            <a:pPr algn="l"/>
            <a:r>
              <a:rPr lang="en-US" sz="2400" b="1" i="0" dirty="0">
                <a:solidFill>
                  <a:srgbClr val="000000"/>
                </a:solidFill>
                <a:effectLst/>
                <a:latin typeface="var(--ff-lato)"/>
              </a:rPr>
              <a:t>Benefits to Organization</a:t>
            </a:r>
          </a:p>
          <a:p>
            <a:pPr algn="l"/>
            <a:r>
              <a:rPr lang="en-US" sz="1800" b="0" i="0" dirty="0">
                <a:solidFill>
                  <a:srgbClr val="000000"/>
                </a:solidFill>
                <a:effectLst/>
                <a:latin typeface="Verdana" panose="020B0604030504040204" pitchFamily="34" charset="0"/>
              </a:rPr>
              <a:t>Organization can focus on the effort required for development of the prioritized user stories and thus reduce overhead and rework. Due to the specific benefits of scrum to customer, increased efficiency of the development team, customer satisfaction and hence customer retention and customer references will be possible. It increases the market potential of the organization.</a:t>
            </a:r>
          </a:p>
          <a:p>
            <a:pPr algn="l"/>
            <a:r>
              <a:rPr lang="en-US" sz="2400" b="1" i="0" dirty="0">
                <a:solidFill>
                  <a:srgbClr val="000000"/>
                </a:solidFill>
                <a:effectLst/>
                <a:latin typeface="var(--ff-lato)"/>
              </a:rPr>
              <a:t>Benefits to Product Managers</a:t>
            </a:r>
          </a:p>
          <a:p>
            <a:pPr algn="l"/>
            <a:r>
              <a:rPr lang="en-US" sz="1800" b="0" i="0" dirty="0">
                <a:solidFill>
                  <a:srgbClr val="000000"/>
                </a:solidFill>
                <a:effectLst/>
                <a:latin typeface="Verdana" panose="020B0604030504040204" pitchFamily="34" charset="0"/>
              </a:rPr>
              <a:t>Product Manager plays the role of Product Owner in the project. The responsibility of the product owner is to ensure customer satisfaction. Since Scrum facilitates quick responses, work prioritization, absorbing changes, product manager can easily ensure that the work is aligned to customer needs, which in turn ensures customer satisfaction.</a:t>
            </a:r>
          </a:p>
          <a:p>
            <a:pPr algn="l"/>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548603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DD6A-0C39-307A-3805-5185B60FCAA6}"/>
              </a:ext>
            </a:extLst>
          </p:cNvPr>
          <p:cNvSpPr>
            <a:spLocks noGrp="1"/>
          </p:cNvSpPr>
          <p:nvPr>
            <p:ph type="title"/>
          </p:nvPr>
        </p:nvSpPr>
        <p:spPr/>
        <p:txBody>
          <a:bodyPr/>
          <a:lstStyle/>
          <a:p>
            <a:r>
              <a:rPr lang="en-IN" dirty="0"/>
              <a:t>Scrum benefits</a:t>
            </a:r>
          </a:p>
        </p:txBody>
      </p:sp>
      <p:sp>
        <p:nvSpPr>
          <p:cNvPr id="3" name="Content Placeholder 2">
            <a:extLst>
              <a:ext uri="{FF2B5EF4-FFF2-40B4-BE49-F238E27FC236}">
                <a16:creationId xmlns:a16="http://schemas.microsoft.com/office/drawing/2014/main" id="{95CCE9DC-89EA-592E-3850-B26EEEF7E913}"/>
              </a:ext>
            </a:extLst>
          </p:cNvPr>
          <p:cNvSpPr>
            <a:spLocks noGrp="1"/>
          </p:cNvSpPr>
          <p:nvPr>
            <p:ph idx="1"/>
          </p:nvPr>
        </p:nvSpPr>
        <p:spPr>
          <a:xfrm>
            <a:off x="1024127" y="2249424"/>
            <a:ext cx="9720073" cy="4023360"/>
          </a:xfrm>
        </p:spPr>
        <p:txBody>
          <a:bodyPr>
            <a:normAutofit lnSpcReduction="10000"/>
          </a:bodyPr>
          <a:lstStyle/>
          <a:p>
            <a:pPr algn="l"/>
            <a:r>
              <a:rPr lang="en-US" b="1" i="0" dirty="0">
                <a:solidFill>
                  <a:srgbClr val="000000"/>
                </a:solidFill>
                <a:effectLst/>
                <a:latin typeface="var(--ff-lato)"/>
              </a:rPr>
              <a:t>Benefits to Project Managers</a:t>
            </a:r>
          </a:p>
          <a:p>
            <a:pPr algn="l"/>
            <a:r>
              <a:rPr lang="en-US" sz="1900" b="0" i="0" dirty="0">
                <a:solidFill>
                  <a:srgbClr val="000000"/>
                </a:solidFill>
                <a:effectLst/>
                <a:latin typeface="Verdana" panose="020B0604030504040204" pitchFamily="34" charset="0"/>
              </a:rPr>
              <a:t>Project Manager plays the role of Scrum Master in the project. The collaborative nature of Scrum facilitates easy and concrete planning and tracking. The use of Burndown Charts to understand the work left, and the Daily Scrum meetings give the Project Manager awareness about the state of the project at all times. This awareness is essential to monitoring the project, and for catching and addressing issues quickly.</a:t>
            </a:r>
          </a:p>
          <a:p>
            <a:pPr algn="l"/>
            <a:r>
              <a:rPr lang="en-US" b="1" i="0" dirty="0">
                <a:solidFill>
                  <a:srgbClr val="000000"/>
                </a:solidFill>
                <a:effectLst/>
                <a:latin typeface="var(--ff-lato)"/>
              </a:rPr>
              <a:t>Benefits to Development Team</a:t>
            </a:r>
          </a:p>
          <a:p>
            <a:pPr algn="l"/>
            <a:r>
              <a:rPr lang="en-US" sz="1900" b="0" i="0" dirty="0">
                <a:solidFill>
                  <a:srgbClr val="000000"/>
                </a:solidFill>
                <a:effectLst/>
                <a:latin typeface="Verdana" panose="020B0604030504040204" pitchFamily="34" charset="0"/>
              </a:rPr>
              <a:t>Due to the time-boxed nature of sprints and working product increment delivery at the end of every sprint, the development team becomes enthusiastic to see that their work is used immediately. The built in team collaboration makes the team enjoy the work they do. As the user stories for every sprint are based on customer priorities, team also understands that their work is valued.</a:t>
            </a:r>
          </a:p>
          <a:p>
            <a:endParaRPr lang="en-IN" dirty="0"/>
          </a:p>
        </p:txBody>
      </p:sp>
    </p:spTree>
    <p:extLst>
      <p:ext uri="{BB962C8B-B14F-4D97-AF65-F5344CB8AC3E}">
        <p14:creationId xmlns:p14="http://schemas.microsoft.com/office/powerpoint/2010/main" val="2495263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881C-A973-35B1-B07F-9E0948A46963}"/>
              </a:ext>
            </a:extLst>
          </p:cNvPr>
          <p:cNvSpPr>
            <a:spLocks noGrp="1"/>
          </p:cNvSpPr>
          <p:nvPr>
            <p:ph type="title"/>
          </p:nvPr>
        </p:nvSpPr>
        <p:spPr/>
        <p:txBody>
          <a:bodyPr/>
          <a:lstStyle/>
          <a:p>
            <a:r>
              <a:rPr lang="en-IN" dirty="0"/>
              <a:t>Scrum certifications</a:t>
            </a:r>
          </a:p>
        </p:txBody>
      </p:sp>
      <p:sp>
        <p:nvSpPr>
          <p:cNvPr id="3" name="Content Placeholder 2">
            <a:extLst>
              <a:ext uri="{FF2B5EF4-FFF2-40B4-BE49-F238E27FC236}">
                <a16:creationId xmlns:a16="http://schemas.microsoft.com/office/drawing/2014/main" id="{BD31731C-6CC0-AD74-067E-13E4AEB3FC28}"/>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Scrum certifications are offered by the Scrum Alliance. Following Certifications are being offered –</a:t>
            </a:r>
          </a:p>
          <a:p>
            <a:endParaRPr lang="en-US" dirty="0">
              <a:solidFill>
                <a:srgbClr val="000000"/>
              </a:solidFill>
              <a:latin typeface="Verdana" panose="020B0604030504040204" pitchFamily="34" charset="0"/>
            </a:endParaRPr>
          </a:p>
          <a:p>
            <a:pPr algn="just">
              <a:buFont typeface="Arial" panose="020B0604020202020204" pitchFamily="34" charset="0"/>
              <a:buChar char="•"/>
            </a:pPr>
            <a:r>
              <a:rPr lang="en-IN" b="0" i="0" dirty="0">
                <a:solidFill>
                  <a:srgbClr val="000000"/>
                </a:solidFill>
                <a:effectLst/>
                <a:latin typeface="Verdana" panose="020B0604030504040204" pitchFamily="34" charset="0"/>
              </a:rPr>
              <a:t>Certified ScrumMaster (CSM)</a:t>
            </a:r>
          </a:p>
          <a:p>
            <a:pPr algn="just">
              <a:buFont typeface="Arial" panose="020B0604020202020204" pitchFamily="34" charset="0"/>
              <a:buChar char="•"/>
            </a:pPr>
            <a:r>
              <a:rPr lang="en-IN" b="0" i="0" dirty="0">
                <a:solidFill>
                  <a:srgbClr val="000000"/>
                </a:solidFill>
                <a:effectLst/>
                <a:latin typeface="Verdana" panose="020B0604030504040204" pitchFamily="34" charset="0"/>
              </a:rPr>
              <a:t>Certified Scrum Product Owner (CSPO)</a:t>
            </a:r>
          </a:p>
          <a:p>
            <a:pPr algn="just">
              <a:buFont typeface="Arial" panose="020B0604020202020204" pitchFamily="34" charset="0"/>
              <a:buChar char="•"/>
            </a:pPr>
            <a:r>
              <a:rPr lang="en-IN" b="0" i="0" dirty="0">
                <a:solidFill>
                  <a:srgbClr val="000000"/>
                </a:solidFill>
                <a:effectLst/>
                <a:latin typeface="Verdana" panose="020B0604030504040204" pitchFamily="34" charset="0"/>
              </a:rPr>
              <a:t>Certified Scrum Practitioner (CSP)</a:t>
            </a:r>
          </a:p>
          <a:p>
            <a:pPr algn="just">
              <a:buFont typeface="Arial" panose="020B0604020202020204" pitchFamily="34" charset="0"/>
              <a:buChar char="•"/>
            </a:pPr>
            <a:r>
              <a:rPr lang="en-IN" b="0" i="0" dirty="0">
                <a:solidFill>
                  <a:srgbClr val="000000"/>
                </a:solidFill>
                <a:effectLst/>
                <a:latin typeface="Verdana" panose="020B0604030504040204" pitchFamily="34" charset="0"/>
              </a:rPr>
              <a:t>Certified Scrum Coach (CSC)</a:t>
            </a:r>
          </a:p>
          <a:p>
            <a:pPr algn="just">
              <a:buFont typeface="Arial" panose="020B0604020202020204" pitchFamily="34" charset="0"/>
              <a:buChar char="•"/>
            </a:pPr>
            <a:r>
              <a:rPr lang="en-IN" b="0" i="0" dirty="0">
                <a:solidFill>
                  <a:srgbClr val="000000"/>
                </a:solidFill>
                <a:effectLst/>
                <a:latin typeface="Verdana" panose="020B0604030504040204" pitchFamily="34" charset="0"/>
              </a:rPr>
              <a:t>Certified Scrum Trainer (CST)</a:t>
            </a:r>
          </a:p>
          <a:p>
            <a:endParaRPr lang="en-US"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641251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C978-8686-9702-5B4C-F97B9B45777C}"/>
              </a:ext>
            </a:extLst>
          </p:cNvPr>
          <p:cNvSpPr>
            <a:spLocks noGrp="1"/>
          </p:cNvSpPr>
          <p:nvPr>
            <p:ph type="title"/>
          </p:nvPr>
        </p:nvSpPr>
        <p:spPr/>
        <p:txBody>
          <a:bodyPr/>
          <a:lstStyle/>
          <a:p>
            <a:r>
              <a:rPr lang="en-IN" dirty="0"/>
              <a:t>Certified scrum master</a:t>
            </a:r>
          </a:p>
        </p:txBody>
      </p:sp>
      <p:sp>
        <p:nvSpPr>
          <p:cNvPr id="3" name="Content Placeholder 2">
            <a:extLst>
              <a:ext uri="{FF2B5EF4-FFF2-40B4-BE49-F238E27FC236}">
                <a16:creationId xmlns:a16="http://schemas.microsoft.com/office/drawing/2014/main" id="{D3E856A0-DC68-16BA-5618-781F9368E6B2}"/>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Certified Scrum Master is the basic certification to become a member of Scrum Alliance, play Scrum Master’s Role, and be eligible for other certifications. The certification requires attendance of the CSM course. After that, the candidate gets an email specifying the details of the Scrum membership and the CSM online examination. After taking the examination, the candidate is given the Certified ScrumMaster (CSM) certification.</a:t>
            </a:r>
            <a:endParaRPr lang="en-IN" dirty="0"/>
          </a:p>
        </p:txBody>
      </p:sp>
    </p:spTree>
    <p:extLst>
      <p:ext uri="{BB962C8B-B14F-4D97-AF65-F5344CB8AC3E}">
        <p14:creationId xmlns:p14="http://schemas.microsoft.com/office/powerpoint/2010/main" val="1430270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5334-43BB-6E77-4852-C2FAECE70DB7}"/>
              </a:ext>
            </a:extLst>
          </p:cNvPr>
          <p:cNvSpPr>
            <a:spLocks noGrp="1"/>
          </p:cNvSpPr>
          <p:nvPr>
            <p:ph type="title"/>
          </p:nvPr>
        </p:nvSpPr>
        <p:spPr/>
        <p:txBody>
          <a:bodyPr/>
          <a:lstStyle/>
          <a:p>
            <a:r>
              <a:rPr lang="en-IN" dirty="0"/>
              <a:t>Certified scrum product owner</a:t>
            </a:r>
          </a:p>
        </p:txBody>
      </p:sp>
      <p:sp>
        <p:nvSpPr>
          <p:cNvPr id="3" name="Content Placeholder 2">
            <a:extLst>
              <a:ext uri="{FF2B5EF4-FFF2-40B4-BE49-F238E27FC236}">
                <a16:creationId xmlns:a16="http://schemas.microsoft.com/office/drawing/2014/main" id="{8DF1ACDE-3FAC-177D-1A01-9C2E5B84D88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Certified Scrum Product Owner is the basic certification to become a member of Scrum Alliance, play Product Owner’s role, and be eligible for other certifications.</a:t>
            </a:r>
            <a:endParaRPr lang="en-IN" dirty="0"/>
          </a:p>
        </p:txBody>
      </p:sp>
    </p:spTree>
    <p:extLst>
      <p:ext uri="{BB962C8B-B14F-4D97-AF65-F5344CB8AC3E}">
        <p14:creationId xmlns:p14="http://schemas.microsoft.com/office/powerpoint/2010/main" val="3127404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7444-6D5B-044D-E127-0F7991E03015}"/>
              </a:ext>
            </a:extLst>
          </p:cNvPr>
          <p:cNvSpPr>
            <a:spLocks noGrp="1"/>
          </p:cNvSpPr>
          <p:nvPr>
            <p:ph type="title"/>
          </p:nvPr>
        </p:nvSpPr>
        <p:spPr/>
        <p:txBody>
          <a:bodyPr/>
          <a:lstStyle/>
          <a:p>
            <a:r>
              <a:rPr lang="en-IN" dirty="0"/>
              <a:t>Certified scrum practitioner</a:t>
            </a:r>
          </a:p>
        </p:txBody>
      </p:sp>
      <p:sp>
        <p:nvSpPr>
          <p:cNvPr id="3" name="Content Placeholder 2">
            <a:extLst>
              <a:ext uri="{FF2B5EF4-FFF2-40B4-BE49-F238E27FC236}">
                <a16:creationId xmlns:a16="http://schemas.microsoft.com/office/drawing/2014/main" id="{FB29B254-935C-A7A2-E655-64F02C18E5D1}"/>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Certified Scrum Practitioner is the certification for experienced </a:t>
            </a:r>
            <a:r>
              <a:rPr lang="en-US" b="0" i="0" dirty="0" err="1">
                <a:solidFill>
                  <a:srgbClr val="000000"/>
                </a:solidFill>
                <a:effectLst/>
                <a:latin typeface="Verdana" panose="020B0604030504040204" pitchFamily="34" charset="0"/>
              </a:rPr>
              <a:t>ScrumMasters</a:t>
            </a:r>
            <a:r>
              <a:rPr lang="en-US" b="0" i="0" dirty="0">
                <a:solidFill>
                  <a:srgbClr val="000000"/>
                </a:solidFill>
                <a:effectLst/>
                <a:latin typeface="Verdana" panose="020B0604030504040204" pitchFamily="34" charset="0"/>
              </a:rPr>
              <a:t> and Product Owners. The candidate should be a ScrumMaster or a Product Owner for at least one year. The candidate must submit an application containing a detailed description of what he or she has done in the specified role.</a:t>
            </a:r>
          </a:p>
          <a:p>
            <a:pPr algn="l"/>
            <a:r>
              <a:rPr lang="en-US" b="0" i="0" dirty="0">
                <a:solidFill>
                  <a:srgbClr val="000000"/>
                </a:solidFill>
                <a:effectLst/>
                <a:latin typeface="Verdana" panose="020B0604030504040204" pitchFamily="34" charset="0"/>
              </a:rPr>
              <a:t>It is possible for a candidate to acquire the CSP certification immediately after the CSM certification or CSPO certification, provided the candidate is actively practicing the ScrumMaster’s role, or Product Owner’s role for the required duration.</a:t>
            </a:r>
          </a:p>
          <a:p>
            <a:endParaRPr lang="en-IN" dirty="0"/>
          </a:p>
        </p:txBody>
      </p:sp>
    </p:spTree>
    <p:extLst>
      <p:ext uri="{BB962C8B-B14F-4D97-AF65-F5344CB8AC3E}">
        <p14:creationId xmlns:p14="http://schemas.microsoft.com/office/powerpoint/2010/main" val="3230625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2B0E-3A32-D9BF-D595-B44D83654660}"/>
              </a:ext>
            </a:extLst>
          </p:cNvPr>
          <p:cNvSpPr>
            <a:spLocks noGrp="1"/>
          </p:cNvSpPr>
          <p:nvPr>
            <p:ph type="title"/>
          </p:nvPr>
        </p:nvSpPr>
        <p:spPr/>
        <p:txBody>
          <a:bodyPr/>
          <a:lstStyle/>
          <a:p>
            <a:r>
              <a:rPr lang="en-IN" dirty="0"/>
              <a:t>Certified scrum coach</a:t>
            </a:r>
          </a:p>
        </p:txBody>
      </p:sp>
      <p:sp>
        <p:nvSpPr>
          <p:cNvPr id="3" name="Content Placeholder 2">
            <a:extLst>
              <a:ext uri="{FF2B5EF4-FFF2-40B4-BE49-F238E27FC236}">
                <a16:creationId xmlns:a16="http://schemas.microsoft.com/office/drawing/2014/main" id="{C5B9BA0A-C477-EAD3-D6E7-F17EC30AFDEA}"/>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Certified Scrum Coach is the certification for those who focus on coaching. The certification requires that the candidate has coached Scrum Teams through their adoption and mastery of Scrum for at least 1500 hours in the past 5 years.</a:t>
            </a:r>
            <a:endParaRPr lang="en-IN" dirty="0"/>
          </a:p>
        </p:txBody>
      </p:sp>
    </p:spTree>
    <p:extLst>
      <p:ext uri="{BB962C8B-B14F-4D97-AF65-F5344CB8AC3E}">
        <p14:creationId xmlns:p14="http://schemas.microsoft.com/office/powerpoint/2010/main" val="3800291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9E40-2D01-013D-B0AB-70CE1045E1B2}"/>
              </a:ext>
            </a:extLst>
          </p:cNvPr>
          <p:cNvSpPr>
            <a:spLocks noGrp="1"/>
          </p:cNvSpPr>
          <p:nvPr>
            <p:ph type="title"/>
          </p:nvPr>
        </p:nvSpPr>
        <p:spPr/>
        <p:txBody>
          <a:bodyPr/>
          <a:lstStyle/>
          <a:p>
            <a:r>
              <a:rPr lang="en-IN" dirty="0"/>
              <a:t>Certified scrum trainer</a:t>
            </a:r>
          </a:p>
        </p:txBody>
      </p:sp>
      <p:sp>
        <p:nvSpPr>
          <p:cNvPr id="3" name="Content Placeholder 2">
            <a:extLst>
              <a:ext uri="{FF2B5EF4-FFF2-40B4-BE49-F238E27FC236}">
                <a16:creationId xmlns:a16="http://schemas.microsoft.com/office/drawing/2014/main" id="{193BABBA-BD20-D75F-6B47-203FB20D7AC3}"/>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Certified Scrum Trainer is the certification for those who want to teach CSM or CSPO classes. Applicants must have either a CSM or CSPO, and should be a CSP for at least a year before applying.</a:t>
            </a:r>
            <a:endParaRPr lang="en-IN" dirty="0"/>
          </a:p>
        </p:txBody>
      </p:sp>
    </p:spTree>
    <p:extLst>
      <p:ext uri="{BB962C8B-B14F-4D97-AF65-F5344CB8AC3E}">
        <p14:creationId xmlns:p14="http://schemas.microsoft.com/office/powerpoint/2010/main" val="4516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05A5-F416-29D4-4335-335D05C13A55}"/>
              </a:ext>
            </a:extLst>
          </p:cNvPr>
          <p:cNvSpPr>
            <a:spLocks noGrp="1"/>
          </p:cNvSpPr>
          <p:nvPr>
            <p:ph type="title"/>
          </p:nvPr>
        </p:nvSpPr>
        <p:spPr/>
        <p:txBody>
          <a:bodyPr/>
          <a:lstStyle/>
          <a:p>
            <a:r>
              <a:rPr lang="en-IN" dirty="0"/>
              <a:t>Roles in agile</a:t>
            </a:r>
          </a:p>
        </p:txBody>
      </p:sp>
      <p:sp>
        <p:nvSpPr>
          <p:cNvPr id="3" name="Content Placeholder 2">
            <a:extLst>
              <a:ext uri="{FF2B5EF4-FFF2-40B4-BE49-F238E27FC236}">
                <a16:creationId xmlns:a16="http://schemas.microsoft.com/office/drawing/2014/main" id="{52C96B2E-EA75-486C-CE75-F0FE2FBB6BB7}"/>
              </a:ext>
            </a:extLst>
          </p:cNvPr>
          <p:cNvSpPr>
            <a:spLocks noGrp="1"/>
          </p:cNvSpPr>
          <p:nvPr>
            <p:ph idx="1"/>
          </p:nvPr>
        </p:nvSpPr>
        <p:spPr/>
        <p:txBody>
          <a:bodyPr>
            <a:normAutofit fontScale="92500" lnSpcReduction="10000"/>
          </a:bodyPr>
          <a:lstStyle/>
          <a:p>
            <a:r>
              <a:rPr lang="en-IN" sz="2600" b="1" dirty="0"/>
              <a:t>Product Owner</a:t>
            </a:r>
          </a:p>
          <a:p>
            <a:pPr algn="just"/>
            <a:r>
              <a:rPr lang="en-US" b="0" i="0" dirty="0">
                <a:solidFill>
                  <a:srgbClr val="2B2A29"/>
                </a:solidFill>
                <a:effectLst/>
                <a:latin typeface="montserrat" panose="00000500000000000000" pitchFamily="2" charset="0"/>
              </a:rPr>
              <a:t>The Product Owner is one who runs the product from a business perspective. The Product Owner plays the following responsibilities: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He defines the requirements and prioritizes their values.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He sets the release date and contents.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He takes an active role in iteration and releasing planning meetings.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He ensures that the team is working on the most valued requirement.</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He represents the voice of the customer.</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He accepts the user stories that meet the definition of done and defined acceptance criteria.</a:t>
            </a:r>
          </a:p>
          <a:p>
            <a:endParaRPr lang="en-IN" dirty="0"/>
          </a:p>
        </p:txBody>
      </p:sp>
    </p:spTree>
    <p:extLst>
      <p:ext uri="{BB962C8B-B14F-4D97-AF65-F5344CB8AC3E}">
        <p14:creationId xmlns:p14="http://schemas.microsoft.com/office/powerpoint/2010/main" val="3447660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97E2-4B9E-A9D7-2506-C3B3E4E74230}"/>
              </a:ext>
            </a:extLst>
          </p:cNvPr>
          <p:cNvSpPr>
            <a:spLocks noGrp="1"/>
          </p:cNvSpPr>
          <p:nvPr>
            <p:ph type="title"/>
          </p:nvPr>
        </p:nvSpPr>
        <p:spPr/>
        <p:txBody>
          <a:bodyPr/>
          <a:lstStyle/>
          <a:p>
            <a:r>
              <a:rPr lang="en-IN" dirty="0"/>
              <a:t>Agile marketing</a:t>
            </a:r>
          </a:p>
        </p:txBody>
      </p:sp>
      <p:sp>
        <p:nvSpPr>
          <p:cNvPr id="3" name="Content Placeholder 2">
            <a:extLst>
              <a:ext uri="{FF2B5EF4-FFF2-40B4-BE49-F238E27FC236}">
                <a16:creationId xmlns:a16="http://schemas.microsoft.com/office/drawing/2014/main" id="{72740DD7-2FAC-4AB8-2BB6-8657C2F29ECC}"/>
              </a:ext>
            </a:extLst>
          </p:cNvPr>
          <p:cNvSpPr>
            <a:spLocks noGrp="1"/>
          </p:cNvSpPr>
          <p:nvPr>
            <p:ph idx="1"/>
          </p:nvPr>
        </p:nvSpPr>
        <p:spPr/>
        <p:txBody>
          <a:bodyPr/>
          <a:lstStyle/>
          <a:p>
            <a:r>
              <a:rPr lang="en-US" b="0" i="0" dirty="0">
                <a:solidFill>
                  <a:srgbClr val="091E42"/>
                </a:solidFill>
                <a:effectLst/>
                <a:latin typeface="Charlie Text"/>
              </a:rPr>
              <a:t>Agile marketing is an approach to marketing that utilizes the principles and practices of agile methodologies. This includes having self-organizing, cross-functional teams doing work in frequent iterations with continuous feedback. It requires a strategic vision, as well as short, medium, and long-term marketing planning.</a:t>
            </a:r>
          </a:p>
          <a:p>
            <a:pPr algn="l" fontAlgn="base"/>
            <a:r>
              <a:rPr lang="en-US" b="0" i="0" dirty="0">
                <a:solidFill>
                  <a:srgbClr val="091E42"/>
                </a:solidFill>
                <a:effectLst/>
                <a:latin typeface="Charlie Text"/>
              </a:rPr>
              <a:t>Agile marketing values, as outlined by the Agile Marketing Manifesto, include: </a:t>
            </a:r>
          </a:p>
          <a:p>
            <a:pPr marL="457200" indent="-457200" algn="l" fontAlgn="base">
              <a:buFont typeface="+mj-lt"/>
              <a:buAutoNum type="arabicPeriod"/>
            </a:pPr>
            <a:r>
              <a:rPr lang="en-US" b="0" i="0" dirty="0">
                <a:solidFill>
                  <a:srgbClr val="091E42"/>
                </a:solidFill>
                <a:effectLst/>
                <a:latin typeface="Charlie Text"/>
              </a:rPr>
              <a:t>Focusing on customer value and business outcomes over activity and outputs </a:t>
            </a:r>
          </a:p>
          <a:p>
            <a:pPr marL="457200" indent="-457200" algn="l" fontAlgn="base">
              <a:buFont typeface="+mj-lt"/>
              <a:buAutoNum type="arabicPeriod"/>
            </a:pPr>
            <a:r>
              <a:rPr lang="en-US" b="0" i="0" dirty="0">
                <a:solidFill>
                  <a:srgbClr val="091E42"/>
                </a:solidFill>
                <a:effectLst/>
                <a:latin typeface="Charlie Text"/>
              </a:rPr>
              <a:t>Delivering value early and often over waiting for perfection </a:t>
            </a:r>
          </a:p>
          <a:p>
            <a:pPr marL="457200" indent="-457200" algn="l" fontAlgn="base">
              <a:buFont typeface="+mj-lt"/>
              <a:buAutoNum type="arabicPeriod"/>
            </a:pPr>
            <a:r>
              <a:rPr lang="en-US" b="0" i="0" dirty="0">
                <a:solidFill>
                  <a:srgbClr val="091E42"/>
                </a:solidFill>
                <a:effectLst/>
                <a:latin typeface="Charlie Text"/>
              </a:rPr>
              <a:t>Learning through experiments and data over opinions and conventions </a:t>
            </a:r>
          </a:p>
          <a:p>
            <a:pPr marL="457200" indent="-457200" algn="l" fontAlgn="base">
              <a:buFont typeface="+mj-lt"/>
              <a:buAutoNum type="arabicPeriod"/>
            </a:pPr>
            <a:r>
              <a:rPr lang="en-US" b="0" i="0" dirty="0">
                <a:solidFill>
                  <a:srgbClr val="091E42"/>
                </a:solidFill>
                <a:effectLst/>
                <a:latin typeface="Charlie Text"/>
              </a:rPr>
              <a:t>Cross-functional collaboration over silos and hierarchies </a:t>
            </a:r>
          </a:p>
          <a:p>
            <a:endParaRPr lang="en-IN" dirty="0"/>
          </a:p>
        </p:txBody>
      </p:sp>
    </p:spTree>
    <p:extLst>
      <p:ext uri="{BB962C8B-B14F-4D97-AF65-F5344CB8AC3E}">
        <p14:creationId xmlns:p14="http://schemas.microsoft.com/office/powerpoint/2010/main" val="2387415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E51E-888A-11A9-F15D-AA8829645E7C}"/>
              </a:ext>
            </a:extLst>
          </p:cNvPr>
          <p:cNvSpPr>
            <a:spLocks noGrp="1"/>
          </p:cNvSpPr>
          <p:nvPr>
            <p:ph type="title"/>
          </p:nvPr>
        </p:nvSpPr>
        <p:spPr/>
        <p:txBody>
          <a:bodyPr/>
          <a:lstStyle/>
          <a:p>
            <a:r>
              <a:rPr lang="en-IN" dirty="0"/>
              <a:t>Characteristics of agile marketing</a:t>
            </a:r>
          </a:p>
        </p:txBody>
      </p:sp>
      <p:pic>
        <p:nvPicPr>
          <p:cNvPr id="5" name="Content Placeholder 4">
            <a:extLst>
              <a:ext uri="{FF2B5EF4-FFF2-40B4-BE49-F238E27FC236}">
                <a16:creationId xmlns:a16="http://schemas.microsoft.com/office/drawing/2014/main" id="{08383558-5A5B-4BDF-AC5C-B86DFF62CA0F}"/>
              </a:ext>
            </a:extLst>
          </p:cNvPr>
          <p:cNvPicPr>
            <a:picLocks noGrp="1" noChangeAspect="1"/>
          </p:cNvPicPr>
          <p:nvPr>
            <p:ph idx="1"/>
          </p:nvPr>
        </p:nvPicPr>
        <p:blipFill>
          <a:blip r:embed="rId2"/>
          <a:stretch>
            <a:fillRect/>
          </a:stretch>
        </p:blipFill>
        <p:spPr>
          <a:xfrm>
            <a:off x="1224851" y="2084832"/>
            <a:ext cx="9074311" cy="3064111"/>
          </a:xfrm>
        </p:spPr>
      </p:pic>
    </p:spTree>
    <p:extLst>
      <p:ext uri="{BB962C8B-B14F-4D97-AF65-F5344CB8AC3E}">
        <p14:creationId xmlns:p14="http://schemas.microsoft.com/office/powerpoint/2010/main" val="2082188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31-0F5A-C05B-DBAB-EA5477BDDDA5}"/>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02A8656A-37C3-EC5A-3FCA-B49C5093F62C}"/>
              </a:ext>
            </a:extLst>
          </p:cNvPr>
          <p:cNvSpPr>
            <a:spLocks noGrp="1"/>
          </p:cNvSpPr>
          <p:nvPr>
            <p:ph idx="1"/>
          </p:nvPr>
        </p:nvSpPr>
        <p:spPr/>
        <p:txBody>
          <a:bodyPr/>
          <a:lstStyle/>
          <a:p>
            <a:r>
              <a:rPr lang="en-US" sz="2800" b="1" dirty="0"/>
              <a:t>What is the primary goal of Agile?</a:t>
            </a:r>
          </a:p>
          <a:p>
            <a:r>
              <a:rPr lang="en-US" sz="2800" dirty="0"/>
              <a:t>a) Delivering projects on time</a:t>
            </a:r>
            <a:br>
              <a:rPr lang="en-US" sz="2800" dirty="0"/>
            </a:br>
            <a:r>
              <a:rPr lang="en-US" sz="2800" dirty="0"/>
              <a:t>b) Responding to change</a:t>
            </a:r>
            <a:br>
              <a:rPr lang="en-US" sz="2800" dirty="0"/>
            </a:br>
            <a:r>
              <a:rPr lang="en-US" sz="2800" dirty="0"/>
              <a:t>c) Reducing project costs</a:t>
            </a:r>
            <a:br>
              <a:rPr lang="en-US" sz="2800" dirty="0"/>
            </a:br>
            <a:r>
              <a:rPr lang="en-US" sz="2800" dirty="0"/>
              <a:t>d) Writing comprehensive documentation</a:t>
            </a:r>
          </a:p>
          <a:p>
            <a:endParaRPr lang="en-IN" dirty="0"/>
          </a:p>
        </p:txBody>
      </p:sp>
    </p:spTree>
    <p:extLst>
      <p:ext uri="{BB962C8B-B14F-4D97-AF65-F5344CB8AC3E}">
        <p14:creationId xmlns:p14="http://schemas.microsoft.com/office/powerpoint/2010/main" val="1300514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767C-DA59-4904-FC0E-D9D763369121}"/>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55B47F98-F82E-083E-6A65-594F2149F7E2}"/>
              </a:ext>
            </a:extLst>
          </p:cNvPr>
          <p:cNvSpPr>
            <a:spLocks noGrp="1"/>
          </p:cNvSpPr>
          <p:nvPr>
            <p:ph idx="1"/>
          </p:nvPr>
        </p:nvSpPr>
        <p:spPr/>
        <p:txBody>
          <a:bodyPr/>
          <a:lstStyle/>
          <a:p>
            <a:r>
              <a:rPr lang="en-US" sz="2800" b="1" dirty="0"/>
              <a:t>. Which of the following is not an Agile methodology?</a:t>
            </a:r>
          </a:p>
          <a:p>
            <a:r>
              <a:rPr lang="en-US" sz="2800" dirty="0"/>
              <a:t>a) Scrum</a:t>
            </a:r>
            <a:br>
              <a:rPr lang="en-US" sz="2800" dirty="0"/>
            </a:br>
            <a:r>
              <a:rPr lang="en-US" sz="2800" dirty="0"/>
              <a:t>b) Waterfall</a:t>
            </a:r>
            <a:br>
              <a:rPr lang="en-US" sz="2800" dirty="0"/>
            </a:br>
            <a:r>
              <a:rPr lang="en-US" sz="2800" dirty="0"/>
              <a:t>c) Kanban</a:t>
            </a:r>
            <a:br>
              <a:rPr lang="en-US" sz="2800" dirty="0"/>
            </a:br>
            <a:r>
              <a:rPr lang="en-US" sz="2800" dirty="0"/>
              <a:t>d) XP (Extreme Programming)</a:t>
            </a:r>
          </a:p>
          <a:p>
            <a:endParaRPr lang="en-IN" dirty="0"/>
          </a:p>
        </p:txBody>
      </p:sp>
    </p:spTree>
    <p:extLst>
      <p:ext uri="{BB962C8B-B14F-4D97-AF65-F5344CB8AC3E}">
        <p14:creationId xmlns:p14="http://schemas.microsoft.com/office/powerpoint/2010/main" val="1270499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7B2B-7F76-95A7-B9AC-1C8AB6B5FF44}"/>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DCCDD785-010B-7A52-8FD5-362687C30F16}"/>
              </a:ext>
            </a:extLst>
          </p:cNvPr>
          <p:cNvSpPr>
            <a:spLocks noGrp="1"/>
          </p:cNvSpPr>
          <p:nvPr>
            <p:ph idx="1"/>
          </p:nvPr>
        </p:nvSpPr>
        <p:spPr/>
        <p:txBody>
          <a:bodyPr/>
          <a:lstStyle/>
          <a:p>
            <a:r>
              <a:rPr lang="en-US" sz="2800" b="1" dirty="0"/>
              <a:t>Which of the following roles is not part of a Scrum team?</a:t>
            </a:r>
          </a:p>
          <a:p>
            <a:r>
              <a:rPr lang="en-US" sz="2800" dirty="0"/>
              <a:t>a) Scrum Master</a:t>
            </a:r>
            <a:br>
              <a:rPr lang="en-US" sz="2800" dirty="0"/>
            </a:br>
            <a:r>
              <a:rPr lang="en-US" sz="2800" dirty="0"/>
              <a:t>b) Product Owner</a:t>
            </a:r>
            <a:br>
              <a:rPr lang="en-US" sz="2800" dirty="0"/>
            </a:br>
            <a:r>
              <a:rPr lang="en-US" sz="2800" dirty="0"/>
              <a:t>c) Project Manager</a:t>
            </a:r>
            <a:br>
              <a:rPr lang="en-US" sz="2800" dirty="0"/>
            </a:br>
            <a:r>
              <a:rPr lang="en-US" sz="2800" dirty="0"/>
              <a:t>d) Development Team</a:t>
            </a:r>
          </a:p>
          <a:p>
            <a:endParaRPr lang="en-IN" dirty="0"/>
          </a:p>
        </p:txBody>
      </p:sp>
    </p:spTree>
    <p:extLst>
      <p:ext uri="{BB962C8B-B14F-4D97-AF65-F5344CB8AC3E}">
        <p14:creationId xmlns:p14="http://schemas.microsoft.com/office/powerpoint/2010/main" val="314330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9646-472F-4006-FDC4-C5EDA7FC579C}"/>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58CB7557-11D3-E761-D918-0FFA5BB6D09D}"/>
              </a:ext>
            </a:extLst>
          </p:cNvPr>
          <p:cNvSpPr>
            <a:spLocks noGrp="1"/>
          </p:cNvSpPr>
          <p:nvPr>
            <p:ph idx="1"/>
          </p:nvPr>
        </p:nvSpPr>
        <p:spPr/>
        <p:txBody>
          <a:bodyPr/>
          <a:lstStyle/>
          <a:p>
            <a:r>
              <a:rPr lang="en-US" sz="2800" b="1" dirty="0"/>
              <a:t>What is a Product Backlog?</a:t>
            </a:r>
          </a:p>
          <a:p>
            <a:r>
              <a:rPr lang="en-US" sz="2800" dirty="0"/>
              <a:t>a) A list of defects</a:t>
            </a:r>
            <a:br>
              <a:rPr lang="en-US" sz="2800" dirty="0"/>
            </a:br>
            <a:r>
              <a:rPr lang="en-US" sz="2800" dirty="0"/>
              <a:t>b) A list of tasks for the next sprint</a:t>
            </a:r>
            <a:br>
              <a:rPr lang="en-US" sz="2800" dirty="0"/>
            </a:br>
            <a:r>
              <a:rPr lang="en-US" sz="2800" dirty="0"/>
              <a:t>c) A prioritized list of features and requirements</a:t>
            </a:r>
            <a:br>
              <a:rPr lang="en-US" sz="2800" dirty="0"/>
            </a:br>
            <a:r>
              <a:rPr lang="en-US" sz="2800" dirty="0"/>
              <a:t>d) A report of completed work</a:t>
            </a:r>
          </a:p>
          <a:p>
            <a:endParaRPr lang="en-IN" dirty="0"/>
          </a:p>
        </p:txBody>
      </p:sp>
    </p:spTree>
    <p:extLst>
      <p:ext uri="{BB962C8B-B14F-4D97-AF65-F5344CB8AC3E}">
        <p14:creationId xmlns:p14="http://schemas.microsoft.com/office/powerpoint/2010/main" val="3576444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48E0-A614-78D1-1B19-DAA2B5E25A3F}"/>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8AD9D1C1-ED1C-2A6F-0C96-E88595EABC53}"/>
              </a:ext>
            </a:extLst>
          </p:cNvPr>
          <p:cNvSpPr>
            <a:spLocks noGrp="1"/>
          </p:cNvSpPr>
          <p:nvPr>
            <p:ph idx="1"/>
          </p:nvPr>
        </p:nvSpPr>
        <p:spPr/>
        <p:txBody>
          <a:bodyPr/>
          <a:lstStyle/>
          <a:p>
            <a:r>
              <a:rPr lang="en-US" sz="2800" b="1" dirty="0"/>
              <a:t>What is the typical duration of a Scrum Sprint?</a:t>
            </a:r>
          </a:p>
          <a:p>
            <a:r>
              <a:rPr lang="en-US" sz="2800" dirty="0"/>
              <a:t>a) 1 day</a:t>
            </a:r>
            <a:br>
              <a:rPr lang="en-US" sz="2800" dirty="0"/>
            </a:br>
            <a:r>
              <a:rPr lang="en-US" sz="2800" dirty="0"/>
              <a:t>b) 2 weeks to 1 month</a:t>
            </a:r>
            <a:br>
              <a:rPr lang="en-US" sz="2800" dirty="0"/>
            </a:br>
            <a:r>
              <a:rPr lang="en-US" sz="2800" dirty="0"/>
              <a:t>c) 6 months</a:t>
            </a:r>
            <a:br>
              <a:rPr lang="en-US" sz="2800" dirty="0"/>
            </a:br>
            <a:r>
              <a:rPr lang="en-US" sz="2800" dirty="0"/>
              <a:t>d) 1 year</a:t>
            </a:r>
          </a:p>
          <a:p>
            <a:endParaRPr lang="en-IN" dirty="0"/>
          </a:p>
        </p:txBody>
      </p:sp>
    </p:spTree>
    <p:extLst>
      <p:ext uri="{BB962C8B-B14F-4D97-AF65-F5344CB8AC3E}">
        <p14:creationId xmlns:p14="http://schemas.microsoft.com/office/powerpoint/2010/main" val="3078859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C2E2-A4EA-3572-CCB9-CDD0869B6888}"/>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7184A6E5-3D43-0214-D045-8B6B876199D7}"/>
              </a:ext>
            </a:extLst>
          </p:cNvPr>
          <p:cNvSpPr>
            <a:spLocks noGrp="1"/>
          </p:cNvSpPr>
          <p:nvPr>
            <p:ph idx="1"/>
          </p:nvPr>
        </p:nvSpPr>
        <p:spPr/>
        <p:txBody>
          <a:bodyPr/>
          <a:lstStyle/>
          <a:p>
            <a:r>
              <a:rPr lang="en-US" sz="2800" b="1" dirty="0"/>
              <a:t>Who is responsible for ensuring the team follows Scrum practices?</a:t>
            </a:r>
          </a:p>
          <a:p>
            <a:r>
              <a:rPr lang="en-US" sz="2800" dirty="0"/>
              <a:t>a) Product Owner</a:t>
            </a:r>
            <a:br>
              <a:rPr lang="en-US" sz="2800" dirty="0"/>
            </a:br>
            <a:r>
              <a:rPr lang="en-US" sz="2800" dirty="0"/>
              <a:t>b) Scrum Master</a:t>
            </a:r>
            <a:br>
              <a:rPr lang="en-US" sz="2800" dirty="0"/>
            </a:br>
            <a:r>
              <a:rPr lang="en-US" sz="2800" dirty="0"/>
              <a:t>c) Development Team</a:t>
            </a:r>
            <a:br>
              <a:rPr lang="en-US" sz="2800" dirty="0"/>
            </a:br>
            <a:r>
              <a:rPr lang="en-US" sz="2800" dirty="0"/>
              <a:t>d) Project Manager</a:t>
            </a:r>
          </a:p>
          <a:p>
            <a:endParaRPr lang="en-IN" dirty="0"/>
          </a:p>
        </p:txBody>
      </p:sp>
    </p:spTree>
    <p:extLst>
      <p:ext uri="{BB962C8B-B14F-4D97-AF65-F5344CB8AC3E}">
        <p14:creationId xmlns:p14="http://schemas.microsoft.com/office/powerpoint/2010/main" val="248542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3251-8AC3-B457-05FD-8B3C607992A0}"/>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816158DA-2A5F-AC99-FCB1-424FBC0EEFB5}"/>
              </a:ext>
            </a:extLst>
          </p:cNvPr>
          <p:cNvSpPr>
            <a:spLocks noGrp="1"/>
          </p:cNvSpPr>
          <p:nvPr>
            <p:ph idx="1"/>
          </p:nvPr>
        </p:nvSpPr>
        <p:spPr/>
        <p:txBody>
          <a:bodyPr/>
          <a:lstStyle/>
          <a:p>
            <a:r>
              <a:rPr lang="en-US" sz="2800" b="1" dirty="0"/>
              <a:t>What is a Sprint Retrospective?</a:t>
            </a:r>
          </a:p>
          <a:p>
            <a:r>
              <a:rPr lang="en-US" sz="2800" dirty="0"/>
              <a:t>a) A review of completed tasks</a:t>
            </a:r>
            <a:br>
              <a:rPr lang="en-US" sz="2800" dirty="0"/>
            </a:br>
            <a:r>
              <a:rPr lang="en-US" sz="2800" dirty="0"/>
              <a:t>b) A meeting to reflect on the sprint and improve future processes</a:t>
            </a:r>
            <a:br>
              <a:rPr lang="en-US" sz="2800" dirty="0"/>
            </a:br>
            <a:r>
              <a:rPr lang="en-US" sz="2800" dirty="0"/>
              <a:t>c) A planning session for the next sprint</a:t>
            </a:r>
            <a:br>
              <a:rPr lang="en-US" sz="2800" dirty="0"/>
            </a:br>
            <a:r>
              <a:rPr lang="en-US" sz="2800" dirty="0"/>
              <a:t>d) A meeting to demonstrate the product</a:t>
            </a:r>
          </a:p>
          <a:p>
            <a:endParaRPr lang="en-IN" dirty="0"/>
          </a:p>
        </p:txBody>
      </p:sp>
    </p:spTree>
    <p:extLst>
      <p:ext uri="{BB962C8B-B14F-4D97-AF65-F5344CB8AC3E}">
        <p14:creationId xmlns:p14="http://schemas.microsoft.com/office/powerpoint/2010/main" val="1134625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4A77-F853-C322-62E8-1C91C6780F93}"/>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0C2DB1BE-4A4C-BEFE-A36A-C382A19B990C}"/>
              </a:ext>
            </a:extLst>
          </p:cNvPr>
          <p:cNvSpPr>
            <a:spLocks noGrp="1"/>
          </p:cNvSpPr>
          <p:nvPr>
            <p:ph idx="1"/>
          </p:nvPr>
        </p:nvSpPr>
        <p:spPr/>
        <p:txBody>
          <a:bodyPr/>
          <a:lstStyle/>
          <a:p>
            <a:r>
              <a:rPr lang="en-US" sz="2800" b="1" dirty="0"/>
              <a:t>What does the term "Increment" refer to in Scrum?</a:t>
            </a:r>
          </a:p>
          <a:p>
            <a:r>
              <a:rPr lang="en-US" sz="2800" dirty="0"/>
              <a:t>a) A timebox of one month</a:t>
            </a:r>
            <a:br>
              <a:rPr lang="en-US" sz="2800" dirty="0"/>
            </a:br>
            <a:r>
              <a:rPr lang="en-US" sz="2800" dirty="0"/>
              <a:t>b) A usable product delivered at the end of each sprint</a:t>
            </a:r>
            <a:br>
              <a:rPr lang="en-US" sz="2800" dirty="0"/>
            </a:br>
            <a:r>
              <a:rPr lang="en-US" sz="2800" dirty="0"/>
              <a:t>c) A list of new features</a:t>
            </a:r>
            <a:br>
              <a:rPr lang="en-US" sz="2800" dirty="0"/>
            </a:br>
            <a:r>
              <a:rPr lang="en-US" sz="2800" dirty="0"/>
              <a:t>d) A report on project progress</a:t>
            </a:r>
          </a:p>
          <a:p>
            <a:endParaRPr lang="en-IN" dirty="0"/>
          </a:p>
        </p:txBody>
      </p:sp>
    </p:spTree>
    <p:extLst>
      <p:ext uri="{BB962C8B-B14F-4D97-AF65-F5344CB8AC3E}">
        <p14:creationId xmlns:p14="http://schemas.microsoft.com/office/powerpoint/2010/main" val="308996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FB32-DB2F-3886-D557-E24BB9AAFDDE}"/>
              </a:ext>
            </a:extLst>
          </p:cNvPr>
          <p:cNvSpPr>
            <a:spLocks noGrp="1"/>
          </p:cNvSpPr>
          <p:nvPr>
            <p:ph type="title"/>
          </p:nvPr>
        </p:nvSpPr>
        <p:spPr/>
        <p:txBody>
          <a:bodyPr/>
          <a:lstStyle/>
          <a:p>
            <a:r>
              <a:rPr lang="en-IN" dirty="0"/>
              <a:t>Roles in agile</a:t>
            </a:r>
          </a:p>
        </p:txBody>
      </p:sp>
      <p:sp>
        <p:nvSpPr>
          <p:cNvPr id="3" name="Content Placeholder 2">
            <a:extLst>
              <a:ext uri="{FF2B5EF4-FFF2-40B4-BE49-F238E27FC236}">
                <a16:creationId xmlns:a16="http://schemas.microsoft.com/office/drawing/2014/main" id="{37653CC7-4A2E-3E65-B8FE-3D7A9D0302CF}"/>
              </a:ext>
            </a:extLst>
          </p:cNvPr>
          <p:cNvSpPr>
            <a:spLocks noGrp="1"/>
          </p:cNvSpPr>
          <p:nvPr>
            <p:ph idx="1"/>
          </p:nvPr>
        </p:nvSpPr>
        <p:spPr/>
        <p:txBody>
          <a:bodyPr/>
          <a:lstStyle/>
          <a:p>
            <a:r>
              <a:rPr lang="en-IN" b="1" dirty="0"/>
              <a:t>Cross Functional Team </a:t>
            </a:r>
          </a:p>
          <a:p>
            <a:pPr algn="just"/>
            <a:r>
              <a:rPr lang="en-US" b="0" i="0" dirty="0">
                <a:solidFill>
                  <a:srgbClr val="2B2A29"/>
                </a:solidFill>
                <a:effectLst/>
                <a:latin typeface="montserrat" panose="00000500000000000000" pitchFamily="2" charset="0"/>
              </a:rPr>
              <a:t>Every agile team contains self-sufficient team with 5 to 9 team members. The average experience of each member ranges from 6 to 10 years. The agile team contains 3 to 4 developers, 1 tester, 1 technical lead, 1 scrum master and 1 product owner.</a:t>
            </a:r>
          </a:p>
          <a:p>
            <a:pPr algn="just"/>
            <a:r>
              <a:rPr lang="en-US" b="0" i="0" dirty="0">
                <a:solidFill>
                  <a:srgbClr val="2B2A29"/>
                </a:solidFill>
                <a:effectLst/>
                <a:latin typeface="montserrat" panose="00000500000000000000" pitchFamily="2" charset="0"/>
              </a:rPr>
              <a:t>The Scrum master and Product owner are considered as a part of Team Interface, on the other hand remaining members are the part of Technical Interface.</a:t>
            </a:r>
          </a:p>
          <a:p>
            <a:endParaRPr lang="en-IN" b="1" dirty="0"/>
          </a:p>
        </p:txBody>
      </p:sp>
    </p:spTree>
    <p:extLst>
      <p:ext uri="{BB962C8B-B14F-4D97-AF65-F5344CB8AC3E}">
        <p14:creationId xmlns:p14="http://schemas.microsoft.com/office/powerpoint/2010/main" val="790420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870E-5571-3783-B4C0-EE2F313D983A}"/>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F47C204C-16A4-244E-4DDB-C2E70C81FF7B}"/>
              </a:ext>
            </a:extLst>
          </p:cNvPr>
          <p:cNvSpPr>
            <a:spLocks noGrp="1"/>
          </p:cNvSpPr>
          <p:nvPr>
            <p:ph idx="1"/>
          </p:nvPr>
        </p:nvSpPr>
        <p:spPr/>
        <p:txBody>
          <a:bodyPr/>
          <a:lstStyle/>
          <a:p>
            <a:r>
              <a:rPr lang="en-US" sz="2800" b="1" dirty="0"/>
              <a:t>In Agile, what is "timeboxing"?</a:t>
            </a:r>
          </a:p>
          <a:p>
            <a:r>
              <a:rPr lang="en-US" sz="2800" dirty="0"/>
              <a:t>a) Limiting the scope of features</a:t>
            </a:r>
            <a:br>
              <a:rPr lang="en-US" sz="2800" dirty="0"/>
            </a:br>
            <a:r>
              <a:rPr lang="en-US" sz="2800" dirty="0"/>
              <a:t>b) Setting a fixed duration for events and activities</a:t>
            </a:r>
            <a:br>
              <a:rPr lang="en-US" sz="2800" dirty="0"/>
            </a:br>
            <a:r>
              <a:rPr lang="en-US" sz="2800" dirty="0"/>
              <a:t>c) Restricting resources for a project</a:t>
            </a:r>
            <a:br>
              <a:rPr lang="en-US" sz="2800" dirty="0"/>
            </a:br>
            <a:r>
              <a:rPr lang="en-US" sz="2800" dirty="0"/>
              <a:t>d) A project planning technique</a:t>
            </a:r>
          </a:p>
          <a:p>
            <a:endParaRPr lang="en-IN" dirty="0"/>
          </a:p>
        </p:txBody>
      </p:sp>
    </p:spTree>
    <p:extLst>
      <p:ext uri="{BB962C8B-B14F-4D97-AF65-F5344CB8AC3E}">
        <p14:creationId xmlns:p14="http://schemas.microsoft.com/office/powerpoint/2010/main" val="2659884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28B5-4C9B-A699-119A-FEF11F2EAEE4}"/>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6716C0A2-25F9-183E-9DC1-58681A25D767}"/>
              </a:ext>
            </a:extLst>
          </p:cNvPr>
          <p:cNvSpPr>
            <a:spLocks noGrp="1"/>
          </p:cNvSpPr>
          <p:nvPr>
            <p:ph idx="1"/>
          </p:nvPr>
        </p:nvSpPr>
        <p:spPr/>
        <p:txBody>
          <a:bodyPr/>
          <a:lstStyle/>
          <a:p>
            <a:r>
              <a:rPr lang="en-US" sz="2800" b="1" dirty="0"/>
              <a:t>What is the maximum time for a Daily Scrum (Stand-up)?</a:t>
            </a:r>
          </a:p>
          <a:p>
            <a:r>
              <a:rPr lang="en-US" sz="2800" dirty="0"/>
              <a:t>a) 15 minutes</a:t>
            </a:r>
            <a:br>
              <a:rPr lang="en-US" sz="2800" dirty="0"/>
            </a:br>
            <a:r>
              <a:rPr lang="en-US" sz="2800" dirty="0"/>
              <a:t>b) 30 minutes</a:t>
            </a:r>
            <a:br>
              <a:rPr lang="en-US" sz="2800" dirty="0"/>
            </a:br>
            <a:r>
              <a:rPr lang="en-US" sz="2800" dirty="0"/>
              <a:t>c) 1 hour</a:t>
            </a:r>
            <a:br>
              <a:rPr lang="en-US" sz="2800" dirty="0"/>
            </a:br>
            <a:r>
              <a:rPr lang="en-US" sz="2800" dirty="0"/>
              <a:t>d) 5 minutes</a:t>
            </a:r>
          </a:p>
          <a:p>
            <a:endParaRPr lang="en-IN" dirty="0"/>
          </a:p>
        </p:txBody>
      </p:sp>
    </p:spTree>
    <p:extLst>
      <p:ext uri="{BB962C8B-B14F-4D97-AF65-F5344CB8AC3E}">
        <p14:creationId xmlns:p14="http://schemas.microsoft.com/office/powerpoint/2010/main" val="2147459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FB6B-2984-7AC6-ED42-97AFE678C5BE}"/>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461A05A4-E1B0-5313-0DBB-0C558EB91EA3}"/>
              </a:ext>
            </a:extLst>
          </p:cNvPr>
          <p:cNvSpPr>
            <a:spLocks noGrp="1"/>
          </p:cNvSpPr>
          <p:nvPr>
            <p:ph idx="1"/>
          </p:nvPr>
        </p:nvSpPr>
        <p:spPr/>
        <p:txBody>
          <a:bodyPr/>
          <a:lstStyle/>
          <a:p>
            <a:r>
              <a:rPr lang="en-US" sz="2800" b="1" dirty="0"/>
              <a:t>Which role is responsible for maximizing the value of the product?</a:t>
            </a:r>
          </a:p>
          <a:p>
            <a:r>
              <a:rPr lang="en-US" sz="2800" dirty="0"/>
              <a:t>a) Scrum Master</a:t>
            </a:r>
            <a:br>
              <a:rPr lang="en-US" sz="2800" dirty="0"/>
            </a:br>
            <a:r>
              <a:rPr lang="en-US" sz="2800" dirty="0"/>
              <a:t>b) Development Team</a:t>
            </a:r>
            <a:br>
              <a:rPr lang="en-US" sz="2800" dirty="0"/>
            </a:br>
            <a:r>
              <a:rPr lang="en-US" sz="2800" dirty="0"/>
              <a:t>c) Stakeholders</a:t>
            </a:r>
            <a:br>
              <a:rPr lang="en-US" sz="2800" dirty="0"/>
            </a:br>
            <a:r>
              <a:rPr lang="en-US" sz="2800" dirty="0"/>
              <a:t>d) Product Owner</a:t>
            </a:r>
          </a:p>
          <a:p>
            <a:endParaRPr lang="en-IN" dirty="0"/>
          </a:p>
        </p:txBody>
      </p:sp>
    </p:spTree>
    <p:extLst>
      <p:ext uri="{BB962C8B-B14F-4D97-AF65-F5344CB8AC3E}">
        <p14:creationId xmlns:p14="http://schemas.microsoft.com/office/powerpoint/2010/main" val="1817693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7A8A-4438-AD35-DD51-50427D1C545C}"/>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C80C3247-6140-0B2B-9F59-8BAD3F11ABAB}"/>
              </a:ext>
            </a:extLst>
          </p:cNvPr>
          <p:cNvSpPr>
            <a:spLocks noGrp="1"/>
          </p:cNvSpPr>
          <p:nvPr>
            <p:ph idx="1"/>
          </p:nvPr>
        </p:nvSpPr>
        <p:spPr/>
        <p:txBody>
          <a:bodyPr/>
          <a:lstStyle/>
          <a:p>
            <a:r>
              <a:rPr lang="en-US" sz="2800" b="1" dirty="0"/>
              <a:t>What is a "burn-down chart" used for?</a:t>
            </a:r>
          </a:p>
          <a:p>
            <a:r>
              <a:rPr lang="en-US" sz="2800" dirty="0"/>
              <a:t>a) Measuring the progress of the team during a sprint</a:t>
            </a:r>
            <a:br>
              <a:rPr lang="en-US" sz="2800" dirty="0"/>
            </a:br>
            <a:r>
              <a:rPr lang="en-US" sz="2800" dirty="0"/>
              <a:t>b) Tracking defects in the product</a:t>
            </a:r>
            <a:br>
              <a:rPr lang="en-US" sz="2800" dirty="0"/>
            </a:br>
            <a:r>
              <a:rPr lang="en-US" sz="2800" dirty="0"/>
              <a:t>c) Planning tasks for the sprint</a:t>
            </a:r>
            <a:br>
              <a:rPr lang="en-US" sz="2800" dirty="0"/>
            </a:br>
            <a:r>
              <a:rPr lang="en-US" sz="2800" dirty="0"/>
              <a:t>d) Allocating team resources</a:t>
            </a:r>
          </a:p>
          <a:p>
            <a:endParaRPr lang="en-IN" dirty="0"/>
          </a:p>
        </p:txBody>
      </p:sp>
    </p:spTree>
    <p:extLst>
      <p:ext uri="{BB962C8B-B14F-4D97-AF65-F5344CB8AC3E}">
        <p14:creationId xmlns:p14="http://schemas.microsoft.com/office/powerpoint/2010/main" val="794821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5331-90CA-D1A0-4EF3-A24920516BCA}"/>
              </a:ext>
            </a:extLst>
          </p:cNvPr>
          <p:cNvSpPr>
            <a:spLocks noGrp="1"/>
          </p:cNvSpPr>
          <p:nvPr>
            <p:ph type="title"/>
          </p:nvPr>
        </p:nvSpPr>
        <p:spPr/>
        <p:txBody>
          <a:bodyPr/>
          <a:lstStyle/>
          <a:p>
            <a:r>
              <a:rPr lang="en-IN" dirty="0"/>
              <a:t>MCQ</a:t>
            </a:r>
          </a:p>
        </p:txBody>
      </p:sp>
      <p:sp>
        <p:nvSpPr>
          <p:cNvPr id="3" name="Content Placeholder 2">
            <a:extLst>
              <a:ext uri="{FF2B5EF4-FFF2-40B4-BE49-F238E27FC236}">
                <a16:creationId xmlns:a16="http://schemas.microsoft.com/office/drawing/2014/main" id="{DA4CA46B-3687-3DC9-C8B2-7BEDC985089B}"/>
              </a:ext>
            </a:extLst>
          </p:cNvPr>
          <p:cNvSpPr>
            <a:spLocks noGrp="1"/>
          </p:cNvSpPr>
          <p:nvPr>
            <p:ph idx="1"/>
          </p:nvPr>
        </p:nvSpPr>
        <p:spPr/>
        <p:txBody>
          <a:bodyPr/>
          <a:lstStyle/>
          <a:p>
            <a:r>
              <a:rPr lang="en-US" sz="2800" b="1" dirty="0"/>
              <a:t>What is meant by "velocity" in Scrum?</a:t>
            </a:r>
          </a:p>
          <a:p>
            <a:r>
              <a:rPr lang="en-US" sz="2800" dirty="0"/>
              <a:t>a) Speed of software delivery</a:t>
            </a:r>
            <a:br>
              <a:rPr lang="en-US" sz="2800" dirty="0"/>
            </a:br>
            <a:r>
              <a:rPr lang="en-US" sz="2800" dirty="0"/>
              <a:t>b) Number of sprints completed</a:t>
            </a:r>
            <a:br>
              <a:rPr lang="en-US" sz="2800" dirty="0"/>
            </a:br>
            <a:r>
              <a:rPr lang="en-US" sz="2800" dirty="0"/>
              <a:t>c) Rate at which the team completes work</a:t>
            </a:r>
            <a:br>
              <a:rPr lang="en-US" sz="2800" dirty="0"/>
            </a:br>
            <a:r>
              <a:rPr lang="en-US" sz="2800" dirty="0"/>
              <a:t>d) Number of bugs fixed</a:t>
            </a:r>
          </a:p>
          <a:p>
            <a:endParaRPr lang="en-IN" dirty="0"/>
          </a:p>
        </p:txBody>
      </p:sp>
    </p:spTree>
    <p:extLst>
      <p:ext uri="{BB962C8B-B14F-4D97-AF65-F5344CB8AC3E}">
        <p14:creationId xmlns:p14="http://schemas.microsoft.com/office/powerpoint/2010/main" val="19411060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42F0-0624-2DD5-9B39-B4D57D0E295D}"/>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C446F53A-0A40-9E26-847F-DBC8F19C2C20}"/>
              </a:ext>
            </a:extLst>
          </p:cNvPr>
          <p:cNvSpPr>
            <a:spLocks noGrp="1"/>
          </p:cNvSpPr>
          <p:nvPr>
            <p:ph idx="1"/>
          </p:nvPr>
        </p:nvSpPr>
        <p:spPr/>
        <p:txBody>
          <a:bodyPr/>
          <a:lstStyle/>
          <a:p>
            <a:r>
              <a:rPr lang="en-US" sz="2800" b="1" dirty="0"/>
              <a:t>What is meant by "velocity" in Scrum?</a:t>
            </a:r>
          </a:p>
          <a:p>
            <a:r>
              <a:rPr lang="en-US" sz="2800" dirty="0"/>
              <a:t>a) Speed of software delivery</a:t>
            </a:r>
            <a:br>
              <a:rPr lang="en-US" sz="2800" dirty="0"/>
            </a:br>
            <a:r>
              <a:rPr lang="en-US" sz="2800" dirty="0"/>
              <a:t>b) Number of sprints completed</a:t>
            </a:r>
            <a:br>
              <a:rPr lang="en-US" sz="2800" dirty="0"/>
            </a:br>
            <a:r>
              <a:rPr lang="en-US" sz="2800" dirty="0"/>
              <a:t>c) Rate at which the team completes work</a:t>
            </a:r>
            <a:br>
              <a:rPr lang="en-US" sz="2800" dirty="0"/>
            </a:br>
            <a:r>
              <a:rPr lang="en-US" sz="2800" dirty="0"/>
              <a:t>d) Number of bugs fixed</a:t>
            </a:r>
          </a:p>
          <a:p>
            <a:endParaRPr lang="en-IN" dirty="0"/>
          </a:p>
        </p:txBody>
      </p:sp>
    </p:spTree>
    <p:extLst>
      <p:ext uri="{BB962C8B-B14F-4D97-AF65-F5344CB8AC3E}">
        <p14:creationId xmlns:p14="http://schemas.microsoft.com/office/powerpoint/2010/main" val="991154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473A-31B6-BD9D-42B1-B50F68D0A1DA}"/>
              </a:ext>
            </a:extLst>
          </p:cNvPr>
          <p:cNvSpPr>
            <a:spLocks noGrp="1"/>
          </p:cNvSpPr>
          <p:nvPr>
            <p:ph type="title"/>
          </p:nvPr>
        </p:nvSpPr>
        <p:spPr/>
        <p:txBody>
          <a:bodyPr/>
          <a:lstStyle/>
          <a:p>
            <a:r>
              <a:rPr lang="en-IN" dirty="0"/>
              <a:t>MCQ</a:t>
            </a:r>
          </a:p>
        </p:txBody>
      </p:sp>
      <p:sp>
        <p:nvSpPr>
          <p:cNvPr id="3" name="Content Placeholder 2">
            <a:extLst>
              <a:ext uri="{FF2B5EF4-FFF2-40B4-BE49-F238E27FC236}">
                <a16:creationId xmlns:a16="http://schemas.microsoft.com/office/drawing/2014/main" id="{18071822-3CFB-D486-6412-AC358C2EB367}"/>
              </a:ext>
            </a:extLst>
          </p:cNvPr>
          <p:cNvSpPr>
            <a:spLocks noGrp="1"/>
          </p:cNvSpPr>
          <p:nvPr>
            <p:ph idx="1"/>
          </p:nvPr>
        </p:nvSpPr>
        <p:spPr/>
        <p:txBody>
          <a:bodyPr/>
          <a:lstStyle/>
          <a:p>
            <a:r>
              <a:rPr lang="en-US" sz="2800" b="1" dirty="0"/>
              <a:t>What is "Definition of Done" (DoD) in Scrum?</a:t>
            </a:r>
          </a:p>
          <a:p>
            <a:r>
              <a:rPr lang="en-US" sz="2800" dirty="0"/>
              <a:t>a) A list of incomplete tasks</a:t>
            </a:r>
            <a:br>
              <a:rPr lang="en-US" sz="2800" dirty="0"/>
            </a:br>
            <a:r>
              <a:rPr lang="en-US" sz="2800" dirty="0"/>
              <a:t>b) Criteria that must be met before a product increment is considered complete</a:t>
            </a:r>
            <a:br>
              <a:rPr lang="en-US" sz="2800" dirty="0"/>
            </a:br>
            <a:r>
              <a:rPr lang="en-US" sz="2800" dirty="0"/>
              <a:t>c) A checklist for closing a project</a:t>
            </a:r>
            <a:br>
              <a:rPr lang="en-US" sz="2800" dirty="0"/>
            </a:br>
            <a:r>
              <a:rPr lang="en-US" sz="2800" dirty="0"/>
              <a:t>d) A description of finished documentation</a:t>
            </a:r>
          </a:p>
          <a:p>
            <a:endParaRPr lang="en-IN" dirty="0"/>
          </a:p>
        </p:txBody>
      </p:sp>
    </p:spTree>
    <p:extLst>
      <p:ext uri="{BB962C8B-B14F-4D97-AF65-F5344CB8AC3E}">
        <p14:creationId xmlns:p14="http://schemas.microsoft.com/office/powerpoint/2010/main" val="2564345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20E9-026C-F80A-A497-5B73F766CA2D}"/>
              </a:ext>
            </a:extLst>
          </p:cNvPr>
          <p:cNvSpPr>
            <a:spLocks noGrp="1"/>
          </p:cNvSpPr>
          <p:nvPr>
            <p:ph type="title"/>
          </p:nvPr>
        </p:nvSpPr>
        <p:spPr/>
        <p:txBody>
          <a:bodyPr/>
          <a:lstStyle/>
          <a:p>
            <a:r>
              <a:rPr lang="en-IN" dirty="0"/>
              <a:t>MCQ</a:t>
            </a:r>
          </a:p>
        </p:txBody>
      </p:sp>
      <p:sp>
        <p:nvSpPr>
          <p:cNvPr id="3" name="Content Placeholder 2">
            <a:extLst>
              <a:ext uri="{FF2B5EF4-FFF2-40B4-BE49-F238E27FC236}">
                <a16:creationId xmlns:a16="http://schemas.microsoft.com/office/drawing/2014/main" id="{1A3D1B9B-CDEA-B239-C504-9FC803A52397}"/>
              </a:ext>
            </a:extLst>
          </p:cNvPr>
          <p:cNvSpPr>
            <a:spLocks noGrp="1"/>
          </p:cNvSpPr>
          <p:nvPr>
            <p:ph idx="1"/>
          </p:nvPr>
        </p:nvSpPr>
        <p:spPr/>
        <p:txBody>
          <a:bodyPr/>
          <a:lstStyle/>
          <a:p>
            <a:r>
              <a:rPr lang="en-US" sz="2800" b="1" dirty="0"/>
              <a:t>What does the Product Owner do in Scrum?</a:t>
            </a:r>
          </a:p>
          <a:p>
            <a:r>
              <a:rPr lang="en-US" sz="2800" dirty="0"/>
              <a:t>a) Manages the team’s work</a:t>
            </a:r>
            <a:br>
              <a:rPr lang="en-US" sz="2800" dirty="0"/>
            </a:br>
            <a:r>
              <a:rPr lang="en-US" sz="2800" dirty="0"/>
              <a:t>b) Manages the Product Backlog</a:t>
            </a:r>
            <a:br>
              <a:rPr lang="en-US" sz="2800" dirty="0"/>
            </a:br>
            <a:r>
              <a:rPr lang="en-US" sz="2800" dirty="0"/>
              <a:t>c) Estimates the tasks for the Sprint</a:t>
            </a:r>
            <a:br>
              <a:rPr lang="en-US" sz="2800" dirty="0"/>
            </a:br>
            <a:r>
              <a:rPr lang="en-US" sz="2800" dirty="0"/>
              <a:t>d) Conducts daily stand-up meetings</a:t>
            </a:r>
          </a:p>
          <a:p>
            <a:endParaRPr lang="en-IN" dirty="0"/>
          </a:p>
        </p:txBody>
      </p:sp>
    </p:spTree>
    <p:extLst>
      <p:ext uri="{BB962C8B-B14F-4D97-AF65-F5344CB8AC3E}">
        <p14:creationId xmlns:p14="http://schemas.microsoft.com/office/powerpoint/2010/main" val="9991276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9746-145E-78C2-8378-1508E59542B9}"/>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2301C24E-248B-A2D7-0518-CEF4B6C224CA}"/>
              </a:ext>
            </a:extLst>
          </p:cNvPr>
          <p:cNvSpPr>
            <a:spLocks noGrp="1"/>
          </p:cNvSpPr>
          <p:nvPr>
            <p:ph idx="1"/>
          </p:nvPr>
        </p:nvSpPr>
        <p:spPr/>
        <p:txBody>
          <a:bodyPr/>
          <a:lstStyle/>
          <a:p>
            <a:r>
              <a:rPr lang="en-US" sz="2800" b="1" dirty="0"/>
              <a:t>What does "Scrum" stand for?</a:t>
            </a:r>
          </a:p>
          <a:p>
            <a:r>
              <a:rPr lang="en-US" sz="2800" dirty="0"/>
              <a:t>a) Software Creation and Management</a:t>
            </a:r>
            <a:br>
              <a:rPr lang="en-US" sz="2800" dirty="0"/>
            </a:br>
            <a:r>
              <a:rPr lang="en-US" sz="2800" dirty="0"/>
              <a:t>b) It's not an acronym, it’s derived from rugby</a:t>
            </a:r>
            <a:br>
              <a:rPr lang="en-US" sz="2800" dirty="0"/>
            </a:br>
            <a:r>
              <a:rPr lang="en-US" sz="2800" dirty="0"/>
              <a:t>c) Sprint Creation and Management</a:t>
            </a:r>
            <a:br>
              <a:rPr lang="en-US" sz="2800" dirty="0"/>
            </a:br>
            <a:r>
              <a:rPr lang="en-US" sz="2800" dirty="0"/>
              <a:t>d) Systematic Collaborative Risk Management</a:t>
            </a:r>
          </a:p>
          <a:p>
            <a:endParaRPr lang="en-IN" dirty="0"/>
          </a:p>
        </p:txBody>
      </p:sp>
    </p:spTree>
    <p:extLst>
      <p:ext uri="{BB962C8B-B14F-4D97-AF65-F5344CB8AC3E}">
        <p14:creationId xmlns:p14="http://schemas.microsoft.com/office/powerpoint/2010/main" val="40162733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DCA7-A085-4888-DA82-3FCB4C198132}"/>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C5A6661D-7CE5-61C5-30CB-9BDC9A59ADCA}"/>
              </a:ext>
            </a:extLst>
          </p:cNvPr>
          <p:cNvSpPr>
            <a:spLocks noGrp="1"/>
          </p:cNvSpPr>
          <p:nvPr>
            <p:ph idx="1"/>
          </p:nvPr>
        </p:nvSpPr>
        <p:spPr/>
        <p:txBody>
          <a:bodyPr/>
          <a:lstStyle/>
          <a:p>
            <a:r>
              <a:rPr lang="en-US" sz="2800" b="1" dirty="0"/>
              <a:t>How does the Scrum Master serve the development team?</a:t>
            </a:r>
          </a:p>
          <a:p>
            <a:r>
              <a:rPr lang="en-US" sz="2800" dirty="0"/>
              <a:t>a) Assigns tasks to individual team members</a:t>
            </a:r>
            <a:br>
              <a:rPr lang="en-US" sz="2800" dirty="0"/>
            </a:br>
            <a:r>
              <a:rPr lang="en-US" sz="2800" dirty="0"/>
              <a:t>b) Removes impediments and coaches the team</a:t>
            </a:r>
            <a:br>
              <a:rPr lang="en-US" sz="2800" dirty="0"/>
            </a:br>
            <a:r>
              <a:rPr lang="en-US" sz="2800" dirty="0"/>
              <a:t>c) Manages the Product Backlog</a:t>
            </a:r>
            <a:br>
              <a:rPr lang="en-US" sz="2800" dirty="0"/>
            </a:br>
            <a:r>
              <a:rPr lang="en-US" sz="2800" dirty="0"/>
              <a:t>d) Approves final increments</a:t>
            </a:r>
          </a:p>
          <a:p>
            <a:endParaRPr lang="en-IN" dirty="0"/>
          </a:p>
        </p:txBody>
      </p:sp>
    </p:spTree>
    <p:extLst>
      <p:ext uri="{BB962C8B-B14F-4D97-AF65-F5344CB8AC3E}">
        <p14:creationId xmlns:p14="http://schemas.microsoft.com/office/powerpoint/2010/main" val="137213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4A9B-F91A-B21D-A8E9-FAC6C8910430}"/>
              </a:ext>
            </a:extLst>
          </p:cNvPr>
          <p:cNvSpPr>
            <a:spLocks noGrp="1"/>
          </p:cNvSpPr>
          <p:nvPr>
            <p:ph type="title"/>
          </p:nvPr>
        </p:nvSpPr>
        <p:spPr/>
        <p:txBody>
          <a:bodyPr/>
          <a:lstStyle/>
          <a:p>
            <a:r>
              <a:rPr lang="en-IN" dirty="0"/>
              <a:t>Cross functional team composition</a:t>
            </a:r>
          </a:p>
        </p:txBody>
      </p:sp>
      <p:pic>
        <p:nvPicPr>
          <p:cNvPr id="5" name="Content Placeholder 4">
            <a:extLst>
              <a:ext uri="{FF2B5EF4-FFF2-40B4-BE49-F238E27FC236}">
                <a16:creationId xmlns:a16="http://schemas.microsoft.com/office/drawing/2014/main" id="{93A6C0ED-6DA6-AD05-C6CC-44B1C407561D}"/>
              </a:ext>
            </a:extLst>
          </p:cNvPr>
          <p:cNvPicPr>
            <a:picLocks noGrp="1" noChangeAspect="1"/>
          </p:cNvPicPr>
          <p:nvPr>
            <p:ph idx="1"/>
          </p:nvPr>
        </p:nvPicPr>
        <p:blipFill>
          <a:blip r:embed="rId2"/>
          <a:stretch>
            <a:fillRect/>
          </a:stretch>
        </p:blipFill>
        <p:spPr>
          <a:xfrm>
            <a:off x="1693528" y="1895462"/>
            <a:ext cx="8804943" cy="4377322"/>
          </a:xfrm>
        </p:spPr>
      </p:pic>
    </p:spTree>
    <p:extLst>
      <p:ext uri="{BB962C8B-B14F-4D97-AF65-F5344CB8AC3E}">
        <p14:creationId xmlns:p14="http://schemas.microsoft.com/office/powerpoint/2010/main" val="40076563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7BD9-17A8-85D1-6FC2-D91C6CA820BD}"/>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394E0D36-AFD9-5B6D-11CC-881586BF805B}"/>
              </a:ext>
            </a:extLst>
          </p:cNvPr>
          <p:cNvSpPr>
            <a:spLocks noGrp="1"/>
          </p:cNvSpPr>
          <p:nvPr>
            <p:ph idx="1"/>
          </p:nvPr>
        </p:nvSpPr>
        <p:spPr/>
        <p:txBody>
          <a:bodyPr/>
          <a:lstStyle/>
          <a:p>
            <a:r>
              <a:rPr lang="en-US" sz="2800" b="1" dirty="0"/>
              <a:t>Which of the following is a benefit of using Agile?</a:t>
            </a:r>
          </a:p>
          <a:p>
            <a:r>
              <a:rPr lang="en-US" sz="2800" dirty="0"/>
              <a:t>a) Increased documentation</a:t>
            </a:r>
            <a:br>
              <a:rPr lang="en-US" sz="2800" dirty="0"/>
            </a:br>
            <a:r>
              <a:rPr lang="en-US" sz="2800" dirty="0"/>
              <a:t>b) Flexibility to change requirements</a:t>
            </a:r>
            <a:br>
              <a:rPr lang="en-US" sz="2800" dirty="0"/>
            </a:br>
            <a:r>
              <a:rPr lang="en-US" sz="2800" dirty="0"/>
              <a:t>c) A fixed project plan</a:t>
            </a:r>
            <a:br>
              <a:rPr lang="en-US" sz="2800" dirty="0"/>
            </a:br>
            <a:r>
              <a:rPr lang="en-US" sz="2800" dirty="0"/>
              <a:t>d) Reduced stakeholder involvement</a:t>
            </a:r>
          </a:p>
          <a:p>
            <a:endParaRPr lang="en-IN" dirty="0"/>
          </a:p>
        </p:txBody>
      </p:sp>
    </p:spTree>
    <p:extLst>
      <p:ext uri="{BB962C8B-B14F-4D97-AF65-F5344CB8AC3E}">
        <p14:creationId xmlns:p14="http://schemas.microsoft.com/office/powerpoint/2010/main" val="9916232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4C0A-210D-3688-C1F1-CB00CDF4C7DF}"/>
              </a:ext>
            </a:extLst>
          </p:cNvPr>
          <p:cNvSpPr>
            <a:spLocks noGrp="1"/>
          </p:cNvSpPr>
          <p:nvPr>
            <p:ph type="title"/>
          </p:nvPr>
        </p:nvSpPr>
        <p:spPr/>
        <p:txBody>
          <a:bodyPr/>
          <a:lstStyle/>
          <a:p>
            <a:r>
              <a:rPr lang="en-IN" dirty="0"/>
              <a:t>MCQ</a:t>
            </a:r>
          </a:p>
        </p:txBody>
      </p:sp>
      <p:sp>
        <p:nvSpPr>
          <p:cNvPr id="3" name="Content Placeholder 2">
            <a:extLst>
              <a:ext uri="{FF2B5EF4-FFF2-40B4-BE49-F238E27FC236}">
                <a16:creationId xmlns:a16="http://schemas.microsoft.com/office/drawing/2014/main" id="{CE5BEA97-654B-CA66-4A23-843253F13E63}"/>
              </a:ext>
            </a:extLst>
          </p:cNvPr>
          <p:cNvSpPr>
            <a:spLocks noGrp="1"/>
          </p:cNvSpPr>
          <p:nvPr>
            <p:ph idx="1"/>
          </p:nvPr>
        </p:nvSpPr>
        <p:spPr/>
        <p:txBody>
          <a:bodyPr/>
          <a:lstStyle/>
          <a:p>
            <a:r>
              <a:rPr lang="en-US" sz="2800" b="1" dirty="0"/>
              <a:t>What is the role of stakeholders in Scrum?</a:t>
            </a:r>
          </a:p>
          <a:p>
            <a:r>
              <a:rPr lang="en-US" sz="2800" dirty="0"/>
              <a:t>a) Review the Sprint Backlog</a:t>
            </a:r>
            <a:br>
              <a:rPr lang="en-US" sz="2800" dirty="0"/>
            </a:br>
            <a:r>
              <a:rPr lang="en-US" sz="2800" dirty="0"/>
              <a:t>b) Participate in Sprint Planning</a:t>
            </a:r>
            <a:br>
              <a:rPr lang="en-US" sz="2800" dirty="0"/>
            </a:br>
            <a:r>
              <a:rPr lang="en-US" sz="2800" dirty="0"/>
              <a:t>c) Provide feedback during the Sprint Review</a:t>
            </a:r>
            <a:br>
              <a:rPr lang="en-US" sz="2800" dirty="0"/>
            </a:br>
            <a:r>
              <a:rPr lang="en-US" sz="2800" dirty="0"/>
              <a:t>d) Assign tasks to the Development Team</a:t>
            </a:r>
          </a:p>
          <a:p>
            <a:endParaRPr lang="en-IN" dirty="0"/>
          </a:p>
        </p:txBody>
      </p:sp>
    </p:spTree>
    <p:extLst>
      <p:ext uri="{BB962C8B-B14F-4D97-AF65-F5344CB8AC3E}">
        <p14:creationId xmlns:p14="http://schemas.microsoft.com/office/powerpoint/2010/main" val="39989766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F123-610B-1429-AEFB-EC00D0B4485F}"/>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3D995E8B-8E2B-95B5-AA3E-1F8D554D1E33}"/>
              </a:ext>
            </a:extLst>
          </p:cNvPr>
          <p:cNvSpPr>
            <a:spLocks noGrp="1"/>
          </p:cNvSpPr>
          <p:nvPr>
            <p:ph idx="1"/>
          </p:nvPr>
        </p:nvSpPr>
        <p:spPr/>
        <p:txBody>
          <a:bodyPr/>
          <a:lstStyle/>
          <a:p>
            <a:r>
              <a:rPr lang="en-US" sz="2800" b="1" dirty="0"/>
              <a:t>When can a Product Backlog be updated?</a:t>
            </a:r>
          </a:p>
          <a:p>
            <a:r>
              <a:rPr lang="en-US" sz="2800" dirty="0"/>
              <a:t>a) Only during Sprint Planning</a:t>
            </a:r>
            <a:br>
              <a:rPr lang="en-US" sz="2800" dirty="0"/>
            </a:br>
            <a:r>
              <a:rPr lang="en-US" sz="2800" dirty="0"/>
              <a:t>b) Anytime as necessary</a:t>
            </a:r>
            <a:br>
              <a:rPr lang="en-US" sz="2800" dirty="0"/>
            </a:br>
            <a:r>
              <a:rPr lang="en-US" sz="2800" dirty="0"/>
              <a:t>c) Only at the beginning of the project</a:t>
            </a:r>
            <a:br>
              <a:rPr lang="en-US" sz="2800" dirty="0"/>
            </a:br>
            <a:r>
              <a:rPr lang="en-US" sz="2800" dirty="0"/>
              <a:t>d) Only during the Sprint Review</a:t>
            </a:r>
          </a:p>
          <a:p>
            <a:endParaRPr lang="en-IN" dirty="0"/>
          </a:p>
        </p:txBody>
      </p:sp>
    </p:spTree>
    <p:extLst>
      <p:ext uri="{BB962C8B-B14F-4D97-AF65-F5344CB8AC3E}">
        <p14:creationId xmlns:p14="http://schemas.microsoft.com/office/powerpoint/2010/main" val="237481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220D-CE14-726F-2CDD-EAFBE61C5793}"/>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C950E799-2CE1-B3D1-E36C-F177746B7352}"/>
              </a:ext>
            </a:extLst>
          </p:cNvPr>
          <p:cNvSpPr>
            <a:spLocks noGrp="1"/>
          </p:cNvSpPr>
          <p:nvPr>
            <p:ph idx="1"/>
          </p:nvPr>
        </p:nvSpPr>
        <p:spPr/>
        <p:txBody>
          <a:bodyPr/>
          <a:lstStyle/>
          <a:p>
            <a:r>
              <a:rPr lang="en-US" sz="2800" b="1" dirty="0"/>
              <a:t>Which event is timeboxed to ensure regular feedback?</a:t>
            </a:r>
          </a:p>
          <a:p>
            <a:r>
              <a:rPr lang="en-US" sz="2800" dirty="0"/>
              <a:t>a) Sprint Planning</a:t>
            </a:r>
            <a:br>
              <a:rPr lang="en-US" sz="2800" dirty="0"/>
            </a:br>
            <a:r>
              <a:rPr lang="en-US" sz="2800" dirty="0"/>
              <a:t>b) Daily Scrum</a:t>
            </a:r>
            <a:br>
              <a:rPr lang="en-US" sz="2800" dirty="0"/>
            </a:br>
            <a:r>
              <a:rPr lang="en-US" sz="2800" dirty="0"/>
              <a:t>c) Sprint Review</a:t>
            </a:r>
            <a:br>
              <a:rPr lang="en-US" sz="2800" dirty="0"/>
            </a:br>
            <a:r>
              <a:rPr lang="en-US" sz="2800" dirty="0"/>
              <a:t>d) Sprint Retrospective</a:t>
            </a:r>
          </a:p>
          <a:p>
            <a:endParaRPr lang="en-IN" dirty="0"/>
          </a:p>
        </p:txBody>
      </p:sp>
    </p:spTree>
    <p:extLst>
      <p:ext uri="{BB962C8B-B14F-4D97-AF65-F5344CB8AC3E}">
        <p14:creationId xmlns:p14="http://schemas.microsoft.com/office/powerpoint/2010/main" val="33741990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E3F0-026F-02D6-2857-5AEA2CCA9FAA}"/>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B69EC5D2-C283-D739-A878-0AF9DB6BF39F}"/>
              </a:ext>
            </a:extLst>
          </p:cNvPr>
          <p:cNvSpPr>
            <a:spLocks noGrp="1"/>
          </p:cNvSpPr>
          <p:nvPr>
            <p:ph idx="1"/>
          </p:nvPr>
        </p:nvSpPr>
        <p:spPr/>
        <p:txBody>
          <a:bodyPr/>
          <a:lstStyle/>
          <a:p>
            <a:r>
              <a:rPr lang="en-US" sz="2800" b="1" dirty="0"/>
              <a:t>In Scrum, who decides when an increment is "done"?</a:t>
            </a:r>
          </a:p>
          <a:p>
            <a:r>
              <a:rPr lang="en-US" sz="2800" dirty="0"/>
              <a:t>a) Scrum Master</a:t>
            </a:r>
            <a:br>
              <a:rPr lang="en-US" sz="2800" dirty="0"/>
            </a:br>
            <a:r>
              <a:rPr lang="en-US" sz="2800" dirty="0"/>
              <a:t>b) Product Owner</a:t>
            </a:r>
            <a:br>
              <a:rPr lang="en-US" sz="2800" dirty="0"/>
            </a:br>
            <a:r>
              <a:rPr lang="en-US" sz="2800" dirty="0"/>
              <a:t>c) Development Team</a:t>
            </a:r>
            <a:br>
              <a:rPr lang="en-US" sz="2800" dirty="0"/>
            </a:br>
            <a:r>
              <a:rPr lang="en-US" sz="2800" dirty="0"/>
              <a:t>d) Stakeholders</a:t>
            </a:r>
          </a:p>
          <a:p>
            <a:endParaRPr lang="en-IN" dirty="0"/>
          </a:p>
        </p:txBody>
      </p:sp>
    </p:spTree>
    <p:extLst>
      <p:ext uri="{BB962C8B-B14F-4D97-AF65-F5344CB8AC3E}">
        <p14:creationId xmlns:p14="http://schemas.microsoft.com/office/powerpoint/2010/main" val="6338180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4DE1-E24F-D82C-095A-CA6C2DAF0FC1}"/>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9FDB9356-4B37-BBF0-DE96-4CA5541FEF4A}"/>
              </a:ext>
            </a:extLst>
          </p:cNvPr>
          <p:cNvSpPr>
            <a:spLocks noGrp="1"/>
          </p:cNvSpPr>
          <p:nvPr>
            <p:ph idx="1"/>
          </p:nvPr>
        </p:nvSpPr>
        <p:spPr/>
        <p:txBody>
          <a:bodyPr/>
          <a:lstStyle/>
          <a:p>
            <a:r>
              <a:rPr lang="en-US" sz="2800" b="1" dirty="0"/>
              <a:t>What is the outcome of a Sprint Planning session?</a:t>
            </a:r>
          </a:p>
          <a:p>
            <a:r>
              <a:rPr lang="en-US" sz="2800" dirty="0"/>
              <a:t>a) A product release</a:t>
            </a:r>
            <a:br>
              <a:rPr lang="en-US" sz="2800" dirty="0"/>
            </a:br>
            <a:r>
              <a:rPr lang="en-US" sz="2800" dirty="0"/>
              <a:t>b) A list of completed work</a:t>
            </a:r>
            <a:br>
              <a:rPr lang="en-US" sz="2800" dirty="0"/>
            </a:br>
            <a:r>
              <a:rPr lang="en-US" sz="2800" dirty="0"/>
              <a:t>c) A Sprint Backlog with tasks to be completed in the Sprint</a:t>
            </a:r>
            <a:br>
              <a:rPr lang="en-US" sz="2800" dirty="0"/>
            </a:br>
            <a:r>
              <a:rPr lang="en-US" sz="2800" dirty="0"/>
              <a:t>d) A report on team performance</a:t>
            </a:r>
          </a:p>
          <a:p>
            <a:endParaRPr lang="en-IN" dirty="0"/>
          </a:p>
        </p:txBody>
      </p:sp>
    </p:spTree>
    <p:extLst>
      <p:ext uri="{BB962C8B-B14F-4D97-AF65-F5344CB8AC3E}">
        <p14:creationId xmlns:p14="http://schemas.microsoft.com/office/powerpoint/2010/main" val="2920741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707A-CC75-CB0E-2A25-042160F61F29}"/>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0A5EBD46-FB14-C01F-9B77-76E685CE2F65}"/>
              </a:ext>
            </a:extLst>
          </p:cNvPr>
          <p:cNvSpPr>
            <a:spLocks noGrp="1"/>
          </p:cNvSpPr>
          <p:nvPr>
            <p:ph idx="1"/>
          </p:nvPr>
        </p:nvSpPr>
        <p:spPr/>
        <p:txBody>
          <a:bodyPr/>
          <a:lstStyle/>
          <a:p>
            <a:r>
              <a:rPr lang="en-US" sz="2800" b="1" dirty="0"/>
              <a:t>What should happen if the Development Team realizes it cannot complete its work during a sprint?</a:t>
            </a:r>
          </a:p>
          <a:p>
            <a:r>
              <a:rPr lang="en-US" sz="2800" dirty="0"/>
              <a:t>a) Extend the Sprint duration</a:t>
            </a:r>
            <a:br>
              <a:rPr lang="en-US" sz="2800" dirty="0"/>
            </a:br>
            <a:r>
              <a:rPr lang="en-US" sz="2800" dirty="0"/>
              <a:t>b) Consult with the Product Owner and adjust the scope</a:t>
            </a:r>
            <a:br>
              <a:rPr lang="en-US" sz="2800" dirty="0"/>
            </a:br>
            <a:r>
              <a:rPr lang="en-US" sz="2800" dirty="0"/>
              <a:t>c) Cancel the Sprint</a:t>
            </a:r>
            <a:br>
              <a:rPr lang="en-US" sz="2800" dirty="0"/>
            </a:br>
            <a:r>
              <a:rPr lang="en-US" sz="2800" dirty="0"/>
              <a:t>d) Move the unfinished work to the next Sprint automatically</a:t>
            </a:r>
          </a:p>
          <a:p>
            <a:endParaRPr lang="en-IN" dirty="0"/>
          </a:p>
        </p:txBody>
      </p:sp>
    </p:spTree>
    <p:extLst>
      <p:ext uri="{BB962C8B-B14F-4D97-AF65-F5344CB8AC3E}">
        <p14:creationId xmlns:p14="http://schemas.microsoft.com/office/powerpoint/2010/main" val="19295693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32A9-9263-2B3E-FE3C-C8B94D66DDC1}"/>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A12AB4AB-E97F-6CCF-EF29-2EB8448E8314}"/>
              </a:ext>
            </a:extLst>
          </p:cNvPr>
          <p:cNvSpPr>
            <a:spLocks noGrp="1"/>
          </p:cNvSpPr>
          <p:nvPr>
            <p:ph idx="1"/>
          </p:nvPr>
        </p:nvSpPr>
        <p:spPr/>
        <p:txBody>
          <a:bodyPr/>
          <a:lstStyle/>
          <a:p>
            <a:r>
              <a:rPr lang="en-US" sz="2800" b="1" dirty="0"/>
              <a:t>Which Agile practice focuses on continuous delivery of small, usable software increments?</a:t>
            </a:r>
          </a:p>
          <a:p>
            <a:r>
              <a:rPr lang="en-US" sz="2800" dirty="0"/>
              <a:t>a) Scrum</a:t>
            </a:r>
            <a:br>
              <a:rPr lang="en-US" sz="2800" dirty="0"/>
            </a:br>
            <a:r>
              <a:rPr lang="en-US" sz="2800" dirty="0"/>
              <a:t>b) Waterfall</a:t>
            </a:r>
            <a:br>
              <a:rPr lang="en-US" sz="2800" dirty="0"/>
            </a:br>
            <a:r>
              <a:rPr lang="en-US" sz="2800" dirty="0"/>
              <a:t>c) Pair programming</a:t>
            </a:r>
            <a:br>
              <a:rPr lang="en-US" sz="2800" dirty="0"/>
            </a:br>
            <a:r>
              <a:rPr lang="en-US" sz="2800" dirty="0"/>
              <a:t>d) Feature-Driven Development (FDD)</a:t>
            </a:r>
          </a:p>
          <a:p>
            <a:endParaRPr lang="en-IN" dirty="0"/>
          </a:p>
        </p:txBody>
      </p:sp>
    </p:spTree>
    <p:extLst>
      <p:ext uri="{BB962C8B-B14F-4D97-AF65-F5344CB8AC3E}">
        <p14:creationId xmlns:p14="http://schemas.microsoft.com/office/powerpoint/2010/main" val="33710627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D467-5E02-58A9-D879-57FCAECBBE98}"/>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B5FC33EA-E439-58EE-1A01-9D3CA88182C7}"/>
              </a:ext>
            </a:extLst>
          </p:cNvPr>
          <p:cNvSpPr>
            <a:spLocks noGrp="1"/>
          </p:cNvSpPr>
          <p:nvPr>
            <p:ph idx="1"/>
          </p:nvPr>
        </p:nvSpPr>
        <p:spPr/>
        <p:txBody>
          <a:bodyPr/>
          <a:lstStyle/>
          <a:p>
            <a:r>
              <a:rPr lang="en-US" sz="2800" b="1" dirty="0"/>
              <a:t>Which artifact gives a high-level overview of the project’s progress?</a:t>
            </a:r>
          </a:p>
          <a:p>
            <a:r>
              <a:rPr lang="en-US" sz="2800" dirty="0"/>
              <a:t>a) Sprint Backlog</a:t>
            </a:r>
            <a:br>
              <a:rPr lang="en-US" sz="2800" dirty="0"/>
            </a:br>
            <a:r>
              <a:rPr lang="en-US" sz="2800" dirty="0"/>
              <a:t>b) Burndown Chart</a:t>
            </a:r>
            <a:br>
              <a:rPr lang="en-US" sz="2800" dirty="0"/>
            </a:br>
            <a:r>
              <a:rPr lang="en-US" sz="2800" dirty="0"/>
              <a:t>c) Increment</a:t>
            </a:r>
            <a:br>
              <a:rPr lang="en-US" sz="2800" dirty="0"/>
            </a:br>
            <a:r>
              <a:rPr lang="en-US" sz="2800" dirty="0"/>
              <a:t>d) Gantt Chart</a:t>
            </a:r>
          </a:p>
          <a:p>
            <a:endParaRPr lang="en-IN" dirty="0"/>
          </a:p>
        </p:txBody>
      </p:sp>
    </p:spTree>
    <p:extLst>
      <p:ext uri="{BB962C8B-B14F-4D97-AF65-F5344CB8AC3E}">
        <p14:creationId xmlns:p14="http://schemas.microsoft.com/office/powerpoint/2010/main" val="12961963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AF17-D515-5AFB-EF98-7AF9004ACEA1}"/>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B366C0B3-1694-B8B3-7CE6-67384FF4C05A}"/>
              </a:ext>
            </a:extLst>
          </p:cNvPr>
          <p:cNvSpPr>
            <a:spLocks noGrp="1"/>
          </p:cNvSpPr>
          <p:nvPr>
            <p:ph idx="1"/>
          </p:nvPr>
        </p:nvSpPr>
        <p:spPr/>
        <p:txBody>
          <a:bodyPr/>
          <a:lstStyle/>
          <a:p>
            <a:r>
              <a:rPr lang="en-US" sz="2800" b="1" dirty="0"/>
              <a:t>What does "Sprint Goal" represent?</a:t>
            </a:r>
          </a:p>
          <a:p>
            <a:r>
              <a:rPr lang="en-US" sz="2800" dirty="0"/>
              <a:t>a) A specific feature that must be completed</a:t>
            </a:r>
            <a:br>
              <a:rPr lang="en-US" sz="2800" dirty="0"/>
            </a:br>
            <a:r>
              <a:rPr lang="en-US" sz="2800" dirty="0"/>
              <a:t>b) The desired outcome of the Sprint</a:t>
            </a:r>
            <a:br>
              <a:rPr lang="en-US" sz="2800" dirty="0"/>
            </a:br>
            <a:r>
              <a:rPr lang="en-US" sz="2800" dirty="0"/>
              <a:t>c) A detailed list of tasks for the Sprint</a:t>
            </a:r>
            <a:br>
              <a:rPr lang="en-US" sz="2800" dirty="0"/>
            </a:br>
            <a:r>
              <a:rPr lang="en-US" sz="2800" dirty="0"/>
              <a:t>d) The estimated velocity for the Sprint</a:t>
            </a:r>
          </a:p>
          <a:p>
            <a:endParaRPr lang="en-IN" dirty="0"/>
          </a:p>
        </p:txBody>
      </p:sp>
    </p:spTree>
    <p:extLst>
      <p:ext uri="{BB962C8B-B14F-4D97-AF65-F5344CB8AC3E}">
        <p14:creationId xmlns:p14="http://schemas.microsoft.com/office/powerpoint/2010/main" val="20322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B9BD-2126-6E1A-EB97-709B8DD43C23}"/>
              </a:ext>
            </a:extLst>
          </p:cNvPr>
          <p:cNvSpPr>
            <a:spLocks noGrp="1"/>
          </p:cNvSpPr>
          <p:nvPr>
            <p:ph type="title"/>
          </p:nvPr>
        </p:nvSpPr>
        <p:spPr/>
        <p:txBody>
          <a:bodyPr/>
          <a:lstStyle/>
          <a:p>
            <a:r>
              <a:rPr lang="en-IN" dirty="0"/>
              <a:t>How an agile team plan their work </a:t>
            </a:r>
          </a:p>
        </p:txBody>
      </p:sp>
      <p:sp>
        <p:nvSpPr>
          <p:cNvPr id="3" name="Content Placeholder 2">
            <a:extLst>
              <a:ext uri="{FF2B5EF4-FFF2-40B4-BE49-F238E27FC236}">
                <a16:creationId xmlns:a16="http://schemas.microsoft.com/office/drawing/2014/main" id="{648838EE-694C-2902-705B-A0A685ECF221}"/>
              </a:ext>
            </a:extLst>
          </p:cNvPr>
          <p:cNvSpPr>
            <a:spLocks noGrp="1"/>
          </p:cNvSpPr>
          <p:nvPr>
            <p:ph idx="1"/>
          </p:nvPr>
        </p:nvSpPr>
        <p:spPr/>
        <p:txBody>
          <a:bodyPr/>
          <a:lstStyle/>
          <a:p>
            <a:r>
              <a:rPr lang="en-US" b="0" i="0" dirty="0">
                <a:solidFill>
                  <a:srgbClr val="2B2A29"/>
                </a:solidFill>
                <a:effectLst/>
                <a:latin typeface="montserrat" panose="00000500000000000000" pitchFamily="2" charset="0"/>
              </a:rPr>
              <a:t>An Agile methodology is not a specific set of ceremonies or specific development techniques. Rather, it is a group of methodologies that demonstrate a commitment to tight feedback cycles and continuous improvement. An Agile team works in iterations to deliver the customer requirement, and each iteration takes 10 to 15 days. However, the original Agile Manifesto didn't set the time period of two-week iterations or an ideal team size.</a:t>
            </a:r>
          </a:p>
          <a:p>
            <a:r>
              <a:rPr lang="en-US" b="0" i="0" dirty="0">
                <a:solidFill>
                  <a:srgbClr val="2B2A29"/>
                </a:solidFill>
                <a:effectLst/>
                <a:latin typeface="montserrat" panose="00000500000000000000" pitchFamily="2" charset="0"/>
              </a:rPr>
              <a:t>Each user requirement is a planned based and their backlog prioritization and size. The team decides, how much scope they have and how many hours available with each team to perform their planed task.</a:t>
            </a:r>
            <a:endParaRPr lang="en-IN" dirty="0"/>
          </a:p>
        </p:txBody>
      </p:sp>
    </p:spTree>
    <p:extLst>
      <p:ext uri="{BB962C8B-B14F-4D97-AF65-F5344CB8AC3E}">
        <p14:creationId xmlns:p14="http://schemas.microsoft.com/office/powerpoint/2010/main" val="3853052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CF3D-6222-E6B6-BF08-27E694FB8029}"/>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E1DE9632-D10B-3CEE-6A2F-2799BD4732C0}"/>
              </a:ext>
            </a:extLst>
          </p:cNvPr>
          <p:cNvSpPr>
            <a:spLocks noGrp="1"/>
          </p:cNvSpPr>
          <p:nvPr>
            <p:ph idx="1"/>
          </p:nvPr>
        </p:nvSpPr>
        <p:spPr/>
        <p:txBody>
          <a:bodyPr/>
          <a:lstStyle/>
          <a:p>
            <a:r>
              <a:rPr lang="en-US" sz="2800" b="1" dirty="0"/>
              <a:t>In Agile, how often should the Development Team deliver a product increment?</a:t>
            </a:r>
          </a:p>
          <a:p>
            <a:r>
              <a:rPr lang="en-US" sz="2800" dirty="0"/>
              <a:t>a) Every week</a:t>
            </a:r>
            <a:br>
              <a:rPr lang="en-US" sz="2800" dirty="0"/>
            </a:br>
            <a:r>
              <a:rPr lang="en-US" sz="2800" dirty="0"/>
              <a:t>b) At the end of each sprint</a:t>
            </a:r>
            <a:br>
              <a:rPr lang="en-US" sz="2800" dirty="0"/>
            </a:br>
            <a:r>
              <a:rPr lang="en-US" sz="2800" dirty="0"/>
              <a:t>c) Every month</a:t>
            </a:r>
            <a:br>
              <a:rPr lang="en-US" sz="2800" dirty="0"/>
            </a:br>
            <a:r>
              <a:rPr lang="en-US" sz="2800" dirty="0"/>
              <a:t>d) After every release</a:t>
            </a:r>
          </a:p>
          <a:p>
            <a:endParaRPr lang="en-IN" dirty="0"/>
          </a:p>
        </p:txBody>
      </p:sp>
    </p:spTree>
    <p:extLst>
      <p:ext uri="{BB962C8B-B14F-4D97-AF65-F5344CB8AC3E}">
        <p14:creationId xmlns:p14="http://schemas.microsoft.com/office/powerpoint/2010/main" val="2835057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5C8B-A841-A1FB-0D46-FC5418E5DD24}"/>
              </a:ext>
            </a:extLst>
          </p:cNvPr>
          <p:cNvSpPr>
            <a:spLocks noGrp="1"/>
          </p:cNvSpPr>
          <p:nvPr>
            <p:ph type="title"/>
          </p:nvPr>
        </p:nvSpPr>
        <p:spPr/>
        <p:txBody>
          <a:bodyPr/>
          <a:lstStyle/>
          <a:p>
            <a:r>
              <a:rPr lang="en-IN" dirty="0" err="1"/>
              <a:t>mcq</a:t>
            </a:r>
            <a:endParaRPr lang="en-IN" dirty="0"/>
          </a:p>
        </p:txBody>
      </p:sp>
      <p:sp>
        <p:nvSpPr>
          <p:cNvPr id="3" name="Content Placeholder 2">
            <a:extLst>
              <a:ext uri="{FF2B5EF4-FFF2-40B4-BE49-F238E27FC236}">
                <a16:creationId xmlns:a16="http://schemas.microsoft.com/office/drawing/2014/main" id="{459F936E-9CAB-E87B-7881-5DC2D4E67EBD}"/>
              </a:ext>
            </a:extLst>
          </p:cNvPr>
          <p:cNvSpPr>
            <a:spLocks noGrp="1"/>
          </p:cNvSpPr>
          <p:nvPr>
            <p:ph idx="1"/>
          </p:nvPr>
        </p:nvSpPr>
        <p:spPr/>
        <p:txBody>
          <a:bodyPr/>
          <a:lstStyle/>
          <a:p>
            <a:r>
              <a:rPr lang="en-US" sz="2800" b="1" dirty="0"/>
              <a:t>What is the key benefit of iterative development in Agile?</a:t>
            </a:r>
          </a:p>
          <a:p>
            <a:r>
              <a:rPr lang="en-US" sz="2800" dirty="0"/>
              <a:t>a) Ensures no bugs</a:t>
            </a:r>
            <a:br>
              <a:rPr lang="en-US" sz="2800" dirty="0"/>
            </a:br>
            <a:r>
              <a:rPr lang="en-US" sz="2800" dirty="0"/>
              <a:t>b) Enables frequent feedback and course correction</a:t>
            </a:r>
            <a:br>
              <a:rPr lang="en-US" sz="2800" dirty="0"/>
            </a:br>
            <a:r>
              <a:rPr lang="en-US" sz="2800" dirty="0"/>
              <a:t>c) Reduces project documentation</a:t>
            </a:r>
            <a:br>
              <a:rPr lang="en-US" sz="2800" dirty="0"/>
            </a:br>
            <a:r>
              <a:rPr lang="en-US" sz="2800" dirty="0"/>
              <a:t>d) Eliminates the need for a Product Backlog</a:t>
            </a:r>
          </a:p>
          <a:p>
            <a:endParaRPr lang="en-IN" dirty="0"/>
          </a:p>
        </p:txBody>
      </p:sp>
    </p:spTree>
    <p:extLst>
      <p:ext uri="{BB962C8B-B14F-4D97-AF65-F5344CB8AC3E}">
        <p14:creationId xmlns:p14="http://schemas.microsoft.com/office/powerpoint/2010/main" val="321437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8FE4-8A2F-9313-A2F0-F229089B989A}"/>
              </a:ext>
            </a:extLst>
          </p:cNvPr>
          <p:cNvSpPr>
            <a:spLocks noGrp="1"/>
          </p:cNvSpPr>
          <p:nvPr>
            <p:ph type="title"/>
          </p:nvPr>
        </p:nvSpPr>
        <p:spPr/>
        <p:txBody>
          <a:bodyPr/>
          <a:lstStyle/>
          <a:p>
            <a:r>
              <a:rPr lang="en-IN" dirty="0"/>
              <a:t>Agile planning architecture</a:t>
            </a:r>
          </a:p>
        </p:txBody>
      </p:sp>
      <p:pic>
        <p:nvPicPr>
          <p:cNvPr id="5" name="Content Placeholder 4">
            <a:extLst>
              <a:ext uri="{FF2B5EF4-FFF2-40B4-BE49-F238E27FC236}">
                <a16:creationId xmlns:a16="http://schemas.microsoft.com/office/drawing/2014/main" id="{42B65683-A445-0F13-F22D-809DCD240338}"/>
              </a:ext>
            </a:extLst>
          </p:cNvPr>
          <p:cNvPicPr>
            <a:picLocks noGrp="1" noChangeAspect="1"/>
          </p:cNvPicPr>
          <p:nvPr>
            <p:ph idx="1"/>
          </p:nvPr>
        </p:nvPicPr>
        <p:blipFill>
          <a:blip r:embed="rId2"/>
          <a:stretch>
            <a:fillRect/>
          </a:stretch>
        </p:blipFill>
        <p:spPr>
          <a:xfrm>
            <a:off x="1605422" y="2084832"/>
            <a:ext cx="8529178" cy="3488654"/>
          </a:xfrm>
        </p:spPr>
      </p:pic>
    </p:spTree>
    <p:extLst>
      <p:ext uri="{BB962C8B-B14F-4D97-AF65-F5344CB8AC3E}">
        <p14:creationId xmlns:p14="http://schemas.microsoft.com/office/powerpoint/2010/main" val="3687188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1450</TotalTime>
  <Words>5094</Words>
  <Application>Microsoft Office PowerPoint</Application>
  <PresentationFormat>Widescreen</PresentationFormat>
  <Paragraphs>290</Paragraphs>
  <Slides>81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81</vt:i4>
      </vt:variant>
    </vt:vector>
  </HeadingPairs>
  <TitlesOfParts>
    <vt:vector size="98" baseType="lpstr">
      <vt:lpstr>Arial</vt:lpstr>
      <vt:lpstr>Charlie Text</vt:lpstr>
      <vt:lpstr>ClearSans</vt:lpstr>
      <vt:lpstr>interface</vt:lpstr>
      <vt:lpstr>Microsoft Tai Le</vt:lpstr>
      <vt:lpstr>montserrat</vt:lpstr>
      <vt:lpstr>Noto Sans</vt:lpstr>
      <vt:lpstr>Tw Cen MT</vt:lpstr>
      <vt:lpstr>Tw Cen MT Condensed</vt:lpstr>
      <vt:lpstr>TWK Lausanne</vt:lpstr>
      <vt:lpstr>var(--ff-lato)</vt:lpstr>
      <vt:lpstr>var(--primaryfont-semibold)</vt:lpstr>
      <vt:lpstr>var(--zf-secondary-semibold)</vt:lpstr>
      <vt:lpstr>Verdana</vt:lpstr>
      <vt:lpstr>Wingdings 3</vt:lpstr>
      <vt:lpstr>Zoho_Puvi_Regular</vt:lpstr>
      <vt:lpstr>Integral</vt:lpstr>
      <vt:lpstr>SCRUM WEBINAR</vt:lpstr>
      <vt:lpstr>What is agile methodology</vt:lpstr>
      <vt:lpstr>Agile lifecycle</vt:lpstr>
      <vt:lpstr>Roles in agile</vt:lpstr>
      <vt:lpstr>Roles in agile</vt:lpstr>
      <vt:lpstr>Roles in agile</vt:lpstr>
      <vt:lpstr>Cross functional team composition</vt:lpstr>
      <vt:lpstr>How an agile team plan their work </vt:lpstr>
      <vt:lpstr>Agile planning architecture</vt:lpstr>
      <vt:lpstr>User requirement</vt:lpstr>
      <vt:lpstr>Relation between user requirement and task</vt:lpstr>
      <vt:lpstr>Relation between user requirement and task</vt:lpstr>
      <vt:lpstr>Software acceptance criteria</vt:lpstr>
      <vt:lpstr>Agile manifesto</vt:lpstr>
      <vt:lpstr>Agile manifesto</vt:lpstr>
      <vt:lpstr>Agile characteristics</vt:lpstr>
      <vt:lpstr>What is scrum</vt:lpstr>
      <vt:lpstr>Scrum process framework</vt:lpstr>
      <vt:lpstr>What is sprint</vt:lpstr>
      <vt:lpstr>Sprint cycle</vt:lpstr>
      <vt:lpstr>Product backlog</vt:lpstr>
      <vt:lpstr>Sprint backlog</vt:lpstr>
      <vt:lpstr>Sprint backlog vs product backlog</vt:lpstr>
      <vt:lpstr>Sprint planning</vt:lpstr>
      <vt:lpstr> factors affecting sprint planning</vt:lpstr>
      <vt:lpstr>Sprint planning process</vt:lpstr>
      <vt:lpstr>Daily scrum call</vt:lpstr>
      <vt:lpstr>Sprint review</vt:lpstr>
      <vt:lpstr>When and who </vt:lpstr>
      <vt:lpstr>Sprint retrospective</vt:lpstr>
      <vt:lpstr>Sprint retrospective continued</vt:lpstr>
      <vt:lpstr>kanban</vt:lpstr>
      <vt:lpstr>Kanban board</vt:lpstr>
      <vt:lpstr>Sprint terminologies</vt:lpstr>
      <vt:lpstr>Burn down vs burn up chart</vt:lpstr>
      <vt:lpstr>Sprint terminologies</vt:lpstr>
      <vt:lpstr>Scrum Estimation</vt:lpstr>
      <vt:lpstr>Scrum estimation techniques</vt:lpstr>
      <vt:lpstr>Scrum tools</vt:lpstr>
      <vt:lpstr>scrum tools</vt:lpstr>
      <vt:lpstr>Scrum benefits</vt:lpstr>
      <vt:lpstr>Scrum benefits </vt:lpstr>
      <vt:lpstr>Scrum benefits</vt:lpstr>
      <vt:lpstr>Scrum certifications</vt:lpstr>
      <vt:lpstr>Certified scrum master</vt:lpstr>
      <vt:lpstr>Certified scrum product owner</vt:lpstr>
      <vt:lpstr>Certified scrum practitioner</vt:lpstr>
      <vt:lpstr>Certified scrum coach</vt:lpstr>
      <vt:lpstr>Certified scrum trainer</vt:lpstr>
      <vt:lpstr>Agile marketing</vt:lpstr>
      <vt:lpstr>Characteristics of agile marketing</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lpstr>mcq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92</cp:revision>
  <dcterms:created xsi:type="dcterms:W3CDTF">2024-10-21T06:33:18Z</dcterms:created>
  <dcterms:modified xsi:type="dcterms:W3CDTF">2024-10-23T06:14:25Z</dcterms:modified>
</cp:coreProperties>
</file>