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72" r:id="rId38"/>
    <p:sldId id="373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276" r:id="rId51"/>
    <p:sldId id="277" r:id="rId52"/>
    <p:sldId id="278" r:id="rId53"/>
    <p:sldId id="279" r:id="rId54"/>
    <p:sldId id="280" r:id="rId55"/>
    <p:sldId id="281" r:id="rId56"/>
    <p:sldId id="282" r:id="rId57"/>
    <p:sldId id="283" r:id="rId58"/>
    <p:sldId id="284" r:id="rId59"/>
    <p:sldId id="285" r:id="rId60"/>
    <p:sldId id="286" r:id="rId61"/>
    <p:sldId id="287" r:id="rId62"/>
    <p:sldId id="288" r:id="rId63"/>
    <p:sldId id="289" r:id="rId64"/>
    <p:sldId id="290" r:id="rId65"/>
    <p:sldId id="291" r:id="rId66"/>
    <p:sldId id="292" r:id="rId67"/>
    <p:sldId id="293" r:id="rId68"/>
    <p:sldId id="294" r:id="rId69"/>
    <p:sldId id="295" r:id="rId70"/>
    <p:sldId id="296" r:id="rId71"/>
    <p:sldId id="297" r:id="rId72"/>
    <p:sldId id="298" r:id="rId73"/>
    <p:sldId id="299" r:id="rId74"/>
    <p:sldId id="300" r:id="rId75"/>
    <p:sldId id="301" r:id="rId76"/>
    <p:sldId id="302" r:id="rId77"/>
    <p:sldId id="303" r:id="rId78"/>
    <p:sldId id="304" r:id="rId79"/>
    <p:sldId id="305" r:id="rId80"/>
    <p:sldId id="306" r:id="rId81"/>
    <p:sldId id="307" r:id="rId82"/>
    <p:sldId id="308" r:id="rId83"/>
    <p:sldId id="309" r:id="rId84"/>
    <p:sldId id="310" r:id="rId85"/>
    <p:sldId id="311" r:id="rId86"/>
    <p:sldId id="312" r:id="rId87"/>
    <p:sldId id="313" r:id="rId88"/>
    <p:sldId id="314" r:id="rId89"/>
    <p:sldId id="315" r:id="rId90"/>
    <p:sldId id="316" r:id="rId91"/>
    <p:sldId id="317" r:id="rId92"/>
    <p:sldId id="318" r:id="rId93"/>
    <p:sldId id="319" r:id="rId94"/>
    <p:sldId id="320" r:id="rId95"/>
    <p:sldId id="321" r:id="rId96"/>
    <p:sldId id="322" r:id="rId97"/>
    <p:sldId id="323" r:id="rId98"/>
    <p:sldId id="324" r:id="rId99"/>
    <p:sldId id="325" r:id="rId100"/>
    <p:sldId id="326" r:id="rId101"/>
    <p:sldId id="327" r:id="rId102"/>
    <p:sldId id="328" r:id="rId103"/>
    <p:sldId id="329" r:id="rId104"/>
    <p:sldId id="330" r:id="rId105"/>
    <p:sldId id="331" r:id="rId106"/>
    <p:sldId id="332" r:id="rId107"/>
    <p:sldId id="333" r:id="rId108"/>
    <p:sldId id="334" r:id="rId109"/>
    <p:sldId id="335" r:id="rId110"/>
    <p:sldId id="336" r:id="rId111"/>
    <p:sldId id="337" r:id="rId112"/>
    <p:sldId id="338" r:id="rId113"/>
    <p:sldId id="339" r:id="rId114"/>
    <p:sldId id="340" r:id="rId115"/>
    <p:sldId id="341" r:id="rId116"/>
    <p:sldId id="342" r:id="rId117"/>
    <p:sldId id="343" r:id="rId118"/>
    <p:sldId id="344" r:id="rId119"/>
    <p:sldId id="345" r:id="rId120"/>
    <p:sldId id="346" r:id="rId121"/>
    <p:sldId id="347" r:id="rId122"/>
    <p:sldId id="348" r:id="rId123"/>
    <p:sldId id="349" r:id="rId124"/>
    <p:sldId id="350" r:id="rId125"/>
    <p:sldId id="351" r:id="rId126"/>
    <p:sldId id="352" r:id="rId127"/>
    <p:sldId id="353" r:id="rId128"/>
    <p:sldId id="354" r:id="rId129"/>
    <p:sldId id="355" r:id="rId1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What is manual testing? </a:t>
            </a:r>
          </a:p>
          <a:p>
            <a:r>
              <a:t>A) Automated testing </a:t>
            </a:r>
          </a:p>
          <a:p>
            <a:r>
              <a:t>B) Testing performed by humans without automation </a:t>
            </a:r>
          </a:p>
          <a:p>
            <a:r>
              <a:t>C) Testing without test cases </a:t>
            </a:r>
          </a:p>
          <a:p>
            <a:r>
              <a:t>D) None of the above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10</a:t>
            </a:r>
            <a:endParaRPr lang="en-IN" dirty="0"/>
          </a:p>
          <a:p>
            <a:endParaRPr lang="en-IN" dirty="0"/>
          </a:p>
          <a:p>
            <a:r>
              <a:rPr lang="en-US" dirty="0"/>
              <a:t>User Acceptance Testing is done to ensure:</a:t>
            </a:r>
            <a:br>
              <a:rPr lang="en-US" dirty="0"/>
            </a:br>
            <a:r>
              <a:rPr lang="en-US" dirty="0"/>
              <a:t>a) Code correctness</a:t>
            </a:r>
            <a:br>
              <a:rPr lang="en-US" dirty="0"/>
            </a:br>
            <a:r>
              <a:rPr lang="en-US" dirty="0"/>
              <a:t>b) System scalability</a:t>
            </a:r>
            <a:br>
              <a:rPr lang="en-US" dirty="0"/>
            </a:br>
            <a:r>
              <a:rPr lang="en-US" dirty="0"/>
              <a:t>c) User satisfaction</a:t>
            </a:r>
            <a:br>
              <a:rPr lang="en-US" dirty="0"/>
            </a:br>
            <a:r>
              <a:rPr lang="en-US" dirty="0"/>
              <a:t>d) Database security</a:t>
            </a:r>
            <a:endParaRPr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71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72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73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74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75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76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77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78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79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80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11</a:t>
            </a:r>
            <a:endParaRPr lang="en-IN" dirty="0"/>
          </a:p>
          <a:p>
            <a:r>
              <a:rPr lang="en-US" dirty="0"/>
              <a:t>Testing interactions between integrated modules is called:</a:t>
            </a:r>
            <a:br>
              <a:rPr lang="en-US" dirty="0"/>
            </a:br>
            <a:r>
              <a:rPr lang="en-US" dirty="0"/>
              <a:t>a) Unit Testing</a:t>
            </a:r>
            <a:br>
              <a:rPr lang="en-US" dirty="0"/>
            </a:br>
            <a:r>
              <a:rPr lang="en-US" dirty="0"/>
              <a:t>b) System Testing</a:t>
            </a:r>
            <a:br>
              <a:rPr lang="en-US" dirty="0"/>
            </a:br>
            <a:r>
              <a:rPr lang="en-US" dirty="0"/>
              <a:t>c) Integration Testing</a:t>
            </a:r>
            <a:br>
              <a:rPr lang="en-US" dirty="0"/>
            </a:br>
            <a:r>
              <a:rPr lang="en-US" dirty="0"/>
              <a:t>d) Acceptance Testing</a:t>
            </a:r>
            <a:endParaRPr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81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82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83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84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85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86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87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88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89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90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12</a:t>
            </a:r>
            <a:endParaRPr lang="en-IN" dirty="0"/>
          </a:p>
          <a:p>
            <a:r>
              <a:rPr lang="en-US" dirty="0"/>
              <a:t>Smoke Testing is performed to:</a:t>
            </a:r>
            <a:br>
              <a:rPr lang="en-US" dirty="0"/>
            </a:br>
            <a:r>
              <a:rPr lang="en-US" dirty="0"/>
              <a:t>a) Test stability of the build</a:t>
            </a:r>
            <a:br>
              <a:rPr lang="en-US" dirty="0"/>
            </a:br>
            <a:r>
              <a:rPr lang="en-US" dirty="0"/>
              <a:t>b) Test critical functionalities</a:t>
            </a:r>
            <a:br>
              <a:rPr lang="en-US" dirty="0"/>
            </a:br>
            <a:r>
              <a:rPr lang="en-US" dirty="0"/>
              <a:t>c) Find all bugs</a:t>
            </a:r>
            <a:br>
              <a:rPr lang="en-US" dirty="0"/>
            </a:br>
            <a:r>
              <a:rPr lang="en-US" dirty="0"/>
              <a:t>d) Test non-functional aspects</a:t>
            </a:r>
            <a:endParaRPr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91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92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93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94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95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96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97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98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99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100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13</a:t>
            </a:r>
            <a:endParaRPr lang="en-IN" dirty="0"/>
          </a:p>
          <a:p>
            <a:endParaRPr lang="en-IN" dirty="0"/>
          </a:p>
          <a:p>
            <a:r>
              <a:rPr lang="en-US" dirty="0"/>
              <a:t>Which of the following is a </a:t>
            </a:r>
            <a:r>
              <a:rPr lang="en-US" b="1" dirty="0"/>
              <a:t>black-box testing</a:t>
            </a:r>
            <a:r>
              <a:rPr lang="en-US" dirty="0"/>
              <a:t> technique?</a:t>
            </a:r>
            <a:br>
              <a:rPr lang="en-US" dirty="0"/>
            </a:br>
            <a:r>
              <a:rPr lang="en-US" dirty="0"/>
              <a:t>a) Statement coverage</a:t>
            </a:r>
            <a:br>
              <a:rPr lang="en-US" dirty="0"/>
            </a:br>
            <a:r>
              <a:rPr lang="en-US" dirty="0"/>
              <a:t>b) Boundary value analysis</a:t>
            </a:r>
            <a:br>
              <a:rPr lang="en-US" dirty="0"/>
            </a:br>
            <a:r>
              <a:rPr lang="en-US" dirty="0"/>
              <a:t>c) Path testing</a:t>
            </a:r>
            <a:br>
              <a:rPr lang="en-US" dirty="0"/>
            </a:br>
            <a:r>
              <a:rPr lang="en-US" dirty="0"/>
              <a:t>d) Code review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14</a:t>
            </a:r>
            <a:endParaRPr lang="en-IN" dirty="0"/>
          </a:p>
          <a:p>
            <a:endParaRPr lang="en-IN" dirty="0"/>
          </a:p>
          <a:p>
            <a:r>
              <a:rPr lang="en-US" dirty="0"/>
              <a:t>Exhaustive testing is:</a:t>
            </a:r>
            <a:br>
              <a:rPr lang="en-US" dirty="0"/>
            </a:br>
            <a:r>
              <a:rPr lang="en-US" dirty="0"/>
              <a:t>a) Practically possible</a:t>
            </a:r>
            <a:br>
              <a:rPr lang="en-US" dirty="0"/>
            </a:br>
            <a:r>
              <a:rPr lang="en-US" dirty="0"/>
              <a:t>b) Not feasible</a:t>
            </a:r>
            <a:br>
              <a:rPr lang="en-US" dirty="0"/>
            </a:br>
            <a:r>
              <a:rPr lang="en-US" dirty="0"/>
              <a:t>c) Always required</a:t>
            </a:r>
            <a:br>
              <a:rPr lang="en-US" dirty="0"/>
            </a:br>
            <a:r>
              <a:rPr lang="en-US" dirty="0"/>
              <a:t>d) Automation-specific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15</a:t>
            </a:r>
            <a:endParaRPr lang="en-IN" dirty="0"/>
          </a:p>
          <a:p>
            <a:r>
              <a:rPr lang="en-US" dirty="0"/>
              <a:t>Which of these uses equivalence partitioning?</a:t>
            </a:r>
            <a:br>
              <a:rPr lang="en-US" dirty="0"/>
            </a:br>
            <a:r>
              <a:rPr lang="en-US" dirty="0"/>
              <a:t>a) Validating inputs</a:t>
            </a:r>
            <a:br>
              <a:rPr lang="en-US" dirty="0"/>
            </a:br>
            <a:r>
              <a:rPr lang="en-US" dirty="0"/>
              <a:t>b) Code optimization</a:t>
            </a:r>
            <a:br>
              <a:rPr lang="en-US" dirty="0"/>
            </a:br>
            <a:r>
              <a:rPr lang="en-US" dirty="0"/>
              <a:t>c) Identifying critical paths</a:t>
            </a:r>
            <a:br>
              <a:rPr lang="en-US" dirty="0"/>
            </a:br>
            <a:r>
              <a:rPr lang="en-US" dirty="0"/>
              <a:t>d) Reducing regression test cases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16</a:t>
            </a:r>
            <a:endParaRPr lang="en-IN" dirty="0"/>
          </a:p>
          <a:p>
            <a:r>
              <a:rPr lang="en-US" dirty="0"/>
              <a:t>The goal of exploratory testing is to:</a:t>
            </a:r>
            <a:br>
              <a:rPr lang="en-US" dirty="0"/>
            </a:br>
            <a:r>
              <a:rPr lang="en-US" dirty="0"/>
              <a:t>a) Follow strict test cases</a:t>
            </a:r>
            <a:br>
              <a:rPr lang="en-US" dirty="0"/>
            </a:br>
            <a:r>
              <a:rPr lang="en-US" dirty="0"/>
              <a:t>b) Find defects through ad-hoc testing</a:t>
            </a:r>
            <a:br>
              <a:rPr lang="en-US" dirty="0"/>
            </a:br>
            <a:r>
              <a:rPr lang="en-US" dirty="0"/>
              <a:t>c) Automate testing</a:t>
            </a:r>
            <a:br>
              <a:rPr lang="en-US" dirty="0"/>
            </a:br>
            <a:r>
              <a:rPr lang="en-US" dirty="0"/>
              <a:t>d) Improve performance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17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Which of these is not a functional testing type?</a:t>
            </a:r>
            <a:br>
              <a:rPr lang="en-US" dirty="0"/>
            </a:br>
            <a:r>
              <a:rPr lang="en-US" dirty="0"/>
              <a:t>a) Security Testing</a:t>
            </a:r>
            <a:br>
              <a:rPr lang="en-US" dirty="0"/>
            </a:br>
            <a:r>
              <a:rPr lang="en-US" dirty="0"/>
              <a:t>b) Usability Testing</a:t>
            </a:r>
            <a:br>
              <a:rPr lang="en-US" dirty="0"/>
            </a:br>
            <a:r>
              <a:rPr lang="en-US" dirty="0"/>
              <a:t>c) Regression Testing</a:t>
            </a:r>
            <a:br>
              <a:rPr lang="en-US" dirty="0"/>
            </a:br>
            <a:r>
              <a:rPr lang="en-US" dirty="0"/>
              <a:t>d) Performance Testing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18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an automation framework?</a:t>
            </a:r>
            <a:br>
              <a:rPr lang="en-US" dirty="0"/>
            </a:br>
            <a:r>
              <a:rPr lang="en-US" dirty="0"/>
              <a:t>a) Software for manual testing</a:t>
            </a:r>
            <a:br>
              <a:rPr lang="en-US" dirty="0"/>
            </a:br>
            <a:r>
              <a:rPr lang="en-US" dirty="0"/>
              <a:t>b) Structure of automation testing setup</a:t>
            </a:r>
            <a:br>
              <a:rPr lang="en-US" dirty="0"/>
            </a:br>
            <a:r>
              <a:rPr lang="en-US" dirty="0"/>
              <a:t>c) Programming language for testing</a:t>
            </a:r>
            <a:br>
              <a:rPr lang="en-US" dirty="0"/>
            </a:br>
            <a:r>
              <a:rPr lang="en-US" dirty="0"/>
              <a:t>d) Testing environment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19</a:t>
            </a:r>
            <a:endParaRPr lang="en-IN" dirty="0"/>
          </a:p>
          <a:p>
            <a:r>
              <a:rPr lang="en-US" b="1" dirty="0"/>
              <a:t>Which of the following are part of non-functional testing?</a:t>
            </a:r>
            <a:br>
              <a:rPr lang="en-US" dirty="0"/>
            </a:br>
            <a:r>
              <a:rPr lang="en-US" dirty="0"/>
              <a:t>a) Load Testing</a:t>
            </a:r>
            <a:br>
              <a:rPr lang="en-US" dirty="0"/>
            </a:br>
            <a:r>
              <a:rPr lang="en-US" dirty="0"/>
              <a:t>b) Stress Testing</a:t>
            </a:r>
            <a:br>
              <a:rPr lang="en-US" dirty="0"/>
            </a:br>
            <a:r>
              <a:rPr lang="en-US" dirty="0"/>
              <a:t>c) Performance Testing</a:t>
            </a:r>
            <a:br>
              <a:rPr lang="en-US" dirty="0"/>
            </a:br>
            <a:r>
              <a:rPr lang="en-US" dirty="0"/>
              <a:t>d) All of the above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2. What is the main goal of manual testing? </a:t>
            </a:r>
          </a:p>
          <a:p>
            <a:r>
              <a:t>A) Find defects </a:t>
            </a:r>
          </a:p>
          <a:p>
            <a:r>
              <a:t>B) Automate test cases </a:t>
            </a:r>
          </a:p>
          <a:p>
            <a:r>
              <a:t>C) Eliminate human involvement </a:t>
            </a:r>
          </a:p>
          <a:p>
            <a:r>
              <a:t>D) Reduce costs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F131-0F5A-C05B-DBAB-EA5477BD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mcq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656A-37C3-EC5A-3FCA-B49C5093F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b="1" dirty="0"/>
              <a:t>What is the primary goal of Agile?</a:t>
            </a:r>
          </a:p>
          <a:p>
            <a:r>
              <a:rPr lang="en-US" sz="2100" dirty="0"/>
              <a:t>a) Delivering projects on time</a:t>
            </a:r>
            <a:br>
              <a:rPr lang="en-US" sz="2100" dirty="0"/>
            </a:br>
            <a:r>
              <a:rPr lang="en-US" sz="2100" dirty="0"/>
              <a:t>b) Responding to change</a:t>
            </a:r>
            <a:br>
              <a:rPr lang="en-US" sz="2100" dirty="0"/>
            </a:br>
            <a:r>
              <a:rPr lang="en-US" sz="2100" dirty="0"/>
              <a:t>c) Reducing project costs</a:t>
            </a:r>
            <a:br>
              <a:rPr lang="en-US" sz="2100" dirty="0"/>
            </a:br>
            <a:r>
              <a:rPr lang="en-US" sz="2100" dirty="0"/>
              <a:t>d) Writing comprehensive documentation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514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767C-DA59-4904-FC0E-D9D76336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mcq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47F98-F82E-083E-6A65-594F2149F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b="1" dirty="0"/>
              <a:t>. Which of the following is not an Agile methodology?</a:t>
            </a:r>
          </a:p>
          <a:p>
            <a:r>
              <a:rPr lang="en-US" sz="2100" dirty="0"/>
              <a:t>a) Scrum</a:t>
            </a:r>
            <a:br>
              <a:rPr lang="en-US" sz="2100" dirty="0"/>
            </a:br>
            <a:r>
              <a:rPr lang="en-US" sz="2100" dirty="0"/>
              <a:t>b) Waterfall</a:t>
            </a:r>
            <a:br>
              <a:rPr lang="en-US" sz="2100" dirty="0"/>
            </a:br>
            <a:r>
              <a:rPr lang="en-US" sz="2100" dirty="0"/>
              <a:t>c) Kanban</a:t>
            </a:r>
            <a:br>
              <a:rPr lang="en-US" sz="2100" dirty="0"/>
            </a:br>
            <a:r>
              <a:rPr lang="en-US" sz="2100" dirty="0"/>
              <a:t>d) XP (Extreme Programming)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0499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B7B2B-7F76-95A7-B9AC-1C8AB6B5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mcq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DD785-010B-7A52-8FD5-362687C30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b="1" dirty="0"/>
              <a:t>Which of the following roles is not part of a Scrum team?</a:t>
            </a:r>
          </a:p>
          <a:p>
            <a:r>
              <a:rPr lang="en-US" sz="2100" dirty="0"/>
              <a:t>a) Scrum Master</a:t>
            </a:r>
            <a:br>
              <a:rPr lang="en-US" sz="2100" dirty="0"/>
            </a:br>
            <a:r>
              <a:rPr lang="en-US" sz="2100" dirty="0"/>
              <a:t>b) Product Owner</a:t>
            </a:r>
            <a:br>
              <a:rPr lang="en-US" sz="2100" dirty="0"/>
            </a:br>
            <a:r>
              <a:rPr lang="en-US" sz="2100" dirty="0"/>
              <a:t>c) Project Manager</a:t>
            </a:r>
            <a:br>
              <a:rPr lang="en-US" sz="2100" dirty="0"/>
            </a:br>
            <a:r>
              <a:rPr lang="en-US" sz="2100" dirty="0"/>
              <a:t>d) Development Team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330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9646-472F-4006-FDC4-C5EDA7FC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mcq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B7557-11D3-E761-D918-0FFA5BB6D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b="1" dirty="0"/>
              <a:t>What is a Product Backlog?</a:t>
            </a:r>
          </a:p>
          <a:p>
            <a:r>
              <a:rPr lang="en-US" sz="2100" dirty="0"/>
              <a:t>a) A list of defects</a:t>
            </a:r>
            <a:br>
              <a:rPr lang="en-US" sz="2100" dirty="0"/>
            </a:br>
            <a:r>
              <a:rPr lang="en-US" sz="2100" dirty="0"/>
              <a:t>b) A list of tasks for the next sprint</a:t>
            </a:r>
            <a:br>
              <a:rPr lang="en-US" sz="2100" dirty="0"/>
            </a:br>
            <a:r>
              <a:rPr lang="en-US" sz="2100" dirty="0"/>
              <a:t>c) A prioritized list of features and requirements</a:t>
            </a:r>
            <a:br>
              <a:rPr lang="en-US" sz="2100" dirty="0"/>
            </a:br>
            <a:r>
              <a:rPr lang="en-US" sz="2100" dirty="0"/>
              <a:t>d) A report of completed work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6444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348E0-A614-78D1-1B19-DAA2B5E2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mcq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9D1C1-ED1C-2A6F-0C96-E88595EA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b="1" dirty="0"/>
              <a:t>What is the typical duration of a Scrum Sprint?</a:t>
            </a:r>
          </a:p>
          <a:p>
            <a:r>
              <a:rPr lang="en-US" sz="2100" dirty="0"/>
              <a:t>a) 1 day</a:t>
            </a:r>
            <a:br>
              <a:rPr lang="en-US" sz="2100" dirty="0"/>
            </a:br>
            <a:r>
              <a:rPr lang="en-US" sz="2100" dirty="0"/>
              <a:t>b) 2 weeks to 1 month</a:t>
            </a:r>
            <a:br>
              <a:rPr lang="en-US" sz="2100" dirty="0"/>
            </a:br>
            <a:r>
              <a:rPr lang="en-US" sz="2100" dirty="0"/>
              <a:t>c) 6 months</a:t>
            </a:r>
            <a:br>
              <a:rPr lang="en-US" sz="2100" dirty="0"/>
            </a:br>
            <a:r>
              <a:rPr lang="en-US" sz="2100" dirty="0"/>
              <a:t>d) 1 year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8859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C2E2-A4EA-3572-CCB9-CDD0869B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mcq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4A6E5-3D43-0214-D045-8B6B87619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b="1" dirty="0"/>
              <a:t>Who is responsible for ensuring the team follows Scrum practices?</a:t>
            </a:r>
          </a:p>
          <a:p>
            <a:r>
              <a:rPr lang="en-US" sz="2100" dirty="0"/>
              <a:t>a) Product Owner</a:t>
            </a:r>
            <a:br>
              <a:rPr lang="en-US" sz="2100" dirty="0"/>
            </a:br>
            <a:r>
              <a:rPr lang="en-US" sz="2100" dirty="0"/>
              <a:t>b) Scrum Master</a:t>
            </a:r>
            <a:br>
              <a:rPr lang="en-US" sz="2100" dirty="0"/>
            </a:br>
            <a:r>
              <a:rPr lang="en-US" sz="2100" dirty="0"/>
              <a:t>c) Development Team</a:t>
            </a:r>
            <a:br>
              <a:rPr lang="en-US" sz="2100" dirty="0"/>
            </a:br>
            <a:r>
              <a:rPr lang="en-US" sz="2100" dirty="0"/>
              <a:t>d) Project Manager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542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93251-8AC3-B457-05FD-8B3C6079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mcq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158DA-2A5F-AC99-FCB1-424FBC0EE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b="1" dirty="0"/>
              <a:t>What is a Sprint Retrospective?</a:t>
            </a:r>
          </a:p>
          <a:p>
            <a:r>
              <a:rPr lang="en-US" sz="2100" dirty="0"/>
              <a:t>a) A review of completed tasks</a:t>
            </a:r>
            <a:br>
              <a:rPr lang="en-US" sz="2100" dirty="0"/>
            </a:br>
            <a:r>
              <a:rPr lang="en-US" sz="2100" dirty="0"/>
              <a:t>b) A meeting to reflect on the sprint and improve future processes</a:t>
            </a:r>
            <a:br>
              <a:rPr lang="en-US" sz="2100" dirty="0"/>
            </a:br>
            <a:r>
              <a:rPr lang="en-US" sz="2100" dirty="0"/>
              <a:t>c) A planning session for the next sprint</a:t>
            </a:r>
            <a:br>
              <a:rPr lang="en-US" sz="2100" dirty="0"/>
            </a:br>
            <a:r>
              <a:rPr lang="en-US" sz="2100" dirty="0"/>
              <a:t>d) A meeting to demonstrate the product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4625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4A77-F853-C322-62E8-1C91C678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mcq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DB1BE-4A4C-BEFE-A36A-C382A19B9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b="1" dirty="0"/>
              <a:t>What does the term "Increment" refer to in Scrum?</a:t>
            </a:r>
          </a:p>
          <a:p>
            <a:r>
              <a:rPr lang="en-US" sz="2100" dirty="0"/>
              <a:t>a) A timebox of one month</a:t>
            </a:r>
            <a:br>
              <a:rPr lang="en-US" sz="2100" dirty="0"/>
            </a:br>
            <a:r>
              <a:rPr lang="en-US" sz="2100" dirty="0"/>
              <a:t>b) A usable product delivered at the end of each sprint</a:t>
            </a:r>
            <a:br>
              <a:rPr lang="en-US" sz="2100" dirty="0"/>
            </a:br>
            <a:r>
              <a:rPr lang="en-US" sz="2100" dirty="0"/>
              <a:t>c) A list of new features</a:t>
            </a:r>
            <a:br>
              <a:rPr lang="en-US" sz="2100" dirty="0"/>
            </a:br>
            <a:r>
              <a:rPr lang="en-US" sz="2100" dirty="0"/>
              <a:t>d) A report on project progress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9969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870E-5571-3783-B4C0-EE2F313D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mcq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C204C-16A4-244E-4DDB-C2E70C81F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b="1" dirty="0"/>
              <a:t>In Agile, what is "timeboxing"?</a:t>
            </a:r>
          </a:p>
          <a:p>
            <a:r>
              <a:rPr lang="en-US" sz="2100" dirty="0"/>
              <a:t>a) Limiting the scope of features</a:t>
            </a:r>
            <a:br>
              <a:rPr lang="en-US" sz="2100" dirty="0"/>
            </a:br>
            <a:r>
              <a:rPr lang="en-US" sz="2100" dirty="0"/>
              <a:t>b) Setting a fixed duration for events and activities</a:t>
            </a:r>
            <a:br>
              <a:rPr lang="en-US" sz="2100" dirty="0"/>
            </a:br>
            <a:r>
              <a:rPr lang="en-US" sz="2100" dirty="0"/>
              <a:t>c) Restricting resources for a project</a:t>
            </a:r>
            <a:br>
              <a:rPr lang="en-US" sz="2100" dirty="0"/>
            </a:br>
            <a:r>
              <a:rPr lang="en-US" sz="2100" dirty="0"/>
              <a:t>d) A project planning technique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88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3</a:t>
            </a:r>
            <a:endParaRPr lang="en-IN" dirty="0"/>
          </a:p>
          <a:p>
            <a:endParaRPr lang="en-IN" dirty="0"/>
          </a:p>
          <a:p>
            <a:r>
              <a:rPr lang="en-IN" dirty="0"/>
              <a:t>What does SDLC stand for?</a:t>
            </a:r>
            <a:br>
              <a:rPr lang="en-IN" dirty="0"/>
            </a:br>
            <a:r>
              <a:rPr lang="en-IN" dirty="0"/>
              <a:t>a) Software Design Life Cycle</a:t>
            </a:r>
            <a:br>
              <a:rPr lang="en-IN" dirty="0"/>
            </a:br>
            <a:r>
              <a:rPr lang="en-IN" dirty="0"/>
              <a:t>b) System Development Life Cycle</a:t>
            </a:r>
            <a:br>
              <a:rPr lang="en-IN" dirty="0"/>
            </a:br>
            <a:r>
              <a:rPr lang="en-IN" dirty="0"/>
              <a:t>c) Software Development Life Cycle</a:t>
            </a:r>
            <a:br>
              <a:rPr lang="en-IN" dirty="0"/>
            </a:br>
            <a:r>
              <a:rPr lang="en-IN" dirty="0"/>
              <a:t>d) Software Data Life Cycle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128B5-4C9B-A699-119A-FEF11F2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mcq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6C0A2-25F9-183E-9DC1-58681A25D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b="1" dirty="0"/>
              <a:t>What is the maximum time for a Daily Scrum (Stand-up)?</a:t>
            </a:r>
          </a:p>
          <a:p>
            <a:r>
              <a:rPr lang="en-US" sz="2100" dirty="0"/>
              <a:t>a) 15 minutes</a:t>
            </a:r>
            <a:br>
              <a:rPr lang="en-US" sz="2100" dirty="0"/>
            </a:br>
            <a:r>
              <a:rPr lang="en-US" sz="2100" dirty="0"/>
              <a:t>b) 30 minutes</a:t>
            </a:r>
            <a:br>
              <a:rPr lang="en-US" sz="2100" dirty="0"/>
            </a:br>
            <a:r>
              <a:rPr lang="en-US" sz="2100" dirty="0"/>
              <a:t>c) 1 hour</a:t>
            </a:r>
            <a:br>
              <a:rPr lang="en-US" sz="2100" dirty="0"/>
            </a:br>
            <a:r>
              <a:rPr lang="en-US" sz="2100" dirty="0"/>
              <a:t>d) 5 minutes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459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7A8A-4438-AD35-DD51-50427D1C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mcq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C3247-6140-0B2B-9F59-8BAD3F11A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b="1" dirty="0"/>
              <a:t>What is a "burn-down chart" used for?</a:t>
            </a:r>
          </a:p>
          <a:p>
            <a:r>
              <a:rPr lang="en-US" sz="2100" dirty="0"/>
              <a:t>a) Measuring the progress of the team during a sprint</a:t>
            </a:r>
            <a:br>
              <a:rPr lang="en-US" sz="2100" dirty="0"/>
            </a:br>
            <a:r>
              <a:rPr lang="en-US" sz="2100" dirty="0"/>
              <a:t>b) Tracking defects in the product</a:t>
            </a:r>
            <a:br>
              <a:rPr lang="en-US" sz="2100" dirty="0"/>
            </a:br>
            <a:r>
              <a:rPr lang="en-US" sz="2100" dirty="0"/>
              <a:t>c) Planning tasks for the sprint</a:t>
            </a:r>
            <a:br>
              <a:rPr lang="en-US" sz="2100" dirty="0"/>
            </a:br>
            <a:r>
              <a:rPr lang="en-US" sz="2100" dirty="0"/>
              <a:t>d) Allocating team resources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4821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5331-90CA-D1A0-4EF3-A2492051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MCQ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CA46B-3687-3DC9-C8B2-7BEDC9850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b="1" dirty="0"/>
              <a:t>What is meant by "velocity" in Scrum?</a:t>
            </a:r>
          </a:p>
          <a:p>
            <a:r>
              <a:rPr lang="en-US" sz="2100" dirty="0"/>
              <a:t>a) Speed of software delivery</a:t>
            </a:r>
            <a:br>
              <a:rPr lang="en-US" sz="2100" dirty="0"/>
            </a:br>
            <a:r>
              <a:rPr lang="en-US" sz="2100" dirty="0"/>
              <a:t>b) Number of sprints completed</a:t>
            </a:r>
            <a:br>
              <a:rPr lang="en-US" sz="2100" dirty="0"/>
            </a:br>
            <a:r>
              <a:rPr lang="en-US" sz="2100" dirty="0"/>
              <a:t>c) Rate at which the team completes work</a:t>
            </a:r>
            <a:br>
              <a:rPr lang="en-US" sz="2100" dirty="0"/>
            </a:br>
            <a:r>
              <a:rPr lang="en-US" sz="2100" dirty="0"/>
              <a:t>d) Number of bugs fixed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1106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442F0-0624-2DD5-9B39-B4D57D0E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mcq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6F53A-0A40-9E26-847F-DBC8F19C2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b="1" dirty="0"/>
              <a:t>What is meant by "velocity" in Scrum?</a:t>
            </a:r>
          </a:p>
          <a:p>
            <a:r>
              <a:rPr lang="en-US" sz="2100" dirty="0"/>
              <a:t>a) Speed of software delivery</a:t>
            </a:r>
            <a:br>
              <a:rPr lang="en-US" sz="2100" dirty="0"/>
            </a:br>
            <a:r>
              <a:rPr lang="en-US" sz="2100" dirty="0"/>
              <a:t>b) Number of sprints completed</a:t>
            </a:r>
            <a:br>
              <a:rPr lang="en-US" sz="2100" dirty="0"/>
            </a:br>
            <a:r>
              <a:rPr lang="en-US" sz="2100" dirty="0"/>
              <a:t>c) Rate at which the team completes work</a:t>
            </a:r>
            <a:br>
              <a:rPr lang="en-US" sz="2100" dirty="0"/>
            </a:br>
            <a:r>
              <a:rPr lang="en-US" sz="2100" dirty="0"/>
              <a:t>d) Number of bugs fixed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1547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473A-31B6-BD9D-42B1-B50F68D0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MCQ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71822-3CFB-D486-6412-AC358C2EB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b="1" dirty="0"/>
              <a:t>What is "Definition of Done" (DoD) in Scrum?</a:t>
            </a:r>
          </a:p>
          <a:p>
            <a:r>
              <a:rPr lang="en-US" sz="2100" dirty="0"/>
              <a:t>a) A list of incomplete tasks</a:t>
            </a:r>
            <a:br>
              <a:rPr lang="en-US" sz="2100" dirty="0"/>
            </a:br>
            <a:r>
              <a:rPr lang="en-US" sz="2100" dirty="0"/>
              <a:t>b) Criteria that must be met before a product increment is considered complete</a:t>
            </a:r>
            <a:br>
              <a:rPr lang="en-US" sz="2100" dirty="0"/>
            </a:br>
            <a:r>
              <a:rPr lang="en-US" sz="2100" dirty="0"/>
              <a:t>c) A checklist for closing a project</a:t>
            </a:r>
            <a:br>
              <a:rPr lang="en-US" sz="2100" dirty="0"/>
            </a:br>
            <a:r>
              <a:rPr lang="en-US" sz="2100" dirty="0"/>
              <a:t>d) A description of finished documentation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4345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20E9-026C-F80A-A497-5B73F766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MCQ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D1B9B-CDEA-B239-C504-9FC803A52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b="1" dirty="0"/>
              <a:t>What does the Product Owner do in Scrum?</a:t>
            </a:r>
          </a:p>
          <a:p>
            <a:r>
              <a:rPr lang="en-US" sz="2100" dirty="0"/>
              <a:t>a) Manages the team’s work</a:t>
            </a:r>
            <a:br>
              <a:rPr lang="en-US" sz="2100" dirty="0"/>
            </a:br>
            <a:r>
              <a:rPr lang="en-US" sz="2100" dirty="0"/>
              <a:t>b) Manages the Product Backlog</a:t>
            </a:r>
            <a:br>
              <a:rPr lang="en-US" sz="2100" dirty="0"/>
            </a:br>
            <a:r>
              <a:rPr lang="en-US" sz="2100" dirty="0"/>
              <a:t>c) Estimates the tasks for the Sprint</a:t>
            </a:r>
            <a:br>
              <a:rPr lang="en-US" sz="2100" dirty="0"/>
            </a:br>
            <a:r>
              <a:rPr lang="en-US" sz="2100" dirty="0"/>
              <a:t>d) Conducts daily stand-up meetings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127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9746-145E-78C2-8378-1508E595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mcq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1C24E-248B-A2D7-0518-CEF4B6C22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b="1" dirty="0"/>
              <a:t>What does "Scrum" stand for?</a:t>
            </a:r>
          </a:p>
          <a:p>
            <a:r>
              <a:rPr lang="en-US" sz="2100" dirty="0"/>
              <a:t>a) Software Creation and Management</a:t>
            </a:r>
            <a:br>
              <a:rPr lang="en-US" sz="2100" dirty="0"/>
            </a:br>
            <a:r>
              <a:rPr lang="en-US" sz="2100" dirty="0"/>
              <a:t>b) It's not an acronym, it’s derived from rugby</a:t>
            </a:r>
            <a:br>
              <a:rPr lang="en-US" sz="2100" dirty="0"/>
            </a:br>
            <a:r>
              <a:rPr lang="en-US" sz="2100" dirty="0"/>
              <a:t>c) Sprint Creation and Management</a:t>
            </a:r>
            <a:br>
              <a:rPr lang="en-US" sz="2100" dirty="0"/>
            </a:br>
            <a:r>
              <a:rPr lang="en-US" sz="2100" dirty="0"/>
              <a:t>d) Systematic Collaborative Risk Management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2733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DCA7-A085-4888-DA82-3FCB4C198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mcq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6661D-7CE5-61C5-30CB-9BDC9A59A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b="1" dirty="0"/>
              <a:t>How does the Scrum Master serve the development team?</a:t>
            </a:r>
          </a:p>
          <a:p>
            <a:r>
              <a:rPr lang="en-US" sz="2100" dirty="0"/>
              <a:t>a) Assigns tasks to individual team members</a:t>
            </a:r>
            <a:br>
              <a:rPr lang="en-US" sz="2100" dirty="0"/>
            </a:br>
            <a:r>
              <a:rPr lang="en-US" sz="2100" dirty="0"/>
              <a:t>b) Removes impediments and coaches the team</a:t>
            </a:r>
            <a:br>
              <a:rPr lang="en-US" sz="2100" dirty="0"/>
            </a:br>
            <a:r>
              <a:rPr lang="en-US" sz="2100" dirty="0"/>
              <a:t>c) Manages the Product Backlog</a:t>
            </a:r>
            <a:br>
              <a:rPr lang="en-US" sz="2100" dirty="0"/>
            </a:br>
            <a:r>
              <a:rPr lang="en-US" sz="2100" dirty="0"/>
              <a:t>d) Approves final increments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2139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7BD9-17A8-85D1-6FC2-D91C6CA8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mcq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E0D36-AFD9-5B6D-11CC-881586BF8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b="1" dirty="0"/>
              <a:t>Which of the following is a benefit of using Agile?</a:t>
            </a:r>
          </a:p>
          <a:p>
            <a:r>
              <a:rPr lang="en-US" sz="2100" dirty="0"/>
              <a:t>a) Increased documentation</a:t>
            </a:r>
            <a:br>
              <a:rPr lang="en-US" sz="2100" dirty="0"/>
            </a:br>
            <a:r>
              <a:rPr lang="en-US" sz="2100" dirty="0"/>
              <a:t>b) Flexibility to change requirements</a:t>
            </a:r>
            <a:br>
              <a:rPr lang="en-US" sz="2100" dirty="0"/>
            </a:br>
            <a:r>
              <a:rPr lang="en-US" sz="2100" dirty="0"/>
              <a:t>c) A fixed project plan</a:t>
            </a:r>
            <a:br>
              <a:rPr lang="en-US" sz="2100" dirty="0"/>
            </a:br>
            <a:r>
              <a:rPr lang="en-US" sz="2100" dirty="0"/>
              <a:t>d) Reduced stakeholder involvement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623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4C0A-210D-3688-C1F1-CB00CDF4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MCQ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BEA97-654B-CA66-4A23-843253F13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b="1" dirty="0"/>
              <a:t>What is the role of stakeholders in Scrum?</a:t>
            </a:r>
          </a:p>
          <a:p>
            <a:r>
              <a:rPr lang="en-US" sz="2100" dirty="0"/>
              <a:t>a) Review the Sprint Backlog</a:t>
            </a:r>
            <a:br>
              <a:rPr lang="en-US" sz="2100" dirty="0"/>
            </a:br>
            <a:r>
              <a:rPr lang="en-US" sz="2100" dirty="0"/>
              <a:t>b) Participate in Sprint Planning</a:t>
            </a:r>
            <a:br>
              <a:rPr lang="en-US" sz="2100" dirty="0"/>
            </a:br>
            <a:r>
              <a:rPr lang="en-US" sz="2100" dirty="0"/>
              <a:t>c) Provide feedback during the Sprint Review</a:t>
            </a:r>
            <a:br>
              <a:rPr lang="en-US" sz="2100" dirty="0"/>
            </a:br>
            <a:r>
              <a:rPr lang="en-US" sz="2100" dirty="0"/>
              <a:t>d) Assign tasks to the Development Team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897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</a:t>
            </a:r>
            <a:r>
              <a:rPr lang="en-IN" dirty="0"/>
              <a:t>Q4</a:t>
            </a:r>
          </a:p>
          <a:p>
            <a:r>
              <a:rPr lang="en-US" dirty="0"/>
              <a:t>The process of verifying if the software meets user expectations is called:</a:t>
            </a:r>
            <a:br>
              <a:rPr lang="en-US" dirty="0"/>
            </a:br>
            <a:r>
              <a:rPr lang="en-US" dirty="0"/>
              <a:t>a) Validation</a:t>
            </a:r>
            <a:br>
              <a:rPr lang="en-US" dirty="0"/>
            </a:br>
            <a:r>
              <a:rPr lang="en-US" dirty="0"/>
              <a:t>b) Verification</a:t>
            </a:r>
            <a:br>
              <a:rPr lang="en-US" dirty="0"/>
            </a:br>
            <a:r>
              <a:rPr lang="en-US" dirty="0"/>
              <a:t>c) Debugging</a:t>
            </a:r>
            <a:br>
              <a:rPr lang="en-US" dirty="0"/>
            </a:br>
            <a:r>
              <a:rPr lang="en-US" dirty="0"/>
              <a:t>d) Unit Testing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1F123-610B-1429-AEFB-EC00D0B4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mcq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5E8B-8E2B-95B5-AA3E-1F8D554D1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b="1" dirty="0"/>
              <a:t>When can a Product Backlog be updated?</a:t>
            </a:r>
          </a:p>
          <a:p>
            <a:r>
              <a:rPr lang="en-US" sz="2100" dirty="0"/>
              <a:t>a) Only during Sprint Planning</a:t>
            </a:r>
            <a:br>
              <a:rPr lang="en-US" sz="2100" dirty="0"/>
            </a:br>
            <a:r>
              <a:rPr lang="en-US" sz="2100" dirty="0"/>
              <a:t>b) Anytime as necessary</a:t>
            </a:r>
            <a:br>
              <a:rPr lang="en-US" sz="2100" dirty="0"/>
            </a:br>
            <a:r>
              <a:rPr lang="en-US" sz="2100" dirty="0"/>
              <a:t>c) Only at the beginning of the project</a:t>
            </a:r>
            <a:br>
              <a:rPr lang="en-US" sz="2100" dirty="0"/>
            </a:br>
            <a:r>
              <a:rPr lang="en-US" sz="2100" dirty="0"/>
              <a:t>d) Only during the Sprint Review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81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220D-CE14-726F-2CDD-EAFBE61C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mcq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0E799-2CE1-B3D1-E36C-F177746B7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b="1" dirty="0"/>
              <a:t>Which event is timeboxed to ensure regular feedback?</a:t>
            </a:r>
          </a:p>
          <a:p>
            <a:r>
              <a:rPr lang="en-US" sz="2100" dirty="0"/>
              <a:t>a) Sprint Planning</a:t>
            </a:r>
            <a:br>
              <a:rPr lang="en-US" sz="2100" dirty="0"/>
            </a:br>
            <a:r>
              <a:rPr lang="en-US" sz="2100" dirty="0"/>
              <a:t>b) Daily Scrum</a:t>
            </a:r>
            <a:br>
              <a:rPr lang="en-US" sz="2100" dirty="0"/>
            </a:br>
            <a:r>
              <a:rPr lang="en-US" sz="2100" dirty="0"/>
              <a:t>c) Sprint Review</a:t>
            </a:r>
            <a:br>
              <a:rPr lang="en-US" sz="2100" dirty="0"/>
            </a:br>
            <a:r>
              <a:rPr lang="en-US" sz="2100" dirty="0"/>
              <a:t>d) Sprint Retrospective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1990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E3F0-026F-02D6-2857-5AEA2CCA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mcq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C5D2-C283-D739-A878-0AF9DB6BF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b="1" dirty="0"/>
              <a:t>In Scrum, who decides when an increment is "done"?</a:t>
            </a:r>
          </a:p>
          <a:p>
            <a:r>
              <a:rPr lang="en-US" sz="2100" dirty="0"/>
              <a:t>a) Scrum Master</a:t>
            </a:r>
            <a:br>
              <a:rPr lang="en-US" sz="2100" dirty="0"/>
            </a:br>
            <a:r>
              <a:rPr lang="en-US" sz="2100" dirty="0"/>
              <a:t>b) Product Owner</a:t>
            </a:r>
            <a:br>
              <a:rPr lang="en-US" sz="2100" dirty="0"/>
            </a:br>
            <a:r>
              <a:rPr lang="en-US" sz="2100" dirty="0"/>
              <a:t>c) Development Team</a:t>
            </a:r>
            <a:br>
              <a:rPr lang="en-US" sz="2100" dirty="0"/>
            </a:br>
            <a:r>
              <a:rPr lang="en-US" sz="2100" dirty="0"/>
              <a:t>d) Stakeholders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8180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84DE1-E24F-D82C-095A-CA6C2DAF0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mcq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B9356-4B37-BBF0-DE96-4CA5541FE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b="1" dirty="0"/>
              <a:t>What is the outcome of a Sprint Planning session?</a:t>
            </a:r>
          </a:p>
          <a:p>
            <a:r>
              <a:rPr lang="en-US" sz="2100" dirty="0"/>
              <a:t>a) A product release</a:t>
            </a:r>
            <a:br>
              <a:rPr lang="en-US" sz="2100" dirty="0"/>
            </a:br>
            <a:r>
              <a:rPr lang="en-US" sz="2100" dirty="0"/>
              <a:t>b) A list of completed work</a:t>
            </a:r>
            <a:br>
              <a:rPr lang="en-US" sz="2100" dirty="0"/>
            </a:br>
            <a:r>
              <a:rPr lang="en-US" sz="2100" dirty="0"/>
              <a:t>c) A Sprint Backlog with tasks to be completed in the Sprint</a:t>
            </a:r>
            <a:br>
              <a:rPr lang="en-US" sz="2100" dirty="0"/>
            </a:br>
            <a:r>
              <a:rPr lang="en-US" sz="2100" dirty="0"/>
              <a:t>d) A report on team performance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741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707A-CC75-CB0E-2A25-042160F6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mcq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BD46-FB14-C01F-9B77-76E685CE2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b="1" dirty="0"/>
              <a:t>What should happen if the Development Team realizes it cannot complete its work during a sprint?</a:t>
            </a:r>
          </a:p>
          <a:p>
            <a:r>
              <a:rPr lang="en-US" sz="2100" dirty="0"/>
              <a:t>a) Extend the Sprint duration</a:t>
            </a:r>
            <a:br>
              <a:rPr lang="en-US" sz="2100" dirty="0"/>
            </a:br>
            <a:r>
              <a:rPr lang="en-US" sz="2100" dirty="0"/>
              <a:t>b) Consult with the Product Owner and adjust the scope</a:t>
            </a:r>
            <a:br>
              <a:rPr lang="en-US" sz="2100" dirty="0"/>
            </a:br>
            <a:r>
              <a:rPr lang="en-US" sz="2100" dirty="0"/>
              <a:t>c) Cancel the Sprint</a:t>
            </a:r>
            <a:br>
              <a:rPr lang="en-US" sz="2100" dirty="0"/>
            </a:br>
            <a:r>
              <a:rPr lang="en-US" sz="2100" dirty="0"/>
              <a:t>d) Move the unfinished work to the next Sprint automatically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5693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32A9-9263-2B3E-FE3C-C8B94D66D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mcq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AB4AB-E97F-6CCF-EF29-2EB8448E8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b="1" dirty="0"/>
              <a:t>Which Agile practice focuses on continuous delivery of small, usable software increments?</a:t>
            </a:r>
          </a:p>
          <a:p>
            <a:r>
              <a:rPr lang="en-US" sz="2100" dirty="0"/>
              <a:t>a) Scrum</a:t>
            </a:r>
            <a:br>
              <a:rPr lang="en-US" sz="2100" dirty="0"/>
            </a:br>
            <a:r>
              <a:rPr lang="en-US" sz="2100" dirty="0"/>
              <a:t>b) Waterfall</a:t>
            </a:r>
            <a:br>
              <a:rPr lang="en-US" sz="2100" dirty="0"/>
            </a:br>
            <a:r>
              <a:rPr lang="en-US" sz="2100" dirty="0"/>
              <a:t>c) Pair programming</a:t>
            </a:r>
            <a:br>
              <a:rPr lang="en-US" sz="2100" dirty="0"/>
            </a:br>
            <a:r>
              <a:rPr lang="en-US" sz="2100" dirty="0"/>
              <a:t>d) Feature-Driven Development (FDD)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1062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1D467-5E02-58A9-D879-57FCAECB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mcq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C33EA-E439-58EE-1A01-9D3CA8818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b="1" dirty="0"/>
              <a:t>Which artifact gives a high-level overview of the project’s progress?</a:t>
            </a:r>
          </a:p>
          <a:p>
            <a:r>
              <a:rPr lang="en-US" sz="2100" dirty="0"/>
              <a:t>a) Sprint Backlog</a:t>
            </a:r>
            <a:br>
              <a:rPr lang="en-US" sz="2100" dirty="0"/>
            </a:br>
            <a:r>
              <a:rPr lang="en-US" sz="2100" dirty="0"/>
              <a:t>b) Burndown Chart</a:t>
            </a:r>
            <a:br>
              <a:rPr lang="en-US" sz="2100" dirty="0"/>
            </a:br>
            <a:r>
              <a:rPr lang="en-US" sz="2100" dirty="0"/>
              <a:t>c) Increment</a:t>
            </a:r>
            <a:br>
              <a:rPr lang="en-US" sz="2100" dirty="0"/>
            </a:br>
            <a:r>
              <a:rPr lang="en-US" sz="2100" dirty="0"/>
              <a:t>d) Gantt Chart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1963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AF17-D515-5AFB-EF98-7AF9004A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mcq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6C0B3-1694-B8B3-7CE6-67384FF4C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b="1" dirty="0"/>
              <a:t>What does "Sprint Goal" represent?</a:t>
            </a:r>
          </a:p>
          <a:p>
            <a:r>
              <a:rPr lang="en-US" sz="2100" dirty="0"/>
              <a:t>a) A specific feature that must be completed</a:t>
            </a:r>
            <a:br>
              <a:rPr lang="en-US" sz="2100" dirty="0"/>
            </a:br>
            <a:r>
              <a:rPr lang="en-US" sz="2100" dirty="0"/>
              <a:t>b) The desired outcome of the Sprint</a:t>
            </a:r>
            <a:br>
              <a:rPr lang="en-US" sz="2100" dirty="0"/>
            </a:br>
            <a:r>
              <a:rPr lang="en-US" sz="2100" dirty="0"/>
              <a:t>c) A detailed list of tasks for the Sprint</a:t>
            </a:r>
            <a:br>
              <a:rPr lang="en-US" sz="2100" dirty="0"/>
            </a:br>
            <a:r>
              <a:rPr lang="en-US" sz="2100" dirty="0"/>
              <a:t>d) The estimated velocity for the Sprint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224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CF3D-6222-E6B6-BF08-27E694FB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mcq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E9632-D10B-3CEE-6A2F-2799BD473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b="1" dirty="0"/>
              <a:t>In Agile, how often should the Development Team deliver a product increment?</a:t>
            </a:r>
          </a:p>
          <a:p>
            <a:r>
              <a:rPr lang="en-US" sz="2100" dirty="0"/>
              <a:t>a) Every week</a:t>
            </a:r>
            <a:br>
              <a:rPr lang="en-US" sz="2100" dirty="0"/>
            </a:br>
            <a:r>
              <a:rPr lang="en-US" sz="2100" dirty="0"/>
              <a:t>b) At the end of each sprint</a:t>
            </a:r>
            <a:br>
              <a:rPr lang="en-US" sz="2100" dirty="0"/>
            </a:br>
            <a:r>
              <a:rPr lang="en-US" sz="2100" dirty="0"/>
              <a:t>c) Every month</a:t>
            </a:r>
            <a:br>
              <a:rPr lang="en-US" sz="2100" dirty="0"/>
            </a:br>
            <a:r>
              <a:rPr lang="en-US" sz="2100" dirty="0"/>
              <a:t>d) After every release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50574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5C8B-A841-A1FB-0D46-FC5418E5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mcq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F936E-9CAB-E87B-7881-5DC2D4E6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b="1" dirty="0"/>
              <a:t>What is the key benefit of iterative development in Agile?</a:t>
            </a:r>
          </a:p>
          <a:p>
            <a:r>
              <a:rPr lang="en-US" sz="2100" dirty="0"/>
              <a:t>a) Ensures no bugs</a:t>
            </a:r>
            <a:br>
              <a:rPr lang="en-US" sz="2100" dirty="0"/>
            </a:br>
            <a:r>
              <a:rPr lang="en-US" sz="2100" dirty="0"/>
              <a:t>b) Enables frequent feedback and course correction</a:t>
            </a:r>
            <a:br>
              <a:rPr lang="en-US" sz="2100" dirty="0"/>
            </a:br>
            <a:r>
              <a:rPr lang="en-US" sz="2100" dirty="0"/>
              <a:t>c) Reduces project documentation</a:t>
            </a:r>
            <a:br>
              <a:rPr lang="en-US" sz="2100" dirty="0"/>
            </a:br>
            <a:r>
              <a:rPr lang="en-US" sz="2100" dirty="0"/>
              <a:t>d) Eliminates the need for a Product Backlog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437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5</a:t>
            </a:r>
            <a:endParaRPr lang="en-IN" dirty="0"/>
          </a:p>
          <a:p>
            <a:endParaRPr lang="en-IN" dirty="0"/>
          </a:p>
          <a:p>
            <a:r>
              <a:rPr lang="en-US" dirty="0"/>
              <a:t>What is the first step in the testing life cycle?</a:t>
            </a:r>
            <a:br>
              <a:rPr lang="en-US" dirty="0"/>
            </a:br>
            <a:r>
              <a:rPr lang="en-US" dirty="0"/>
              <a:t>a) Test execution</a:t>
            </a:r>
            <a:br>
              <a:rPr lang="en-US" dirty="0"/>
            </a:br>
            <a:r>
              <a:rPr lang="en-US" dirty="0"/>
              <a:t>b) Test planning</a:t>
            </a:r>
            <a:br>
              <a:rPr lang="en-US" dirty="0"/>
            </a:br>
            <a:r>
              <a:rPr lang="en-US" dirty="0"/>
              <a:t>c) Requirement analysis</a:t>
            </a:r>
            <a:br>
              <a:rPr lang="en-US" dirty="0"/>
            </a:br>
            <a:r>
              <a:rPr lang="en-US" dirty="0"/>
              <a:t>d) Test closure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21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22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23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24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25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26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27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28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29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30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6</a:t>
            </a:r>
            <a:endParaRPr lang="en-IN" dirty="0"/>
          </a:p>
          <a:p>
            <a:r>
              <a:rPr lang="en-US" dirty="0"/>
              <a:t>Which document outlines test cases, strategies, and schedules?</a:t>
            </a:r>
            <a:br>
              <a:rPr lang="en-US" dirty="0"/>
            </a:br>
            <a:r>
              <a:rPr lang="en-US" dirty="0"/>
              <a:t>a) Test Plan</a:t>
            </a:r>
            <a:br>
              <a:rPr lang="en-US" dirty="0"/>
            </a:br>
            <a:r>
              <a:rPr lang="en-US" dirty="0"/>
              <a:t>b) Test Scenario</a:t>
            </a:r>
            <a:br>
              <a:rPr lang="en-US" dirty="0"/>
            </a:br>
            <a:r>
              <a:rPr lang="en-US" dirty="0"/>
              <a:t>c) Test Summary Report</a:t>
            </a:r>
            <a:br>
              <a:rPr lang="en-US" dirty="0"/>
            </a:br>
            <a:r>
              <a:rPr lang="en-US" dirty="0"/>
              <a:t>d) Requirement Traceability Matrix</a:t>
            </a:r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31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32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33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34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35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36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37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38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39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40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399"/>
            <a:ext cx="8229600" cy="4525963"/>
          </a:xfrm>
        </p:spPr>
        <p:txBody>
          <a:bodyPr/>
          <a:lstStyle/>
          <a:p>
            <a:r>
              <a:rPr dirty="0"/>
              <a:t>MCQ 7</a:t>
            </a:r>
            <a:endParaRPr lang="en-IN" dirty="0"/>
          </a:p>
          <a:p>
            <a:r>
              <a:rPr lang="en-US" dirty="0"/>
              <a:t>A </a:t>
            </a:r>
            <a:r>
              <a:rPr lang="en-US" b="1" dirty="0"/>
              <a:t>test case</a:t>
            </a:r>
            <a:r>
              <a:rPr lang="en-US" dirty="0"/>
              <a:t> contains:</a:t>
            </a:r>
            <a:br>
              <a:rPr lang="en-US" dirty="0"/>
            </a:br>
            <a:r>
              <a:rPr lang="en-US" dirty="0"/>
              <a:t>a) Test steps, input, expected output</a:t>
            </a:r>
            <a:br>
              <a:rPr lang="en-US" dirty="0"/>
            </a:br>
            <a:r>
              <a:rPr lang="en-US" dirty="0"/>
              <a:t>b) Code logic</a:t>
            </a:r>
            <a:br>
              <a:rPr lang="en-US" dirty="0"/>
            </a:br>
            <a:r>
              <a:rPr lang="en-US" dirty="0"/>
              <a:t>c) Requirements</a:t>
            </a:r>
            <a:br>
              <a:rPr lang="en-US" dirty="0"/>
            </a:br>
            <a:r>
              <a:rPr lang="en-US" dirty="0"/>
              <a:t>d) User stories</a:t>
            </a:r>
            <a:endParaRPr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41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42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43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44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45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46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47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48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49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50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8</a:t>
            </a:r>
            <a:endParaRPr lang="en-IN" dirty="0"/>
          </a:p>
          <a:p>
            <a:endParaRPr lang="en-IN" dirty="0"/>
          </a:p>
          <a:p>
            <a:r>
              <a:rPr lang="en-US" dirty="0"/>
              <a:t>A defect that appears again after being fixed is called:</a:t>
            </a:r>
            <a:br>
              <a:rPr lang="en-US" dirty="0"/>
            </a:br>
            <a:r>
              <a:rPr lang="en-US" dirty="0"/>
              <a:t>a) Regression</a:t>
            </a:r>
            <a:br>
              <a:rPr lang="en-US" dirty="0"/>
            </a:br>
            <a:r>
              <a:rPr lang="en-US" dirty="0"/>
              <a:t>b) Reoccurrence</a:t>
            </a:r>
            <a:br>
              <a:rPr lang="en-US" dirty="0"/>
            </a:br>
            <a:r>
              <a:rPr lang="en-US" dirty="0"/>
              <a:t>c) Retest failure</a:t>
            </a:r>
            <a:br>
              <a:rPr lang="en-US" dirty="0"/>
            </a:br>
            <a:r>
              <a:rPr lang="en-US" dirty="0"/>
              <a:t>d) Bug reopening</a:t>
            </a:r>
            <a:endParaRPr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51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52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53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54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55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56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57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58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59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60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9</a:t>
            </a:r>
            <a:endParaRPr lang="en-IN" dirty="0"/>
          </a:p>
          <a:p>
            <a:endParaRPr lang="en-IN" dirty="0"/>
          </a:p>
          <a:p>
            <a:r>
              <a:rPr lang="en-US" dirty="0"/>
              <a:t>A </a:t>
            </a:r>
            <a:r>
              <a:rPr lang="en-US" b="1" dirty="0"/>
              <a:t>showstopper defect</a:t>
            </a:r>
            <a:r>
              <a:rPr lang="en-US" dirty="0"/>
              <a:t> refers to:</a:t>
            </a:r>
            <a:br>
              <a:rPr lang="en-US" dirty="0"/>
            </a:br>
            <a:r>
              <a:rPr lang="en-US" dirty="0"/>
              <a:t>a) Minor cosmetic issue</a:t>
            </a:r>
            <a:br>
              <a:rPr lang="en-US" dirty="0"/>
            </a:br>
            <a:r>
              <a:rPr lang="en-US" dirty="0"/>
              <a:t>b) Critical issue blocking application usage</a:t>
            </a:r>
            <a:br>
              <a:rPr lang="en-US" dirty="0"/>
            </a:br>
            <a:r>
              <a:rPr lang="en-US" dirty="0"/>
              <a:t>c) Low-priority bug</a:t>
            </a:r>
            <a:br>
              <a:rPr lang="en-US" dirty="0"/>
            </a:br>
            <a:r>
              <a:rPr lang="en-US" dirty="0"/>
              <a:t>d) Error in documentation</a:t>
            </a:r>
            <a:endParaRPr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61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62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63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64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65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66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67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68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69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70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2115</Words>
  <Application>Microsoft Office PowerPoint</Application>
  <PresentationFormat>On-screen Show (4:3)</PresentationFormat>
  <Paragraphs>321</Paragraphs>
  <Slides>129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129</vt:i4>
      </vt:variant>
    </vt:vector>
  </HeadingPairs>
  <TitlesOfParts>
    <vt:vector size="132" baseType="lpstr">
      <vt:lpstr>Arial</vt:lpstr>
      <vt:lpstr>Calibri</vt:lpstr>
      <vt:lpstr>Office Theme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  <vt:lpstr>Question 11</vt:lpstr>
      <vt:lpstr>Question 12</vt:lpstr>
      <vt:lpstr>Question 13</vt:lpstr>
      <vt:lpstr>Question 14</vt:lpstr>
      <vt:lpstr>Question 15</vt:lpstr>
      <vt:lpstr>Question 16</vt:lpstr>
      <vt:lpstr>Question 17</vt:lpstr>
      <vt:lpstr>Question 18</vt:lpstr>
      <vt:lpstr>Question 19</vt:lpstr>
      <vt:lpstr>Question 20</vt:lpstr>
      <vt:lpstr>mcq</vt:lpstr>
      <vt:lpstr>mcq</vt:lpstr>
      <vt:lpstr>mcq</vt:lpstr>
      <vt:lpstr>mcq</vt:lpstr>
      <vt:lpstr>mcq</vt:lpstr>
      <vt:lpstr>mcq</vt:lpstr>
      <vt:lpstr>mcq</vt:lpstr>
      <vt:lpstr>mcq</vt:lpstr>
      <vt:lpstr>mcq</vt:lpstr>
      <vt:lpstr>mcq</vt:lpstr>
      <vt:lpstr>mcq</vt:lpstr>
      <vt:lpstr>MCQ</vt:lpstr>
      <vt:lpstr>mcq</vt:lpstr>
      <vt:lpstr>MCQ</vt:lpstr>
      <vt:lpstr>MCQ</vt:lpstr>
      <vt:lpstr>mcq</vt:lpstr>
      <vt:lpstr>mcq</vt:lpstr>
      <vt:lpstr>mcq</vt:lpstr>
      <vt:lpstr>MCQ</vt:lpstr>
      <vt:lpstr>mcq</vt:lpstr>
      <vt:lpstr>mcq</vt:lpstr>
      <vt:lpstr>mcq</vt:lpstr>
      <vt:lpstr>mcq</vt:lpstr>
      <vt:lpstr>mcq</vt:lpstr>
      <vt:lpstr>mcq</vt:lpstr>
      <vt:lpstr>mcq</vt:lpstr>
      <vt:lpstr>mcq</vt:lpstr>
      <vt:lpstr>mcq</vt:lpstr>
      <vt:lpstr>mcq</vt:lpstr>
      <vt:lpstr>Question 21</vt:lpstr>
      <vt:lpstr>Question 22</vt:lpstr>
      <vt:lpstr>Question 23</vt:lpstr>
      <vt:lpstr>Question 24</vt:lpstr>
      <vt:lpstr>Question 25</vt:lpstr>
      <vt:lpstr>Question 26</vt:lpstr>
      <vt:lpstr>Question 27</vt:lpstr>
      <vt:lpstr>Question 28</vt:lpstr>
      <vt:lpstr>Question 29</vt:lpstr>
      <vt:lpstr>Question 30</vt:lpstr>
      <vt:lpstr>Question 31</vt:lpstr>
      <vt:lpstr>Question 32</vt:lpstr>
      <vt:lpstr>Question 33</vt:lpstr>
      <vt:lpstr>Question 34</vt:lpstr>
      <vt:lpstr>Question 35</vt:lpstr>
      <vt:lpstr>Question 36</vt:lpstr>
      <vt:lpstr>Question 37</vt:lpstr>
      <vt:lpstr>Question 38</vt:lpstr>
      <vt:lpstr>Question 39</vt:lpstr>
      <vt:lpstr>Question 40</vt:lpstr>
      <vt:lpstr>Question 41</vt:lpstr>
      <vt:lpstr>Question 42</vt:lpstr>
      <vt:lpstr>Question 43</vt:lpstr>
      <vt:lpstr>Question 44</vt:lpstr>
      <vt:lpstr>Question 45</vt:lpstr>
      <vt:lpstr>Question 46</vt:lpstr>
      <vt:lpstr>Question 47</vt:lpstr>
      <vt:lpstr>Question 48</vt:lpstr>
      <vt:lpstr>Question 49</vt:lpstr>
      <vt:lpstr>Question 50</vt:lpstr>
      <vt:lpstr>Question 51</vt:lpstr>
      <vt:lpstr>Question 52</vt:lpstr>
      <vt:lpstr>Question 53</vt:lpstr>
      <vt:lpstr>Question 54</vt:lpstr>
      <vt:lpstr>Question 55</vt:lpstr>
      <vt:lpstr>Question 56</vt:lpstr>
      <vt:lpstr>Question 57</vt:lpstr>
      <vt:lpstr>Question 58</vt:lpstr>
      <vt:lpstr>Question 59</vt:lpstr>
      <vt:lpstr>Question 60</vt:lpstr>
      <vt:lpstr>Question 61</vt:lpstr>
      <vt:lpstr>Question 62</vt:lpstr>
      <vt:lpstr>Question 63</vt:lpstr>
      <vt:lpstr>Question 64</vt:lpstr>
      <vt:lpstr>Question 65</vt:lpstr>
      <vt:lpstr>Question 66</vt:lpstr>
      <vt:lpstr>Question 67</vt:lpstr>
      <vt:lpstr>Question 68</vt:lpstr>
      <vt:lpstr>Question 69</vt:lpstr>
      <vt:lpstr>Question 70</vt:lpstr>
      <vt:lpstr>Question 71</vt:lpstr>
      <vt:lpstr>Question 72</vt:lpstr>
      <vt:lpstr>Question 73</vt:lpstr>
      <vt:lpstr>Question 74</vt:lpstr>
      <vt:lpstr>Question 75</vt:lpstr>
      <vt:lpstr>Question 76</vt:lpstr>
      <vt:lpstr>Question 77</vt:lpstr>
      <vt:lpstr>Question 78</vt:lpstr>
      <vt:lpstr>Question 79</vt:lpstr>
      <vt:lpstr>Question 80</vt:lpstr>
      <vt:lpstr>Question 81</vt:lpstr>
      <vt:lpstr>Question 82</vt:lpstr>
      <vt:lpstr>Question 83</vt:lpstr>
      <vt:lpstr>Question 84</vt:lpstr>
      <vt:lpstr>Question 85</vt:lpstr>
      <vt:lpstr>Question 86</vt:lpstr>
      <vt:lpstr>Question 87</vt:lpstr>
      <vt:lpstr>Question 88</vt:lpstr>
      <vt:lpstr>Question 89</vt:lpstr>
      <vt:lpstr>Question 90</vt:lpstr>
      <vt:lpstr>Question 91</vt:lpstr>
      <vt:lpstr>Question 92</vt:lpstr>
      <vt:lpstr>Question 93</vt:lpstr>
      <vt:lpstr>Question 94</vt:lpstr>
      <vt:lpstr>Question 95</vt:lpstr>
      <vt:lpstr>Question 96</vt:lpstr>
      <vt:lpstr>Question 97</vt:lpstr>
      <vt:lpstr>Question 98</vt:lpstr>
      <vt:lpstr>Question 99</vt:lpstr>
      <vt:lpstr>Question 100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Saurabh Kandhway</cp:lastModifiedBy>
  <cp:revision>3</cp:revision>
  <dcterms:created xsi:type="dcterms:W3CDTF">2013-01-27T09:14:16Z</dcterms:created>
  <dcterms:modified xsi:type="dcterms:W3CDTF">2024-11-21T03:36:09Z</dcterms:modified>
  <cp:category/>
</cp:coreProperties>
</file>