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E214BCE-EFC7-4EF7-9E88-8D87081424D0}"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1044A-2E51-45F6-B3E3-202824FA621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10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14BCE-EFC7-4EF7-9E88-8D87081424D0}"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1044A-2E51-45F6-B3E3-202824FA621B}" type="slidenum">
              <a:rPr lang="en-IN" smtClean="0"/>
              <a:t>‹#›</a:t>
            </a:fld>
            <a:endParaRPr lang="en-IN"/>
          </a:p>
        </p:txBody>
      </p:sp>
    </p:spTree>
    <p:extLst>
      <p:ext uri="{BB962C8B-B14F-4D97-AF65-F5344CB8AC3E}">
        <p14:creationId xmlns:p14="http://schemas.microsoft.com/office/powerpoint/2010/main" val="1331885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14BCE-EFC7-4EF7-9E88-8D87081424D0}"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1044A-2E51-45F6-B3E3-202824FA621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214BCE-EFC7-4EF7-9E88-8D87081424D0}"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1044A-2E51-45F6-B3E3-202824FA621B}" type="slidenum">
              <a:rPr lang="en-IN" smtClean="0"/>
              <a:t>‹#›</a:t>
            </a:fld>
            <a:endParaRPr lang="en-IN"/>
          </a:p>
        </p:txBody>
      </p:sp>
    </p:spTree>
    <p:extLst>
      <p:ext uri="{BB962C8B-B14F-4D97-AF65-F5344CB8AC3E}">
        <p14:creationId xmlns:p14="http://schemas.microsoft.com/office/powerpoint/2010/main" val="222103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14BCE-EFC7-4EF7-9E88-8D87081424D0}"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731044A-2E51-45F6-B3E3-202824FA621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55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214BCE-EFC7-4EF7-9E88-8D87081424D0}"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1044A-2E51-45F6-B3E3-202824FA621B}" type="slidenum">
              <a:rPr lang="en-IN" smtClean="0"/>
              <a:t>‹#›</a:t>
            </a:fld>
            <a:endParaRPr lang="en-IN"/>
          </a:p>
        </p:txBody>
      </p:sp>
    </p:spTree>
    <p:extLst>
      <p:ext uri="{BB962C8B-B14F-4D97-AF65-F5344CB8AC3E}">
        <p14:creationId xmlns:p14="http://schemas.microsoft.com/office/powerpoint/2010/main" val="2763597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214BCE-EFC7-4EF7-9E88-8D87081424D0}" type="datetimeFigureOut">
              <a:rPr lang="en-IN" smtClean="0"/>
              <a:t>19-08-2025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731044A-2E51-45F6-B3E3-202824FA621B}" type="slidenum">
              <a:rPr lang="en-IN" smtClean="0"/>
              <a:t>‹#›</a:t>
            </a:fld>
            <a:endParaRPr lang="en-IN"/>
          </a:p>
        </p:txBody>
      </p:sp>
    </p:spTree>
    <p:extLst>
      <p:ext uri="{BB962C8B-B14F-4D97-AF65-F5344CB8AC3E}">
        <p14:creationId xmlns:p14="http://schemas.microsoft.com/office/powerpoint/2010/main" val="2920506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214BCE-EFC7-4EF7-9E88-8D87081424D0}"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731044A-2E51-45F6-B3E3-202824FA621B}" type="slidenum">
              <a:rPr lang="en-IN" smtClean="0"/>
              <a:t>‹#›</a:t>
            </a:fld>
            <a:endParaRPr lang="en-IN"/>
          </a:p>
        </p:txBody>
      </p:sp>
    </p:spTree>
    <p:extLst>
      <p:ext uri="{BB962C8B-B14F-4D97-AF65-F5344CB8AC3E}">
        <p14:creationId xmlns:p14="http://schemas.microsoft.com/office/powerpoint/2010/main" val="2553166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14BCE-EFC7-4EF7-9E88-8D87081424D0}" type="datetimeFigureOut">
              <a:rPr lang="en-IN" smtClean="0"/>
              <a:t>19-08-2025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731044A-2E51-45F6-B3E3-202824FA621B}" type="slidenum">
              <a:rPr lang="en-IN" smtClean="0"/>
              <a:t>‹#›</a:t>
            </a:fld>
            <a:endParaRPr lang="en-IN"/>
          </a:p>
        </p:txBody>
      </p:sp>
    </p:spTree>
    <p:extLst>
      <p:ext uri="{BB962C8B-B14F-4D97-AF65-F5344CB8AC3E}">
        <p14:creationId xmlns:p14="http://schemas.microsoft.com/office/powerpoint/2010/main" val="250926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214BCE-EFC7-4EF7-9E88-8D87081424D0}"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1044A-2E51-45F6-B3E3-202824FA621B}" type="slidenum">
              <a:rPr lang="en-IN" smtClean="0"/>
              <a:t>‹#›</a:t>
            </a:fld>
            <a:endParaRPr lang="en-IN"/>
          </a:p>
        </p:txBody>
      </p:sp>
    </p:spTree>
    <p:extLst>
      <p:ext uri="{BB962C8B-B14F-4D97-AF65-F5344CB8AC3E}">
        <p14:creationId xmlns:p14="http://schemas.microsoft.com/office/powerpoint/2010/main" val="3244893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214BCE-EFC7-4EF7-9E88-8D87081424D0}"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731044A-2E51-45F6-B3E3-202824FA621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542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E214BCE-EFC7-4EF7-9E88-8D87081424D0}" type="datetimeFigureOut">
              <a:rPr lang="en-IN" smtClean="0"/>
              <a:t>19-08-2025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731044A-2E51-45F6-B3E3-202824FA621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7496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introduction-to-ms-excel/" TargetMode="External"/><Relationship Id="rId2" Type="http://schemas.openxmlformats.org/officeDocument/2006/relationships/hyperlink" Target="https://www.geeksforgeeks.org/introduction-to-microsoft-word/" TargetMode="External"/><Relationship Id="rId1" Type="http://schemas.openxmlformats.org/officeDocument/2006/relationships/slideLayout" Target="../slideLayouts/slideLayout2.xml"/><Relationship Id="rId4" Type="http://schemas.openxmlformats.org/officeDocument/2006/relationships/hyperlink" Target="https://www.geeksforgeeks.org/introduction-to-microsoft-powerpoin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what-is-an-emai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E3567-45E3-4BB2-3E4F-66618C3EFB76}"/>
              </a:ext>
            </a:extLst>
          </p:cNvPr>
          <p:cNvSpPr>
            <a:spLocks noGrp="1"/>
          </p:cNvSpPr>
          <p:nvPr>
            <p:ph type="ctrTitle"/>
          </p:nvPr>
        </p:nvSpPr>
        <p:spPr/>
        <p:txBody>
          <a:bodyPr/>
          <a:lstStyle/>
          <a:p>
            <a:r>
              <a:rPr lang="en-IN" dirty="0"/>
              <a:t>BASICS OF SOFTWARE TESTING</a:t>
            </a:r>
          </a:p>
        </p:txBody>
      </p:sp>
      <p:sp>
        <p:nvSpPr>
          <p:cNvPr id="3" name="Subtitle 2">
            <a:extLst>
              <a:ext uri="{FF2B5EF4-FFF2-40B4-BE49-F238E27FC236}">
                <a16:creationId xmlns:a16="http://schemas.microsoft.com/office/drawing/2014/main" id="{F52E7AA3-D166-2EDE-0A7F-2941B5662FB0}"/>
              </a:ext>
            </a:extLst>
          </p:cNvPr>
          <p:cNvSpPr>
            <a:spLocks noGrp="1"/>
          </p:cNvSpPr>
          <p:nvPr>
            <p:ph type="subTitle" idx="1"/>
          </p:nvPr>
        </p:nvSpPr>
        <p:spPr/>
        <p:txBody>
          <a:bodyPr/>
          <a:lstStyle/>
          <a:p>
            <a:r>
              <a:rPr lang="en-IN" dirty="0"/>
              <a:t>Saurabh Kandhway</a:t>
            </a:r>
          </a:p>
        </p:txBody>
      </p:sp>
    </p:spTree>
    <p:extLst>
      <p:ext uri="{BB962C8B-B14F-4D97-AF65-F5344CB8AC3E}">
        <p14:creationId xmlns:p14="http://schemas.microsoft.com/office/powerpoint/2010/main" val="3710696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0A6D-ACAD-A8C1-55A9-2D16BEFB560C}"/>
              </a:ext>
            </a:extLst>
          </p:cNvPr>
          <p:cNvSpPr>
            <a:spLocks noGrp="1"/>
          </p:cNvSpPr>
          <p:nvPr>
            <p:ph type="title"/>
          </p:nvPr>
        </p:nvSpPr>
        <p:spPr/>
        <p:txBody>
          <a:bodyPr/>
          <a:lstStyle/>
          <a:p>
            <a:r>
              <a:rPr lang="en-IN" dirty="0"/>
              <a:t>About me</a:t>
            </a:r>
          </a:p>
        </p:txBody>
      </p:sp>
      <p:sp>
        <p:nvSpPr>
          <p:cNvPr id="4" name="Content Placeholder 3">
            <a:extLst>
              <a:ext uri="{FF2B5EF4-FFF2-40B4-BE49-F238E27FC236}">
                <a16:creationId xmlns:a16="http://schemas.microsoft.com/office/drawing/2014/main" id="{94CC2225-F967-6C59-88F9-0880BC17E41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619514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4CBDC-665A-6B29-1FD6-C4C328CC0378}"/>
              </a:ext>
            </a:extLst>
          </p:cNvPr>
          <p:cNvSpPr>
            <a:spLocks noGrp="1"/>
          </p:cNvSpPr>
          <p:nvPr>
            <p:ph type="title"/>
          </p:nvPr>
        </p:nvSpPr>
        <p:spPr/>
        <p:txBody>
          <a:bodyPr/>
          <a:lstStyle/>
          <a:p>
            <a:r>
              <a:rPr lang="en-IN" dirty="0"/>
              <a:t>What is software</a:t>
            </a:r>
          </a:p>
        </p:txBody>
      </p:sp>
      <p:sp>
        <p:nvSpPr>
          <p:cNvPr id="3" name="Content Placeholder 2">
            <a:extLst>
              <a:ext uri="{FF2B5EF4-FFF2-40B4-BE49-F238E27FC236}">
                <a16:creationId xmlns:a16="http://schemas.microsoft.com/office/drawing/2014/main" id="{40AF083E-2067-E6F6-3069-5B5642596A46}"/>
              </a:ext>
            </a:extLst>
          </p:cNvPr>
          <p:cNvSpPr>
            <a:spLocks noGrp="1"/>
          </p:cNvSpPr>
          <p:nvPr>
            <p:ph idx="1"/>
          </p:nvPr>
        </p:nvSpPr>
        <p:spPr/>
        <p:txBody>
          <a:bodyPr/>
          <a:lstStyle/>
          <a:p>
            <a:r>
              <a:rPr lang="en-US" b="1" i="0" dirty="0">
                <a:solidFill>
                  <a:srgbClr val="273239"/>
                </a:solidFill>
                <a:effectLst/>
                <a:highlight>
                  <a:srgbClr val="FFFFFF"/>
                </a:highlight>
                <a:latin typeface="Nunito" pitchFamily="2" charset="0"/>
              </a:rPr>
              <a:t>Software</a:t>
            </a:r>
            <a:r>
              <a:rPr lang="en-US" b="0" i="0" dirty="0">
                <a:solidFill>
                  <a:srgbClr val="273239"/>
                </a:solidFill>
                <a:effectLst/>
                <a:highlight>
                  <a:srgbClr val="FFFFFF"/>
                </a:highlight>
                <a:latin typeface="Nunito" pitchFamily="2" charset="0"/>
              </a:rPr>
              <a:t> is a collection of instructions, data, or computer programs that are used to run machines and carry out particular activities. It is the antithesis of hardware, which refers to a computer’s external components. A device’s running programs, scripts, and applications are collectively referred to as “software” in this context.</a:t>
            </a:r>
          </a:p>
          <a:p>
            <a:endParaRPr lang="en-US" dirty="0">
              <a:solidFill>
                <a:srgbClr val="273239"/>
              </a:solidFill>
              <a:highlight>
                <a:srgbClr val="FFFFFF"/>
              </a:highlight>
              <a:latin typeface="Nunito" pitchFamily="2" charset="0"/>
            </a:endParaRPr>
          </a:p>
          <a:p>
            <a:r>
              <a:rPr lang="en-US" b="0" i="0" dirty="0">
                <a:solidFill>
                  <a:srgbClr val="273239"/>
                </a:solidFill>
                <a:effectLst/>
                <a:highlight>
                  <a:srgbClr val="FFFFFF"/>
                </a:highlight>
                <a:latin typeface="Nunito" pitchFamily="2" charset="0"/>
              </a:rPr>
              <a:t>In a </a:t>
            </a:r>
            <a:r>
              <a:rPr lang="en-US" b="0" i="0" u="sng" dirty="0">
                <a:solidFill>
                  <a:srgbClr val="273239"/>
                </a:solidFill>
                <a:effectLst/>
                <a:highlight>
                  <a:srgbClr val="FFFFFF"/>
                </a:highlight>
                <a:latin typeface="Nunito" pitchFamily="2" charset="0"/>
              </a:rPr>
              <a:t>computer system</a:t>
            </a:r>
            <a:r>
              <a:rPr lang="en-US" b="0" i="0" dirty="0">
                <a:solidFill>
                  <a:srgbClr val="273239"/>
                </a:solidFill>
                <a:effectLst/>
                <a:highlight>
                  <a:srgbClr val="FFFFFF"/>
                </a:highlight>
                <a:latin typeface="Nunito" pitchFamily="2" charset="0"/>
              </a:rPr>
              <a:t>, the software is basically a set of instructions or commands that tell a computer what to do. In other words, the software is a computer program that provides a set of instructions to execute a user’s commands and tell the computer what to do. For example like </a:t>
            </a:r>
            <a:r>
              <a:rPr lang="en-US" b="0" i="0" u="sng" dirty="0">
                <a:effectLst/>
                <a:highlight>
                  <a:srgbClr val="FFFFFF"/>
                </a:highlight>
                <a:latin typeface="Nunito" pitchFamily="2" charset="0"/>
                <a:hlinkClick r:id="rId2"/>
              </a:rPr>
              <a:t>MS-Word</a:t>
            </a:r>
            <a:r>
              <a:rPr lang="en-US" b="0" i="0" dirty="0">
                <a:solidFill>
                  <a:srgbClr val="273239"/>
                </a:solidFill>
                <a:effectLst/>
                <a:highlight>
                  <a:srgbClr val="FFFFFF"/>
                </a:highlight>
                <a:latin typeface="Nunito" pitchFamily="2" charset="0"/>
              </a:rPr>
              <a:t>, </a:t>
            </a:r>
            <a:r>
              <a:rPr lang="en-US" b="0" i="0" u="sng" dirty="0">
                <a:effectLst/>
                <a:highlight>
                  <a:srgbClr val="FFFFFF"/>
                </a:highlight>
                <a:latin typeface="Nunito" pitchFamily="2" charset="0"/>
                <a:hlinkClick r:id="rId3"/>
              </a:rPr>
              <a:t>MS-Excel</a:t>
            </a:r>
            <a:r>
              <a:rPr lang="en-US" b="0" i="0" dirty="0">
                <a:solidFill>
                  <a:srgbClr val="273239"/>
                </a:solidFill>
                <a:effectLst/>
                <a:highlight>
                  <a:srgbClr val="FFFFFF"/>
                </a:highlight>
                <a:latin typeface="Nunito" pitchFamily="2" charset="0"/>
              </a:rPr>
              <a:t>, </a:t>
            </a:r>
            <a:r>
              <a:rPr lang="en-US" b="0" i="0" u="sng" dirty="0">
                <a:effectLst/>
                <a:highlight>
                  <a:srgbClr val="FFFFFF"/>
                </a:highlight>
                <a:latin typeface="Nunito" pitchFamily="2" charset="0"/>
                <a:hlinkClick r:id="rId4"/>
              </a:rPr>
              <a:t>PowerPoint</a:t>
            </a:r>
            <a:r>
              <a:rPr lang="en-US" b="0" i="0" dirty="0">
                <a:solidFill>
                  <a:srgbClr val="273239"/>
                </a:solidFill>
                <a:effectLst/>
                <a:highlight>
                  <a:srgbClr val="FFFFFF"/>
                </a:highlight>
                <a:latin typeface="Nunito" pitchFamily="2" charset="0"/>
              </a:rPr>
              <a:t>, etc.</a:t>
            </a:r>
            <a:endParaRPr lang="en-IN" dirty="0"/>
          </a:p>
        </p:txBody>
      </p:sp>
    </p:spTree>
    <p:extLst>
      <p:ext uri="{BB962C8B-B14F-4D97-AF65-F5344CB8AC3E}">
        <p14:creationId xmlns:p14="http://schemas.microsoft.com/office/powerpoint/2010/main" val="173419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89CC-A1AF-0082-3065-CA956E4E9CED}"/>
              </a:ext>
            </a:extLst>
          </p:cNvPr>
          <p:cNvSpPr>
            <a:spLocks noGrp="1"/>
          </p:cNvSpPr>
          <p:nvPr>
            <p:ph type="title"/>
          </p:nvPr>
        </p:nvSpPr>
        <p:spPr/>
        <p:txBody>
          <a:bodyPr/>
          <a:lstStyle/>
          <a:p>
            <a:r>
              <a:rPr lang="en-IN" dirty="0"/>
              <a:t>Types of Software</a:t>
            </a:r>
          </a:p>
        </p:txBody>
      </p:sp>
      <p:pic>
        <p:nvPicPr>
          <p:cNvPr id="5" name="Content Placeholder 4">
            <a:extLst>
              <a:ext uri="{FF2B5EF4-FFF2-40B4-BE49-F238E27FC236}">
                <a16:creationId xmlns:a16="http://schemas.microsoft.com/office/drawing/2014/main" id="{30D04581-BFC8-B870-CA28-9AF6B6C0B6B7}"/>
              </a:ext>
            </a:extLst>
          </p:cNvPr>
          <p:cNvPicPr>
            <a:picLocks noGrp="1" noChangeAspect="1"/>
          </p:cNvPicPr>
          <p:nvPr>
            <p:ph idx="1"/>
          </p:nvPr>
        </p:nvPicPr>
        <p:blipFill>
          <a:blip r:embed="rId2"/>
          <a:stretch>
            <a:fillRect/>
          </a:stretch>
        </p:blipFill>
        <p:spPr>
          <a:xfrm>
            <a:off x="732347" y="2169707"/>
            <a:ext cx="11146972" cy="4688293"/>
          </a:xfrm>
        </p:spPr>
      </p:pic>
    </p:spTree>
    <p:extLst>
      <p:ext uri="{BB962C8B-B14F-4D97-AF65-F5344CB8AC3E}">
        <p14:creationId xmlns:p14="http://schemas.microsoft.com/office/powerpoint/2010/main" val="394365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DD00-E2CA-3B31-2D8F-6D28E645398E}"/>
              </a:ext>
            </a:extLst>
          </p:cNvPr>
          <p:cNvSpPr>
            <a:spLocks noGrp="1"/>
          </p:cNvSpPr>
          <p:nvPr>
            <p:ph type="title"/>
          </p:nvPr>
        </p:nvSpPr>
        <p:spPr/>
        <p:txBody>
          <a:bodyPr/>
          <a:lstStyle/>
          <a:p>
            <a:r>
              <a:rPr lang="en-IN" dirty="0"/>
              <a:t>System software</a:t>
            </a:r>
          </a:p>
        </p:txBody>
      </p:sp>
      <p:sp>
        <p:nvSpPr>
          <p:cNvPr id="3" name="Content Placeholder 2">
            <a:extLst>
              <a:ext uri="{FF2B5EF4-FFF2-40B4-BE49-F238E27FC236}">
                <a16:creationId xmlns:a16="http://schemas.microsoft.com/office/drawing/2014/main" id="{57D5BA1C-5427-051A-96C6-09B0D5A6568C}"/>
              </a:ext>
            </a:extLst>
          </p:cNvPr>
          <p:cNvSpPr>
            <a:spLocks noGrp="1"/>
          </p:cNvSpPr>
          <p:nvPr>
            <p:ph idx="1"/>
          </p:nvPr>
        </p:nvSpPr>
        <p:spPr/>
        <p:txBody>
          <a:bodyPr/>
          <a:lstStyle/>
          <a:p>
            <a:pPr marL="0" indent="0">
              <a:buNone/>
            </a:pPr>
            <a:r>
              <a:rPr lang="en-US" u="sng" dirty="0">
                <a:highlight>
                  <a:srgbClr val="FFFFFF"/>
                </a:highlight>
                <a:latin typeface="Nunito" pitchFamily="2" charset="0"/>
              </a:rPr>
              <a:t>System Software </a:t>
            </a:r>
            <a:r>
              <a:rPr lang="en-US" b="0" i="0" dirty="0">
                <a:solidFill>
                  <a:srgbClr val="273239"/>
                </a:solidFill>
                <a:effectLst/>
                <a:highlight>
                  <a:srgbClr val="FFFFFF"/>
                </a:highlight>
                <a:latin typeface="Nunito" pitchFamily="2" charset="0"/>
              </a:rPr>
              <a:t>is software that directly operates the </a:t>
            </a:r>
            <a:r>
              <a:rPr lang="en-US" u="sng" dirty="0">
                <a:highlight>
                  <a:srgbClr val="FFFFFF"/>
                </a:highlight>
                <a:latin typeface="Nunito" pitchFamily="2" charset="0"/>
              </a:rPr>
              <a:t>computer hardware</a:t>
            </a:r>
            <a:r>
              <a:rPr lang="en-US" b="0" i="0" dirty="0">
                <a:solidFill>
                  <a:srgbClr val="273239"/>
                </a:solidFill>
                <a:effectLst/>
                <a:highlight>
                  <a:srgbClr val="FFFFFF"/>
                </a:highlight>
                <a:latin typeface="Nunito" pitchFamily="2" charset="0"/>
              </a:rPr>
              <a:t> and provides the basic functionality to the users as well as to the other software to operate smoothly. Or in other words, system software basically controls a computer’s internal functioning and also controls hardware devices such as monitors, printers, and storage devices, etc.</a:t>
            </a:r>
          </a:p>
          <a:p>
            <a:r>
              <a:rPr lang="en-US" dirty="0">
                <a:solidFill>
                  <a:srgbClr val="273239"/>
                </a:solidFill>
                <a:highlight>
                  <a:srgbClr val="FFFFFF"/>
                </a:highlight>
                <a:latin typeface="Nunito" pitchFamily="2" charset="0"/>
              </a:rPr>
              <a:t>Features</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System Software is closer to the computer system.</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System Software is written in a low-level language in general.</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System software is difficult to design and understand.</a:t>
            </a:r>
          </a:p>
          <a:p>
            <a:endParaRPr lang="en-US" dirty="0">
              <a:solidFill>
                <a:srgbClr val="273239"/>
              </a:solidFill>
              <a:highlight>
                <a:srgbClr val="FFFFFF"/>
              </a:highlight>
              <a:latin typeface="Nunito" pitchFamily="2" charset="0"/>
            </a:endParaRPr>
          </a:p>
          <a:p>
            <a:endParaRPr lang="en-IN" dirty="0"/>
          </a:p>
        </p:txBody>
      </p:sp>
    </p:spTree>
    <p:extLst>
      <p:ext uri="{BB962C8B-B14F-4D97-AF65-F5344CB8AC3E}">
        <p14:creationId xmlns:p14="http://schemas.microsoft.com/office/powerpoint/2010/main" val="3151838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A558-57D9-1C84-EBAA-820B9652BAB6}"/>
              </a:ext>
            </a:extLst>
          </p:cNvPr>
          <p:cNvSpPr>
            <a:spLocks noGrp="1"/>
          </p:cNvSpPr>
          <p:nvPr>
            <p:ph type="title"/>
          </p:nvPr>
        </p:nvSpPr>
        <p:spPr/>
        <p:txBody>
          <a:bodyPr/>
          <a:lstStyle/>
          <a:p>
            <a:r>
              <a:rPr lang="en-IN" dirty="0"/>
              <a:t>Application software</a:t>
            </a:r>
          </a:p>
        </p:txBody>
      </p:sp>
      <p:sp>
        <p:nvSpPr>
          <p:cNvPr id="3" name="Content Placeholder 2">
            <a:extLst>
              <a:ext uri="{FF2B5EF4-FFF2-40B4-BE49-F238E27FC236}">
                <a16:creationId xmlns:a16="http://schemas.microsoft.com/office/drawing/2014/main" id="{5558425C-8F48-BFE3-3B32-0AB567B8AB4B}"/>
              </a:ext>
            </a:extLst>
          </p:cNvPr>
          <p:cNvSpPr>
            <a:spLocks noGrp="1"/>
          </p:cNvSpPr>
          <p:nvPr>
            <p:ph idx="1"/>
          </p:nvPr>
        </p:nvSpPr>
        <p:spPr/>
        <p:txBody>
          <a:bodyPr>
            <a:normAutofit fontScale="92500" lnSpcReduction="20000"/>
          </a:bodyPr>
          <a:lstStyle/>
          <a:p>
            <a:r>
              <a:rPr lang="en-US" dirty="0"/>
              <a:t>Software that performs special functions or provides functions that are much more than the basic operation of the computer is known as application software. Or in other words, application software is designed to perform a specific task for end-users. It is a product or a program that is designed only to fulfill end-users’ requirements. It includes word processors, spreadsheets, database management, inventory, payroll programs, etc.</a:t>
            </a:r>
          </a:p>
          <a:p>
            <a:endParaRPr lang="en-US" dirty="0"/>
          </a:p>
          <a:p>
            <a:pPr algn="l" fontAlgn="base"/>
            <a:r>
              <a:rPr lang="en-US" b="1" i="0" dirty="0">
                <a:solidFill>
                  <a:srgbClr val="273239"/>
                </a:solidFill>
                <a:effectLst/>
                <a:highlight>
                  <a:srgbClr val="FFFFFF"/>
                </a:highlight>
                <a:latin typeface="Nunito" pitchFamily="2" charset="0"/>
              </a:rPr>
              <a:t>Features of Application Software</a:t>
            </a:r>
          </a:p>
          <a:p>
            <a:pPr algn="just" rtl="0" fontAlgn="base"/>
            <a:r>
              <a:rPr lang="en-US" b="0" i="0" dirty="0">
                <a:solidFill>
                  <a:srgbClr val="273239"/>
                </a:solidFill>
                <a:effectLst/>
                <a:highlight>
                  <a:srgbClr val="FFFFFF"/>
                </a:highlight>
                <a:latin typeface="Nunito" pitchFamily="2" charset="0"/>
              </a:rPr>
              <a:t>Let us discuss some of the features of Application Software: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An important feature of application software is it performs more specialized tasks like word processing, spreadsheets, </a:t>
            </a:r>
            <a:r>
              <a:rPr lang="en-US" b="0" i="0" u="sng" dirty="0">
                <a:solidFill>
                  <a:srgbClr val="273239"/>
                </a:solidFill>
                <a:effectLst/>
                <a:highlight>
                  <a:srgbClr val="FFFFFF"/>
                </a:highlight>
                <a:latin typeface="Nunito" pitchFamily="2" charset="0"/>
                <a:hlinkClick r:id="rId2"/>
              </a:rPr>
              <a:t>email</a:t>
            </a:r>
            <a:r>
              <a:rPr lang="en-US" b="0" i="0" dirty="0">
                <a:solidFill>
                  <a:srgbClr val="273239"/>
                </a:solidFill>
                <a:effectLst/>
                <a:highlight>
                  <a:srgbClr val="FFFFFF"/>
                </a:highlight>
                <a:latin typeface="Nunito" pitchFamily="2" charset="0"/>
              </a:rPr>
              <a:t>, etc.</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Mostly, the size of the software is big, so it requires more storage space.</a:t>
            </a:r>
          </a:p>
          <a:p>
            <a:pPr algn="l" fontAlgn="base">
              <a:buFont typeface="Arial" panose="020B0604020202020204" pitchFamily="34" charset="0"/>
              <a:buChar char="•"/>
            </a:pPr>
            <a:r>
              <a:rPr lang="en-US" b="0" i="0" dirty="0">
                <a:solidFill>
                  <a:srgbClr val="273239"/>
                </a:solidFill>
                <a:effectLst/>
                <a:highlight>
                  <a:srgbClr val="FFFFFF"/>
                </a:highlight>
                <a:latin typeface="Nunito" pitchFamily="2" charset="0"/>
              </a:rPr>
              <a:t>Application software is more interactive for the users, so it is easy to use and design.</a:t>
            </a:r>
          </a:p>
          <a:p>
            <a:endParaRPr lang="en-IN" dirty="0"/>
          </a:p>
        </p:txBody>
      </p:sp>
    </p:spTree>
    <p:extLst>
      <p:ext uri="{BB962C8B-B14F-4D97-AF65-F5344CB8AC3E}">
        <p14:creationId xmlns:p14="http://schemas.microsoft.com/office/powerpoint/2010/main" val="423153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F05F5-A0ED-BAAD-5CAD-15CC3FF97ED4}"/>
              </a:ext>
            </a:extLst>
          </p:cNvPr>
          <p:cNvSpPr>
            <a:spLocks noGrp="1"/>
          </p:cNvSpPr>
          <p:nvPr>
            <p:ph type="title"/>
          </p:nvPr>
        </p:nvSpPr>
        <p:spPr/>
        <p:txBody>
          <a:bodyPr/>
          <a:lstStyle/>
          <a:p>
            <a:r>
              <a:rPr lang="en-IN" dirty="0"/>
              <a:t>Types of Team in an organization </a:t>
            </a:r>
          </a:p>
        </p:txBody>
      </p:sp>
      <p:sp>
        <p:nvSpPr>
          <p:cNvPr id="3" name="Content Placeholder 2">
            <a:extLst>
              <a:ext uri="{FF2B5EF4-FFF2-40B4-BE49-F238E27FC236}">
                <a16:creationId xmlns:a16="http://schemas.microsoft.com/office/drawing/2014/main" id="{C619D003-F8AE-D4D6-E53C-CAD111CAE503}"/>
              </a:ext>
            </a:extLst>
          </p:cNvPr>
          <p:cNvSpPr>
            <a:spLocks noGrp="1"/>
          </p:cNvSpPr>
          <p:nvPr>
            <p:ph idx="1"/>
          </p:nvPr>
        </p:nvSpPr>
        <p:spPr/>
        <p:txBody>
          <a:bodyPr/>
          <a:lstStyle/>
          <a:p>
            <a:r>
              <a:rPr lang="en-IN" b="1" dirty="0"/>
              <a:t>Functional team</a:t>
            </a:r>
          </a:p>
          <a:p>
            <a:r>
              <a:rPr lang="en-US" b="0" i="0" dirty="0">
                <a:solidFill>
                  <a:srgbClr val="253382"/>
                </a:solidFill>
                <a:effectLst/>
                <a:highlight>
                  <a:srgbClr val="FFFFFF"/>
                </a:highlight>
                <a:latin typeface="Inter"/>
              </a:rPr>
              <a:t>Functional teams are the most traditional corporate units that are typically represented by departments, as all the team members belong to the same department. A functional team consists of people who have similar professional expertise, which means it's homogeneous.</a:t>
            </a:r>
          </a:p>
          <a:p>
            <a:r>
              <a:rPr lang="en-IN" b="1" dirty="0"/>
              <a:t>Cross Functional Team</a:t>
            </a:r>
          </a:p>
          <a:p>
            <a:r>
              <a:rPr lang="en-US" b="0" i="0" dirty="0">
                <a:solidFill>
                  <a:srgbClr val="253382"/>
                </a:solidFill>
                <a:effectLst/>
                <a:highlight>
                  <a:srgbClr val="FFFFFF"/>
                </a:highlight>
                <a:latin typeface="Inter"/>
              </a:rPr>
              <a:t>A </a:t>
            </a:r>
            <a:r>
              <a:rPr lang="en-US" b="0" i="0" u="none" strike="noStrike" dirty="0">
                <a:effectLst/>
                <a:highlight>
                  <a:srgbClr val="FFFFFF"/>
                </a:highlight>
                <a:latin typeface="Inter"/>
              </a:rPr>
              <a:t>cross-functional team</a:t>
            </a:r>
            <a:r>
              <a:rPr lang="en-US" b="0" i="0" dirty="0">
                <a:solidFill>
                  <a:srgbClr val="253382"/>
                </a:solidFill>
                <a:effectLst/>
                <a:highlight>
                  <a:srgbClr val="FFFFFF"/>
                </a:highlight>
                <a:latin typeface="Inter"/>
              </a:rPr>
              <a:t> is composed of representatives of various departments that have diverse functional expertise and skills but still work on the same objectives. </a:t>
            </a:r>
            <a:endParaRPr lang="en-IN" b="1" dirty="0"/>
          </a:p>
          <a:p>
            <a:endParaRPr lang="en-IN" b="1" dirty="0"/>
          </a:p>
          <a:p>
            <a:endParaRPr lang="en-IN" b="1" dirty="0"/>
          </a:p>
        </p:txBody>
      </p:sp>
    </p:spTree>
    <p:extLst>
      <p:ext uri="{BB962C8B-B14F-4D97-AF65-F5344CB8AC3E}">
        <p14:creationId xmlns:p14="http://schemas.microsoft.com/office/powerpoint/2010/main" val="1413872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D394-BAA9-5866-7887-F0B350746D55}"/>
              </a:ext>
            </a:extLst>
          </p:cNvPr>
          <p:cNvSpPr>
            <a:spLocks noGrp="1"/>
          </p:cNvSpPr>
          <p:nvPr>
            <p:ph type="title"/>
          </p:nvPr>
        </p:nvSpPr>
        <p:spPr/>
        <p:txBody>
          <a:bodyPr/>
          <a:lstStyle/>
          <a:p>
            <a:r>
              <a:rPr lang="en-IN" dirty="0"/>
              <a:t>Types of Team in an organization </a:t>
            </a:r>
          </a:p>
        </p:txBody>
      </p:sp>
      <p:sp>
        <p:nvSpPr>
          <p:cNvPr id="3" name="Content Placeholder 2">
            <a:extLst>
              <a:ext uri="{FF2B5EF4-FFF2-40B4-BE49-F238E27FC236}">
                <a16:creationId xmlns:a16="http://schemas.microsoft.com/office/drawing/2014/main" id="{54EA5E02-DBE1-C499-CA76-E5E05F570B19}"/>
              </a:ext>
            </a:extLst>
          </p:cNvPr>
          <p:cNvSpPr>
            <a:spLocks noGrp="1"/>
          </p:cNvSpPr>
          <p:nvPr>
            <p:ph idx="1"/>
          </p:nvPr>
        </p:nvSpPr>
        <p:spPr/>
        <p:txBody>
          <a:bodyPr>
            <a:normAutofit lnSpcReduction="10000"/>
          </a:bodyPr>
          <a:lstStyle/>
          <a:p>
            <a:r>
              <a:rPr lang="en-IN" b="1" dirty="0"/>
              <a:t>Self Managed Teams</a:t>
            </a:r>
          </a:p>
          <a:p>
            <a:pPr algn="l"/>
            <a:r>
              <a:rPr lang="en-US" b="0" i="0" u="none" strike="noStrike" dirty="0">
                <a:solidFill>
                  <a:srgbClr val="253382"/>
                </a:solidFill>
                <a:effectLst/>
                <a:highlight>
                  <a:srgbClr val="FFFFFF"/>
                </a:highlight>
                <a:latin typeface="Inter"/>
              </a:rPr>
              <a:t>A self-managed team</a:t>
            </a:r>
            <a:r>
              <a:rPr lang="en-US" b="0" i="0" dirty="0">
                <a:solidFill>
                  <a:srgbClr val="253382"/>
                </a:solidFill>
                <a:effectLst/>
                <a:highlight>
                  <a:srgbClr val="FFFFFF"/>
                </a:highlight>
                <a:latin typeface="Inter"/>
              </a:rPr>
              <a:t> is a group of employees who work collaboratively and take full responsibility for both work processes and the final result. They work autonomously, without the supervision of a manager. This means that besides creating products or services, they also perform </a:t>
            </a:r>
            <a:r>
              <a:rPr lang="en-US" b="0" i="0" u="none" strike="noStrike" dirty="0">
                <a:solidFill>
                  <a:srgbClr val="253382"/>
                </a:solidFill>
                <a:effectLst/>
                <a:highlight>
                  <a:srgbClr val="FFFFFF"/>
                </a:highlight>
                <a:latin typeface="Inter"/>
              </a:rPr>
              <a:t>basic management functions</a:t>
            </a:r>
            <a:r>
              <a:rPr lang="en-US" b="0" i="0" dirty="0">
                <a:solidFill>
                  <a:srgbClr val="253382"/>
                </a:solidFill>
                <a:effectLst/>
                <a:highlight>
                  <a:srgbClr val="FFFFFF"/>
                </a:highlight>
                <a:latin typeface="Inter"/>
              </a:rPr>
              <a:t> - organizing, planning, leading, and controlling . In self-managed teams, the decision-making power is distributed horizontally among team members. People make commitments to each other rather than to a leader.</a:t>
            </a:r>
          </a:p>
          <a:p>
            <a:pPr algn="l"/>
            <a:r>
              <a:rPr lang="en-US" b="1" dirty="0">
                <a:solidFill>
                  <a:schemeClr val="bg2">
                    <a:lumMod val="25000"/>
                  </a:schemeClr>
                </a:solidFill>
                <a:highlight>
                  <a:srgbClr val="FFFFFF"/>
                </a:highlight>
                <a:latin typeface="Inter"/>
              </a:rPr>
              <a:t>Team of Teams</a:t>
            </a:r>
            <a:endParaRPr lang="en-US" b="1" i="0" dirty="0">
              <a:solidFill>
                <a:schemeClr val="bg2">
                  <a:lumMod val="25000"/>
                </a:schemeClr>
              </a:solidFill>
              <a:effectLst/>
              <a:highlight>
                <a:srgbClr val="FFFFFF"/>
              </a:highlight>
              <a:latin typeface="Inter"/>
            </a:endParaRPr>
          </a:p>
          <a:p>
            <a:r>
              <a:rPr lang="en-US" b="0" i="0" dirty="0">
                <a:solidFill>
                  <a:srgbClr val="253382"/>
                </a:solidFill>
                <a:effectLst/>
                <a:highlight>
                  <a:srgbClr val="FFFFFF"/>
                </a:highlight>
                <a:latin typeface="Inter"/>
              </a:rPr>
              <a:t>This is a team that comprises various departments of the same organization. It’s larger than a typical team but smaller than an organization. The purpose of a team of teams is to solve complex problems that require coordination.</a:t>
            </a:r>
            <a:endParaRPr lang="en-IN" b="1" dirty="0"/>
          </a:p>
        </p:txBody>
      </p:sp>
    </p:spTree>
    <p:extLst>
      <p:ext uri="{BB962C8B-B14F-4D97-AF65-F5344CB8AC3E}">
        <p14:creationId xmlns:p14="http://schemas.microsoft.com/office/powerpoint/2010/main" val="2304938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077D0-D418-3260-4800-213FCF16A21F}"/>
              </a:ext>
            </a:extLst>
          </p:cNvPr>
          <p:cNvSpPr>
            <a:spLocks noGrp="1"/>
          </p:cNvSpPr>
          <p:nvPr>
            <p:ph type="title"/>
          </p:nvPr>
        </p:nvSpPr>
        <p:spPr/>
        <p:txBody>
          <a:bodyPr/>
          <a:lstStyle/>
          <a:p>
            <a:r>
              <a:rPr lang="en-IN" dirty="0"/>
              <a:t>What is software quality assurance</a:t>
            </a:r>
          </a:p>
        </p:txBody>
      </p:sp>
      <p:sp>
        <p:nvSpPr>
          <p:cNvPr id="3" name="Content Placeholder 2">
            <a:extLst>
              <a:ext uri="{FF2B5EF4-FFF2-40B4-BE49-F238E27FC236}">
                <a16:creationId xmlns:a16="http://schemas.microsoft.com/office/drawing/2014/main" id="{347FA000-2806-C80A-21D0-35D952E1397D}"/>
              </a:ext>
            </a:extLst>
          </p:cNvPr>
          <p:cNvSpPr>
            <a:spLocks noGrp="1"/>
          </p:cNvSpPr>
          <p:nvPr>
            <p:ph idx="1"/>
          </p:nvPr>
        </p:nvSpPr>
        <p:spPr/>
        <p:txBody>
          <a:bodyPr/>
          <a:lstStyle/>
          <a:p>
            <a:r>
              <a:rPr lang="en-US" b="0" i="0" dirty="0">
                <a:solidFill>
                  <a:srgbClr val="474E54"/>
                </a:solidFill>
                <a:effectLst/>
                <a:highlight>
                  <a:srgbClr val="FFFFFF"/>
                </a:highlight>
                <a:latin typeface="Neo Sans"/>
              </a:rPr>
              <a:t>Software Quality Assurance (SQA) is the practice of monitoring all software engineering processes, activities, and methods used in a project to ensure proper quality of the software and conformance against the defined standards. Software Quality Assurance (QA) Testing evaluates the functional, performance, usability and security of the software or app.</a:t>
            </a:r>
          </a:p>
          <a:p>
            <a:pPr algn="l"/>
            <a:r>
              <a:rPr lang="en-US" b="1" i="0" dirty="0">
                <a:solidFill>
                  <a:srgbClr val="06213D"/>
                </a:solidFill>
                <a:effectLst/>
                <a:highlight>
                  <a:srgbClr val="FFFFFF"/>
                </a:highlight>
                <a:latin typeface="Neo Sans"/>
              </a:rPr>
              <a:t>Software Quality Assurance (QA) Testing Benefits:</a:t>
            </a:r>
          </a:p>
          <a:p>
            <a:pPr algn="l"/>
            <a:r>
              <a:rPr lang="en-US" b="0" i="0" dirty="0">
                <a:solidFill>
                  <a:srgbClr val="474E54"/>
                </a:solidFill>
                <a:effectLst/>
                <a:highlight>
                  <a:srgbClr val="FFFFFF"/>
                </a:highlight>
                <a:latin typeface="Neo Sans"/>
              </a:rPr>
              <a:t>Software Quality Assurance (QA) not only is beneficial to the vendor, but the consumer as well. Credible Software QA Testing can establish expectations for the product while helping a manufacturer produce high quality software. Sacrificing usability, stability and security is not an option if you want your app, software or cloud-based service representing your brand reputation.</a:t>
            </a:r>
          </a:p>
          <a:p>
            <a:endParaRPr lang="en-IN" dirty="0"/>
          </a:p>
        </p:txBody>
      </p:sp>
    </p:spTree>
    <p:extLst>
      <p:ext uri="{BB962C8B-B14F-4D97-AF65-F5344CB8AC3E}">
        <p14:creationId xmlns:p14="http://schemas.microsoft.com/office/powerpoint/2010/main" val="14294723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5284</TotalTime>
  <Words>734</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Inter</vt:lpstr>
      <vt:lpstr>Neo Sans</vt:lpstr>
      <vt:lpstr>Nunito</vt:lpstr>
      <vt:lpstr>Tw Cen MT</vt:lpstr>
      <vt:lpstr>Tw Cen MT Condensed</vt:lpstr>
      <vt:lpstr>Wingdings 3</vt:lpstr>
      <vt:lpstr>Integral</vt:lpstr>
      <vt:lpstr>BASICS OF SOFTWARE TESTING</vt:lpstr>
      <vt:lpstr>About me</vt:lpstr>
      <vt:lpstr>What is software</vt:lpstr>
      <vt:lpstr>Types of Software</vt:lpstr>
      <vt:lpstr>System software</vt:lpstr>
      <vt:lpstr>Application software</vt:lpstr>
      <vt:lpstr>Types of Team in an organization </vt:lpstr>
      <vt:lpstr>Types of Team in an organization </vt:lpstr>
      <vt:lpstr>What is software quality assurance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Kandhway</dc:creator>
  <cp:lastModifiedBy>Saurabh Kandhway</cp:lastModifiedBy>
  <cp:revision>14</cp:revision>
  <dcterms:created xsi:type="dcterms:W3CDTF">2024-06-03T11:52:18Z</dcterms:created>
  <dcterms:modified xsi:type="dcterms:W3CDTF">2025-08-22T15:57:51Z</dcterms:modified>
</cp:coreProperties>
</file>