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7" r:id="rId11"/>
    <p:sldId id="264"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023C02C-2D95-4605-8887-118187CAF0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1A728-6A38-4445-B4A3-0CCDAB82B6E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28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3C02C-2D95-4605-8887-118187CAF0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1A728-6A38-4445-B4A3-0CCDAB82B6E4}" type="slidenum">
              <a:rPr lang="en-IN" smtClean="0"/>
              <a:t>‹#›</a:t>
            </a:fld>
            <a:endParaRPr lang="en-IN"/>
          </a:p>
        </p:txBody>
      </p:sp>
    </p:spTree>
    <p:extLst>
      <p:ext uri="{BB962C8B-B14F-4D97-AF65-F5344CB8AC3E}">
        <p14:creationId xmlns:p14="http://schemas.microsoft.com/office/powerpoint/2010/main" val="3551195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3C02C-2D95-4605-8887-118187CAF0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1A728-6A38-4445-B4A3-0CCDAB82B6E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7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3C02C-2D95-4605-8887-118187CAF0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1A728-6A38-4445-B4A3-0CCDAB82B6E4}" type="slidenum">
              <a:rPr lang="en-IN" smtClean="0"/>
              <a:t>‹#›</a:t>
            </a:fld>
            <a:endParaRPr lang="en-IN"/>
          </a:p>
        </p:txBody>
      </p:sp>
    </p:spTree>
    <p:extLst>
      <p:ext uri="{BB962C8B-B14F-4D97-AF65-F5344CB8AC3E}">
        <p14:creationId xmlns:p14="http://schemas.microsoft.com/office/powerpoint/2010/main" val="349386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3C02C-2D95-4605-8887-118187CAF00B}"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1A728-6A38-4445-B4A3-0CCDAB82B6E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6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3C02C-2D95-4605-8887-118187CAF00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1A728-6A38-4445-B4A3-0CCDAB82B6E4}" type="slidenum">
              <a:rPr lang="en-IN" smtClean="0"/>
              <a:t>‹#›</a:t>
            </a:fld>
            <a:endParaRPr lang="en-IN"/>
          </a:p>
        </p:txBody>
      </p:sp>
    </p:spTree>
    <p:extLst>
      <p:ext uri="{BB962C8B-B14F-4D97-AF65-F5344CB8AC3E}">
        <p14:creationId xmlns:p14="http://schemas.microsoft.com/office/powerpoint/2010/main" val="149190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3C02C-2D95-4605-8887-118187CAF00B}"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1A728-6A38-4445-B4A3-0CCDAB82B6E4}" type="slidenum">
              <a:rPr lang="en-IN" smtClean="0"/>
              <a:t>‹#›</a:t>
            </a:fld>
            <a:endParaRPr lang="en-IN"/>
          </a:p>
        </p:txBody>
      </p:sp>
    </p:spTree>
    <p:extLst>
      <p:ext uri="{BB962C8B-B14F-4D97-AF65-F5344CB8AC3E}">
        <p14:creationId xmlns:p14="http://schemas.microsoft.com/office/powerpoint/2010/main" val="248108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3C02C-2D95-4605-8887-118187CAF00B}"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51A728-6A38-4445-B4A3-0CCDAB82B6E4}" type="slidenum">
              <a:rPr lang="en-IN" smtClean="0"/>
              <a:t>‹#›</a:t>
            </a:fld>
            <a:endParaRPr lang="en-IN"/>
          </a:p>
        </p:txBody>
      </p:sp>
    </p:spTree>
    <p:extLst>
      <p:ext uri="{BB962C8B-B14F-4D97-AF65-F5344CB8AC3E}">
        <p14:creationId xmlns:p14="http://schemas.microsoft.com/office/powerpoint/2010/main" val="375103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3C02C-2D95-4605-8887-118187CAF00B}" type="datetimeFigureOut">
              <a:rPr lang="en-IN" smtClean="0"/>
              <a:t>25-06-2024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51A728-6A38-4445-B4A3-0CCDAB82B6E4}" type="slidenum">
              <a:rPr lang="en-IN" smtClean="0"/>
              <a:t>‹#›</a:t>
            </a:fld>
            <a:endParaRPr lang="en-IN"/>
          </a:p>
        </p:txBody>
      </p:sp>
    </p:spTree>
    <p:extLst>
      <p:ext uri="{BB962C8B-B14F-4D97-AF65-F5344CB8AC3E}">
        <p14:creationId xmlns:p14="http://schemas.microsoft.com/office/powerpoint/2010/main" val="183762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23C02C-2D95-4605-8887-118187CAF00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1A728-6A38-4445-B4A3-0CCDAB82B6E4}" type="slidenum">
              <a:rPr lang="en-IN" smtClean="0"/>
              <a:t>‹#›</a:t>
            </a:fld>
            <a:endParaRPr lang="en-IN"/>
          </a:p>
        </p:txBody>
      </p:sp>
    </p:spTree>
    <p:extLst>
      <p:ext uri="{BB962C8B-B14F-4D97-AF65-F5344CB8AC3E}">
        <p14:creationId xmlns:p14="http://schemas.microsoft.com/office/powerpoint/2010/main" val="341341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23C02C-2D95-4605-8887-118187CAF00B}"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1A728-6A38-4445-B4A3-0CCDAB82B6E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19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23C02C-2D95-4605-8887-118187CAF00B}" type="datetimeFigureOut">
              <a:rPr lang="en-IN" smtClean="0"/>
              <a:t>25-06-2024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51A728-6A38-4445-B4A3-0CCDAB82B6E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63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tlassian.com/agile/project-management/user-stories" TargetMode="External"/><Relationship Id="rId2" Type="http://schemas.openxmlformats.org/officeDocument/2006/relationships/hyperlink" Target="https://www.atlassian.com/agile/project-management/metri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67B8-C022-9344-BB78-1FD6E5441578}"/>
              </a:ext>
            </a:extLst>
          </p:cNvPr>
          <p:cNvSpPr>
            <a:spLocks noGrp="1"/>
          </p:cNvSpPr>
          <p:nvPr>
            <p:ph type="ctrTitle"/>
          </p:nvPr>
        </p:nvSpPr>
        <p:spPr/>
        <p:txBody>
          <a:bodyPr/>
          <a:lstStyle/>
          <a:p>
            <a:r>
              <a:rPr lang="en-IN" dirty="0"/>
              <a:t>AGILE methodology</a:t>
            </a:r>
          </a:p>
        </p:txBody>
      </p:sp>
      <p:sp>
        <p:nvSpPr>
          <p:cNvPr id="3" name="Subtitle 2">
            <a:extLst>
              <a:ext uri="{FF2B5EF4-FFF2-40B4-BE49-F238E27FC236}">
                <a16:creationId xmlns:a16="http://schemas.microsoft.com/office/drawing/2014/main" id="{D8CB9C33-C59C-7AC4-C465-BE10F5A3B28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600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4008-C23E-793A-B27F-F94C9730FDE6}"/>
              </a:ext>
            </a:extLst>
          </p:cNvPr>
          <p:cNvSpPr>
            <a:spLocks noGrp="1"/>
          </p:cNvSpPr>
          <p:nvPr>
            <p:ph type="title"/>
          </p:nvPr>
        </p:nvSpPr>
        <p:spPr/>
        <p:txBody>
          <a:bodyPr/>
          <a:lstStyle/>
          <a:p>
            <a:r>
              <a:rPr lang="en-IN" dirty="0"/>
              <a:t>Scrum ceremonies</a:t>
            </a:r>
          </a:p>
        </p:txBody>
      </p:sp>
      <p:pic>
        <p:nvPicPr>
          <p:cNvPr id="5" name="Content Placeholder 4">
            <a:extLst>
              <a:ext uri="{FF2B5EF4-FFF2-40B4-BE49-F238E27FC236}">
                <a16:creationId xmlns:a16="http://schemas.microsoft.com/office/drawing/2014/main" id="{5547F7A2-DE16-F79C-B0B7-9F0E7AEBF706}"/>
              </a:ext>
            </a:extLst>
          </p:cNvPr>
          <p:cNvPicPr>
            <a:picLocks noGrp="1" noChangeAspect="1"/>
          </p:cNvPicPr>
          <p:nvPr>
            <p:ph idx="1"/>
          </p:nvPr>
        </p:nvPicPr>
        <p:blipFill>
          <a:blip r:embed="rId2"/>
          <a:stretch>
            <a:fillRect/>
          </a:stretch>
        </p:blipFill>
        <p:spPr>
          <a:xfrm>
            <a:off x="2118325" y="2592300"/>
            <a:ext cx="7531487" cy="3410125"/>
          </a:xfrm>
        </p:spPr>
      </p:pic>
    </p:spTree>
    <p:extLst>
      <p:ext uri="{BB962C8B-B14F-4D97-AF65-F5344CB8AC3E}">
        <p14:creationId xmlns:p14="http://schemas.microsoft.com/office/powerpoint/2010/main" val="52740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6702-0E6C-CE53-781C-2336699E4AFE}"/>
              </a:ext>
            </a:extLst>
          </p:cNvPr>
          <p:cNvSpPr>
            <a:spLocks noGrp="1"/>
          </p:cNvSpPr>
          <p:nvPr>
            <p:ph type="title"/>
          </p:nvPr>
        </p:nvSpPr>
        <p:spPr/>
        <p:txBody>
          <a:bodyPr/>
          <a:lstStyle/>
          <a:p>
            <a:r>
              <a:rPr lang="en-IN" dirty="0"/>
              <a:t>Scrum ceremonies</a:t>
            </a:r>
          </a:p>
        </p:txBody>
      </p:sp>
      <p:sp>
        <p:nvSpPr>
          <p:cNvPr id="3" name="Content Placeholder 2">
            <a:extLst>
              <a:ext uri="{FF2B5EF4-FFF2-40B4-BE49-F238E27FC236}">
                <a16:creationId xmlns:a16="http://schemas.microsoft.com/office/drawing/2014/main" id="{02BD9AA2-4A9C-FF17-BAE9-1BA5B1AF24C7}"/>
              </a:ext>
            </a:extLst>
          </p:cNvPr>
          <p:cNvSpPr>
            <a:spLocks noGrp="1"/>
          </p:cNvSpPr>
          <p:nvPr>
            <p:ph idx="1"/>
          </p:nvPr>
        </p:nvSpPr>
        <p:spPr/>
        <p:txBody>
          <a:bodyPr/>
          <a:lstStyle/>
          <a:p>
            <a:r>
              <a:rPr lang="en-IN" b="1" dirty="0"/>
              <a:t>Sprint Planning</a:t>
            </a:r>
          </a:p>
          <a:p>
            <a:r>
              <a:rPr lang="en-US" dirty="0"/>
              <a:t>This ceremony helps to set up the entire team for the coming sprint, creating a smooth pathway for a successful sprint. Sprint planning requires the participation of all the scrum roles: the development team, scrum master and the product owner. The planning, of course, is prior to the sprint. It typically lasts for an hour or two.</a:t>
            </a:r>
          </a:p>
          <a:p>
            <a:r>
              <a:rPr lang="en-US" dirty="0"/>
              <a:t>The product owner comes to the meeting with a prioritized list of the product backlog items, which is presented to the group. The items on the list, which are also called user stories, are then discussed with the development team. Together, they estimate what it will take to complete the items on the list. From this information, the development team makes a sprint forecast</a:t>
            </a:r>
            <a:endParaRPr lang="en-IN" dirty="0"/>
          </a:p>
        </p:txBody>
      </p:sp>
    </p:spTree>
    <p:extLst>
      <p:ext uri="{BB962C8B-B14F-4D97-AF65-F5344CB8AC3E}">
        <p14:creationId xmlns:p14="http://schemas.microsoft.com/office/powerpoint/2010/main" val="143892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98D4-4442-5A6F-BC46-AF885A7FBF4E}"/>
              </a:ext>
            </a:extLst>
          </p:cNvPr>
          <p:cNvSpPr>
            <a:spLocks noGrp="1"/>
          </p:cNvSpPr>
          <p:nvPr>
            <p:ph type="title"/>
          </p:nvPr>
        </p:nvSpPr>
        <p:spPr/>
        <p:txBody>
          <a:bodyPr/>
          <a:lstStyle/>
          <a:p>
            <a:r>
              <a:rPr lang="en-IN" dirty="0"/>
              <a:t>Daily scrum call</a:t>
            </a:r>
          </a:p>
        </p:txBody>
      </p:sp>
      <p:sp>
        <p:nvSpPr>
          <p:cNvPr id="3" name="Content Placeholder 2">
            <a:extLst>
              <a:ext uri="{FF2B5EF4-FFF2-40B4-BE49-F238E27FC236}">
                <a16:creationId xmlns:a16="http://schemas.microsoft.com/office/drawing/2014/main" id="{FA062658-F4F0-35D9-C692-4CAD051C9785}"/>
              </a:ext>
            </a:extLst>
          </p:cNvPr>
          <p:cNvSpPr>
            <a:spLocks noGrp="1"/>
          </p:cNvSpPr>
          <p:nvPr>
            <p:ph idx="1"/>
          </p:nvPr>
        </p:nvSpPr>
        <p:spPr/>
        <p:txBody>
          <a:bodyPr>
            <a:normAutofit fontScale="92500" lnSpcReduction="20000"/>
          </a:bodyPr>
          <a:lstStyle/>
          <a:p>
            <a:r>
              <a:rPr lang="en-US" dirty="0"/>
              <a:t>The Daily Scrum is a short, daily ceremony that helps team members share progress, unblock each other, and sync-up on work. Because it brings the whole team together every day, you can share and remove obstacles quickly so everyone can continue in flow toward the Sprint Goal.</a:t>
            </a:r>
          </a:p>
          <a:p>
            <a:r>
              <a:rPr lang="en-US" dirty="0"/>
              <a:t>During the Daily Scrum, every developer typically answers some version of these three standup questions:</a:t>
            </a:r>
          </a:p>
          <a:p>
            <a:endParaRPr lang="en-US" dirty="0"/>
          </a:p>
          <a:p>
            <a:r>
              <a:rPr lang="en-US" dirty="0"/>
              <a:t>✅ What did you do yesterday?</a:t>
            </a:r>
          </a:p>
          <a:p>
            <a:endParaRPr lang="en-US" dirty="0"/>
          </a:p>
          <a:p>
            <a:r>
              <a:rPr lang="en-US" dirty="0"/>
              <a:t>‍💡 What will you do today?</a:t>
            </a:r>
          </a:p>
          <a:p>
            <a:endParaRPr lang="en-US" dirty="0"/>
          </a:p>
          <a:p>
            <a:r>
              <a:rPr lang="en-US" dirty="0"/>
              <a:t>⛔ Is anything blocking your progress?</a:t>
            </a:r>
            <a:endParaRPr lang="en-IN" dirty="0"/>
          </a:p>
        </p:txBody>
      </p:sp>
    </p:spTree>
    <p:extLst>
      <p:ext uri="{BB962C8B-B14F-4D97-AF65-F5344CB8AC3E}">
        <p14:creationId xmlns:p14="http://schemas.microsoft.com/office/powerpoint/2010/main" val="88569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DE94-9572-2F6F-DE1A-CA969406FFA7}"/>
              </a:ext>
            </a:extLst>
          </p:cNvPr>
          <p:cNvSpPr>
            <a:spLocks noGrp="1"/>
          </p:cNvSpPr>
          <p:nvPr>
            <p:ph type="title"/>
          </p:nvPr>
        </p:nvSpPr>
        <p:spPr/>
        <p:txBody>
          <a:bodyPr/>
          <a:lstStyle/>
          <a:p>
            <a:r>
              <a:rPr lang="en-IN" dirty="0"/>
              <a:t>Sprint review</a:t>
            </a:r>
          </a:p>
        </p:txBody>
      </p:sp>
      <p:sp>
        <p:nvSpPr>
          <p:cNvPr id="3" name="Content Placeholder 2">
            <a:extLst>
              <a:ext uri="{FF2B5EF4-FFF2-40B4-BE49-F238E27FC236}">
                <a16:creationId xmlns:a16="http://schemas.microsoft.com/office/drawing/2014/main" id="{5A288BB5-FFD8-70FE-D6EF-9F17085BE7DD}"/>
              </a:ext>
            </a:extLst>
          </p:cNvPr>
          <p:cNvSpPr>
            <a:spLocks noGrp="1"/>
          </p:cNvSpPr>
          <p:nvPr>
            <p:ph idx="1"/>
          </p:nvPr>
        </p:nvSpPr>
        <p:spPr/>
        <p:txBody>
          <a:bodyPr/>
          <a:lstStyle/>
          <a:p>
            <a:r>
              <a:rPr lang="en-US" dirty="0"/>
              <a:t>The purpose of the Sprint Review is to inspect the outcome of the sprint and determine future adaptations. The Scrum team presents the results of their work to key stakeholders, and progress toward the Product Goal.</a:t>
            </a:r>
          </a:p>
          <a:p>
            <a:r>
              <a:rPr lang="en-US" dirty="0"/>
              <a:t>During the Sprint Review, the Scrum team shows what they accomplished during the sprint to get feedback from project stakeholders. You’ll determine if you met the Sprint Goal you set in the Sprint Planning meeting and discuss how to improve the product further in future sprints. By the time the Sprint Review comes around, teams should have a working piece of software or product to show off. That’s why the Sprint Review is also sometimes known as the Sprint Demo.</a:t>
            </a:r>
            <a:endParaRPr lang="en-IN" dirty="0"/>
          </a:p>
        </p:txBody>
      </p:sp>
    </p:spTree>
    <p:extLst>
      <p:ext uri="{BB962C8B-B14F-4D97-AF65-F5344CB8AC3E}">
        <p14:creationId xmlns:p14="http://schemas.microsoft.com/office/powerpoint/2010/main" val="332747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6CFAC-3743-CE29-591E-EFAC7C011CB8}"/>
              </a:ext>
            </a:extLst>
          </p:cNvPr>
          <p:cNvSpPr>
            <a:spLocks noGrp="1"/>
          </p:cNvSpPr>
          <p:nvPr>
            <p:ph type="title"/>
          </p:nvPr>
        </p:nvSpPr>
        <p:spPr/>
        <p:txBody>
          <a:bodyPr/>
          <a:lstStyle/>
          <a:p>
            <a:r>
              <a:rPr lang="en-IN" dirty="0"/>
              <a:t>SPRINT retrospective</a:t>
            </a:r>
          </a:p>
        </p:txBody>
      </p:sp>
      <p:sp>
        <p:nvSpPr>
          <p:cNvPr id="3" name="Content Placeholder 2">
            <a:extLst>
              <a:ext uri="{FF2B5EF4-FFF2-40B4-BE49-F238E27FC236}">
                <a16:creationId xmlns:a16="http://schemas.microsoft.com/office/drawing/2014/main" id="{B60C9B24-2C7D-22D7-C45F-BEFD2F4BE63D}"/>
              </a:ext>
            </a:extLst>
          </p:cNvPr>
          <p:cNvSpPr>
            <a:spLocks noGrp="1"/>
          </p:cNvSpPr>
          <p:nvPr>
            <p:ph idx="1"/>
          </p:nvPr>
        </p:nvSpPr>
        <p:spPr/>
        <p:txBody>
          <a:bodyPr/>
          <a:lstStyle/>
          <a:p>
            <a:r>
              <a:rPr lang="en-US" dirty="0"/>
              <a:t>The Sprint Retrospective helps teams build a habit of continuous process improvement. During this ceremony, the Scrum team figures out what they can improve by inspecting how the last sprint went. Individuals, interactions, processes, tools – anything is up for review and discussion. Also, take time to celebrate what went well – give kudos to a colleague, and discuss how to replicate successes in the future. Like the Sprint Review, it takes place at the end of the Sprint, but its focus is on processes, not the product.</a:t>
            </a:r>
          </a:p>
          <a:p>
            <a:endParaRPr lang="en-IN" dirty="0"/>
          </a:p>
        </p:txBody>
      </p:sp>
      <p:pic>
        <p:nvPicPr>
          <p:cNvPr id="5" name="Picture 4">
            <a:extLst>
              <a:ext uri="{FF2B5EF4-FFF2-40B4-BE49-F238E27FC236}">
                <a16:creationId xmlns:a16="http://schemas.microsoft.com/office/drawing/2014/main" id="{663213AD-19AF-70CD-0BC0-62262A9BEB30}"/>
              </a:ext>
            </a:extLst>
          </p:cNvPr>
          <p:cNvPicPr>
            <a:picLocks noChangeAspect="1"/>
          </p:cNvPicPr>
          <p:nvPr/>
        </p:nvPicPr>
        <p:blipFill>
          <a:blip r:embed="rId2"/>
          <a:stretch>
            <a:fillRect/>
          </a:stretch>
        </p:blipFill>
        <p:spPr>
          <a:xfrm>
            <a:off x="3374572" y="4297680"/>
            <a:ext cx="5508172" cy="2254366"/>
          </a:xfrm>
          <a:prstGeom prst="rect">
            <a:avLst/>
          </a:prstGeom>
        </p:spPr>
      </p:pic>
    </p:spTree>
    <p:extLst>
      <p:ext uri="{BB962C8B-B14F-4D97-AF65-F5344CB8AC3E}">
        <p14:creationId xmlns:p14="http://schemas.microsoft.com/office/powerpoint/2010/main" val="1956091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5672-3503-44E1-20BC-0402872B0FDE}"/>
              </a:ext>
            </a:extLst>
          </p:cNvPr>
          <p:cNvSpPr>
            <a:spLocks noGrp="1"/>
          </p:cNvSpPr>
          <p:nvPr>
            <p:ph type="title"/>
          </p:nvPr>
        </p:nvSpPr>
        <p:spPr/>
        <p:txBody>
          <a:bodyPr/>
          <a:lstStyle/>
          <a:p>
            <a:r>
              <a:rPr lang="en-IN" dirty="0"/>
              <a:t>Terminologies in scrum</a:t>
            </a:r>
          </a:p>
        </p:txBody>
      </p:sp>
      <p:sp>
        <p:nvSpPr>
          <p:cNvPr id="3" name="Content Placeholder 2">
            <a:extLst>
              <a:ext uri="{FF2B5EF4-FFF2-40B4-BE49-F238E27FC236}">
                <a16:creationId xmlns:a16="http://schemas.microsoft.com/office/drawing/2014/main" id="{417357AB-1AC9-1223-263E-31D622A44704}"/>
              </a:ext>
            </a:extLst>
          </p:cNvPr>
          <p:cNvSpPr>
            <a:spLocks noGrp="1"/>
          </p:cNvSpPr>
          <p:nvPr>
            <p:ph idx="1"/>
          </p:nvPr>
        </p:nvSpPr>
        <p:spPr>
          <a:xfrm>
            <a:off x="1024128" y="2286000"/>
            <a:ext cx="9720073" cy="4572000"/>
          </a:xfrm>
        </p:spPr>
        <p:txBody>
          <a:bodyPr/>
          <a:lstStyle/>
          <a:p>
            <a:r>
              <a:rPr lang="en-IN" b="1" dirty="0"/>
              <a:t>Product Backlog</a:t>
            </a:r>
          </a:p>
          <a:p>
            <a:r>
              <a:rPr lang="en-US" b="0" i="0" dirty="0">
                <a:solidFill>
                  <a:srgbClr val="091E42"/>
                </a:solidFill>
                <a:effectLst/>
                <a:highlight>
                  <a:srgbClr val="FFFFFF"/>
                </a:highlight>
                <a:latin typeface="Charlie Text"/>
              </a:rPr>
              <a:t>A product backlog is a prioritized list of work for the development team that is derived from the </a:t>
            </a:r>
            <a:r>
              <a:rPr lang="en-US" b="0" i="0" u="sng" dirty="0">
                <a:solidFill>
                  <a:srgbClr val="0052CC"/>
                </a:solidFill>
                <a:effectLst/>
                <a:highlight>
                  <a:srgbClr val="FFFFFF"/>
                </a:highlight>
                <a:latin typeface="Charlie Text"/>
              </a:rPr>
              <a:t>product roadmap</a:t>
            </a:r>
            <a:r>
              <a:rPr lang="en-US" b="0" i="0" dirty="0">
                <a:solidFill>
                  <a:srgbClr val="091E42"/>
                </a:solidFill>
                <a:effectLst/>
                <a:highlight>
                  <a:srgbClr val="FFFFFF"/>
                </a:highlight>
                <a:latin typeface="Charlie Text"/>
              </a:rPr>
              <a:t> and its requirements. The most important items are shown at the top of the product backlog so the team knows what to deliver first. The development team doesn't work through the backlog at the </a:t>
            </a:r>
            <a:r>
              <a:rPr lang="en-US" b="0" i="0" u="sng" dirty="0">
                <a:solidFill>
                  <a:srgbClr val="0052CC"/>
                </a:solidFill>
                <a:effectLst/>
                <a:highlight>
                  <a:srgbClr val="FFFFFF"/>
                </a:highlight>
                <a:latin typeface="Charlie Text"/>
              </a:rPr>
              <a:t>product owner's</a:t>
            </a:r>
            <a:r>
              <a:rPr lang="en-US" b="0" i="0" dirty="0">
                <a:solidFill>
                  <a:srgbClr val="091E42"/>
                </a:solidFill>
                <a:effectLst/>
                <a:highlight>
                  <a:srgbClr val="FFFFFF"/>
                </a:highlight>
                <a:latin typeface="Charlie Text"/>
              </a:rPr>
              <a:t> pace and the product owner isn't pushing work to the development team.</a:t>
            </a:r>
          </a:p>
          <a:p>
            <a:endParaRPr lang="en-IN" dirty="0"/>
          </a:p>
        </p:txBody>
      </p:sp>
      <p:pic>
        <p:nvPicPr>
          <p:cNvPr id="5" name="Picture 4">
            <a:extLst>
              <a:ext uri="{FF2B5EF4-FFF2-40B4-BE49-F238E27FC236}">
                <a16:creationId xmlns:a16="http://schemas.microsoft.com/office/drawing/2014/main" id="{F5F3CE5A-5090-DAA3-606D-AB75C824F7EB}"/>
              </a:ext>
            </a:extLst>
          </p:cNvPr>
          <p:cNvPicPr>
            <a:picLocks noChangeAspect="1"/>
          </p:cNvPicPr>
          <p:nvPr/>
        </p:nvPicPr>
        <p:blipFill>
          <a:blip r:embed="rId2"/>
          <a:stretch>
            <a:fillRect/>
          </a:stretch>
        </p:blipFill>
        <p:spPr>
          <a:xfrm>
            <a:off x="3618906" y="4760116"/>
            <a:ext cx="5454930" cy="1750412"/>
          </a:xfrm>
          <a:prstGeom prst="rect">
            <a:avLst/>
          </a:prstGeom>
        </p:spPr>
      </p:pic>
    </p:spTree>
    <p:extLst>
      <p:ext uri="{BB962C8B-B14F-4D97-AF65-F5344CB8AC3E}">
        <p14:creationId xmlns:p14="http://schemas.microsoft.com/office/powerpoint/2010/main" val="4095588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900F-C614-888C-FBFC-E21F27039EEA}"/>
              </a:ext>
            </a:extLst>
          </p:cNvPr>
          <p:cNvSpPr>
            <a:spLocks noGrp="1"/>
          </p:cNvSpPr>
          <p:nvPr>
            <p:ph type="title"/>
          </p:nvPr>
        </p:nvSpPr>
        <p:spPr/>
        <p:txBody>
          <a:bodyPr/>
          <a:lstStyle/>
          <a:p>
            <a:r>
              <a:rPr lang="en-IN" dirty="0"/>
              <a:t>Terminologies in scrum</a:t>
            </a:r>
          </a:p>
        </p:txBody>
      </p:sp>
      <p:sp>
        <p:nvSpPr>
          <p:cNvPr id="3" name="Content Placeholder 2">
            <a:extLst>
              <a:ext uri="{FF2B5EF4-FFF2-40B4-BE49-F238E27FC236}">
                <a16:creationId xmlns:a16="http://schemas.microsoft.com/office/drawing/2014/main" id="{A20E1952-59C8-7019-D79A-E68A585CF971}"/>
              </a:ext>
            </a:extLst>
          </p:cNvPr>
          <p:cNvSpPr>
            <a:spLocks noGrp="1"/>
          </p:cNvSpPr>
          <p:nvPr>
            <p:ph idx="1"/>
          </p:nvPr>
        </p:nvSpPr>
        <p:spPr/>
        <p:txBody>
          <a:bodyPr/>
          <a:lstStyle/>
          <a:p>
            <a:r>
              <a:rPr lang="en-IN" b="1" dirty="0"/>
              <a:t>Sprint Backlog</a:t>
            </a:r>
          </a:p>
          <a:p>
            <a:r>
              <a:rPr lang="en-US" b="0" i="0" dirty="0">
                <a:solidFill>
                  <a:srgbClr val="091E42"/>
                </a:solidFill>
                <a:effectLst/>
                <a:highlight>
                  <a:srgbClr val="FFFFFF"/>
                </a:highlight>
                <a:latin typeface="Charlie Text"/>
              </a:rPr>
              <a:t>A sprint backlog keeps a team focused during their </a:t>
            </a:r>
            <a:r>
              <a:rPr lang="en-US" b="0" i="0" u="sng" dirty="0">
                <a:solidFill>
                  <a:srgbClr val="0052CC"/>
                </a:solidFill>
                <a:effectLst/>
                <a:highlight>
                  <a:srgbClr val="FFFFFF"/>
                </a:highlight>
                <a:latin typeface="Charlie Text"/>
              </a:rPr>
              <a:t>Scrum sprints</a:t>
            </a:r>
            <a:r>
              <a:rPr lang="en-US" b="0" i="0" dirty="0">
                <a:solidFill>
                  <a:srgbClr val="091E42"/>
                </a:solidFill>
                <a:effectLst/>
                <a:highlight>
                  <a:srgbClr val="FFFFFF"/>
                </a:highlight>
                <a:latin typeface="Charlie Text"/>
              </a:rPr>
              <a:t>, which refers to the period of time allotted to complete work. It’s a task list a team works from during the sprint that helps prevent </a:t>
            </a:r>
            <a:r>
              <a:rPr lang="en-US" b="0" i="0" u="sng" dirty="0">
                <a:solidFill>
                  <a:srgbClr val="0052CC"/>
                </a:solidFill>
                <a:effectLst/>
                <a:highlight>
                  <a:srgbClr val="FFFFFF"/>
                </a:highlight>
                <a:latin typeface="Charlie Text"/>
              </a:rPr>
              <a:t>scope creep</a:t>
            </a:r>
            <a:r>
              <a:rPr lang="en-US" b="0" i="0" dirty="0">
                <a:solidFill>
                  <a:srgbClr val="091E42"/>
                </a:solidFill>
                <a:effectLst/>
                <a:highlight>
                  <a:srgbClr val="FFFFFF"/>
                </a:highlight>
                <a:latin typeface="Charlie Text"/>
              </a:rPr>
              <a:t>. That’s because they allow you to prioritize which tasks to pursue.</a:t>
            </a:r>
          </a:p>
          <a:p>
            <a:r>
              <a:rPr lang="en-US" b="0" i="0" dirty="0">
                <a:solidFill>
                  <a:srgbClr val="091E42"/>
                </a:solidFill>
                <a:effectLst/>
                <a:highlight>
                  <a:srgbClr val="FFFFFF"/>
                </a:highlight>
                <a:latin typeface="Charlie Text"/>
              </a:rPr>
              <a:t>The sprint backlog is a short-term plan to accomplish a series of tasks within a sprint. The team cannot alter it during a sprint.</a:t>
            </a:r>
            <a:endParaRPr lang="en-IN" b="1" dirty="0"/>
          </a:p>
        </p:txBody>
      </p:sp>
    </p:spTree>
    <p:extLst>
      <p:ext uri="{BB962C8B-B14F-4D97-AF65-F5344CB8AC3E}">
        <p14:creationId xmlns:p14="http://schemas.microsoft.com/office/powerpoint/2010/main" val="412257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20CD-C168-7170-B511-2ED607F2BD5B}"/>
              </a:ext>
            </a:extLst>
          </p:cNvPr>
          <p:cNvSpPr>
            <a:spLocks noGrp="1"/>
          </p:cNvSpPr>
          <p:nvPr>
            <p:ph type="title"/>
          </p:nvPr>
        </p:nvSpPr>
        <p:spPr/>
        <p:txBody>
          <a:bodyPr/>
          <a:lstStyle/>
          <a:p>
            <a:r>
              <a:rPr lang="en-IN" dirty="0"/>
              <a:t>Terminologies in sprint</a:t>
            </a:r>
          </a:p>
        </p:txBody>
      </p:sp>
      <p:sp>
        <p:nvSpPr>
          <p:cNvPr id="3" name="Content Placeholder 2">
            <a:extLst>
              <a:ext uri="{FF2B5EF4-FFF2-40B4-BE49-F238E27FC236}">
                <a16:creationId xmlns:a16="http://schemas.microsoft.com/office/drawing/2014/main" id="{6B449D4D-E3B8-9826-13B2-97623CB11561}"/>
              </a:ext>
            </a:extLst>
          </p:cNvPr>
          <p:cNvSpPr>
            <a:spLocks noGrp="1"/>
          </p:cNvSpPr>
          <p:nvPr>
            <p:ph idx="1"/>
          </p:nvPr>
        </p:nvSpPr>
        <p:spPr/>
        <p:txBody>
          <a:bodyPr>
            <a:normAutofit lnSpcReduction="10000"/>
          </a:bodyPr>
          <a:lstStyle/>
          <a:p>
            <a:r>
              <a:rPr lang="en-IN" b="1" u="sng" dirty="0"/>
              <a:t>Sprint Velocity</a:t>
            </a:r>
          </a:p>
          <a:p>
            <a:r>
              <a:rPr lang="en-US" i="0" dirty="0">
                <a:solidFill>
                  <a:srgbClr val="091E42"/>
                </a:solidFill>
                <a:effectLst/>
                <a:highlight>
                  <a:srgbClr val="FFFFFF"/>
                </a:highlight>
                <a:latin typeface="Charlie Text"/>
              </a:rPr>
              <a:t>Sprint velocity </a:t>
            </a:r>
            <a:r>
              <a:rPr lang="en-US" b="0" i="0" dirty="0">
                <a:solidFill>
                  <a:srgbClr val="091E42"/>
                </a:solidFill>
                <a:effectLst/>
                <a:highlight>
                  <a:srgbClr val="FFFFFF"/>
                </a:highlight>
                <a:latin typeface="Charlie Text"/>
              </a:rPr>
              <a:t>serves as an </a:t>
            </a:r>
            <a:r>
              <a:rPr lang="en-US" b="0" i="0" u="sng" dirty="0">
                <a:solidFill>
                  <a:srgbClr val="0052CC"/>
                </a:solidFill>
                <a:effectLst/>
                <a:highlight>
                  <a:srgbClr val="FFFFFF"/>
                </a:highlight>
                <a:latin typeface="Charlie Text"/>
                <a:hlinkClick r:id="rId2"/>
              </a:rPr>
              <a:t>Agile metric</a:t>
            </a:r>
            <a:r>
              <a:rPr lang="en-US" b="0" i="0" dirty="0">
                <a:solidFill>
                  <a:srgbClr val="091E42"/>
                </a:solidFill>
                <a:effectLst/>
                <a:highlight>
                  <a:srgbClr val="FFFFFF"/>
                </a:highlight>
                <a:latin typeface="Charlie Text"/>
              </a:rPr>
              <a:t> for estimating the amount of work a Scrum team can complete within a given time frame—typically a single sprint.</a:t>
            </a:r>
          </a:p>
          <a:p>
            <a:r>
              <a:rPr lang="en-US" b="0" i="0" dirty="0">
                <a:solidFill>
                  <a:srgbClr val="091E42"/>
                </a:solidFill>
                <a:effectLst/>
                <a:highlight>
                  <a:srgbClr val="FFFFFF"/>
                </a:highlight>
                <a:latin typeface="Charlie Text"/>
              </a:rPr>
              <a:t>You can express velocity in </a:t>
            </a:r>
            <a:r>
              <a:rPr lang="en-US" b="1" i="0" dirty="0">
                <a:solidFill>
                  <a:srgbClr val="091E42"/>
                </a:solidFill>
                <a:effectLst/>
                <a:highlight>
                  <a:srgbClr val="FFFFFF"/>
                </a:highlight>
                <a:latin typeface="Charlie Text"/>
              </a:rPr>
              <a:t>story points</a:t>
            </a:r>
            <a:r>
              <a:rPr lang="en-US" b="0" i="0" dirty="0">
                <a:solidFill>
                  <a:srgbClr val="091E42"/>
                </a:solidFill>
                <a:effectLst/>
                <a:highlight>
                  <a:srgbClr val="FFFFFF"/>
                </a:highlight>
                <a:latin typeface="Charlie Text"/>
              </a:rPr>
              <a:t>, a unit of measure for sizing </a:t>
            </a:r>
            <a:r>
              <a:rPr lang="en-US" b="0" i="0" u="sng" dirty="0">
                <a:solidFill>
                  <a:srgbClr val="0052CC"/>
                </a:solidFill>
                <a:effectLst/>
                <a:highlight>
                  <a:srgbClr val="FFFFFF"/>
                </a:highlight>
                <a:latin typeface="Charlie Text"/>
                <a:hlinkClick r:id="rId3"/>
              </a:rPr>
              <a:t>user stories</a:t>
            </a:r>
            <a:r>
              <a:rPr lang="en-US" b="0" i="0" dirty="0">
                <a:solidFill>
                  <a:srgbClr val="091E42"/>
                </a:solidFill>
                <a:effectLst/>
                <a:highlight>
                  <a:srgbClr val="FFFFFF"/>
                </a:highlight>
                <a:latin typeface="Charlie Text"/>
              </a:rPr>
              <a:t> or tasks in terms of complexity, risk, and uncertainty. Story points provide a more nuanced way to estimate work than time-based metrics, such as hours or days.</a:t>
            </a:r>
          </a:p>
          <a:p>
            <a:r>
              <a:rPr lang="en-US" b="1" u="sng" dirty="0" err="1">
                <a:solidFill>
                  <a:srgbClr val="091E42"/>
                </a:solidFill>
                <a:highlight>
                  <a:srgbClr val="FFFFFF"/>
                </a:highlight>
                <a:latin typeface="Charlie Text"/>
              </a:rPr>
              <a:t>SprintBurndown</a:t>
            </a:r>
            <a:endParaRPr lang="en-US" b="1" u="sng" dirty="0">
              <a:solidFill>
                <a:srgbClr val="091E42"/>
              </a:solidFill>
              <a:highlight>
                <a:srgbClr val="FFFFFF"/>
              </a:highlight>
              <a:latin typeface="Charlie Text"/>
            </a:endParaRPr>
          </a:p>
          <a:p>
            <a:r>
              <a:rPr lang="en-US" b="0" i="0" dirty="0">
                <a:solidFill>
                  <a:srgbClr val="091E42"/>
                </a:solidFill>
                <a:effectLst/>
                <a:highlight>
                  <a:srgbClr val="FFFFFF"/>
                </a:highlight>
                <a:latin typeface="Charlie Text"/>
              </a:rPr>
              <a:t>A burndown chart shows the amount of work that has been completed in an epic or sprint, and the total work remaining. Burndown charts are used to predict your team's likelihood of completing their work in the time available. They're also great for keeping the team aware of any scope creep that occurs.</a:t>
            </a:r>
            <a:endParaRPr lang="en-IN" b="1" u="sng" dirty="0"/>
          </a:p>
          <a:p>
            <a:endParaRPr lang="en-IN" b="1" u="sng" dirty="0"/>
          </a:p>
        </p:txBody>
      </p:sp>
    </p:spTree>
    <p:extLst>
      <p:ext uri="{BB962C8B-B14F-4D97-AF65-F5344CB8AC3E}">
        <p14:creationId xmlns:p14="http://schemas.microsoft.com/office/powerpoint/2010/main" val="1777353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E74E-6399-D1B2-00D2-32BDBA01C3AE}"/>
              </a:ext>
            </a:extLst>
          </p:cNvPr>
          <p:cNvSpPr>
            <a:spLocks noGrp="1"/>
          </p:cNvSpPr>
          <p:nvPr>
            <p:ph type="title"/>
          </p:nvPr>
        </p:nvSpPr>
        <p:spPr/>
        <p:txBody>
          <a:bodyPr/>
          <a:lstStyle/>
          <a:p>
            <a:r>
              <a:rPr lang="en-IN" dirty="0"/>
              <a:t>Terminologies in sprint</a:t>
            </a:r>
          </a:p>
        </p:txBody>
      </p:sp>
      <p:sp>
        <p:nvSpPr>
          <p:cNvPr id="3" name="Content Placeholder 2">
            <a:extLst>
              <a:ext uri="{FF2B5EF4-FFF2-40B4-BE49-F238E27FC236}">
                <a16:creationId xmlns:a16="http://schemas.microsoft.com/office/drawing/2014/main" id="{10CBCA31-5DFB-CA10-D49D-D6E3F9EA912A}"/>
              </a:ext>
            </a:extLst>
          </p:cNvPr>
          <p:cNvSpPr>
            <a:spLocks noGrp="1"/>
          </p:cNvSpPr>
          <p:nvPr>
            <p:ph idx="1"/>
          </p:nvPr>
        </p:nvSpPr>
        <p:spPr/>
        <p:txBody>
          <a:bodyPr/>
          <a:lstStyle/>
          <a:p>
            <a:r>
              <a:rPr lang="en-IN" b="1" dirty="0"/>
              <a:t>Backlog Refinement</a:t>
            </a:r>
          </a:p>
          <a:p>
            <a:r>
              <a:rPr lang="en-US" b="0" i="0" dirty="0">
                <a:solidFill>
                  <a:srgbClr val="202124"/>
                </a:solidFill>
                <a:effectLst/>
                <a:highlight>
                  <a:srgbClr val="FFFFFF"/>
                </a:highlight>
                <a:latin typeface="Google Sans"/>
              </a:rPr>
              <a:t>Backlog refinement (formerly known as backlog grooming) is when the product owner and some, or all, of the rest of the team, review items on the backlog to ensure the backlog contains the appropriate items, that they are prioritized, and that the items at the top of the backlog are ready for delivery.</a:t>
            </a:r>
            <a:endParaRPr lang="en-IN" dirty="0"/>
          </a:p>
        </p:txBody>
      </p:sp>
    </p:spTree>
    <p:extLst>
      <p:ext uri="{BB962C8B-B14F-4D97-AF65-F5344CB8AC3E}">
        <p14:creationId xmlns:p14="http://schemas.microsoft.com/office/powerpoint/2010/main" val="190983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81A5-41A4-1C51-5070-90E5058E7923}"/>
              </a:ext>
            </a:extLst>
          </p:cNvPr>
          <p:cNvSpPr>
            <a:spLocks noGrp="1"/>
          </p:cNvSpPr>
          <p:nvPr>
            <p:ph type="title"/>
          </p:nvPr>
        </p:nvSpPr>
        <p:spPr/>
        <p:txBody>
          <a:bodyPr/>
          <a:lstStyle/>
          <a:p>
            <a:r>
              <a:rPr lang="en-IN" dirty="0"/>
              <a:t>What is agile</a:t>
            </a:r>
          </a:p>
        </p:txBody>
      </p:sp>
      <p:sp>
        <p:nvSpPr>
          <p:cNvPr id="3" name="Content Placeholder 2">
            <a:extLst>
              <a:ext uri="{FF2B5EF4-FFF2-40B4-BE49-F238E27FC236}">
                <a16:creationId xmlns:a16="http://schemas.microsoft.com/office/drawing/2014/main" id="{F9CEC85C-82E6-C908-0C3A-B61EC8263E51}"/>
              </a:ext>
            </a:extLst>
          </p:cNvPr>
          <p:cNvSpPr>
            <a:spLocks noGrp="1"/>
          </p:cNvSpPr>
          <p:nvPr>
            <p:ph idx="1"/>
          </p:nvPr>
        </p:nvSpPr>
        <p:spPr/>
        <p:txBody>
          <a:bodyPr>
            <a:normAutofit fontScale="92500"/>
          </a:bodyPr>
          <a:lstStyle/>
          <a:p>
            <a:pPr algn="l" rtl="0" fontAlgn="base"/>
            <a:r>
              <a:rPr lang="en-US" b="0" i="0" dirty="0">
                <a:solidFill>
                  <a:srgbClr val="273239"/>
                </a:solidFill>
                <a:effectLst/>
                <a:highlight>
                  <a:srgbClr val="FFFFFF"/>
                </a:highlight>
                <a:latin typeface="Nunito" pitchFamily="2" charset="0"/>
              </a:rPr>
              <a:t>Agile is a project management and software development approach that aims to be more effective.</a:t>
            </a:r>
          </a:p>
          <a:p>
            <a:pPr algn="l" fontAlgn="base">
              <a:buFont typeface="+mj-lt"/>
              <a:buAutoNum type="arabicPeriod"/>
            </a:pPr>
            <a:r>
              <a:rPr lang="en-US" b="0" i="0" dirty="0">
                <a:solidFill>
                  <a:srgbClr val="273239"/>
                </a:solidFill>
                <a:effectLst/>
                <a:highlight>
                  <a:srgbClr val="FFFFFF"/>
                </a:highlight>
                <a:latin typeface="Nunito" pitchFamily="2" charset="0"/>
              </a:rPr>
              <a:t>It focuses on delivering smaller pieces of work regularly instead of one big launch.</a:t>
            </a:r>
          </a:p>
          <a:p>
            <a:pPr algn="l" fontAlgn="base">
              <a:buFont typeface="+mj-lt"/>
              <a:buAutoNum type="arabicPeriod" startAt="2"/>
            </a:pPr>
            <a:r>
              <a:rPr lang="en-US" b="0" i="0" dirty="0">
                <a:solidFill>
                  <a:srgbClr val="273239"/>
                </a:solidFill>
                <a:effectLst/>
                <a:highlight>
                  <a:srgbClr val="FFFFFF"/>
                </a:highlight>
                <a:latin typeface="Nunito" pitchFamily="2" charset="0"/>
              </a:rPr>
              <a:t>This allows teams to adapt to changes quickly and provide customer value faster.</a:t>
            </a:r>
          </a:p>
          <a:p>
            <a:r>
              <a:rPr lang="en-IN" sz="2800" dirty="0"/>
              <a:t>What is Agile Methodology?</a:t>
            </a:r>
          </a:p>
          <a:p>
            <a:pPr algn="l" rtl="0" fontAlgn="base"/>
            <a:r>
              <a:rPr lang="en-US" sz="2000" b="0" i="0" dirty="0">
                <a:solidFill>
                  <a:srgbClr val="273239"/>
                </a:solidFill>
                <a:effectLst/>
                <a:highlight>
                  <a:srgbClr val="FFFFFF"/>
                </a:highlight>
                <a:latin typeface="Nunito" pitchFamily="2" charset="0"/>
              </a:rPr>
              <a:t>Agile methodologies are iterative and incremental, which means it’s known for breaking a project into smaller parts and adjusting to changing requirements.</a:t>
            </a:r>
          </a:p>
          <a:p>
            <a:pPr algn="l" fontAlgn="base">
              <a:buFont typeface="+mj-lt"/>
              <a:buAutoNum type="arabicPeriod"/>
            </a:pPr>
            <a:r>
              <a:rPr lang="en-US" sz="2000" b="0" i="0" dirty="0">
                <a:solidFill>
                  <a:srgbClr val="273239"/>
                </a:solidFill>
                <a:effectLst/>
                <a:highlight>
                  <a:srgbClr val="FFFFFF"/>
                </a:highlight>
                <a:latin typeface="Nunito" pitchFamily="2" charset="0"/>
              </a:rPr>
              <a:t>They prioritize flexibility, collaboration, and customer satisfaction.</a:t>
            </a:r>
          </a:p>
          <a:p>
            <a:pPr algn="l" fontAlgn="base">
              <a:buFont typeface="+mj-lt"/>
              <a:buAutoNum type="arabicPeriod" startAt="2"/>
            </a:pPr>
            <a:r>
              <a:rPr lang="en-US" sz="2000" b="0" i="0" dirty="0">
                <a:solidFill>
                  <a:srgbClr val="273239"/>
                </a:solidFill>
                <a:effectLst/>
                <a:highlight>
                  <a:srgbClr val="FFFFFF"/>
                </a:highlight>
                <a:latin typeface="Nunito" pitchFamily="2" charset="0"/>
              </a:rPr>
              <a:t>Major companies like Facebook, Google, and Amazon use Agile because of its adaptability and customer-focused approach.</a:t>
            </a:r>
          </a:p>
          <a:p>
            <a:endParaRPr lang="en-IN" sz="2800" dirty="0"/>
          </a:p>
        </p:txBody>
      </p:sp>
    </p:spTree>
    <p:extLst>
      <p:ext uri="{BB962C8B-B14F-4D97-AF65-F5344CB8AC3E}">
        <p14:creationId xmlns:p14="http://schemas.microsoft.com/office/powerpoint/2010/main" val="376893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F287-3236-D380-6DA0-7CAD971B198E}"/>
              </a:ext>
            </a:extLst>
          </p:cNvPr>
          <p:cNvSpPr>
            <a:spLocks noGrp="1"/>
          </p:cNvSpPr>
          <p:nvPr>
            <p:ph type="title"/>
          </p:nvPr>
        </p:nvSpPr>
        <p:spPr/>
        <p:txBody>
          <a:bodyPr/>
          <a:lstStyle/>
          <a:p>
            <a:r>
              <a:rPr lang="en-IN" dirty="0"/>
              <a:t>Types of agile framework</a:t>
            </a:r>
          </a:p>
        </p:txBody>
      </p:sp>
      <p:sp>
        <p:nvSpPr>
          <p:cNvPr id="3" name="Content Placeholder 2">
            <a:extLst>
              <a:ext uri="{FF2B5EF4-FFF2-40B4-BE49-F238E27FC236}">
                <a16:creationId xmlns:a16="http://schemas.microsoft.com/office/drawing/2014/main" id="{F01D345E-8417-D8F3-6D7F-A88395BCC345}"/>
              </a:ext>
            </a:extLst>
          </p:cNvPr>
          <p:cNvSpPr>
            <a:spLocks noGrp="1"/>
          </p:cNvSpPr>
          <p:nvPr>
            <p:ph idx="1"/>
          </p:nvPr>
        </p:nvSpPr>
        <p:spPr/>
        <p:txBody>
          <a:bodyPr>
            <a:normAutofit fontScale="70000" lnSpcReduction="20000"/>
          </a:bodyPr>
          <a:lstStyle/>
          <a:p>
            <a:pPr algn="l" rtl="0" fontAlgn="base"/>
            <a:r>
              <a:rPr lang="en-US" sz="2300" b="0" i="0" dirty="0">
                <a:solidFill>
                  <a:srgbClr val="273239"/>
                </a:solidFill>
                <a:effectLst/>
                <a:highlight>
                  <a:srgbClr val="FFFFFF"/>
                </a:highlight>
                <a:latin typeface="Nunito" pitchFamily="2" charset="0"/>
              </a:rPr>
              <a:t>Agile frameworks are methods of organizing and dealing with software program development initiatives that follow the principles and values of the Agile Manifesto. Agile frameworks intend to supply value to clients faster and extra often, even also allowing groups to conform to converting requirements and remarks.</a:t>
            </a:r>
          </a:p>
          <a:p>
            <a:pPr algn="l" fontAlgn="base"/>
            <a:r>
              <a:rPr lang="en-US" sz="2300" b="1" i="0" dirty="0">
                <a:solidFill>
                  <a:srgbClr val="273239"/>
                </a:solidFill>
                <a:effectLst/>
                <a:highlight>
                  <a:srgbClr val="FFFFFF"/>
                </a:highlight>
                <a:latin typeface="Nunito" pitchFamily="2" charset="0"/>
              </a:rPr>
              <a:t>Types of Agile Frameworks</a:t>
            </a:r>
          </a:p>
          <a:p>
            <a:pPr algn="l" fontAlgn="base">
              <a:buFont typeface="+mj-lt"/>
              <a:buAutoNum type="arabicPeriod"/>
            </a:pPr>
            <a:r>
              <a:rPr lang="en-US" sz="2300" b="0" i="0" dirty="0">
                <a:solidFill>
                  <a:srgbClr val="273239"/>
                </a:solidFill>
                <a:effectLst/>
                <a:highlight>
                  <a:srgbClr val="FFFFFF"/>
                </a:highlight>
                <a:latin typeface="Nunito" pitchFamily="2" charset="0"/>
              </a:rPr>
              <a:t>Kanban</a:t>
            </a:r>
          </a:p>
          <a:p>
            <a:pPr algn="l" fontAlgn="base">
              <a:buFont typeface="+mj-lt"/>
              <a:buAutoNum type="arabicPeriod" startAt="2"/>
            </a:pPr>
            <a:r>
              <a:rPr lang="en-US" sz="2300" b="0" i="0" dirty="0">
                <a:solidFill>
                  <a:srgbClr val="273239"/>
                </a:solidFill>
                <a:effectLst/>
                <a:highlight>
                  <a:srgbClr val="FFFFFF"/>
                </a:highlight>
                <a:latin typeface="Nunito" pitchFamily="2" charset="0"/>
              </a:rPr>
              <a:t>Scrum</a:t>
            </a:r>
          </a:p>
          <a:p>
            <a:pPr algn="l" fontAlgn="base">
              <a:buFont typeface="+mj-lt"/>
              <a:buAutoNum type="arabicPeriod" startAt="3"/>
            </a:pPr>
            <a:r>
              <a:rPr lang="en-US" sz="2300" b="0" i="0" dirty="0">
                <a:solidFill>
                  <a:srgbClr val="273239"/>
                </a:solidFill>
                <a:effectLst/>
                <a:highlight>
                  <a:srgbClr val="FFFFFF"/>
                </a:highlight>
                <a:latin typeface="Nunito" pitchFamily="2" charset="0"/>
              </a:rPr>
              <a:t>Lean</a:t>
            </a:r>
          </a:p>
          <a:p>
            <a:pPr algn="l" fontAlgn="base">
              <a:buFont typeface="+mj-lt"/>
              <a:buAutoNum type="arabicPeriod" startAt="4"/>
            </a:pPr>
            <a:r>
              <a:rPr lang="en-US" sz="2300" b="0" i="0" dirty="0">
                <a:solidFill>
                  <a:srgbClr val="273239"/>
                </a:solidFill>
                <a:effectLst/>
                <a:highlight>
                  <a:srgbClr val="FFFFFF"/>
                </a:highlight>
                <a:latin typeface="Nunito" pitchFamily="2" charset="0"/>
              </a:rPr>
              <a:t>DSDM or Dynamic Systems Development Method ·</a:t>
            </a:r>
          </a:p>
          <a:p>
            <a:pPr algn="l" fontAlgn="base">
              <a:buFont typeface="+mj-lt"/>
              <a:buAutoNum type="arabicPeriod" startAt="5"/>
            </a:pPr>
            <a:r>
              <a:rPr lang="en-US" sz="2300" b="0" i="0" dirty="0">
                <a:solidFill>
                  <a:srgbClr val="273239"/>
                </a:solidFill>
                <a:effectLst/>
                <a:highlight>
                  <a:srgbClr val="FFFFFF"/>
                </a:highlight>
                <a:latin typeface="Nunito" pitchFamily="2" charset="0"/>
              </a:rPr>
              <a:t>XP or Extreme Programming</a:t>
            </a:r>
          </a:p>
          <a:p>
            <a:pPr algn="l" fontAlgn="base">
              <a:buFont typeface="+mj-lt"/>
              <a:buAutoNum type="arabicPeriod" startAt="6"/>
            </a:pPr>
            <a:r>
              <a:rPr lang="en-US" sz="2300" b="0" i="0" dirty="0">
                <a:solidFill>
                  <a:srgbClr val="273239"/>
                </a:solidFill>
                <a:effectLst/>
                <a:highlight>
                  <a:srgbClr val="FFFFFF"/>
                </a:highlight>
                <a:latin typeface="Nunito" pitchFamily="2" charset="0"/>
              </a:rPr>
              <a:t>FDD or Feature Driven Development</a:t>
            </a:r>
          </a:p>
          <a:p>
            <a:pPr algn="l" fontAlgn="base">
              <a:buFont typeface="+mj-lt"/>
              <a:buAutoNum type="arabicPeriod" startAt="7"/>
            </a:pPr>
            <a:r>
              <a:rPr lang="en-US" sz="2300" b="0" i="0" dirty="0">
                <a:solidFill>
                  <a:srgbClr val="273239"/>
                </a:solidFill>
                <a:effectLst/>
                <a:highlight>
                  <a:srgbClr val="FFFFFF"/>
                </a:highlight>
                <a:latin typeface="Nunito" pitchFamily="2" charset="0"/>
              </a:rPr>
              <a:t>Crystal</a:t>
            </a:r>
          </a:p>
          <a:p>
            <a:pPr algn="l" fontAlgn="base">
              <a:buFont typeface="+mj-lt"/>
              <a:buAutoNum type="arabicPeriod" startAt="8"/>
            </a:pPr>
            <a:r>
              <a:rPr lang="en-US" sz="2300" b="0" i="0" dirty="0">
                <a:solidFill>
                  <a:srgbClr val="273239"/>
                </a:solidFill>
                <a:effectLst/>
                <a:highlight>
                  <a:srgbClr val="FFFFFF"/>
                </a:highlight>
                <a:latin typeface="Nunito" pitchFamily="2" charset="0"/>
              </a:rPr>
              <a:t>Scaled Agile Framework (</a:t>
            </a:r>
            <a:r>
              <a:rPr lang="en-US" sz="2300" b="0" i="0" dirty="0" err="1">
                <a:solidFill>
                  <a:srgbClr val="273239"/>
                </a:solidFill>
                <a:effectLst/>
                <a:highlight>
                  <a:srgbClr val="FFFFFF"/>
                </a:highlight>
                <a:latin typeface="Nunito" pitchFamily="2" charset="0"/>
              </a:rPr>
              <a:t>SAFe</a:t>
            </a:r>
            <a:r>
              <a:rPr lang="en-US" sz="2300" b="0" i="0" dirty="0">
                <a:solidFill>
                  <a:srgbClr val="273239"/>
                </a:solidFill>
                <a:effectLst/>
                <a:highlight>
                  <a:srgbClr val="FFFFFF"/>
                </a:highlight>
                <a:latin typeface="Nunito" pitchFamily="2" charset="0"/>
              </a:rPr>
              <a:t>)</a:t>
            </a:r>
          </a:p>
          <a:p>
            <a:endParaRPr lang="en-IN" dirty="0"/>
          </a:p>
        </p:txBody>
      </p:sp>
    </p:spTree>
    <p:extLst>
      <p:ext uri="{BB962C8B-B14F-4D97-AF65-F5344CB8AC3E}">
        <p14:creationId xmlns:p14="http://schemas.microsoft.com/office/powerpoint/2010/main" val="713295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D26A-5BE7-AB51-F32F-B699B5C07629}"/>
              </a:ext>
            </a:extLst>
          </p:cNvPr>
          <p:cNvSpPr>
            <a:spLocks noGrp="1"/>
          </p:cNvSpPr>
          <p:nvPr>
            <p:ph type="title"/>
          </p:nvPr>
        </p:nvSpPr>
        <p:spPr/>
        <p:txBody>
          <a:bodyPr/>
          <a:lstStyle/>
          <a:p>
            <a:r>
              <a:rPr lang="en-IN" dirty="0"/>
              <a:t>Agile methodology lifecycle</a:t>
            </a:r>
          </a:p>
        </p:txBody>
      </p:sp>
      <p:pic>
        <p:nvPicPr>
          <p:cNvPr id="5" name="Content Placeholder 4">
            <a:extLst>
              <a:ext uri="{FF2B5EF4-FFF2-40B4-BE49-F238E27FC236}">
                <a16:creationId xmlns:a16="http://schemas.microsoft.com/office/drawing/2014/main" id="{628E6869-1CDA-A405-E87F-658780E4E56F}"/>
              </a:ext>
            </a:extLst>
          </p:cNvPr>
          <p:cNvPicPr>
            <a:picLocks noGrp="1" noChangeAspect="1"/>
          </p:cNvPicPr>
          <p:nvPr>
            <p:ph idx="1"/>
          </p:nvPr>
        </p:nvPicPr>
        <p:blipFill>
          <a:blip r:embed="rId2"/>
          <a:stretch>
            <a:fillRect/>
          </a:stretch>
        </p:blipFill>
        <p:spPr>
          <a:xfrm>
            <a:off x="1959429" y="1992085"/>
            <a:ext cx="7728857" cy="4506685"/>
          </a:xfrm>
        </p:spPr>
      </p:pic>
    </p:spTree>
    <p:extLst>
      <p:ext uri="{BB962C8B-B14F-4D97-AF65-F5344CB8AC3E}">
        <p14:creationId xmlns:p14="http://schemas.microsoft.com/office/powerpoint/2010/main" val="188473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7019-2B86-E0A8-260B-133C18E25135}"/>
              </a:ext>
            </a:extLst>
          </p:cNvPr>
          <p:cNvSpPr>
            <a:spLocks noGrp="1"/>
          </p:cNvSpPr>
          <p:nvPr>
            <p:ph type="title"/>
          </p:nvPr>
        </p:nvSpPr>
        <p:spPr/>
        <p:txBody>
          <a:bodyPr/>
          <a:lstStyle/>
          <a:p>
            <a:r>
              <a:rPr lang="en-IN" dirty="0"/>
              <a:t>When to use agile</a:t>
            </a:r>
          </a:p>
        </p:txBody>
      </p:sp>
      <p:sp>
        <p:nvSpPr>
          <p:cNvPr id="3" name="Content Placeholder 2">
            <a:extLst>
              <a:ext uri="{FF2B5EF4-FFF2-40B4-BE49-F238E27FC236}">
                <a16:creationId xmlns:a16="http://schemas.microsoft.com/office/drawing/2014/main" id="{FBD27FDE-8127-9E26-95D3-611700E490D3}"/>
              </a:ext>
            </a:extLst>
          </p:cNvPr>
          <p:cNvSpPr>
            <a:spLocks noGrp="1"/>
          </p:cNvSpPr>
          <p:nvPr>
            <p:ph idx="1"/>
          </p:nvPr>
        </p:nvSpPr>
        <p:spPr/>
        <p:txBody>
          <a:bodyPr>
            <a:normAutofit fontScale="85000" lnSpcReduction="20000"/>
          </a:bodyPr>
          <a:lstStyle/>
          <a:p>
            <a:pPr algn="l" rtl="0" fontAlgn="base"/>
            <a:r>
              <a:rPr lang="en-US" b="0" i="0" dirty="0">
                <a:solidFill>
                  <a:srgbClr val="273239"/>
                </a:solidFill>
                <a:effectLst/>
                <a:highlight>
                  <a:srgbClr val="FFFFFF"/>
                </a:highlight>
                <a:latin typeface="Nunito" pitchFamily="2" charset="0"/>
              </a:rPr>
              <a:t>It is particularly well-suited for projects and organizations where the following conditions or needs are present:</a:t>
            </a:r>
          </a:p>
          <a:p>
            <a:pPr algn="l" fontAlgn="base">
              <a:buFont typeface="+mj-lt"/>
              <a:buAutoNum type="arabicPeriod"/>
            </a:pPr>
            <a:r>
              <a:rPr lang="en-US" b="1" i="0" dirty="0">
                <a:solidFill>
                  <a:srgbClr val="273239"/>
                </a:solidFill>
                <a:effectLst/>
                <a:highlight>
                  <a:srgbClr val="FFFFFF"/>
                </a:highlight>
                <a:latin typeface="Nunito" pitchFamily="2" charset="0"/>
              </a:rPr>
              <a:t>Unclear or Changing Requirements:</a:t>
            </a:r>
            <a:r>
              <a:rPr lang="en-US" b="0" i="0" dirty="0">
                <a:solidFill>
                  <a:srgbClr val="273239"/>
                </a:solidFill>
                <a:effectLst/>
                <a:highlight>
                  <a:srgbClr val="FFFFFF"/>
                </a:highlight>
                <a:latin typeface="Nunito" pitchFamily="2" charset="0"/>
              </a:rPr>
              <a:t> Agile is great for projects with requirements that aren’t well-defined or might change.</a:t>
            </a:r>
          </a:p>
          <a:p>
            <a:pPr algn="l" fontAlgn="base">
              <a:buFont typeface="+mj-lt"/>
              <a:buAutoNum type="arabicPeriod" startAt="2"/>
            </a:pPr>
            <a:r>
              <a:rPr lang="en-US" b="1" i="0" dirty="0">
                <a:solidFill>
                  <a:srgbClr val="273239"/>
                </a:solidFill>
                <a:effectLst/>
                <a:highlight>
                  <a:srgbClr val="FFFFFF"/>
                </a:highlight>
                <a:latin typeface="Nunito" pitchFamily="2" charset="0"/>
              </a:rPr>
              <a:t>Complex Projects:</a:t>
            </a:r>
            <a:r>
              <a:rPr lang="en-US" b="0" i="0" dirty="0">
                <a:solidFill>
                  <a:srgbClr val="273239"/>
                </a:solidFill>
                <a:effectLst/>
                <a:highlight>
                  <a:srgbClr val="FFFFFF"/>
                </a:highlight>
                <a:latin typeface="Nunito" pitchFamily="2" charset="0"/>
              </a:rPr>
              <a:t> It’s good for big, complex projects by breaking them into smaller pieces.</a:t>
            </a:r>
          </a:p>
          <a:p>
            <a:pPr algn="l" fontAlgn="base">
              <a:buFont typeface="+mj-lt"/>
              <a:buAutoNum type="arabicPeriod" startAt="3"/>
            </a:pPr>
            <a:r>
              <a:rPr lang="en-US" b="1" i="0" dirty="0">
                <a:solidFill>
                  <a:srgbClr val="273239"/>
                </a:solidFill>
                <a:effectLst/>
                <a:highlight>
                  <a:srgbClr val="FFFFFF"/>
                </a:highlight>
                <a:latin typeface="Nunito" pitchFamily="2" charset="0"/>
              </a:rPr>
              <a:t>Customer Focus:</a:t>
            </a:r>
            <a:r>
              <a:rPr lang="en-US" b="0" i="0" dirty="0">
                <a:solidFill>
                  <a:srgbClr val="273239"/>
                </a:solidFill>
                <a:effectLst/>
                <a:highlight>
                  <a:srgbClr val="FFFFFF"/>
                </a:highlight>
                <a:latin typeface="Nunito" pitchFamily="2" charset="0"/>
              </a:rPr>
              <a:t> Use Agile when making customers happy is a priority and you want to involve them throughout.</a:t>
            </a:r>
          </a:p>
          <a:p>
            <a:pPr algn="l" fontAlgn="base">
              <a:buFont typeface="+mj-lt"/>
              <a:buAutoNum type="arabicPeriod" startAt="4"/>
            </a:pPr>
            <a:r>
              <a:rPr lang="en-US" b="1" i="0" dirty="0">
                <a:solidFill>
                  <a:srgbClr val="273239"/>
                </a:solidFill>
                <a:effectLst/>
                <a:highlight>
                  <a:srgbClr val="FFFFFF"/>
                </a:highlight>
                <a:latin typeface="Nunito" pitchFamily="2" charset="0"/>
              </a:rPr>
              <a:t>Quick Time-to-Market:</a:t>
            </a:r>
            <a:r>
              <a:rPr lang="en-US" b="0" i="0" dirty="0">
                <a:solidFill>
                  <a:srgbClr val="273239"/>
                </a:solidFill>
                <a:effectLst/>
                <a:highlight>
                  <a:srgbClr val="FFFFFF"/>
                </a:highlight>
                <a:latin typeface="Nunito" pitchFamily="2" charset="0"/>
              </a:rPr>
              <a:t> If you need to get your product out fast, Agile can help.</a:t>
            </a:r>
          </a:p>
          <a:p>
            <a:pPr algn="l" fontAlgn="base">
              <a:buFont typeface="+mj-lt"/>
              <a:buAutoNum type="arabicPeriod" startAt="5"/>
            </a:pPr>
            <a:r>
              <a:rPr lang="en-US" b="1" i="0" dirty="0">
                <a:solidFill>
                  <a:srgbClr val="273239"/>
                </a:solidFill>
                <a:effectLst/>
                <a:highlight>
                  <a:srgbClr val="FFFFFF"/>
                </a:highlight>
                <a:latin typeface="Nunito" pitchFamily="2" charset="0"/>
              </a:rPr>
              <a:t>Small to Medium Teams: </a:t>
            </a:r>
            <a:r>
              <a:rPr lang="en-US" b="0" i="0" dirty="0">
                <a:solidFill>
                  <a:srgbClr val="273239"/>
                </a:solidFill>
                <a:effectLst/>
                <a:highlight>
                  <a:srgbClr val="FFFFFF"/>
                </a:highlight>
                <a:latin typeface="Nunito" pitchFamily="2" charset="0"/>
              </a:rPr>
              <a:t>Agile works well for teams of a few to a few dozen people.</a:t>
            </a:r>
          </a:p>
          <a:p>
            <a:pPr algn="l" fontAlgn="base">
              <a:buFont typeface="+mj-lt"/>
              <a:buAutoNum type="arabicPeriod" startAt="6"/>
            </a:pPr>
            <a:r>
              <a:rPr lang="en-US" b="1" i="0" dirty="0">
                <a:solidFill>
                  <a:srgbClr val="273239"/>
                </a:solidFill>
                <a:effectLst/>
                <a:highlight>
                  <a:srgbClr val="FFFFFF"/>
                </a:highlight>
                <a:latin typeface="Nunito" pitchFamily="2" charset="0"/>
              </a:rPr>
              <a:t>Team Skills:</a:t>
            </a:r>
            <a:r>
              <a:rPr lang="en-US" b="0" i="0" dirty="0">
                <a:solidFill>
                  <a:srgbClr val="273239"/>
                </a:solidFill>
                <a:effectLst/>
                <a:highlight>
                  <a:srgbClr val="FFFFFF"/>
                </a:highlight>
                <a:latin typeface="Nunito" pitchFamily="2" charset="0"/>
              </a:rPr>
              <a:t> It’s best when you have a mix of skills in your team, like development, testing, design, and more.</a:t>
            </a:r>
          </a:p>
          <a:p>
            <a:pPr algn="l" fontAlgn="base">
              <a:buFont typeface="+mj-lt"/>
              <a:buAutoNum type="arabicPeriod" startAt="7"/>
            </a:pPr>
            <a:r>
              <a:rPr lang="en-US" b="1" i="0" dirty="0">
                <a:solidFill>
                  <a:srgbClr val="273239"/>
                </a:solidFill>
                <a:effectLst/>
                <a:highlight>
                  <a:srgbClr val="FFFFFF"/>
                </a:highlight>
                <a:latin typeface="Nunito" pitchFamily="2" charset="0"/>
              </a:rPr>
              <a:t>Collaboration:</a:t>
            </a:r>
            <a:r>
              <a:rPr lang="en-US" b="0" i="0" dirty="0">
                <a:solidFill>
                  <a:srgbClr val="273239"/>
                </a:solidFill>
                <a:effectLst/>
                <a:highlight>
                  <a:srgbClr val="FFFFFF"/>
                </a:highlight>
                <a:latin typeface="Nunito" pitchFamily="2" charset="0"/>
              </a:rPr>
              <a:t> Agile promotes working together and open communication.</a:t>
            </a:r>
          </a:p>
          <a:p>
            <a:endParaRPr lang="en-IN" dirty="0"/>
          </a:p>
        </p:txBody>
      </p:sp>
    </p:spTree>
    <p:extLst>
      <p:ext uri="{BB962C8B-B14F-4D97-AF65-F5344CB8AC3E}">
        <p14:creationId xmlns:p14="http://schemas.microsoft.com/office/powerpoint/2010/main" val="38779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C14F-614E-B7DE-A3BE-6163F9FDC1EB}"/>
              </a:ext>
            </a:extLst>
          </p:cNvPr>
          <p:cNvSpPr>
            <a:spLocks noGrp="1"/>
          </p:cNvSpPr>
          <p:nvPr>
            <p:ph type="title"/>
          </p:nvPr>
        </p:nvSpPr>
        <p:spPr/>
        <p:txBody>
          <a:bodyPr/>
          <a:lstStyle/>
          <a:p>
            <a:r>
              <a:rPr lang="en-IN" dirty="0"/>
              <a:t>Benefits of agile</a:t>
            </a:r>
          </a:p>
        </p:txBody>
      </p:sp>
      <p:sp>
        <p:nvSpPr>
          <p:cNvPr id="3" name="Content Placeholder 2">
            <a:extLst>
              <a:ext uri="{FF2B5EF4-FFF2-40B4-BE49-F238E27FC236}">
                <a16:creationId xmlns:a16="http://schemas.microsoft.com/office/drawing/2014/main" id="{0E3DC8CA-58A1-B53C-7942-29CDAD87C39B}"/>
              </a:ext>
            </a:extLst>
          </p:cNvPr>
          <p:cNvSpPr>
            <a:spLocks noGrp="1"/>
          </p:cNvSpPr>
          <p:nvPr>
            <p:ph idx="1"/>
          </p:nvPr>
        </p:nvSpPr>
        <p:spPr/>
        <p:txBody>
          <a:bodyPr/>
          <a:lstStyle/>
          <a:p>
            <a:pPr algn="l" fontAlgn="base">
              <a:buFont typeface="+mj-lt"/>
              <a:buAutoNum type="arabicPeriod"/>
            </a:pPr>
            <a:r>
              <a:rPr lang="en-US" b="1" i="0" dirty="0">
                <a:solidFill>
                  <a:srgbClr val="273239"/>
                </a:solidFill>
                <a:effectLst/>
                <a:highlight>
                  <a:srgbClr val="FFFFFF"/>
                </a:highlight>
                <a:latin typeface="Nunito" pitchFamily="2" charset="0"/>
              </a:rPr>
              <a:t>Immediate Feedback: </a:t>
            </a:r>
            <a:r>
              <a:rPr lang="en-US" b="0" i="0" dirty="0">
                <a:solidFill>
                  <a:srgbClr val="273239"/>
                </a:solidFill>
                <a:effectLst/>
                <a:highlight>
                  <a:srgbClr val="FFFFFF"/>
                </a:highlight>
                <a:latin typeface="Nunito" pitchFamily="2" charset="0"/>
              </a:rPr>
              <a:t>It allows immediate feedback, which aids software improvement in the next increment.</a:t>
            </a:r>
          </a:p>
          <a:p>
            <a:pPr algn="l" fontAlgn="base">
              <a:buFont typeface="+mj-lt"/>
              <a:buAutoNum type="arabicPeriod" startAt="2"/>
            </a:pPr>
            <a:r>
              <a:rPr lang="en-US" b="1" i="0" dirty="0">
                <a:solidFill>
                  <a:srgbClr val="273239"/>
                </a:solidFill>
                <a:effectLst/>
                <a:highlight>
                  <a:srgbClr val="FFFFFF"/>
                </a:highlight>
                <a:latin typeface="Nunito" pitchFamily="2" charset="0"/>
              </a:rPr>
              <a:t>Adapts to Changing Requirements:</a:t>
            </a:r>
            <a:r>
              <a:rPr lang="en-US" b="0" i="0" dirty="0">
                <a:solidFill>
                  <a:srgbClr val="273239"/>
                </a:solidFill>
                <a:effectLst/>
                <a:highlight>
                  <a:srgbClr val="FFFFFF"/>
                </a:highlight>
                <a:latin typeface="Nunito" pitchFamily="2" charset="0"/>
              </a:rPr>
              <a:t> It is a highly adaptable methodology in which rapidly changing requirements, allowing responsive adjustments.</a:t>
            </a:r>
          </a:p>
          <a:p>
            <a:pPr algn="l" fontAlgn="base">
              <a:buFont typeface="+mj-lt"/>
              <a:buAutoNum type="arabicPeriod" startAt="3"/>
            </a:pPr>
            <a:r>
              <a:rPr lang="en-US" b="1" i="0" dirty="0">
                <a:solidFill>
                  <a:srgbClr val="273239"/>
                </a:solidFill>
                <a:effectLst/>
                <a:highlight>
                  <a:srgbClr val="FFFFFF"/>
                </a:highlight>
                <a:latin typeface="Nunito" pitchFamily="2" charset="0"/>
              </a:rPr>
              <a:t>Face-to-Face Communication:</a:t>
            </a:r>
            <a:r>
              <a:rPr lang="en-US" b="0" i="0" dirty="0">
                <a:solidFill>
                  <a:srgbClr val="273239"/>
                </a:solidFill>
                <a:effectLst/>
                <a:highlight>
                  <a:srgbClr val="FFFFFF"/>
                </a:highlight>
                <a:latin typeface="Nunito" pitchFamily="2" charset="0"/>
              </a:rPr>
              <a:t> Agile methodology encourages effective face-to-face communication.</a:t>
            </a:r>
          </a:p>
          <a:p>
            <a:pPr algn="l" fontAlgn="base">
              <a:buFont typeface="+mj-lt"/>
              <a:buAutoNum type="arabicPeriod" startAt="4"/>
            </a:pPr>
            <a:r>
              <a:rPr lang="en-US" b="1" i="0" dirty="0">
                <a:solidFill>
                  <a:srgbClr val="273239"/>
                </a:solidFill>
                <a:effectLst/>
                <a:highlight>
                  <a:srgbClr val="FFFFFF"/>
                </a:highlight>
                <a:latin typeface="Nunito" pitchFamily="2" charset="0"/>
              </a:rPr>
              <a:t>Time-Efficient: </a:t>
            </a:r>
            <a:r>
              <a:rPr lang="en-US" b="0" i="0" dirty="0">
                <a:solidFill>
                  <a:srgbClr val="273239"/>
                </a:solidFill>
                <a:effectLst/>
                <a:highlight>
                  <a:srgbClr val="FFFFFF"/>
                </a:highlight>
                <a:latin typeface="Nunito" pitchFamily="2" charset="0"/>
              </a:rPr>
              <a:t>It is well-suited for its time-efficient practices, which help in delivering software quickly and reducing time-to-market.</a:t>
            </a:r>
          </a:p>
          <a:p>
            <a:pPr algn="l" fontAlgn="base">
              <a:buFont typeface="+mj-lt"/>
              <a:buAutoNum type="arabicPeriod" startAt="5"/>
            </a:pPr>
            <a:r>
              <a:rPr lang="en-US" b="1" i="0" dirty="0">
                <a:solidFill>
                  <a:srgbClr val="273239"/>
                </a:solidFill>
                <a:effectLst/>
                <a:highlight>
                  <a:srgbClr val="FFFFFF"/>
                </a:highlight>
                <a:latin typeface="Nunito" pitchFamily="2" charset="0"/>
              </a:rPr>
              <a:t>Frequent Changes: </a:t>
            </a:r>
            <a:r>
              <a:rPr lang="en-US" b="0" i="0" dirty="0">
                <a:solidFill>
                  <a:srgbClr val="273239"/>
                </a:solidFill>
                <a:effectLst/>
                <a:highlight>
                  <a:srgbClr val="FFFFFF"/>
                </a:highlight>
                <a:latin typeface="Nunito" pitchFamily="2" charset="0"/>
              </a:rPr>
              <a:t>It effectively manages and accommodates frequent changes in project requirements according to stakeholder convenience.</a:t>
            </a:r>
          </a:p>
          <a:p>
            <a:endParaRPr lang="en-IN" dirty="0"/>
          </a:p>
        </p:txBody>
      </p:sp>
    </p:spTree>
    <p:extLst>
      <p:ext uri="{BB962C8B-B14F-4D97-AF65-F5344CB8AC3E}">
        <p14:creationId xmlns:p14="http://schemas.microsoft.com/office/powerpoint/2010/main" val="165146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68EE2-C5E5-B7A6-1815-A5FFDCE637EA}"/>
              </a:ext>
            </a:extLst>
          </p:cNvPr>
          <p:cNvSpPr>
            <a:spLocks noGrp="1"/>
          </p:cNvSpPr>
          <p:nvPr>
            <p:ph type="title"/>
          </p:nvPr>
        </p:nvSpPr>
        <p:spPr/>
        <p:txBody>
          <a:bodyPr/>
          <a:lstStyle/>
          <a:p>
            <a:r>
              <a:rPr lang="en-IN" dirty="0"/>
              <a:t>What is scrum</a:t>
            </a:r>
          </a:p>
        </p:txBody>
      </p:sp>
      <p:sp>
        <p:nvSpPr>
          <p:cNvPr id="3" name="Content Placeholder 2">
            <a:extLst>
              <a:ext uri="{FF2B5EF4-FFF2-40B4-BE49-F238E27FC236}">
                <a16:creationId xmlns:a16="http://schemas.microsoft.com/office/drawing/2014/main" id="{74258DBF-2912-2FC1-C41A-93D9AAEFB3E2}"/>
              </a:ext>
            </a:extLst>
          </p:cNvPr>
          <p:cNvSpPr>
            <a:spLocks noGrp="1"/>
          </p:cNvSpPr>
          <p:nvPr>
            <p:ph idx="1"/>
          </p:nvPr>
        </p:nvSpPr>
        <p:spPr/>
        <p:txBody>
          <a:bodyPr/>
          <a:lstStyle/>
          <a:p>
            <a:r>
              <a:rPr lang="en-US" b="0" i="0" dirty="0">
                <a:solidFill>
                  <a:srgbClr val="091E42"/>
                </a:solidFill>
                <a:effectLst/>
                <a:highlight>
                  <a:srgbClr val="FFFFFF"/>
                </a:highlight>
                <a:latin typeface="Charlie Text"/>
              </a:rPr>
              <a:t>Scrum is an </a:t>
            </a:r>
            <a:r>
              <a:rPr lang="en-US" b="0" i="0" u="sng" dirty="0">
                <a:solidFill>
                  <a:srgbClr val="0052CC"/>
                </a:solidFill>
                <a:effectLst/>
                <a:highlight>
                  <a:srgbClr val="FFFFFF"/>
                </a:highlight>
                <a:latin typeface="Charlie Text"/>
              </a:rPr>
              <a:t>agile project management</a:t>
            </a:r>
            <a:r>
              <a:rPr lang="en-US" b="0" i="0" dirty="0">
                <a:solidFill>
                  <a:srgbClr val="091E42"/>
                </a:solidFill>
                <a:effectLst/>
                <a:highlight>
                  <a:srgbClr val="FFFFFF"/>
                </a:highlight>
                <a:latin typeface="Charlie Text"/>
              </a:rPr>
              <a:t> framework that helps teams structure and manage their work through a set of values, principles, and practices. Much like a rugby team (where it gets its name) training for the big game, scrum encourages teams to learn through experiences, self-organize while working on a problem, and reflect on their wins and losses to continuously improve.</a:t>
            </a:r>
          </a:p>
          <a:p>
            <a:endParaRPr lang="en-US" dirty="0">
              <a:solidFill>
                <a:srgbClr val="091E42"/>
              </a:solidFill>
              <a:highlight>
                <a:srgbClr val="FFFFFF"/>
              </a:highlight>
              <a:latin typeface="Charlie Text"/>
            </a:endParaRPr>
          </a:p>
          <a:p>
            <a:r>
              <a:rPr lang="en-US" b="0" i="0" dirty="0">
                <a:solidFill>
                  <a:srgbClr val="000000"/>
                </a:solidFill>
                <a:effectLst/>
                <a:highlight>
                  <a:srgbClr val="FFFFFF"/>
                </a:highlight>
                <a:latin typeface="barlow" panose="020F0502020204030204" pitchFamily="2" charset="0"/>
              </a:rPr>
              <a:t>Most Scrum projects borrow the “XP” (Extreme Programming) practice of describing a feature request as a “User Story,” although a minority uses the older concept of a “Use Case</a:t>
            </a:r>
            <a:endParaRPr lang="en-US" b="0" i="0" dirty="0">
              <a:solidFill>
                <a:srgbClr val="091E42"/>
              </a:solidFill>
              <a:effectLst/>
              <a:highlight>
                <a:srgbClr val="FFFFFF"/>
              </a:highlight>
              <a:latin typeface="Charlie Text"/>
            </a:endParaRPr>
          </a:p>
          <a:p>
            <a:endParaRPr lang="en-IN" dirty="0"/>
          </a:p>
        </p:txBody>
      </p:sp>
    </p:spTree>
    <p:extLst>
      <p:ext uri="{BB962C8B-B14F-4D97-AF65-F5344CB8AC3E}">
        <p14:creationId xmlns:p14="http://schemas.microsoft.com/office/powerpoint/2010/main" val="307898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7104-A3DE-3DAF-89C0-41DB812A89CD}"/>
              </a:ext>
            </a:extLst>
          </p:cNvPr>
          <p:cNvSpPr>
            <a:spLocks noGrp="1"/>
          </p:cNvSpPr>
          <p:nvPr>
            <p:ph type="title"/>
          </p:nvPr>
        </p:nvSpPr>
        <p:spPr/>
        <p:txBody>
          <a:bodyPr/>
          <a:lstStyle/>
          <a:p>
            <a:r>
              <a:rPr lang="en-IN" dirty="0"/>
              <a:t>Scrum members</a:t>
            </a:r>
          </a:p>
        </p:txBody>
      </p:sp>
      <p:sp>
        <p:nvSpPr>
          <p:cNvPr id="3" name="Content Placeholder 2">
            <a:extLst>
              <a:ext uri="{FF2B5EF4-FFF2-40B4-BE49-F238E27FC236}">
                <a16:creationId xmlns:a16="http://schemas.microsoft.com/office/drawing/2014/main" id="{9E839080-7417-0DB8-C373-05E79E5A7AA7}"/>
              </a:ext>
            </a:extLst>
          </p:cNvPr>
          <p:cNvSpPr>
            <a:spLocks noGrp="1"/>
          </p:cNvSpPr>
          <p:nvPr>
            <p:ph idx="1"/>
          </p:nvPr>
        </p:nvSpPr>
        <p:spPr/>
        <p:txBody>
          <a:bodyPr>
            <a:normAutofit fontScale="92500" lnSpcReduction="10000"/>
          </a:bodyPr>
          <a:lstStyle/>
          <a:p>
            <a:r>
              <a:rPr lang="en-IN" b="1" i="0" dirty="0">
                <a:solidFill>
                  <a:srgbClr val="1F1F1F"/>
                </a:solidFill>
                <a:effectLst/>
                <a:highlight>
                  <a:srgbClr val="FFFFFF"/>
                </a:highlight>
                <a:latin typeface="var(--cds-font-family-source-sans-pro)"/>
              </a:rPr>
              <a:t>Development team</a:t>
            </a:r>
            <a:endParaRPr lang="en-IN" b="1" i="0" dirty="0">
              <a:solidFill>
                <a:srgbClr val="1F1F1F"/>
              </a:solidFill>
              <a:effectLst/>
              <a:highlight>
                <a:srgbClr val="FFFFFF"/>
              </a:highlight>
              <a:latin typeface="Source Sans Pro" panose="020B0503030403020204" pitchFamily="34" charset="0"/>
            </a:endParaRPr>
          </a:p>
          <a:p>
            <a:r>
              <a:rPr lang="en-US" b="0" i="0" dirty="0">
                <a:solidFill>
                  <a:srgbClr val="1F1F1F"/>
                </a:solidFill>
                <a:effectLst/>
                <a:highlight>
                  <a:srgbClr val="FFFFFF"/>
                </a:highlight>
                <a:latin typeface="Source Sans Pro" panose="020B0503030403020204" pitchFamily="34" charset="0"/>
              </a:rPr>
              <a:t>A development team is a group of people that collaborate to create and execute required and promised production milestones. It is made up of personnel from several departments who can successfully complete the cycle's objectives. This implies that people of the development team can indeed be computing scientists, artists, editors, financial analysts, and every other job that is required to meet the cycle's objectives.</a:t>
            </a:r>
          </a:p>
          <a:p>
            <a:r>
              <a:rPr lang="en-US" b="1" dirty="0">
                <a:solidFill>
                  <a:srgbClr val="1F1F1F"/>
                </a:solidFill>
                <a:highlight>
                  <a:srgbClr val="FFFFFF"/>
                </a:highlight>
                <a:latin typeface="Source Sans Pro" panose="020B0503030403020204" pitchFamily="34" charset="0"/>
              </a:rPr>
              <a:t>Product Owner</a:t>
            </a:r>
          </a:p>
          <a:p>
            <a:r>
              <a:rPr lang="en-US" b="0" i="0" dirty="0">
                <a:solidFill>
                  <a:srgbClr val="1F1F1F"/>
                </a:solidFill>
                <a:effectLst/>
                <a:highlight>
                  <a:srgbClr val="FFFFFF"/>
                </a:highlight>
                <a:latin typeface="Source Sans Pro" panose="020B0503030403020204" pitchFamily="34" charset="0"/>
              </a:rPr>
              <a:t>By discovering features of the product, turning them into a </a:t>
            </a:r>
            <a:r>
              <a:rPr lang="en-US" b="0" i="0" dirty="0" err="1">
                <a:solidFill>
                  <a:srgbClr val="1F1F1F"/>
                </a:solidFill>
                <a:effectLst/>
                <a:highlight>
                  <a:srgbClr val="FFFFFF"/>
                </a:highlight>
                <a:latin typeface="Source Sans Pro" panose="020B0503030403020204" pitchFamily="34" charset="0"/>
              </a:rPr>
              <a:t>prioritised</a:t>
            </a:r>
            <a:r>
              <a:rPr lang="en-US" b="0" i="0" dirty="0">
                <a:solidFill>
                  <a:srgbClr val="1F1F1F"/>
                </a:solidFill>
                <a:effectLst/>
                <a:highlight>
                  <a:srgbClr val="FFFFFF"/>
                </a:highlight>
                <a:latin typeface="Source Sans Pro" panose="020B0503030403020204" pitchFamily="34" charset="0"/>
              </a:rPr>
              <a:t> list, choosing which must be at the number one spot for the next cycle, and constantly redefining priorities and polishing up the list, the product owner is liable for </a:t>
            </a:r>
            <a:r>
              <a:rPr lang="en-US" b="0" i="0" dirty="0" err="1">
                <a:solidFill>
                  <a:srgbClr val="1F1F1F"/>
                </a:solidFill>
                <a:effectLst/>
                <a:highlight>
                  <a:srgbClr val="FFFFFF"/>
                </a:highlight>
                <a:latin typeface="Source Sans Pro" panose="020B0503030403020204" pitchFamily="34" charset="0"/>
              </a:rPr>
              <a:t>optimising</a:t>
            </a:r>
            <a:r>
              <a:rPr lang="en-US" b="0" i="0" dirty="0">
                <a:solidFill>
                  <a:srgbClr val="1F1F1F"/>
                </a:solidFill>
                <a:effectLst/>
                <a:highlight>
                  <a:srgbClr val="FFFFFF"/>
                </a:highlight>
                <a:latin typeface="Source Sans Pro" panose="020B0503030403020204" pitchFamily="34" charset="0"/>
              </a:rPr>
              <a:t> return on the investments. If the commodity is a business one, the product owner is responsible for its income statement. During the cycle, the product owner acts as a consumer spokesman and ought to speak for them.</a:t>
            </a:r>
            <a:endParaRPr lang="en-IN" b="1" dirty="0"/>
          </a:p>
        </p:txBody>
      </p:sp>
    </p:spTree>
    <p:extLst>
      <p:ext uri="{BB962C8B-B14F-4D97-AF65-F5344CB8AC3E}">
        <p14:creationId xmlns:p14="http://schemas.microsoft.com/office/powerpoint/2010/main" val="2204553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A7B1-A038-9738-1AE4-BB8E4F583278}"/>
              </a:ext>
            </a:extLst>
          </p:cNvPr>
          <p:cNvSpPr>
            <a:spLocks noGrp="1"/>
          </p:cNvSpPr>
          <p:nvPr>
            <p:ph type="title"/>
          </p:nvPr>
        </p:nvSpPr>
        <p:spPr/>
        <p:txBody>
          <a:bodyPr/>
          <a:lstStyle/>
          <a:p>
            <a:r>
              <a:rPr lang="en-IN" dirty="0"/>
              <a:t>Members of scrum team</a:t>
            </a:r>
          </a:p>
        </p:txBody>
      </p:sp>
      <p:sp>
        <p:nvSpPr>
          <p:cNvPr id="3" name="Content Placeholder 2">
            <a:extLst>
              <a:ext uri="{FF2B5EF4-FFF2-40B4-BE49-F238E27FC236}">
                <a16:creationId xmlns:a16="http://schemas.microsoft.com/office/drawing/2014/main" id="{C9563F09-2ED0-8EF7-2534-DC995D8F9021}"/>
              </a:ext>
            </a:extLst>
          </p:cNvPr>
          <p:cNvSpPr>
            <a:spLocks noGrp="1"/>
          </p:cNvSpPr>
          <p:nvPr>
            <p:ph idx="1"/>
          </p:nvPr>
        </p:nvSpPr>
        <p:spPr/>
        <p:txBody>
          <a:bodyPr/>
          <a:lstStyle/>
          <a:p>
            <a:pPr marL="0" indent="0">
              <a:buNone/>
            </a:pPr>
            <a:r>
              <a:rPr lang="en-US" b="1" dirty="0">
                <a:solidFill>
                  <a:srgbClr val="1F1F1F"/>
                </a:solidFill>
                <a:highlight>
                  <a:srgbClr val="FFFFFF"/>
                </a:highlight>
                <a:latin typeface="Source Sans Pro" panose="020B0503030403020204" pitchFamily="34" charset="0"/>
              </a:rPr>
              <a:t>Scrum Master</a:t>
            </a:r>
            <a:endParaRPr lang="en-US" b="1" i="0" dirty="0">
              <a:solidFill>
                <a:srgbClr val="1F1F1F"/>
              </a:solidFill>
              <a:effectLst/>
              <a:highlight>
                <a:srgbClr val="FFFFFF"/>
              </a:highlight>
              <a:latin typeface="Source Sans Pro" panose="020B0503030403020204" pitchFamily="34" charset="0"/>
            </a:endParaRPr>
          </a:p>
          <a:p>
            <a:r>
              <a:rPr lang="en-US" b="0" i="0" dirty="0">
                <a:solidFill>
                  <a:srgbClr val="1F1F1F"/>
                </a:solidFill>
                <a:effectLst/>
                <a:highlight>
                  <a:srgbClr val="FFFFFF"/>
                </a:highlight>
                <a:latin typeface="Source Sans Pro" panose="020B0503030403020204" pitchFamily="34" charset="0"/>
              </a:rPr>
              <a:t>The Scrum Master assists the product team in learning and implementing Scrum to generate a value proposition. The Scrum Master undertakes all in their ability to ensure the effectiveness of the team, product owner, as well as company. The Scrum Master is really not a project coordinator, program manager, team spokesperson, or team captain. Instead, the Scrum Master assists the team by assisting in the removal of roadblocks, protecting the team from external influence, and assisting the team in the adoption of modern development principles.</a:t>
            </a:r>
            <a:endParaRPr lang="en-IN" dirty="0"/>
          </a:p>
        </p:txBody>
      </p:sp>
    </p:spTree>
    <p:extLst>
      <p:ext uri="{BB962C8B-B14F-4D97-AF65-F5344CB8AC3E}">
        <p14:creationId xmlns:p14="http://schemas.microsoft.com/office/powerpoint/2010/main" val="4147877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1721</TotalTime>
  <Words>1643</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Barlow</vt:lpstr>
      <vt:lpstr>Charlie Text</vt:lpstr>
      <vt:lpstr>Google Sans</vt:lpstr>
      <vt:lpstr>Nunito</vt:lpstr>
      <vt:lpstr>Source Sans Pro</vt:lpstr>
      <vt:lpstr>Tw Cen MT</vt:lpstr>
      <vt:lpstr>Tw Cen MT Condensed</vt:lpstr>
      <vt:lpstr>var(--cds-font-family-source-sans-pro)</vt:lpstr>
      <vt:lpstr>Wingdings 3</vt:lpstr>
      <vt:lpstr>Integral</vt:lpstr>
      <vt:lpstr>AGILE methodology</vt:lpstr>
      <vt:lpstr>What is agile</vt:lpstr>
      <vt:lpstr>Types of agile framework</vt:lpstr>
      <vt:lpstr>Agile methodology lifecycle</vt:lpstr>
      <vt:lpstr>When to use agile</vt:lpstr>
      <vt:lpstr>Benefits of agile</vt:lpstr>
      <vt:lpstr>What is scrum</vt:lpstr>
      <vt:lpstr>Scrum members</vt:lpstr>
      <vt:lpstr>Members of scrum team</vt:lpstr>
      <vt:lpstr>Scrum ceremonies</vt:lpstr>
      <vt:lpstr>Scrum ceremonies</vt:lpstr>
      <vt:lpstr>Daily scrum call</vt:lpstr>
      <vt:lpstr>Sprint review</vt:lpstr>
      <vt:lpstr>SPRINT retrospective</vt:lpstr>
      <vt:lpstr>Terminologies in scrum</vt:lpstr>
      <vt:lpstr>Terminologies in scrum</vt:lpstr>
      <vt:lpstr>Terminologies in sprint</vt:lpstr>
      <vt:lpstr>Terminologies in sprint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26</cp:revision>
  <dcterms:created xsi:type="dcterms:W3CDTF">2024-06-25T08:26:01Z</dcterms:created>
  <dcterms:modified xsi:type="dcterms:W3CDTF">2024-06-26T13:07:16Z</dcterms:modified>
</cp:coreProperties>
</file>