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4" r:id="rId14"/>
    <p:sldId id="275" r:id="rId15"/>
    <p:sldId id="284" r:id="rId16"/>
    <p:sldId id="276" r:id="rId17"/>
    <p:sldId id="266" r:id="rId18"/>
    <p:sldId id="277" r:id="rId19"/>
    <p:sldId id="279" r:id="rId20"/>
    <p:sldId id="280" r:id="rId21"/>
    <p:sldId id="281" r:id="rId22"/>
    <p:sldId id="282" r:id="rId23"/>
    <p:sldId id="283" r:id="rId24"/>
    <p:sldId id="285" r:id="rId25"/>
    <p:sldId id="286" r:id="rId26"/>
    <p:sldId id="287" r:id="rId27"/>
    <p:sldId id="288" r:id="rId28"/>
    <p:sldId id="289" r:id="rId29"/>
    <p:sldId id="290" r:id="rId30"/>
    <p:sldId id="269" r:id="rId31"/>
    <p:sldId id="270" r:id="rId32"/>
    <p:sldId id="271"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CA40E4E-EDB8-443D-BC4E-7843950947DD}"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56990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8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75138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40E4E-EDB8-443D-BC4E-7843950947DD}"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97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40E4E-EDB8-443D-BC4E-7843950947DD}"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517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40E4E-EDB8-443D-BC4E-7843950947DD}"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9317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40E4E-EDB8-443D-BC4E-7843950947DD}"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68919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40E4E-EDB8-443D-BC4E-7843950947DD}"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08241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4495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2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A40E4E-EDB8-443D-BC4E-7843950947DD}" type="datetimeFigureOut">
              <a:rPr lang="en-IN" smtClean="0"/>
              <a:t>04-06-2024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5CF4EE-734C-4F8D-9561-1C3CC336737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42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software-testing-test-plan-estimates-and-strateg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F92B-440F-93EE-C3E2-D161628DA67D}"/>
              </a:ext>
            </a:extLst>
          </p:cNvPr>
          <p:cNvSpPr>
            <a:spLocks noGrp="1"/>
          </p:cNvSpPr>
          <p:nvPr>
            <p:ph type="ctrTitle"/>
          </p:nvPr>
        </p:nvSpPr>
        <p:spPr/>
        <p:txBody>
          <a:bodyPr/>
          <a:lstStyle/>
          <a:p>
            <a:r>
              <a:rPr lang="en-IN" dirty="0"/>
              <a:t>Principles of software testing</a:t>
            </a:r>
          </a:p>
        </p:txBody>
      </p:sp>
      <p:sp>
        <p:nvSpPr>
          <p:cNvPr id="3" name="Subtitle 2">
            <a:extLst>
              <a:ext uri="{FF2B5EF4-FFF2-40B4-BE49-F238E27FC236}">
                <a16:creationId xmlns:a16="http://schemas.microsoft.com/office/drawing/2014/main" id="{6589BDBC-2B04-990B-4082-5EB11114153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701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60B9-A5F3-061D-AB4A-78A16DADA440}"/>
              </a:ext>
            </a:extLst>
          </p:cNvPr>
          <p:cNvSpPr>
            <a:spLocks noGrp="1"/>
          </p:cNvSpPr>
          <p:nvPr>
            <p:ph type="title"/>
          </p:nvPr>
        </p:nvSpPr>
        <p:spPr/>
        <p:txBody>
          <a:bodyPr/>
          <a:lstStyle/>
          <a:p>
            <a:r>
              <a:rPr lang="en-IN" dirty="0"/>
              <a:t>Software test lifecycle </a:t>
            </a:r>
          </a:p>
        </p:txBody>
      </p:sp>
      <p:pic>
        <p:nvPicPr>
          <p:cNvPr id="5" name="Content Placeholder 4">
            <a:extLst>
              <a:ext uri="{FF2B5EF4-FFF2-40B4-BE49-F238E27FC236}">
                <a16:creationId xmlns:a16="http://schemas.microsoft.com/office/drawing/2014/main" id="{C5823627-1C8C-F4B9-5156-994DBD97DDAA}"/>
              </a:ext>
            </a:extLst>
          </p:cNvPr>
          <p:cNvPicPr>
            <a:picLocks noGrp="1" noChangeAspect="1"/>
          </p:cNvPicPr>
          <p:nvPr>
            <p:ph idx="1"/>
          </p:nvPr>
        </p:nvPicPr>
        <p:blipFill>
          <a:blip r:embed="rId2"/>
          <a:stretch>
            <a:fillRect/>
          </a:stretch>
        </p:blipFill>
        <p:spPr>
          <a:xfrm>
            <a:off x="1735155" y="1752600"/>
            <a:ext cx="8127302" cy="4996543"/>
          </a:xfrm>
        </p:spPr>
      </p:pic>
    </p:spTree>
    <p:extLst>
      <p:ext uri="{BB962C8B-B14F-4D97-AF65-F5344CB8AC3E}">
        <p14:creationId xmlns:p14="http://schemas.microsoft.com/office/powerpoint/2010/main" val="326108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9DD5-3A3D-F2C5-8D2A-2C6D1F3D35C5}"/>
              </a:ext>
            </a:extLst>
          </p:cNvPr>
          <p:cNvSpPr>
            <a:spLocks noGrp="1"/>
          </p:cNvSpPr>
          <p:nvPr>
            <p:ph type="title"/>
          </p:nvPr>
        </p:nvSpPr>
        <p:spPr/>
        <p:txBody>
          <a:bodyPr/>
          <a:lstStyle/>
          <a:p>
            <a:r>
              <a:rPr lang="en-IN" dirty="0"/>
              <a:t>error</a:t>
            </a:r>
          </a:p>
        </p:txBody>
      </p:sp>
      <p:sp>
        <p:nvSpPr>
          <p:cNvPr id="3" name="Content Placeholder 2">
            <a:extLst>
              <a:ext uri="{FF2B5EF4-FFF2-40B4-BE49-F238E27FC236}">
                <a16:creationId xmlns:a16="http://schemas.microsoft.com/office/drawing/2014/main" id="{97D0FA5E-30E5-3BCB-8ADD-E845E3B2F545}"/>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Problem in code leads to errors, which means that a mistake can occur due to the developer's coding error as the developer misunderstood the requirement or the requirement was not defined correctly. The </a:t>
            </a:r>
            <a:r>
              <a:rPr lang="en-US" b="1" i="0" dirty="0">
                <a:solidFill>
                  <a:srgbClr val="333333"/>
                </a:solidFill>
                <a:effectLst/>
                <a:highlight>
                  <a:srgbClr val="FFFFFF"/>
                </a:highlight>
                <a:latin typeface="inter-bold"/>
              </a:rPr>
              <a:t>developers</a:t>
            </a:r>
            <a:r>
              <a:rPr lang="en-US" b="0" i="0" dirty="0">
                <a:solidFill>
                  <a:srgbClr val="333333"/>
                </a:solidFill>
                <a:effectLst/>
                <a:highlight>
                  <a:srgbClr val="FFFFFF"/>
                </a:highlight>
                <a:latin typeface="inter-regular"/>
              </a:rPr>
              <a:t> use the term </a:t>
            </a:r>
            <a:r>
              <a:rPr lang="en-US" b="1" i="0" dirty="0">
                <a:solidFill>
                  <a:srgbClr val="333333"/>
                </a:solidFill>
                <a:effectLst/>
                <a:highlight>
                  <a:srgbClr val="FFFFFF"/>
                </a:highlight>
                <a:latin typeface="inter-bold"/>
              </a:rPr>
              <a:t>error</a:t>
            </a:r>
            <a:r>
              <a:rPr lang="en-US" dirty="0">
                <a:solidFill>
                  <a:srgbClr val="333333"/>
                </a:solidFill>
                <a:highlight>
                  <a:srgbClr val="FFFFFF"/>
                </a:highlight>
                <a:latin typeface="inter-regular"/>
              </a:rPr>
              <a:t> or </a:t>
            </a:r>
            <a:r>
              <a:rPr lang="en-US" b="1" dirty="0">
                <a:solidFill>
                  <a:srgbClr val="333333"/>
                </a:solidFill>
                <a:highlight>
                  <a:srgbClr val="FFFFFF"/>
                </a:highlight>
                <a:latin typeface="inter-regular"/>
              </a:rPr>
              <a:t>mistake</a:t>
            </a:r>
          </a:p>
          <a:p>
            <a:endParaRPr lang="en-US" b="1" dirty="0">
              <a:solidFill>
                <a:srgbClr val="333333"/>
              </a:solidFill>
              <a:highlight>
                <a:srgbClr val="FFFFFF"/>
              </a:highlight>
              <a:latin typeface="inter-regular"/>
            </a:endParaRPr>
          </a:p>
          <a:p>
            <a:r>
              <a:rPr lang="en-US" b="0" i="0" dirty="0">
                <a:solidFill>
                  <a:srgbClr val="282829"/>
                </a:solidFill>
                <a:effectLst/>
                <a:highlight>
                  <a:srgbClr val="FFFFFF"/>
                </a:highlight>
                <a:latin typeface="-apple-system"/>
              </a:rPr>
              <a:t>Errors can occur during any phase of the software development process, such as requirements gathering, design, coding, or testing. Errors are introduced by people and can lead to faults in the software.</a:t>
            </a:r>
            <a:endParaRPr lang="en-IN" b="1" dirty="0"/>
          </a:p>
        </p:txBody>
      </p:sp>
    </p:spTree>
    <p:extLst>
      <p:ext uri="{BB962C8B-B14F-4D97-AF65-F5344CB8AC3E}">
        <p14:creationId xmlns:p14="http://schemas.microsoft.com/office/powerpoint/2010/main" val="13616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9B99-660B-79E6-E673-2F490096A17D}"/>
              </a:ext>
            </a:extLst>
          </p:cNvPr>
          <p:cNvSpPr>
            <a:spLocks noGrp="1"/>
          </p:cNvSpPr>
          <p:nvPr>
            <p:ph type="title"/>
          </p:nvPr>
        </p:nvSpPr>
        <p:spPr/>
        <p:txBody>
          <a:bodyPr/>
          <a:lstStyle/>
          <a:p>
            <a:r>
              <a:rPr lang="en-IN" dirty="0"/>
              <a:t>Bug defect and failure</a:t>
            </a:r>
          </a:p>
        </p:txBody>
      </p:sp>
      <p:sp>
        <p:nvSpPr>
          <p:cNvPr id="3" name="Content Placeholder 2">
            <a:extLst>
              <a:ext uri="{FF2B5EF4-FFF2-40B4-BE49-F238E27FC236}">
                <a16:creationId xmlns:a16="http://schemas.microsoft.com/office/drawing/2014/main" id="{BD6B3526-D68B-8748-5ECC-A98F1B2B4FC1}"/>
              </a:ext>
            </a:extLst>
          </p:cNvPr>
          <p:cNvSpPr>
            <a:spLocks noGrp="1"/>
          </p:cNvSpPr>
          <p:nvPr>
            <p:ph idx="1"/>
          </p:nvPr>
        </p:nvSpPr>
        <p:spPr/>
        <p:txBody>
          <a:bodyPr/>
          <a:lstStyle/>
          <a:p>
            <a:pPr algn="just"/>
            <a:r>
              <a:rPr lang="en-US" b="1" i="0" dirty="0">
                <a:solidFill>
                  <a:srgbClr val="610B38"/>
                </a:solidFill>
                <a:effectLst/>
                <a:highlight>
                  <a:srgbClr val="FFFFFF"/>
                </a:highlight>
                <a:latin typeface="erdana"/>
              </a:rPr>
              <a:t>What is a bug?</a:t>
            </a:r>
          </a:p>
          <a:p>
            <a:pPr algn="just"/>
            <a:r>
              <a:rPr lang="en-US" b="0" i="0" dirty="0">
                <a:solidFill>
                  <a:srgbClr val="333333"/>
                </a:solidFill>
                <a:effectLst/>
                <a:highlight>
                  <a:srgbClr val="FFFFFF"/>
                </a:highlight>
                <a:latin typeface="inter-regular"/>
              </a:rPr>
              <a:t>In </a:t>
            </a:r>
            <a:r>
              <a:rPr lang="en-US" b="0" i="0" u="none" strike="noStrike" dirty="0">
                <a:solidFill>
                  <a:srgbClr val="008000"/>
                </a:solidFill>
                <a:effectLst/>
                <a:highlight>
                  <a:srgbClr val="FFFFFF"/>
                </a:highlight>
                <a:latin typeface="inter-regular"/>
              </a:rPr>
              <a:t>software testing</a:t>
            </a:r>
            <a:r>
              <a:rPr lang="en-US" b="0" i="0" dirty="0">
                <a:solidFill>
                  <a:srgbClr val="333333"/>
                </a:solidFill>
                <a:effectLst/>
                <a:highlight>
                  <a:srgbClr val="FFFFFF"/>
                </a:highlight>
                <a:latin typeface="inter-regular"/>
              </a:rPr>
              <a:t>, a </a:t>
            </a:r>
            <a:r>
              <a:rPr lang="en-US" b="0" i="0" u="none" strike="noStrike" dirty="0">
                <a:solidFill>
                  <a:srgbClr val="008000"/>
                </a:solidFill>
                <a:effectLst/>
                <a:highlight>
                  <a:srgbClr val="FFFFFF"/>
                </a:highlight>
                <a:latin typeface="inter-regular"/>
              </a:rPr>
              <a:t>bug</a:t>
            </a:r>
            <a:r>
              <a:rPr lang="en-US" b="0" i="0" dirty="0">
                <a:solidFill>
                  <a:srgbClr val="333333"/>
                </a:solidFill>
                <a:effectLst/>
                <a:highlight>
                  <a:srgbClr val="FFFFFF"/>
                </a:highlight>
                <a:latin typeface="inter-regular"/>
              </a:rPr>
              <a:t> is the informal name of defects, which means that software or application is not working as per the requirement. When we have some coding error, it leads a program to its breakdown, which is known as </a:t>
            </a:r>
            <a:r>
              <a:rPr lang="en-US" b="1" i="0" dirty="0">
                <a:solidFill>
                  <a:srgbClr val="333333"/>
                </a:solidFill>
                <a:effectLst/>
                <a:highlight>
                  <a:srgbClr val="FFFFFF"/>
                </a:highlight>
                <a:latin typeface="inter-bold"/>
              </a:rPr>
              <a:t>a bug</a:t>
            </a:r>
            <a:r>
              <a:rPr lang="en-US" b="0" i="0" dirty="0">
                <a:solidFill>
                  <a:srgbClr val="333333"/>
                </a:solidFill>
                <a:effectLst/>
                <a:highlight>
                  <a:srgbClr val="FFFFFF"/>
                </a:highlight>
                <a:latin typeface="inter-regular"/>
              </a:rPr>
              <a:t>. The </a:t>
            </a:r>
            <a:r>
              <a:rPr lang="en-US" b="1" i="0" dirty="0">
                <a:solidFill>
                  <a:srgbClr val="333333"/>
                </a:solidFill>
                <a:effectLst/>
                <a:highlight>
                  <a:srgbClr val="FFFFFF"/>
                </a:highlight>
                <a:latin typeface="inter-bold"/>
              </a:rPr>
              <a:t>test engineers</a:t>
            </a:r>
            <a:r>
              <a:rPr lang="en-US" b="0" i="0" dirty="0">
                <a:solidFill>
                  <a:srgbClr val="333333"/>
                </a:solidFill>
                <a:effectLst/>
                <a:highlight>
                  <a:srgbClr val="FFFFFF"/>
                </a:highlight>
                <a:latin typeface="inter-regular"/>
              </a:rPr>
              <a:t> use the terminology </a:t>
            </a:r>
            <a:r>
              <a:rPr lang="en-US" b="1" i="0" dirty="0">
                <a:solidFill>
                  <a:srgbClr val="333333"/>
                </a:solidFill>
                <a:effectLst/>
                <a:highlight>
                  <a:srgbClr val="FFFFFF"/>
                </a:highlight>
                <a:latin typeface="inter-bold"/>
              </a:rPr>
              <a:t>Bug</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If a </a:t>
            </a:r>
            <a:r>
              <a:rPr lang="en-US" b="1" i="0" u="none" strike="noStrike" dirty="0">
                <a:solidFill>
                  <a:srgbClr val="008000"/>
                </a:solidFill>
                <a:effectLst/>
                <a:highlight>
                  <a:srgbClr val="FFFFFF"/>
                </a:highlight>
                <a:latin typeface="inter-bold"/>
              </a:rPr>
              <a:t>QA (Quality Analyst)</a:t>
            </a:r>
            <a:r>
              <a:rPr lang="en-US" b="0" i="0" dirty="0">
                <a:solidFill>
                  <a:srgbClr val="333333"/>
                </a:solidFill>
                <a:effectLst/>
                <a:highlight>
                  <a:srgbClr val="FFFFFF"/>
                </a:highlight>
                <a:latin typeface="inter-regular"/>
              </a:rPr>
              <a:t> detect a bug, they can reproduce the bug and record it with the help of the </a:t>
            </a:r>
            <a:r>
              <a:rPr lang="en-US" b="1" i="0" dirty="0">
                <a:solidFill>
                  <a:srgbClr val="333333"/>
                </a:solidFill>
                <a:effectLst/>
                <a:highlight>
                  <a:srgbClr val="FFFFFF"/>
                </a:highlight>
                <a:latin typeface="inter-bold"/>
              </a:rPr>
              <a:t>bug report template</a:t>
            </a:r>
            <a:r>
              <a:rPr lang="en-US" b="0" i="0" dirty="0">
                <a:solidFill>
                  <a:srgbClr val="333333"/>
                </a:solidFill>
                <a:effectLst/>
                <a:highlight>
                  <a:srgbClr val="FFFFFF"/>
                </a:highlight>
                <a:latin typeface="inter-regular"/>
              </a:rPr>
              <a:t>.</a:t>
            </a:r>
          </a:p>
          <a:p>
            <a:endParaRPr lang="en-IN" dirty="0"/>
          </a:p>
        </p:txBody>
      </p:sp>
    </p:spTree>
    <p:extLst>
      <p:ext uri="{BB962C8B-B14F-4D97-AF65-F5344CB8AC3E}">
        <p14:creationId xmlns:p14="http://schemas.microsoft.com/office/powerpoint/2010/main" val="191365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9F2A-24F3-E21F-132F-BFAA6AB5E934}"/>
              </a:ext>
            </a:extLst>
          </p:cNvPr>
          <p:cNvSpPr>
            <a:spLocks noGrp="1"/>
          </p:cNvSpPr>
          <p:nvPr>
            <p:ph type="title"/>
          </p:nvPr>
        </p:nvSpPr>
        <p:spPr/>
        <p:txBody>
          <a:bodyPr/>
          <a:lstStyle/>
          <a:p>
            <a:r>
              <a:rPr lang="en-IN" dirty="0"/>
              <a:t>failure</a:t>
            </a:r>
          </a:p>
        </p:txBody>
      </p:sp>
      <p:sp>
        <p:nvSpPr>
          <p:cNvPr id="3" name="Content Placeholder 2">
            <a:extLst>
              <a:ext uri="{FF2B5EF4-FFF2-40B4-BE49-F238E27FC236}">
                <a16:creationId xmlns:a16="http://schemas.microsoft.com/office/drawing/2014/main" id="{65430FB9-182F-46F1-7A02-94ACC774BE1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Failure is the accumulation of several defects that ultimately lead to Software failure and results in the loss of information in critical modules thereby making the system unresponsive. Generally, such situations happen very rarely because before releasing a product all possible scenarios and test cases for the code are simulated.  Failure is detected by end-users once they face a particular issue in the software.</a:t>
            </a:r>
            <a:endParaRPr lang="en-IN" dirty="0"/>
          </a:p>
        </p:txBody>
      </p:sp>
      <p:pic>
        <p:nvPicPr>
          <p:cNvPr id="5" name="Picture 4">
            <a:extLst>
              <a:ext uri="{FF2B5EF4-FFF2-40B4-BE49-F238E27FC236}">
                <a16:creationId xmlns:a16="http://schemas.microsoft.com/office/drawing/2014/main" id="{125C1561-814D-4E6E-AAC0-1C8D584675C2}"/>
              </a:ext>
            </a:extLst>
          </p:cNvPr>
          <p:cNvPicPr>
            <a:picLocks noChangeAspect="1"/>
          </p:cNvPicPr>
          <p:nvPr/>
        </p:nvPicPr>
        <p:blipFill>
          <a:blip r:embed="rId2"/>
          <a:stretch>
            <a:fillRect/>
          </a:stretch>
        </p:blipFill>
        <p:spPr>
          <a:xfrm>
            <a:off x="4669971" y="4158343"/>
            <a:ext cx="5990087" cy="2339122"/>
          </a:xfrm>
          <a:prstGeom prst="rect">
            <a:avLst/>
          </a:prstGeom>
        </p:spPr>
      </p:pic>
    </p:spTree>
    <p:extLst>
      <p:ext uri="{BB962C8B-B14F-4D97-AF65-F5344CB8AC3E}">
        <p14:creationId xmlns:p14="http://schemas.microsoft.com/office/powerpoint/2010/main" val="38236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A172-0DB0-ED30-10AA-1835D20EA1B2}"/>
              </a:ext>
            </a:extLst>
          </p:cNvPr>
          <p:cNvSpPr>
            <a:spLocks noGrp="1"/>
          </p:cNvSpPr>
          <p:nvPr>
            <p:ph type="title"/>
          </p:nvPr>
        </p:nvSpPr>
        <p:spPr/>
        <p:txBody>
          <a:bodyPr/>
          <a:lstStyle/>
          <a:p>
            <a:r>
              <a:rPr lang="en-IN" dirty="0"/>
              <a:t>Defect lifecycle</a:t>
            </a:r>
          </a:p>
        </p:txBody>
      </p:sp>
      <p:pic>
        <p:nvPicPr>
          <p:cNvPr id="5" name="Content Placeholder 4">
            <a:extLst>
              <a:ext uri="{FF2B5EF4-FFF2-40B4-BE49-F238E27FC236}">
                <a16:creationId xmlns:a16="http://schemas.microsoft.com/office/drawing/2014/main" id="{C706921C-67A8-A3F5-80A1-6C3327A131B2}"/>
              </a:ext>
            </a:extLst>
          </p:cNvPr>
          <p:cNvPicPr>
            <a:picLocks noGrp="1" noChangeAspect="1"/>
          </p:cNvPicPr>
          <p:nvPr>
            <p:ph idx="1"/>
          </p:nvPr>
        </p:nvPicPr>
        <p:blipFill>
          <a:blip r:embed="rId2"/>
          <a:stretch>
            <a:fillRect/>
          </a:stretch>
        </p:blipFill>
        <p:spPr>
          <a:xfrm>
            <a:off x="1605527" y="1807029"/>
            <a:ext cx="8980945" cy="4855028"/>
          </a:xfrm>
        </p:spPr>
      </p:pic>
    </p:spTree>
    <p:extLst>
      <p:ext uri="{BB962C8B-B14F-4D97-AF65-F5344CB8AC3E}">
        <p14:creationId xmlns:p14="http://schemas.microsoft.com/office/powerpoint/2010/main" val="271801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712F-8256-776F-7384-15C18DEBEF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1C89B2-1257-B557-E115-2C39EE03EB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942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91BD-4ABA-9366-20B0-3A0E60C8B4F7}"/>
              </a:ext>
            </a:extLst>
          </p:cNvPr>
          <p:cNvSpPr>
            <a:spLocks noGrp="1"/>
          </p:cNvSpPr>
          <p:nvPr>
            <p:ph type="title"/>
          </p:nvPr>
        </p:nvSpPr>
        <p:spPr/>
        <p:txBody>
          <a:bodyPr/>
          <a:lstStyle/>
          <a:p>
            <a:r>
              <a:rPr lang="en-IN" dirty="0"/>
              <a:t>Web application testing</a:t>
            </a:r>
          </a:p>
        </p:txBody>
      </p:sp>
      <p:sp>
        <p:nvSpPr>
          <p:cNvPr id="3" name="Content Placeholder 2">
            <a:extLst>
              <a:ext uri="{FF2B5EF4-FFF2-40B4-BE49-F238E27FC236}">
                <a16:creationId xmlns:a16="http://schemas.microsoft.com/office/drawing/2014/main" id="{3484A164-7786-46C8-5144-0263ED780078}"/>
              </a:ext>
            </a:extLst>
          </p:cNvPr>
          <p:cNvSpPr>
            <a:spLocks noGrp="1"/>
          </p:cNvSpPr>
          <p:nvPr>
            <p:ph idx="1"/>
          </p:nvPr>
        </p:nvSpPr>
        <p:spPr/>
        <p:txBody>
          <a:bodyPr/>
          <a:lstStyle/>
          <a:p>
            <a:r>
              <a:rPr lang="en-US" b="0" i="0" dirty="0">
                <a:solidFill>
                  <a:srgbClr val="000000"/>
                </a:solidFill>
                <a:effectLst/>
                <a:highlight>
                  <a:srgbClr val="FFFFFF"/>
                </a:highlight>
                <a:latin typeface="Verdana" panose="020B0604030504040204" pitchFamily="34" charset="0"/>
              </a:rPr>
              <a:t>Web application testing, a software testing technique exclusively adopted to test the applications that are hosted on web in which the application interfaces and other functionalities are tested.</a:t>
            </a:r>
            <a:endParaRPr lang="en-IN" dirty="0"/>
          </a:p>
        </p:txBody>
      </p:sp>
    </p:spTree>
    <p:extLst>
      <p:ext uri="{BB962C8B-B14F-4D97-AF65-F5344CB8AC3E}">
        <p14:creationId xmlns:p14="http://schemas.microsoft.com/office/powerpoint/2010/main" val="224504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1B93-8C91-D84C-BD2A-2020DCF1CE64}"/>
              </a:ext>
            </a:extLst>
          </p:cNvPr>
          <p:cNvSpPr>
            <a:spLocks noGrp="1"/>
          </p:cNvSpPr>
          <p:nvPr>
            <p:ph type="title"/>
          </p:nvPr>
        </p:nvSpPr>
        <p:spPr/>
        <p:txBody>
          <a:bodyPr/>
          <a:lstStyle/>
          <a:p>
            <a:r>
              <a:rPr lang="en-IN" dirty="0"/>
              <a:t>Types of software testing</a:t>
            </a:r>
          </a:p>
        </p:txBody>
      </p:sp>
      <p:pic>
        <p:nvPicPr>
          <p:cNvPr id="5" name="Content Placeholder 4">
            <a:extLst>
              <a:ext uri="{FF2B5EF4-FFF2-40B4-BE49-F238E27FC236}">
                <a16:creationId xmlns:a16="http://schemas.microsoft.com/office/drawing/2014/main" id="{CD7738DF-B28C-E36D-4D19-B35CA4FA878C}"/>
              </a:ext>
            </a:extLst>
          </p:cNvPr>
          <p:cNvPicPr>
            <a:picLocks noGrp="1" noChangeAspect="1"/>
          </p:cNvPicPr>
          <p:nvPr>
            <p:ph idx="1"/>
          </p:nvPr>
        </p:nvPicPr>
        <p:blipFill>
          <a:blip r:embed="rId2"/>
          <a:stretch>
            <a:fillRect/>
          </a:stretch>
        </p:blipFill>
        <p:spPr>
          <a:xfrm>
            <a:off x="1024128" y="1915886"/>
            <a:ext cx="9927772" cy="4680857"/>
          </a:xfrm>
        </p:spPr>
      </p:pic>
    </p:spTree>
    <p:extLst>
      <p:ext uri="{BB962C8B-B14F-4D97-AF65-F5344CB8AC3E}">
        <p14:creationId xmlns:p14="http://schemas.microsoft.com/office/powerpoint/2010/main" val="359393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01A5-1FDF-0669-01B8-ECA02DF69B5A}"/>
              </a:ext>
            </a:extLst>
          </p:cNvPr>
          <p:cNvSpPr>
            <a:spLocks noGrp="1"/>
          </p:cNvSpPr>
          <p:nvPr>
            <p:ph type="title"/>
          </p:nvPr>
        </p:nvSpPr>
        <p:spPr/>
        <p:txBody>
          <a:bodyPr/>
          <a:lstStyle/>
          <a:p>
            <a:r>
              <a:rPr lang="en-IN" dirty="0"/>
              <a:t>Test Plan</a:t>
            </a:r>
          </a:p>
        </p:txBody>
      </p:sp>
      <p:sp>
        <p:nvSpPr>
          <p:cNvPr id="3" name="Content Placeholder 2">
            <a:extLst>
              <a:ext uri="{FF2B5EF4-FFF2-40B4-BE49-F238E27FC236}">
                <a16:creationId xmlns:a16="http://schemas.microsoft.com/office/drawing/2014/main" id="{2D9687BA-532D-72D3-73C9-297EB67E1631}"/>
              </a:ext>
            </a:extLst>
          </p:cNvPr>
          <p:cNvSpPr>
            <a:spLocks noGrp="1"/>
          </p:cNvSpPr>
          <p:nvPr>
            <p:ph idx="1"/>
          </p:nvPr>
        </p:nvSpPr>
        <p:spPr/>
        <p:txBody>
          <a:bodyPr>
            <a:normAutofit fontScale="92500"/>
          </a:bodyPr>
          <a:lstStyle/>
          <a:p>
            <a:pPr algn="l" rtl="0" fontAlgn="base"/>
            <a:r>
              <a:rPr lang="en-US" b="0" i="0" dirty="0">
                <a:solidFill>
                  <a:srgbClr val="273239"/>
                </a:solidFill>
                <a:effectLst/>
                <a:highlight>
                  <a:srgbClr val="FFFFFF"/>
                </a:highlight>
                <a:latin typeface="Nunito" pitchFamily="2" charset="0"/>
              </a:rPr>
              <a:t>A </a:t>
            </a:r>
            <a:r>
              <a:rPr lang="en-US" b="0" i="0" u="sng" dirty="0">
                <a:solidFill>
                  <a:srgbClr val="273239"/>
                </a:solidFill>
                <a:effectLst/>
                <a:highlight>
                  <a:srgbClr val="FFFFFF"/>
                </a:highlight>
                <a:latin typeface="Nunito" pitchFamily="2" charset="0"/>
                <a:hlinkClick r:id="rId2"/>
              </a:rPr>
              <a:t>test plan</a:t>
            </a:r>
            <a:r>
              <a:rPr lang="en-US" b="0" i="0" dirty="0">
                <a:solidFill>
                  <a:srgbClr val="273239"/>
                </a:solidFill>
                <a:effectLst/>
                <a:highlight>
                  <a:srgbClr val="FFFFFF"/>
                </a:highlight>
                <a:latin typeface="Nunito" pitchFamily="2" charset="0"/>
              </a:rPr>
              <a:t> is a document that consists of all future testing-related activities. It is prepared at the project level and in general, it defines work products to be tested, how they will be tested, and test type distribution among the testers. Before starting testing there will be a test manager who will be preparing a test plan. In any company whenever a new project is taken up before the tester is involved in the testing the test manager of the team would prepare a test Plan.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test plan serves as the blueprint that changes according to the progressions in the project and stays current at all times.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serves as a base for conducting testing activities and coordinating activities among a QA team.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shared with Business Analysts, Project Managers, and anyone associated with the project.</a:t>
            </a:r>
          </a:p>
          <a:p>
            <a:endParaRPr lang="en-IN" dirty="0"/>
          </a:p>
        </p:txBody>
      </p:sp>
    </p:spTree>
    <p:extLst>
      <p:ext uri="{BB962C8B-B14F-4D97-AF65-F5344CB8AC3E}">
        <p14:creationId xmlns:p14="http://schemas.microsoft.com/office/powerpoint/2010/main" val="308658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C0AD-1CA7-9AA7-91F6-42BD0E7BE8DC}"/>
              </a:ext>
            </a:extLst>
          </p:cNvPr>
          <p:cNvSpPr>
            <a:spLocks noGrp="1"/>
          </p:cNvSpPr>
          <p:nvPr>
            <p:ph type="title"/>
          </p:nvPr>
        </p:nvSpPr>
        <p:spPr/>
        <p:txBody>
          <a:bodyPr/>
          <a:lstStyle/>
          <a:p>
            <a:r>
              <a:rPr lang="en-IN" dirty="0"/>
              <a:t>Components of test plan</a:t>
            </a:r>
          </a:p>
        </p:txBody>
      </p:sp>
      <p:pic>
        <p:nvPicPr>
          <p:cNvPr id="5" name="Content Placeholder 4">
            <a:extLst>
              <a:ext uri="{FF2B5EF4-FFF2-40B4-BE49-F238E27FC236}">
                <a16:creationId xmlns:a16="http://schemas.microsoft.com/office/drawing/2014/main" id="{6713BF06-72BB-86B5-77F3-AB35DCAD1FDD}"/>
              </a:ext>
            </a:extLst>
          </p:cNvPr>
          <p:cNvPicPr>
            <a:picLocks noGrp="1" noChangeAspect="1"/>
          </p:cNvPicPr>
          <p:nvPr>
            <p:ph idx="1"/>
          </p:nvPr>
        </p:nvPicPr>
        <p:blipFill>
          <a:blip r:embed="rId2"/>
          <a:stretch>
            <a:fillRect/>
          </a:stretch>
        </p:blipFill>
        <p:spPr>
          <a:xfrm>
            <a:off x="1024128" y="1611085"/>
            <a:ext cx="9622101" cy="5246915"/>
          </a:xfrm>
        </p:spPr>
      </p:pic>
    </p:spTree>
    <p:extLst>
      <p:ext uri="{BB962C8B-B14F-4D97-AF65-F5344CB8AC3E}">
        <p14:creationId xmlns:p14="http://schemas.microsoft.com/office/powerpoint/2010/main" val="150488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9F1F-2D5E-7418-A581-8B653E3C4673}"/>
              </a:ext>
            </a:extLst>
          </p:cNvPr>
          <p:cNvSpPr>
            <a:spLocks noGrp="1"/>
          </p:cNvSpPr>
          <p:nvPr>
            <p:ph type="title"/>
          </p:nvPr>
        </p:nvSpPr>
        <p:spPr/>
        <p:txBody>
          <a:bodyPr/>
          <a:lstStyle/>
          <a:p>
            <a:r>
              <a:rPr lang="en-IN" dirty="0"/>
              <a:t>Principles of software testing</a:t>
            </a:r>
          </a:p>
        </p:txBody>
      </p:sp>
      <p:sp>
        <p:nvSpPr>
          <p:cNvPr id="3" name="Content Placeholder 2">
            <a:extLst>
              <a:ext uri="{FF2B5EF4-FFF2-40B4-BE49-F238E27FC236}">
                <a16:creationId xmlns:a16="http://schemas.microsoft.com/office/drawing/2014/main" id="{CB80E1EB-D826-78EE-EEBE-F891B3D55BB2}"/>
              </a:ext>
            </a:extLst>
          </p:cNvPr>
          <p:cNvSpPr>
            <a:spLocks noGrp="1"/>
          </p:cNvSpPr>
          <p:nvPr>
            <p:ph idx="1"/>
          </p:nvPr>
        </p:nvSpPr>
        <p:spPr/>
        <p:txBody>
          <a:bodyPr>
            <a:normAutofit fontScale="85000" lnSpcReduction="20000"/>
          </a:bodyPr>
          <a:lstStyle/>
          <a:p>
            <a:pPr algn="l"/>
            <a:r>
              <a:rPr lang="en-US" b="0" i="0" dirty="0">
                <a:solidFill>
                  <a:srgbClr val="1A1B1F"/>
                </a:solidFill>
                <a:effectLst/>
                <a:highlight>
                  <a:srgbClr val="FFFFFF"/>
                </a:highlight>
                <a:latin typeface="Rubik"/>
              </a:rPr>
              <a:t>The seven principles of software can help you do just that. These principles of software testing describe how testing engineers or software testers should develop code that is error-free, clear, and maintainable. </a:t>
            </a:r>
          </a:p>
          <a:p>
            <a:pPr algn="l"/>
            <a:r>
              <a:rPr lang="en-US" b="0" i="0" dirty="0">
                <a:solidFill>
                  <a:srgbClr val="1A1B1F"/>
                </a:solidFill>
                <a:effectLst/>
                <a:highlight>
                  <a:srgbClr val="FFFFFF"/>
                </a:highlight>
                <a:latin typeface="Rubik"/>
              </a:rPr>
              <a:t>According to the </a:t>
            </a:r>
            <a:r>
              <a:rPr lang="en-US" b="0" i="0" u="none" strike="noStrike" dirty="0">
                <a:solidFill>
                  <a:srgbClr val="6F02B7"/>
                </a:solidFill>
                <a:effectLst/>
                <a:highlight>
                  <a:srgbClr val="FFFFFF"/>
                </a:highlight>
                <a:latin typeface="Rubik"/>
              </a:rPr>
              <a:t>ISTQB</a:t>
            </a:r>
            <a:r>
              <a:rPr lang="en-US" b="0" i="0" dirty="0">
                <a:solidFill>
                  <a:srgbClr val="1A1B1F"/>
                </a:solidFill>
                <a:effectLst/>
                <a:highlight>
                  <a:srgbClr val="FFFFFF"/>
                </a:highlight>
                <a:latin typeface="Rubik"/>
              </a:rPr>
              <a:t> (International Software Testing Qualifications Board), the seven principles of software testing are:</a:t>
            </a:r>
          </a:p>
          <a:p>
            <a:pPr algn="l">
              <a:buFont typeface="Arial" panose="020B0604020202020204" pitchFamily="34" charset="0"/>
              <a:buChar char="•"/>
            </a:pPr>
            <a:r>
              <a:rPr lang="en-US" b="0" i="0" dirty="0">
                <a:solidFill>
                  <a:srgbClr val="1A1B1F"/>
                </a:solidFill>
                <a:effectLst/>
                <a:highlight>
                  <a:srgbClr val="FFFFFF"/>
                </a:highlight>
                <a:latin typeface="Rubik"/>
              </a:rPr>
              <a:t>Testing shows the presence of defects</a:t>
            </a:r>
          </a:p>
          <a:p>
            <a:pPr algn="l">
              <a:buFont typeface="Arial" panose="020B0604020202020204" pitchFamily="34" charset="0"/>
              <a:buChar char="•"/>
            </a:pPr>
            <a:r>
              <a:rPr lang="en-US" b="0" i="0" dirty="0">
                <a:solidFill>
                  <a:srgbClr val="1A1B1F"/>
                </a:solidFill>
                <a:effectLst/>
                <a:highlight>
                  <a:srgbClr val="FFFFFF"/>
                </a:highlight>
                <a:latin typeface="Rubik"/>
              </a:rPr>
              <a:t>Exhaustive testing is impossible</a:t>
            </a:r>
          </a:p>
          <a:p>
            <a:pPr algn="l">
              <a:buFont typeface="Arial" panose="020B0604020202020204" pitchFamily="34" charset="0"/>
              <a:buChar char="•"/>
            </a:pPr>
            <a:r>
              <a:rPr lang="en-US" b="0" i="0" dirty="0">
                <a:solidFill>
                  <a:srgbClr val="1A1B1F"/>
                </a:solidFill>
                <a:effectLst/>
                <a:highlight>
                  <a:srgbClr val="FFFFFF"/>
                </a:highlight>
                <a:latin typeface="Rubik"/>
              </a:rPr>
              <a:t>Early testing</a:t>
            </a:r>
          </a:p>
          <a:p>
            <a:pPr algn="l">
              <a:buFont typeface="Arial" panose="020B0604020202020204" pitchFamily="34" charset="0"/>
              <a:buChar char="•"/>
            </a:pPr>
            <a:r>
              <a:rPr lang="en-US" b="0" i="0" dirty="0">
                <a:solidFill>
                  <a:srgbClr val="1A1B1F"/>
                </a:solidFill>
                <a:effectLst/>
                <a:highlight>
                  <a:srgbClr val="FFFFFF"/>
                </a:highlight>
                <a:latin typeface="Rubik"/>
              </a:rPr>
              <a:t>Defect clustering</a:t>
            </a:r>
          </a:p>
          <a:p>
            <a:pPr algn="l">
              <a:buFont typeface="Arial" panose="020B0604020202020204" pitchFamily="34" charset="0"/>
              <a:buChar char="•"/>
            </a:pPr>
            <a:r>
              <a:rPr lang="en-US" b="0" i="0" dirty="0">
                <a:solidFill>
                  <a:srgbClr val="1A1B1F"/>
                </a:solidFill>
                <a:effectLst/>
                <a:highlight>
                  <a:srgbClr val="FFFFFF"/>
                </a:highlight>
                <a:latin typeface="Rubik"/>
              </a:rPr>
              <a:t>Pesticide paradox</a:t>
            </a:r>
          </a:p>
          <a:p>
            <a:pPr algn="l">
              <a:buFont typeface="Arial" panose="020B0604020202020204" pitchFamily="34" charset="0"/>
              <a:buChar char="•"/>
            </a:pPr>
            <a:r>
              <a:rPr lang="en-US" b="0" i="0" dirty="0">
                <a:solidFill>
                  <a:srgbClr val="1A1B1F"/>
                </a:solidFill>
                <a:effectLst/>
                <a:highlight>
                  <a:srgbClr val="FFFFFF"/>
                </a:highlight>
                <a:latin typeface="Rubik"/>
              </a:rPr>
              <a:t>Testing is context dependent</a:t>
            </a:r>
          </a:p>
          <a:p>
            <a:pPr algn="l">
              <a:buFont typeface="Arial" panose="020B0604020202020204" pitchFamily="34" charset="0"/>
              <a:buChar char="•"/>
            </a:pPr>
            <a:r>
              <a:rPr lang="en-US" b="0" i="0" dirty="0">
                <a:solidFill>
                  <a:srgbClr val="1A1B1F"/>
                </a:solidFill>
                <a:effectLst/>
                <a:highlight>
                  <a:srgbClr val="FFFFFF"/>
                </a:highlight>
                <a:latin typeface="Rubik"/>
              </a:rPr>
              <a:t>Absence-of-errors fallacy</a:t>
            </a:r>
          </a:p>
          <a:p>
            <a:endParaRPr lang="en-IN" dirty="0"/>
          </a:p>
        </p:txBody>
      </p:sp>
    </p:spTree>
    <p:extLst>
      <p:ext uri="{BB962C8B-B14F-4D97-AF65-F5344CB8AC3E}">
        <p14:creationId xmlns:p14="http://schemas.microsoft.com/office/powerpoint/2010/main" val="124217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B1F6-E3E9-6960-2EE0-495360AD911C}"/>
              </a:ext>
            </a:extLst>
          </p:cNvPr>
          <p:cNvSpPr>
            <a:spLocks noGrp="1"/>
          </p:cNvSpPr>
          <p:nvPr>
            <p:ph type="title"/>
          </p:nvPr>
        </p:nvSpPr>
        <p:spPr/>
        <p:txBody>
          <a:bodyPr/>
          <a:lstStyle/>
          <a:p>
            <a:r>
              <a:rPr lang="en-IN" dirty="0"/>
              <a:t>Test strategy</a:t>
            </a:r>
          </a:p>
        </p:txBody>
      </p:sp>
      <p:sp>
        <p:nvSpPr>
          <p:cNvPr id="3" name="Content Placeholder 2">
            <a:extLst>
              <a:ext uri="{FF2B5EF4-FFF2-40B4-BE49-F238E27FC236}">
                <a16:creationId xmlns:a16="http://schemas.microsoft.com/office/drawing/2014/main" id="{F038AE1A-20D6-F160-F956-6D660FD31AE8}"/>
              </a:ext>
            </a:extLst>
          </p:cNvPr>
          <p:cNvSpPr>
            <a:spLocks noGrp="1"/>
          </p:cNvSpPr>
          <p:nvPr>
            <p:ph idx="1"/>
          </p:nvPr>
        </p:nvSpPr>
        <p:spPr/>
        <p:txBody>
          <a:bodyPr/>
          <a:lstStyle/>
          <a:p>
            <a:r>
              <a:rPr lang="en-US" b="0" i="0" dirty="0">
                <a:solidFill>
                  <a:srgbClr val="000000"/>
                </a:solidFill>
                <a:effectLst/>
                <a:latin typeface="Inter"/>
              </a:rPr>
              <a:t>Test strategy is a high-level plan consisting of principles that guide the overall software testing process. It provides a structured approach to the entire QA team, guiding them toward achieving testing objectives in the most efficient way.</a:t>
            </a:r>
          </a:p>
          <a:p>
            <a:pPr algn="l" rtl="0" fontAlgn="base"/>
            <a:r>
              <a:rPr lang="en-US" b="0" i="0" dirty="0">
                <a:solidFill>
                  <a:srgbClr val="273239"/>
                </a:solidFill>
                <a:effectLst/>
                <a:highlight>
                  <a:srgbClr val="FFFFFF"/>
                </a:highlight>
                <a:latin typeface="Nunito" pitchFamily="2" charset="0"/>
              </a:rPr>
              <a:t>In addition, the test strategy provides the following details, which are required while writing the test document: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technique must be used in addition to this?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Which of the modules will be examined?</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criteria apply for entry and exit?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kind of testing is necessary?</a:t>
            </a:r>
          </a:p>
          <a:p>
            <a:endParaRPr lang="en-IN" dirty="0"/>
          </a:p>
        </p:txBody>
      </p:sp>
    </p:spTree>
    <p:extLst>
      <p:ext uri="{BB962C8B-B14F-4D97-AF65-F5344CB8AC3E}">
        <p14:creationId xmlns:p14="http://schemas.microsoft.com/office/powerpoint/2010/main" val="143254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431F-36B1-8EB9-C60D-2152B116274C}"/>
              </a:ext>
            </a:extLst>
          </p:cNvPr>
          <p:cNvSpPr>
            <a:spLocks noGrp="1"/>
          </p:cNvSpPr>
          <p:nvPr>
            <p:ph type="title"/>
          </p:nvPr>
        </p:nvSpPr>
        <p:spPr/>
        <p:txBody>
          <a:bodyPr/>
          <a:lstStyle/>
          <a:p>
            <a:r>
              <a:rPr lang="en-IN" dirty="0"/>
              <a:t>Components of test strategy</a:t>
            </a:r>
          </a:p>
        </p:txBody>
      </p:sp>
      <p:sp>
        <p:nvSpPr>
          <p:cNvPr id="3" name="Content Placeholder 2">
            <a:extLst>
              <a:ext uri="{FF2B5EF4-FFF2-40B4-BE49-F238E27FC236}">
                <a16:creationId xmlns:a16="http://schemas.microsoft.com/office/drawing/2014/main" id="{ACFFA241-C173-273C-DF53-FB499F6A0F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EEF7AD-C73C-7734-7556-FA353E50D9C7}"/>
              </a:ext>
            </a:extLst>
          </p:cNvPr>
          <p:cNvPicPr>
            <a:picLocks noChangeAspect="1"/>
          </p:cNvPicPr>
          <p:nvPr/>
        </p:nvPicPr>
        <p:blipFill>
          <a:blip r:embed="rId2"/>
          <a:stretch>
            <a:fillRect/>
          </a:stretch>
        </p:blipFill>
        <p:spPr>
          <a:xfrm>
            <a:off x="283029" y="1946365"/>
            <a:ext cx="11103428" cy="4702629"/>
          </a:xfrm>
          <a:prstGeom prst="rect">
            <a:avLst/>
          </a:prstGeom>
        </p:spPr>
      </p:pic>
    </p:spTree>
    <p:extLst>
      <p:ext uri="{BB962C8B-B14F-4D97-AF65-F5344CB8AC3E}">
        <p14:creationId xmlns:p14="http://schemas.microsoft.com/office/powerpoint/2010/main" val="215092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21EA-0350-0D74-5E0F-54280C2E9FD2}"/>
              </a:ext>
            </a:extLst>
          </p:cNvPr>
          <p:cNvSpPr>
            <a:spLocks noGrp="1"/>
          </p:cNvSpPr>
          <p:nvPr>
            <p:ph type="title"/>
          </p:nvPr>
        </p:nvSpPr>
        <p:spPr/>
        <p:txBody>
          <a:bodyPr/>
          <a:lstStyle/>
          <a:p>
            <a:r>
              <a:rPr lang="en-IN" dirty="0"/>
              <a:t>Test plan vs test strategy</a:t>
            </a:r>
          </a:p>
        </p:txBody>
      </p:sp>
      <p:pic>
        <p:nvPicPr>
          <p:cNvPr id="5" name="Content Placeholder 4">
            <a:extLst>
              <a:ext uri="{FF2B5EF4-FFF2-40B4-BE49-F238E27FC236}">
                <a16:creationId xmlns:a16="http://schemas.microsoft.com/office/drawing/2014/main" id="{DAFC7770-A6C8-8D6E-EF8A-D174E89050D3}"/>
              </a:ext>
            </a:extLst>
          </p:cNvPr>
          <p:cNvPicPr>
            <a:picLocks noGrp="1" noChangeAspect="1"/>
          </p:cNvPicPr>
          <p:nvPr>
            <p:ph idx="1"/>
          </p:nvPr>
        </p:nvPicPr>
        <p:blipFill>
          <a:blip r:embed="rId2"/>
          <a:stretch>
            <a:fillRect/>
          </a:stretch>
        </p:blipFill>
        <p:spPr>
          <a:xfrm>
            <a:off x="256250" y="1584089"/>
            <a:ext cx="11255828" cy="5143282"/>
          </a:xfrm>
        </p:spPr>
      </p:pic>
    </p:spTree>
    <p:extLst>
      <p:ext uri="{BB962C8B-B14F-4D97-AF65-F5344CB8AC3E}">
        <p14:creationId xmlns:p14="http://schemas.microsoft.com/office/powerpoint/2010/main" val="1583109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4A58-8568-6CC4-F32F-3549FF1D638C}"/>
              </a:ext>
            </a:extLst>
          </p:cNvPr>
          <p:cNvSpPr>
            <a:spLocks noGrp="1"/>
          </p:cNvSpPr>
          <p:nvPr>
            <p:ph type="title"/>
          </p:nvPr>
        </p:nvSpPr>
        <p:spPr/>
        <p:txBody>
          <a:bodyPr/>
          <a:lstStyle/>
          <a:p>
            <a:r>
              <a:rPr lang="en-IN" dirty="0"/>
              <a:t>Test scenario</a:t>
            </a:r>
          </a:p>
        </p:txBody>
      </p:sp>
      <p:sp>
        <p:nvSpPr>
          <p:cNvPr id="3" name="Content Placeholder 2">
            <a:extLst>
              <a:ext uri="{FF2B5EF4-FFF2-40B4-BE49-F238E27FC236}">
                <a16:creationId xmlns:a16="http://schemas.microsoft.com/office/drawing/2014/main" id="{19576B25-232E-42EE-1378-84DF8A0A652B}"/>
              </a:ext>
            </a:extLst>
          </p:cNvPr>
          <p:cNvSpPr>
            <a:spLocks noGrp="1"/>
          </p:cNvSpPr>
          <p:nvPr>
            <p:ph idx="1"/>
          </p:nvPr>
        </p:nvSpPr>
        <p:spPr/>
        <p:txBody>
          <a:bodyPr/>
          <a:lstStyle/>
          <a:p>
            <a:r>
              <a:rPr lang="en-US" b="0" i="0" dirty="0">
                <a:solidFill>
                  <a:srgbClr val="333333"/>
                </a:solidFill>
                <a:effectLst/>
                <a:highlight>
                  <a:srgbClr val="FFFFFF"/>
                </a:highlight>
                <a:latin typeface="source-sans-pro"/>
              </a:rPr>
              <a:t>A test scenario, sometimes called a scenario test, is the documentation of a use case. In other words, it describes an action the user may undertake with a website or app. It may also represent a situation the user may find themselves in while using that software or product.</a:t>
            </a:r>
          </a:p>
          <a:p>
            <a:endParaRPr lang="en-US" dirty="0">
              <a:solidFill>
                <a:srgbClr val="333333"/>
              </a:solidFill>
              <a:highlight>
                <a:srgbClr val="FFFFFF"/>
              </a:highlight>
              <a:latin typeface="source-sans-pro"/>
            </a:endParaRPr>
          </a:p>
          <a:p>
            <a:r>
              <a:rPr lang="en-US" b="0" i="0" dirty="0">
                <a:solidFill>
                  <a:srgbClr val="333333"/>
                </a:solidFill>
                <a:effectLst/>
                <a:highlight>
                  <a:srgbClr val="FFFFFF"/>
                </a:highlight>
                <a:latin typeface="source-sans-pro"/>
              </a:rPr>
              <a:t>Test Scenarios are required to verify the entire system’s performance from the users’ perspective. When creating them, testers need to place themselves in the users’ shoes to clarify what real-world scenarios the software will have to handle when made public.</a:t>
            </a:r>
            <a:endParaRPr lang="en-IN" dirty="0"/>
          </a:p>
        </p:txBody>
      </p:sp>
    </p:spTree>
    <p:extLst>
      <p:ext uri="{BB962C8B-B14F-4D97-AF65-F5344CB8AC3E}">
        <p14:creationId xmlns:p14="http://schemas.microsoft.com/office/powerpoint/2010/main" val="2900145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CB76-835F-30FF-7EE3-9BD69B711274}"/>
              </a:ext>
            </a:extLst>
          </p:cNvPr>
          <p:cNvSpPr>
            <a:spLocks noGrp="1"/>
          </p:cNvSpPr>
          <p:nvPr>
            <p:ph type="title"/>
          </p:nvPr>
        </p:nvSpPr>
        <p:spPr/>
        <p:txBody>
          <a:bodyPr/>
          <a:lstStyle/>
          <a:p>
            <a:r>
              <a:rPr lang="en-IN" dirty="0"/>
              <a:t>Severity and priority of defect</a:t>
            </a:r>
          </a:p>
        </p:txBody>
      </p:sp>
      <p:sp>
        <p:nvSpPr>
          <p:cNvPr id="3" name="Content Placeholder 2">
            <a:extLst>
              <a:ext uri="{FF2B5EF4-FFF2-40B4-BE49-F238E27FC236}">
                <a16:creationId xmlns:a16="http://schemas.microsoft.com/office/drawing/2014/main" id="{FE9526B7-BDF2-DBB1-CC64-147568F4889B}"/>
              </a:ext>
            </a:extLst>
          </p:cNvPr>
          <p:cNvSpPr>
            <a:spLocks noGrp="1"/>
          </p:cNvSpPr>
          <p:nvPr>
            <p:ph idx="1"/>
          </p:nvPr>
        </p:nvSpPr>
        <p:spPr/>
        <p:txBody>
          <a:bodyPr>
            <a:normAutofit fontScale="92500" lnSpcReduction="20000"/>
          </a:bodyPr>
          <a:lstStyle/>
          <a:p>
            <a:pPr algn="l" rtl="0" fontAlgn="base"/>
            <a:r>
              <a:rPr lang="en-US" b="0" i="0" dirty="0">
                <a:solidFill>
                  <a:srgbClr val="273239"/>
                </a:solidFill>
                <a:effectLst/>
                <a:highlight>
                  <a:srgbClr val="FFFFFF"/>
                </a:highlight>
                <a:latin typeface="Nunito" pitchFamily="2" charset="0"/>
              </a:rPr>
              <a:t>Severity is defined as the extent to which a particular defect can create an impact on the software. Severity is a parameter to denote the implication and the impact of the defect on the functionality of the software.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higher effect of the bug on system functionality will lead to a higher severity level.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QA engineer determines the severity level of a bug.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Critical: </a:t>
            </a:r>
            <a:r>
              <a:rPr lang="en-US" b="0" i="0" dirty="0">
                <a:solidFill>
                  <a:srgbClr val="273239"/>
                </a:solidFill>
                <a:effectLst/>
                <a:highlight>
                  <a:srgbClr val="FFFFFF"/>
                </a:highlight>
                <a:latin typeface="Nunito" pitchFamily="2" charset="0"/>
              </a:rPr>
              <a:t>This severity level implies that the process has been completely shut off and no further action can be taken.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Major: </a:t>
            </a:r>
            <a:r>
              <a:rPr lang="en-US" b="0" i="0" dirty="0">
                <a:solidFill>
                  <a:srgbClr val="273239"/>
                </a:solidFill>
                <a:effectLst/>
                <a:highlight>
                  <a:srgbClr val="FFFFFF"/>
                </a:highlight>
                <a:latin typeface="Nunito" pitchFamily="2" charset="0"/>
              </a:rPr>
              <a:t>This is a significant flaw that causes the system to fail. However, certain parts of the system remain functional.</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This flaw results in unfavorable behavior but the system remains functioning.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This type of flaw won’t cause any major breakdown in the system.</a:t>
            </a:r>
          </a:p>
          <a:p>
            <a:endParaRPr lang="en-IN" dirty="0"/>
          </a:p>
        </p:txBody>
      </p:sp>
    </p:spTree>
    <p:extLst>
      <p:ext uri="{BB962C8B-B14F-4D97-AF65-F5344CB8AC3E}">
        <p14:creationId xmlns:p14="http://schemas.microsoft.com/office/powerpoint/2010/main" val="283511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47BC-C9AA-F5DF-7CD1-575FD6DF7BF8}"/>
              </a:ext>
            </a:extLst>
          </p:cNvPr>
          <p:cNvSpPr>
            <a:spLocks noGrp="1"/>
          </p:cNvSpPr>
          <p:nvPr>
            <p:ph type="title"/>
          </p:nvPr>
        </p:nvSpPr>
        <p:spPr/>
        <p:txBody>
          <a:bodyPr/>
          <a:lstStyle/>
          <a:p>
            <a:r>
              <a:rPr lang="en-IN" dirty="0"/>
              <a:t>Priority of a defect</a:t>
            </a:r>
          </a:p>
        </p:txBody>
      </p:sp>
      <p:sp>
        <p:nvSpPr>
          <p:cNvPr id="3" name="Content Placeholder 2">
            <a:extLst>
              <a:ext uri="{FF2B5EF4-FFF2-40B4-BE49-F238E27FC236}">
                <a16:creationId xmlns:a16="http://schemas.microsoft.com/office/drawing/2014/main" id="{603C1EC2-976C-BD0B-B637-FA26ECC2D075}"/>
              </a:ext>
            </a:extLst>
          </p:cNvPr>
          <p:cNvSpPr>
            <a:spLocks noGrp="1"/>
          </p:cNvSpPr>
          <p:nvPr>
            <p:ph idx="1"/>
          </p:nvPr>
        </p:nvSpPr>
        <p:spPr/>
        <p:txBody>
          <a:bodyPr>
            <a:normAutofit fontScale="85000" lnSpcReduction="20000"/>
          </a:bodyPr>
          <a:lstStyle/>
          <a:p>
            <a:pPr algn="l" rtl="0" fontAlgn="base"/>
            <a:r>
              <a:rPr lang="en-US" b="0" i="0" dirty="0">
                <a:solidFill>
                  <a:srgbClr val="273239"/>
                </a:solidFill>
                <a:effectLst/>
                <a:highlight>
                  <a:srgbClr val="FFFFFF"/>
                </a:highlight>
                <a:latin typeface="Nunito" pitchFamily="2" charset="0"/>
              </a:rPr>
              <a:t>Priority is defined as a parameter that decides the order in which a defect should be fixed. Defects having a higher priority should be fixed first.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Defects/ bugs that leave the software unstable and unusable are given higher priority over the defects that cause a small functionality of the software to fail.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refers to how quickly the defect should be rectified.</a:t>
            </a:r>
          </a:p>
          <a:p>
            <a:pPr algn="l" rtl="0" fontAlgn="base"/>
            <a:r>
              <a:rPr lang="en-US" b="1" i="0" dirty="0">
                <a:solidFill>
                  <a:srgbClr val="273239"/>
                </a:solidFill>
                <a:effectLst/>
                <a:highlight>
                  <a:srgbClr val="FFFFFF"/>
                </a:highlight>
                <a:latin typeface="Nunito" pitchFamily="2" charset="0"/>
              </a:rPr>
              <a:t>Types of Priorities:</a:t>
            </a:r>
            <a:endParaRPr lang="en-US" b="0"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Priority in software testing can be divided into 3 categories: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The defect is irritant but a repair can be done once the more serious defects can be fixed.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The defect should be resolved during the normal course of the development but it can wait until a new version is created.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High: </a:t>
            </a:r>
            <a:r>
              <a:rPr lang="en-US" b="0" i="0" dirty="0">
                <a:solidFill>
                  <a:srgbClr val="273239"/>
                </a:solidFill>
                <a:effectLst/>
                <a:highlight>
                  <a:srgbClr val="FFFFFF"/>
                </a:highlight>
                <a:latin typeface="Nunito" pitchFamily="2" charset="0"/>
              </a:rPr>
              <a:t>The defect must be resolved as soon as possible as it affects the system severely and cannot be used until it is fixed.</a:t>
            </a:r>
          </a:p>
          <a:p>
            <a:endParaRPr lang="en-IN" dirty="0"/>
          </a:p>
        </p:txBody>
      </p:sp>
    </p:spTree>
    <p:extLst>
      <p:ext uri="{BB962C8B-B14F-4D97-AF65-F5344CB8AC3E}">
        <p14:creationId xmlns:p14="http://schemas.microsoft.com/office/powerpoint/2010/main" val="3457637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CD4D-8426-B35A-8D97-4CCDFC234356}"/>
              </a:ext>
            </a:extLst>
          </p:cNvPr>
          <p:cNvSpPr>
            <a:spLocks noGrp="1"/>
          </p:cNvSpPr>
          <p:nvPr>
            <p:ph type="title"/>
          </p:nvPr>
        </p:nvSpPr>
        <p:spPr/>
        <p:txBody>
          <a:bodyPr/>
          <a:lstStyle/>
          <a:p>
            <a:r>
              <a:rPr lang="en-IN" dirty="0"/>
              <a:t>Difference between severity and priority</a:t>
            </a:r>
          </a:p>
        </p:txBody>
      </p:sp>
      <p:pic>
        <p:nvPicPr>
          <p:cNvPr id="5" name="Content Placeholder 4">
            <a:extLst>
              <a:ext uri="{FF2B5EF4-FFF2-40B4-BE49-F238E27FC236}">
                <a16:creationId xmlns:a16="http://schemas.microsoft.com/office/drawing/2014/main" id="{25B9703A-8B55-585D-C235-D2901F306A8D}"/>
              </a:ext>
            </a:extLst>
          </p:cNvPr>
          <p:cNvPicPr>
            <a:picLocks noGrp="1" noChangeAspect="1"/>
          </p:cNvPicPr>
          <p:nvPr>
            <p:ph idx="1"/>
          </p:nvPr>
        </p:nvPicPr>
        <p:blipFill>
          <a:blip r:embed="rId2"/>
          <a:stretch>
            <a:fillRect/>
          </a:stretch>
        </p:blipFill>
        <p:spPr>
          <a:xfrm>
            <a:off x="870857" y="1578429"/>
            <a:ext cx="10450285" cy="5181600"/>
          </a:xfrm>
        </p:spPr>
      </p:pic>
    </p:spTree>
    <p:extLst>
      <p:ext uri="{BB962C8B-B14F-4D97-AF65-F5344CB8AC3E}">
        <p14:creationId xmlns:p14="http://schemas.microsoft.com/office/powerpoint/2010/main" val="436684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264F-E51D-7B0D-D65A-B09555448BA2}"/>
              </a:ext>
            </a:extLst>
          </p:cNvPr>
          <p:cNvSpPr>
            <a:spLocks noGrp="1"/>
          </p:cNvSpPr>
          <p:nvPr>
            <p:ph type="title"/>
          </p:nvPr>
        </p:nvSpPr>
        <p:spPr/>
        <p:txBody>
          <a:bodyPr/>
          <a:lstStyle/>
          <a:p>
            <a:r>
              <a:rPr lang="en-IN" dirty="0"/>
              <a:t>Test data preparation</a:t>
            </a:r>
          </a:p>
        </p:txBody>
      </p:sp>
      <p:sp>
        <p:nvSpPr>
          <p:cNvPr id="3" name="Content Placeholder 2">
            <a:extLst>
              <a:ext uri="{FF2B5EF4-FFF2-40B4-BE49-F238E27FC236}">
                <a16:creationId xmlns:a16="http://schemas.microsoft.com/office/drawing/2014/main" id="{55A92B52-440C-280E-01E9-E943B0F80D67}"/>
              </a:ext>
            </a:extLst>
          </p:cNvPr>
          <p:cNvSpPr>
            <a:spLocks noGrp="1"/>
          </p:cNvSpPr>
          <p:nvPr>
            <p:ph idx="1"/>
          </p:nvPr>
        </p:nvSpPr>
        <p:spPr/>
        <p:txBody>
          <a:bodyPr/>
          <a:lstStyle/>
          <a:p>
            <a:r>
              <a:rPr lang="en-US" b="0" i="0" dirty="0">
                <a:solidFill>
                  <a:srgbClr val="000000"/>
                </a:solidFill>
                <a:effectLst/>
                <a:highlight>
                  <a:srgbClr val="FFFFFF"/>
                </a:highlight>
                <a:latin typeface="Inter"/>
              </a:rPr>
              <a:t>In software testing, test data refers to the input values, conditions, and scenarios useful for validating and verifying the functionality, performance, and behavior of the software. It is crucial because it helps assess the software’s performance under various circumstances and ensures that the product meets the specified requirements and functions. And before you start creating your new data for test cases, don’t forget that data is both positive and negative as per the tests. The former data type is to verify the expected results of the software, while the latter data type is to validate the exceptional and error-handling cases.</a:t>
            </a:r>
            <a:endParaRPr lang="en-IN" dirty="0"/>
          </a:p>
        </p:txBody>
      </p:sp>
    </p:spTree>
    <p:extLst>
      <p:ext uri="{BB962C8B-B14F-4D97-AF65-F5344CB8AC3E}">
        <p14:creationId xmlns:p14="http://schemas.microsoft.com/office/powerpoint/2010/main" val="1381571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EF4F-1B89-97F9-750D-9435E16833BC}"/>
              </a:ext>
            </a:extLst>
          </p:cNvPr>
          <p:cNvSpPr>
            <a:spLocks noGrp="1"/>
          </p:cNvSpPr>
          <p:nvPr>
            <p:ph type="title"/>
          </p:nvPr>
        </p:nvSpPr>
        <p:spPr/>
        <p:txBody>
          <a:bodyPr/>
          <a:lstStyle/>
          <a:p>
            <a:r>
              <a:rPr lang="en-IN" dirty="0"/>
              <a:t>Test data generation</a:t>
            </a:r>
          </a:p>
        </p:txBody>
      </p:sp>
      <p:sp>
        <p:nvSpPr>
          <p:cNvPr id="3" name="Content Placeholder 2">
            <a:extLst>
              <a:ext uri="{FF2B5EF4-FFF2-40B4-BE49-F238E27FC236}">
                <a16:creationId xmlns:a16="http://schemas.microsoft.com/office/drawing/2014/main" id="{998076D7-3165-D565-76E1-24C13FB1B8E8}"/>
              </a:ext>
            </a:extLst>
          </p:cNvPr>
          <p:cNvSpPr>
            <a:spLocks noGrp="1"/>
          </p:cNvSpPr>
          <p:nvPr>
            <p:ph idx="1"/>
          </p:nvPr>
        </p:nvSpPr>
        <p:spPr/>
        <p:txBody>
          <a:bodyPr>
            <a:normAutofit lnSpcReduction="10000"/>
          </a:bodyPr>
          <a:lstStyle/>
          <a:p>
            <a:pPr algn="l"/>
            <a:r>
              <a:rPr lang="en-US" b="0" i="0" dirty="0">
                <a:solidFill>
                  <a:srgbClr val="000000"/>
                </a:solidFill>
                <a:effectLst/>
                <a:highlight>
                  <a:srgbClr val="FFFFFF"/>
                </a:highlight>
                <a:latin typeface="Inter"/>
              </a:rPr>
              <a:t>Test data generation refers to the process of creating and maintaining values for testing with the intention of using it for testing purposes. It consists of creating synthetic or representative data to validate the functionality, performance, security, and various other aspects of the software. </a:t>
            </a:r>
          </a:p>
          <a:p>
            <a:pPr algn="l"/>
            <a:r>
              <a:rPr lang="en-US" b="0" i="0" dirty="0">
                <a:solidFill>
                  <a:srgbClr val="000000"/>
                </a:solidFill>
                <a:effectLst/>
                <a:highlight>
                  <a:srgbClr val="FFFFFF"/>
                </a:highlight>
                <a:latin typeface="Inter"/>
              </a:rPr>
              <a:t>There are several reasons why creating test data is crucial: it should match the test environment and be relevant to the testing at present. And not every data can be used for every type of testing. So, clearly, you need to generate data that is useful.</a:t>
            </a:r>
          </a:p>
          <a:p>
            <a:pPr algn="l"/>
            <a:r>
              <a:rPr lang="en-US" b="0" i="0" dirty="0">
                <a:solidFill>
                  <a:srgbClr val="000000"/>
                </a:solidFill>
                <a:effectLst/>
                <a:highlight>
                  <a:srgbClr val="FFFFFF"/>
                </a:highlight>
                <a:latin typeface="Inter"/>
              </a:rPr>
              <a:t>In practice, there are two ways to create test data in software testing:</a:t>
            </a:r>
          </a:p>
          <a:p>
            <a:pPr algn="l">
              <a:buFont typeface="Arial" panose="020B0604020202020204" pitchFamily="34" charset="0"/>
              <a:buChar char="•"/>
            </a:pPr>
            <a:r>
              <a:rPr lang="en-US" b="0" i="0" dirty="0">
                <a:solidFill>
                  <a:srgbClr val="000000"/>
                </a:solidFill>
                <a:effectLst/>
                <a:highlight>
                  <a:srgbClr val="FFFFFF"/>
                </a:highlight>
                <a:latin typeface="Inter"/>
              </a:rPr>
              <a:t>Manually</a:t>
            </a:r>
          </a:p>
          <a:p>
            <a:pPr algn="l">
              <a:buFont typeface="Arial" panose="020B0604020202020204" pitchFamily="34" charset="0"/>
              <a:buChar char="•"/>
            </a:pPr>
            <a:r>
              <a:rPr lang="en-US" b="0" i="0" dirty="0">
                <a:solidFill>
                  <a:srgbClr val="000000"/>
                </a:solidFill>
                <a:effectLst/>
                <a:highlight>
                  <a:srgbClr val="FFFFFF"/>
                </a:highlight>
                <a:latin typeface="Inter"/>
              </a:rPr>
              <a:t>By using test data creation automation tools</a:t>
            </a:r>
          </a:p>
          <a:p>
            <a:pPr algn="l">
              <a:buFont typeface="Arial" panose="020B0604020202020204" pitchFamily="34" charset="0"/>
              <a:buChar char="•"/>
            </a:pPr>
            <a:r>
              <a:rPr lang="en-US" b="0" i="0" dirty="0">
                <a:solidFill>
                  <a:srgbClr val="000000"/>
                </a:solidFill>
                <a:effectLst/>
                <a:highlight>
                  <a:srgbClr val="FFFFFF"/>
                </a:highlight>
                <a:latin typeface="Inter"/>
              </a:rPr>
              <a:t>Migrating existing data from production to the</a:t>
            </a:r>
            <a:r>
              <a:rPr lang="en-US" b="1" i="0" dirty="0">
                <a:solidFill>
                  <a:srgbClr val="000000"/>
                </a:solidFill>
                <a:effectLst/>
                <a:highlight>
                  <a:srgbClr val="FFFFFF"/>
                </a:highlight>
                <a:latin typeface="Inter"/>
              </a:rPr>
              <a:t> testing environment</a:t>
            </a:r>
            <a:endParaRPr lang="en-US" b="0" i="0" dirty="0">
              <a:solidFill>
                <a:srgbClr val="000000"/>
              </a:solidFill>
              <a:effectLst/>
              <a:highlight>
                <a:srgbClr val="FFFFFF"/>
              </a:highlight>
              <a:latin typeface="Inter"/>
            </a:endParaRPr>
          </a:p>
          <a:p>
            <a:endParaRPr lang="en-IN" dirty="0"/>
          </a:p>
        </p:txBody>
      </p:sp>
    </p:spTree>
    <p:extLst>
      <p:ext uri="{BB962C8B-B14F-4D97-AF65-F5344CB8AC3E}">
        <p14:creationId xmlns:p14="http://schemas.microsoft.com/office/powerpoint/2010/main" val="1227077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EA6-B772-80BB-A089-DF0A83750EE1}"/>
              </a:ext>
            </a:extLst>
          </p:cNvPr>
          <p:cNvSpPr>
            <a:spLocks noGrp="1"/>
          </p:cNvSpPr>
          <p:nvPr>
            <p:ph type="title"/>
          </p:nvPr>
        </p:nvSpPr>
        <p:spPr/>
        <p:txBody>
          <a:bodyPr/>
          <a:lstStyle/>
          <a:p>
            <a:r>
              <a:rPr lang="en-IN" dirty="0"/>
              <a:t>Types of test data</a:t>
            </a:r>
          </a:p>
        </p:txBody>
      </p:sp>
      <p:sp>
        <p:nvSpPr>
          <p:cNvPr id="3" name="Content Placeholder 2">
            <a:extLst>
              <a:ext uri="{FF2B5EF4-FFF2-40B4-BE49-F238E27FC236}">
                <a16:creationId xmlns:a16="http://schemas.microsoft.com/office/drawing/2014/main" id="{0C0E96CD-9CA7-A356-C68F-1738D15011EF}"/>
              </a:ext>
            </a:extLst>
          </p:cNvPr>
          <p:cNvSpPr>
            <a:spLocks noGrp="1"/>
          </p:cNvSpPr>
          <p:nvPr>
            <p:ph idx="1"/>
          </p:nvPr>
        </p:nvSpPr>
        <p:spPr/>
        <p:txBody>
          <a:bodyPr/>
          <a:lstStyle/>
          <a:p>
            <a:pPr marL="457200" indent="-457200">
              <a:buFont typeface="+mj-lt"/>
              <a:buAutoNum type="arabicPeriod"/>
            </a:pPr>
            <a:r>
              <a:rPr lang="en-IN" b="1" i="0" dirty="0">
                <a:effectLst/>
                <a:highlight>
                  <a:srgbClr val="FFFFFF"/>
                </a:highlight>
                <a:latin typeface="Inter"/>
              </a:rPr>
              <a:t>Blank Data</a:t>
            </a:r>
          </a:p>
          <a:p>
            <a:pPr marL="457200" indent="-457200">
              <a:buFont typeface="+mj-lt"/>
              <a:buAutoNum type="arabicPeriod"/>
            </a:pPr>
            <a:r>
              <a:rPr lang="en-IN" b="1" i="0" dirty="0">
                <a:effectLst/>
                <a:highlight>
                  <a:srgbClr val="FFFFFF"/>
                </a:highlight>
                <a:latin typeface="Inter"/>
              </a:rPr>
              <a:t>Valid Test</a:t>
            </a:r>
          </a:p>
          <a:p>
            <a:pPr marL="457200" indent="-457200">
              <a:buFont typeface="+mj-lt"/>
              <a:buAutoNum type="arabicPeriod"/>
            </a:pPr>
            <a:r>
              <a:rPr lang="en-IN" b="1" i="0" dirty="0">
                <a:effectLst/>
                <a:highlight>
                  <a:srgbClr val="FFFFFF"/>
                </a:highlight>
                <a:latin typeface="Inter"/>
              </a:rPr>
              <a:t>Invalid Test</a:t>
            </a:r>
          </a:p>
          <a:p>
            <a:pPr marL="457200" indent="-457200">
              <a:buFont typeface="+mj-lt"/>
              <a:buAutoNum type="arabicPeriod"/>
            </a:pPr>
            <a:r>
              <a:rPr lang="en-IN" b="1" i="0" dirty="0">
                <a:effectLst/>
                <a:highlight>
                  <a:srgbClr val="FFFFFF"/>
                </a:highlight>
                <a:latin typeface="Inter"/>
              </a:rPr>
              <a:t>Boundary Conditions</a:t>
            </a:r>
          </a:p>
          <a:p>
            <a:pPr marL="457200" indent="-457200">
              <a:buFont typeface="+mj-lt"/>
              <a:buAutoNum type="arabicPeriod"/>
            </a:pPr>
            <a:r>
              <a:rPr lang="en-IN" b="1" i="0" dirty="0">
                <a:effectLst/>
                <a:highlight>
                  <a:srgbClr val="FFFFFF"/>
                </a:highlight>
                <a:latin typeface="Inter"/>
              </a:rPr>
              <a:t>Huge Test</a:t>
            </a:r>
          </a:p>
          <a:p>
            <a:endParaRPr lang="en-IN" dirty="0"/>
          </a:p>
        </p:txBody>
      </p:sp>
    </p:spTree>
    <p:extLst>
      <p:ext uri="{BB962C8B-B14F-4D97-AF65-F5344CB8AC3E}">
        <p14:creationId xmlns:p14="http://schemas.microsoft.com/office/powerpoint/2010/main" val="54661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29DA-B282-ED42-A1FB-6E5D39A6A990}"/>
              </a:ext>
            </a:extLst>
          </p:cNvPr>
          <p:cNvSpPr>
            <a:spLocks noGrp="1"/>
          </p:cNvSpPr>
          <p:nvPr>
            <p:ph type="title"/>
          </p:nvPr>
        </p:nvSpPr>
        <p:spPr/>
        <p:txBody>
          <a:bodyPr/>
          <a:lstStyle/>
          <a:p>
            <a:r>
              <a:rPr lang="en-IN" dirty="0"/>
              <a:t>Quality engineering</a:t>
            </a:r>
          </a:p>
        </p:txBody>
      </p:sp>
      <p:sp>
        <p:nvSpPr>
          <p:cNvPr id="3" name="Content Placeholder 2">
            <a:extLst>
              <a:ext uri="{FF2B5EF4-FFF2-40B4-BE49-F238E27FC236}">
                <a16:creationId xmlns:a16="http://schemas.microsoft.com/office/drawing/2014/main" id="{BEE74C70-7BA2-D84C-B50C-8EC322F4FCFE}"/>
              </a:ext>
            </a:extLst>
          </p:cNvPr>
          <p:cNvSpPr>
            <a:spLocks noGrp="1"/>
          </p:cNvSpPr>
          <p:nvPr>
            <p:ph idx="1"/>
          </p:nvPr>
        </p:nvSpPr>
        <p:spPr/>
        <p:txBody>
          <a:bodyPr>
            <a:normAutofit fontScale="92500"/>
          </a:bodyPr>
          <a:lstStyle/>
          <a:p>
            <a:r>
              <a:rPr lang="en-US" b="0" i="0" dirty="0">
                <a:solidFill>
                  <a:srgbClr val="616161"/>
                </a:solidFill>
                <a:effectLst/>
                <a:highlight>
                  <a:srgbClr val="FFFFFF"/>
                </a:highlight>
                <a:latin typeface="system-ui"/>
              </a:rPr>
              <a:t>Quality Engineering consists of analysis methods and the development of systems to ensure products or services are designed, developed and manufactured to meet or exceed the customer’s requirements and expectations. Quality Engineering encompasses all activities related to the analysis of a product’s design, development and manufacturing processes for the purpose of improving the quality of the product and the production process while identifying and reducing waste in its many forms</a:t>
            </a:r>
          </a:p>
          <a:p>
            <a:r>
              <a:rPr lang="en-US" b="0" i="0" dirty="0">
                <a:solidFill>
                  <a:srgbClr val="616161"/>
                </a:solidFill>
                <a:effectLst/>
                <a:highlight>
                  <a:srgbClr val="FFFFFF"/>
                </a:highlight>
                <a:latin typeface="system-ui"/>
              </a:rPr>
              <a:t>Quality Engineers are the front-line forces for developing, implementing and maintaining the various quality disciplines within the world of Quality Engineering. They are professionals who have gained a thorough understanding of quality principles and product and process evaluation and control. Quality Engineers are normally responsible for developing, implementing and maintaining the systems used to measure, monitor and control product and process quality in the production process</a:t>
            </a:r>
            <a:endParaRPr lang="en-IN" dirty="0"/>
          </a:p>
        </p:txBody>
      </p:sp>
    </p:spTree>
    <p:extLst>
      <p:ext uri="{BB962C8B-B14F-4D97-AF65-F5344CB8AC3E}">
        <p14:creationId xmlns:p14="http://schemas.microsoft.com/office/powerpoint/2010/main" val="3956474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FD54-1ACA-1A1E-B804-077983A47B64}"/>
              </a:ext>
            </a:extLst>
          </p:cNvPr>
          <p:cNvSpPr>
            <a:spLocks noGrp="1"/>
          </p:cNvSpPr>
          <p:nvPr>
            <p:ph type="title"/>
          </p:nvPr>
        </p:nvSpPr>
        <p:spPr/>
        <p:txBody>
          <a:bodyPr/>
          <a:lstStyle/>
          <a:p>
            <a:r>
              <a:rPr lang="en-IN" dirty="0"/>
              <a:t>White box testing</a:t>
            </a:r>
          </a:p>
        </p:txBody>
      </p:sp>
      <p:sp>
        <p:nvSpPr>
          <p:cNvPr id="3" name="Content Placeholder 2">
            <a:extLst>
              <a:ext uri="{FF2B5EF4-FFF2-40B4-BE49-F238E27FC236}">
                <a16:creationId xmlns:a16="http://schemas.microsoft.com/office/drawing/2014/main" id="{2572A438-C666-9B5C-EC30-184B89AD9764}"/>
              </a:ext>
            </a:extLst>
          </p:cNvPr>
          <p:cNvSpPr>
            <a:spLocks noGrp="1"/>
          </p:cNvSpPr>
          <p:nvPr>
            <p:ph idx="1"/>
          </p:nvPr>
        </p:nvSpPr>
        <p:spPr/>
        <p:txBody>
          <a:bodyPr>
            <a:normAutofit lnSpcReduction="10000"/>
          </a:bodyPr>
          <a:lstStyle/>
          <a:p>
            <a:pPr algn="just" rtl="0" fontAlgn="base"/>
            <a:r>
              <a:rPr lang="en-US" b="1" i="0" dirty="0">
                <a:solidFill>
                  <a:srgbClr val="273239"/>
                </a:solidFill>
                <a:effectLst/>
                <a:highlight>
                  <a:srgbClr val="FFFFFF"/>
                </a:highlight>
                <a:latin typeface="Nunito" pitchFamily="2" charset="0"/>
              </a:rPr>
              <a:t>White box testing</a:t>
            </a:r>
            <a:r>
              <a:rPr lang="en-US" b="0" i="0" dirty="0">
                <a:solidFill>
                  <a:srgbClr val="273239"/>
                </a:solidFill>
                <a:effectLst/>
                <a:highlight>
                  <a:srgbClr val="FFFFFF"/>
                </a:highlight>
                <a:latin typeface="Nunito" pitchFamily="2" charset="0"/>
              </a:rPr>
              <a:t> techniques analyze the internal structures the used data structures, internal design, code structure, and the working of the software rather than just the functionality as in black box testing. It is also called glass box testing or clear box testing or structural testing. White Box Testing is also known as transparent testing or open box testing. </a:t>
            </a:r>
          </a:p>
          <a:p>
            <a:pPr algn="l" rtl="0" fontAlgn="base"/>
            <a:r>
              <a:rPr lang="en-US" b="0" i="0" dirty="0">
                <a:solidFill>
                  <a:srgbClr val="273239"/>
                </a:solidFill>
                <a:effectLst/>
                <a:highlight>
                  <a:srgbClr val="FFFFFF"/>
                </a:highlight>
                <a:latin typeface="Nunito" pitchFamily="2" charset="0"/>
              </a:rPr>
              <a:t>White box testing is a software testing technique that involves testing the internal structure and workings of a software application. The tester has access to the source code and uses this knowledge to design test cases that can verify the correctness of the software at the code level.</a:t>
            </a:r>
          </a:p>
          <a:p>
            <a:pPr algn="l" rtl="0" fontAlgn="base"/>
            <a:r>
              <a:rPr lang="en-US" b="0" i="0" dirty="0">
                <a:solidFill>
                  <a:srgbClr val="273239"/>
                </a:solidFill>
                <a:effectLst/>
                <a:highlight>
                  <a:srgbClr val="FFFFFF"/>
                </a:highlight>
                <a:latin typeface="Nunito" pitchFamily="2" charset="0"/>
              </a:rPr>
              <a:t>White box testing is also known as structural testing or code-based testing, and it is used to test the software’s internal logic, flow, and structure. The tester creates test cases to examine the code paths and logic flows to ensure they meet the specified requirements.</a:t>
            </a:r>
          </a:p>
          <a:p>
            <a:endParaRPr lang="en-IN" dirty="0"/>
          </a:p>
        </p:txBody>
      </p:sp>
    </p:spTree>
    <p:extLst>
      <p:ext uri="{BB962C8B-B14F-4D97-AF65-F5344CB8AC3E}">
        <p14:creationId xmlns:p14="http://schemas.microsoft.com/office/powerpoint/2010/main" val="121322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292F-611D-D65F-EBDE-6B680D3D0AFA}"/>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02A993A9-7475-2DD0-3693-BD3709C7E1F2}"/>
              </a:ext>
            </a:extLst>
          </p:cNvPr>
          <p:cNvSpPr>
            <a:spLocks noGrp="1"/>
          </p:cNvSpPr>
          <p:nvPr>
            <p:ph idx="1"/>
          </p:nvPr>
        </p:nvSpPr>
        <p:spPr>
          <a:xfrm>
            <a:off x="1024128" y="2286000"/>
            <a:ext cx="9720073" cy="4435188"/>
          </a:xfrm>
        </p:spPr>
        <p:txBody>
          <a:bodyPr/>
          <a:lstStyle/>
          <a:p>
            <a:r>
              <a:rPr lang="en-IN" b="1" dirty="0"/>
              <a:t>Statement Coverage</a:t>
            </a:r>
          </a:p>
          <a:p>
            <a:r>
              <a:rPr lang="en-US" b="0" i="0" dirty="0">
                <a:solidFill>
                  <a:srgbClr val="273239"/>
                </a:solidFill>
                <a:effectLst/>
                <a:highlight>
                  <a:srgbClr val="FFFFFF"/>
                </a:highlight>
                <a:latin typeface="Nunito" pitchFamily="2" charset="0"/>
              </a:rPr>
              <a:t>In this technique, the aim is to traverse all statements at least once. Hence, each line of code is tested. In the case of a flowchart, every node must be traversed at least once. Since all lines of code are covered, it helps in pointing out faulty code.</a:t>
            </a:r>
          </a:p>
          <a:p>
            <a:endParaRPr lang="en-US" dirty="0">
              <a:solidFill>
                <a:srgbClr val="273239"/>
              </a:solidFill>
              <a:highlight>
                <a:srgbClr val="FFFFFF"/>
              </a:highlight>
              <a:latin typeface="Nunito" pitchFamily="2" charset="0"/>
            </a:endParaRPr>
          </a:p>
          <a:p>
            <a:endParaRPr lang="en-IN" dirty="0"/>
          </a:p>
        </p:txBody>
      </p:sp>
      <p:pic>
        <p:nvPicPr>
          <p:cNvPr id="6" name="Picture 5">
            <a:extLst>
              <a:ext uri="{FF2B5EF4-FFF2-40B4-BE49-F238E27FC236}">
                <a16:creationId xmlns:a16="http://schemas.microsoft.com/office/drawing/2014/main" id="{33313A3F-56EF-0A8A-1B0F-B6EC556C1CB0}"/>
              </a:ext>
            </a:extLst>
          </p:cNvPr>
          <p:cNvPicPr>
            <a:picLocks noChangeAspect="1"/>
          </p:cNvPicPr>
          <p:nvPr/>
        </p:nvPicPr>
        <p:blipFill>
          <a:blip r:embed="rId2"/>
          <a:stretch>
            <a:fillRect/>
          </a:stretch>
        </p:blipFill>
        <p:spPr>
          <a:xfrm>
            <a:off x="2260885" y="4297680"/>
            <a:ext cx="6559887" cy="2423508"/>
          </a:xfrm>
          <a:prstGeom prst="rect">
            <a:avLst/>
          </a:prstGeom>
        </p:spPr>
      </p:pic>
    </p:spTree>
    <p:extLst>
      <p:ext uri="{BB962C8B-B14F-4D97-AF65-F5344CB8AC3E}">
        <p14:creationId xmlns:p14="http://schemas.microsoft.com/office/powerpoint/2010/main" val="177038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A2AA-B228-22A3-5460-D26D9B67B071}"/>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1731D387-88FA-F06F-2586-E60CA85D959B}"/>
              </a:ext>
            </a:extLst>
          </p:cNvPr>
          <p:cNvSpPr>
            <a:spLocks noGrp="1"/>
          </p:cNvSpPr>
          <p:nvPr>
            <p:ph idx="1"/>
          </p:nvPr>
        </p:nvSpPr>
        <p:spPr/>
        <p:txBody>
          <a:bodyPr/>
          <a:lstStyle/>
          <a:p>
            <a:r>
              <a:rPr lang="en-IN" dirty="0"/>
              <a:t>Branch Coverage</a:t>
            </a:r>
          </a:p>
          <a:p>
            <a:r>
              <a:rPr lang="en-US" b="0" i="0" dirty="0">
                <a:solidFill>
                  <a:srgbClr val="273239"/>
                </a:solidFill>
                <a:effectLst/>
                <a:highlight>
                  <a:srgbClr val="FFFFFF"/>
                </a:highlight>
                <a:latin typeface="Nunito" pitchFamily="2" charset="0"/>
              </a:rPr>
              <a:t>In this technique, test cases are designed so that each branch from all decision points is traversed at least once. In a flowchart, all edges must be traversed at least once.</a:t>
            </a:r>
            <a:endParaRPr lang="en-IN" b="0" i="0" dirty="0">
              <a:solidFill>
                <a:srgbClr val="273239"/>
              </a:solidFill>
              <a:effectLst/>
              <a:highlight>
                <a:srgbClr val="FFFFFF"/>
              </a:highlight>
              <a:latin typeface="Nunito" pitchFamily="2" charset="0"/>
            </a:endParaRPr>
          </a:p>
          <a:p>
            <a:endParaRPr lang="en-IN" dirty="0"/>
          </a:p>
        </p:txBody>
      </p:sp>
      <p:pic>
        <p:nvPicPr>
          <p:cNvPr id="5" name="Picture 4">
            <a:extLst>
              <a:ext uri="{FF2B5EF4-FFF2-40B4-BE49-F238E27FC236}">
                <a16:creationId xmlns:a16="http://schemas.microsoft.com/office/drawing/2014/main" id="{C542EF63-2875-BF34-D4E0-9A2554D1EB7B}"/>
              </a:ext>
            </a:extLst>
          </p:cNvPr>
          <p:cNvPicPr>
            <a:picLocks noChangeAspect="1"/>
          </p:cNvPicPr>
          <p:nvPr/>
        </p:nvPicPr>
        <p:blipFill>
          <a:blip r:embed="rId2"/>
          <a:stretch>
            <a:fillRect/>
          </a:stretch>
        </p:blipFill>
        <p:spPr>
          <a:xfrm>
            <a:off x="5617824" y="3429000"/>
            <a:ext cx="4330923" cy="3070324"/>
          </a:xfrm>
          <a:prstGeom prst="rect">
            <a:avLst/>
          </a:prstGeom>
        </p:spPr>
      </p:pic>
    </p:spTree>
    <p:extLst>
      <p:ext uri="{BB962C8B-B14F-4D97-AF65-F5344CB8AC3E}">
        <p14:creationId xmlns:p14="http://schemas.microsoft.com/office/powerpoint/2010/main" val="12260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5203-F2AD-DDCE-4D7B-1DEA3905BAF9}"/>
              </a:ext>
            </a:extLst>
          </p:cNvPr>
          <p:cNvSpPr>
            <a:spLocks noGrp="1"/>
          </p:cNvSpPr>
          <p:nvPr>
            <p:ph type="title"/>
          </p:nvPr>
        </p:nvSpPr>
        <p:spPr/>
        <p:txBody>
          <a:bodyPr/>
          <a:lstStyle/>
          <a:p>
            <a:r>
              <a:rPr lang="en-IN" dirty="0"/>
              <a:t>Unit testing</a:t>
            </a:r>
          </a:p>
        </p:txBody>
      </p:sp>
      <p:sp>
        <p:nvSpPr>
          <p:cNvPr id="3" name="Content Placeholder 2">
            <a:extLst>
              <a:ext uri="{FF2B5EF4-FFF2-40B4-BE49-F238E27FC236}">
                <a16:creationId xmlns:a16="http://schemas.microsoft.com/office/drawing/2014/main" id="{FBEEF9A0-F5F6-EA55-ECC1-E6684D41B232}"/>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Unit testing is a type of </a:t>
            </a:r>
            <a:r>
              <a:rPr lang="en-US" b="1" i="0" u="sng" dirty="0">
                <a:effectLst/>
                <a:highlight>
                  <a:srgbClr val="FFFFFF"/>
                </a:highlight>
                <a:latin typeface="Nunito" pitchFamily="2" charset="0"/>
                <a:hlinkClick r:id="rId2"/>
              </a:rPr>
              <a:t>software testing</a:t>
            </a:r>
            <a:r>
              <a:rPr lang="en-US" b="0" i="0" dirty="0">
                <a:solidFill>
                  <a:srgbClr val="273239"/>
                </a:solidFill>
                <a:effectLst/>
                <a:highlight>
                  <a:srgbClr val="FFFFFF"/>
                </a:highlight>
                <a:latin typeface="Nunito" pitchFamily="2" charset="0"/>
              </a:rPr>
              <a:t> that focuses on individual units or components of a software system. The purpose of unit testing is to validate that each unit of the software works as intended and meets the requirements. Developers typically perform unit testing, and it is performed early in the development process before the code is integrated and tested as a whole system.</a:t>
            </a:r>
            <a:endParaRPr lang="en-IN" dirty="0"/>
          </a:p>
        </p:txBody>
      </p:sp>
      <p:pic>
        <p:nvPicPr>
          <p:cNvPr id="5" name="Picture 4">
            <a:extLst>
              <a:ext uri="{FF2B5EF4-FFF2-40B4-BE49-F238E27FC236}">
                <a16:creationId xmlns:a16="http://schemas.microsoft.com/office/drawing/2014/main" id="{C4AD71B5-EFA9-2CB2-3394-D5C75CB7FE96}"/>
              </a:ext>
            </a:extLst>
          </p:cNvPr>
          <p:cNvPicPr>
            <a:picLocks noChangeAspect="1"/>
          </p:cNvPicPr>
          <p:nvPr/>
        </p:nvPicPr>
        <p:blipFill>
          <a:blip r:embed="rId3"/>
          <a:stretch>
            <a:fillRect/>
          </a:stretch>
        </p:blipFill>
        <p:spPr>
          <a:xfrm>
            <a:off x="6096000" y="4219918"/>
            <a:ext cx="2921150" cy="2290610"/>
          </a:xfrm>
          <a:prstGeom prst="rect">
            <a:avLst/>
          </a:prstGeom>
        </p:spPr>
      </p:pic>
    </p:spTree>
    <p:extLst>
      <p:ext uri="{BB962C8B-B14F-4D97-AF65-F5344CB8AC3E}">
        <p14:creationId xmlns:p14="http://schemas.microsoft.com/office/powerpoint/2010/main" val="154561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968A-812D-A666-34E5-827FF9B038EF}"/>
              </a:ext>
            </a:extLst>
          </p:cNvPr>
          <p:cNvSpPr>
            <a:spLocks noGrp="1"/>
          </p:cNvSpPr>
          <p:nvPr>
            <p:ph type="title"/>
          </p:nvPr>
        </p:nvSpPr>
        <p:spPr/>
        <p:txBody>
          <a:bodyPr/>
          <a:lstStyle/>
          <a:p>
            <a:r>
              <a:rPr lang="en-IN" dirty="0"/>
              <a:t>Software development lifecycle</a:t>
            </a:r>
          </a:p>
        </p:txBody>
      </p:sp>
      <p:sp>
        <p:nvSpPr>
          <p:cNvPr id="3" name="Content Placeholder 2">
            <a:extLst>
              <a:ext uri="{FF2B5EF4-FFF2-40B4-BE49-F238E27FC236}">
                <a16:creationId xmlns:a16="http://schemas.microsoft.com/office/drawing/2014/main" id="{29D0CF46-5D61-7C8D-D568-425DF27AAEB2}"/>
              </a:ext>
            </a:extLst>
          </p:cNvPr>
          <p:cNvSpPr>
            <a:spLocks noGrp="1"/>
          </p:cNvSpPr>
          <p:nvPr>
            <p:ph idx="1"/>
          </p:nvPr>
        </p:nvSpPr>
        <p:spPr>
          <a:xfrm>
            <a:off x="1024128" y="2286000"/>
            <a:ext cx="9720073" cy="4572000"/>
          </a:xfrm>
        </p:spPr>
        <p:txBody>
          <a:bodyPr/>
          <a:lstStyle/>
          <a:p>
            <a:r>
              <a:rPr lang="en-US" b="0" i="0" dirty="0">
                <a:solidFill>
                  <a:srgbClr val="333333"/>
                </a:solidFill>
                <a:effectLst/>
                <a:highlight>
                  <a:srgbClr val="FFFFFF"/>
                </a:highligh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lang="en-IN" dirty="0"/>
          </a:p>
        </p:txBody>
      </p:sp>
      <p:pic>
        <p:nvPicPr>
          <p:cNvPr id="5" name="Picture 4">
            <a:extLst>
              <a:ext uri="{FF2B5EF4-FFF2-40B4-BE49-F238E27FC236}">
                <a16:creationId xmlns:a16="http://schemas.microsoft.com/office/drawing/2014/main" id="{0F4E9B63-DA6C-B4F5-2835-414B7E48A912}"/>
              </a:ext>
            </a:extLst>
          </p:cNvPr>
          <p:cNvPicPr>
            <a:picLocks noChangeAspect="1"/>
          </p:cNvPicPr>
          <p:nvPr/>
        </p:nvPicPr>
        <p:blipFill>
          <a:blip r:embed="rId2"/>
          <a:stretch>
            <a:fillRect/>
          </a:stretch>
        </p:blipFill>
        <p:spPr>
          <a:xfrm>
            <a:off x="2711733" y="3701143"/>
            <a:ext cx="6083923" cy="2895600"/>
          </a:xfrm>
          <a:prstGeom prst="rect">
            <a:avLst/>
          </a:prstGeom>
        </p:spPr>
      </p:pic>
    </p:spTree>
    <p:extLst>
      <p:ext uri="{BB962C8B-B14F-4D97-AF65-F5344CB8AC3E}">
        <p14:creationId xmlns:p14="http://schemas.microsoft.com/office/powerpoint/2010/main" val="202854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9F0-C1A5-CEFB-B4B4-A59199C9F818}"/>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2FACCF5-E0CE-84A4-C21E-A73A49D992BA}"/>
              </a:ext>
            </a:extLst>
          </p:cNvPr>
          <p:cNvSpPr>
            <a:spLocks noGrp="1"/>
          </p:cNvSpPr>
          <p:nvPr>
            <p:ph idx="1"/>
          </p:nvPr>
        </p:nvSpPr>
        <p:spPr/>
        <p:txBody>
          <a:bodyPr/>
          <a:lstStyle/>
          <a:p>
            <a:r>
              <a:rPr lang="en-IN" b="1" i="0" dirty="0">
                <a:solidFill>
                  <a:srgbClr val="333333"/>
                </a:solidFill>
                <a:effectLst/>
                <a:highlight>
                  <a:srgbClr val="FFFFFF"/>
                </a:highlight>
                <a:latin typeface="inter-bold"/>
              </a:rPr>
              <a:t>Planning and requirement analysis</a:t>
            </a:r>
          </a:p>
          <a:p>
            <a:pPr algn="just"/>
            <a:r>
              <a:rPr lang="en-US" b="0" i="0" dirty="0">
                <a:solidFill>
                  <a:srgbClr val="333333"/>
                </a:solidFill>
                <a:effectLst/>
                <a:highlight>
                  <a:srgbClr val="FFFFFF"/>
                </a:highlight>
                <a:latin typeface="inter-regular"/>
              </a:rPr>
              <a:t>Requirement Analysis is the most important and necessary stage in SDLC.</a:t>
            </a:r>
          </a:p>
          <a:p>
            <a:pPr algn="just"/>
            <a:r>
              <a:rPr lang="en-US" b="0" i="0" dirty="0">
                <a:solidFill>
                  <a:srgbClr val="333333"/>
                </a:solidFill>
                <a:effectLst/>
                <a:highlight>
                  <a:srgbClr val="FFFFFF"/>
                </a:highlight>
                <a:latin typeface="inter-regular"/>
              </a:rPr>
              <a:t>The senior members of the team perform it with inputs from all the stakeholders and domain experts or SMEs in the industry.</a:t>
            </a:r>
          </a:p>
          <a:p>
            <a:pPr algn="just"/>
            <a:r>
              <a:rPr lang="en-US" b="0" i="0" dirty="0">
                <a:solidFill>
                  <a:srgbClr val="333333"/>
                </a:solidFill>
                <a:effectLst/>
                <a:highlight>
                  <a:srgbClr val="FFFFFF"/>
                </a:highlight>
                <a:latin typeface="inter-regular"/>
              </a:rPr>
              <a:t>Planning for the quality assurance requirements and identifications of the risks associated with the projects is also done at this stage.</a:t>
            </a:r>
          </a:p>
          <a:p>
            <a:r>
              <a:rPr lang="en-US" b="0" i="0" dirty="0">
                <a:solidFill>
                  <a:srgbClr val="333333"/>
                </a:solidFill>
                <a:effectLst/>
                <a:highlight>
                  <a:srgbClr val="FFFFFF"/>
                </a:highlight>
                <a:latin typeface="inter-regular"/>
              </a:rPr>
              <a:t>Once the requirement is understood, the SRS (Software Requirement Specification) document is created. The developers should thoroughly follow this document and also should be reviewed by the customer for future reference.</a:t>
            </a:r>
            <a:endParaRPr lang="en-IN" dirty="0"/>
          </a:p>
        </p:txBody>
      </p:sp>
    </p:spTree>
    <p:extLst>
      <p:ext uri="{BB962C8B-B14F-4D97-AF65-F5344CB8AC3E}">
        <p14:creationId xmlns:p14="http://schemas.microsoft.com/office/powerpoint/2010/main" val="272129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4BCB-3811-CC81-FD3E-B68F0874838B}"/>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C25157E-61A2-7147-15EB-5EF81F080359}"/>
              </a:ext>
            </a:extLst>
          </p:cNvPr>
          <p:cNvSpPr>
            <a:spLocks noGrp="1"/>
          </p:cNvSpPr>
          <p:nvPr>
            <p:ph idx="1"/>
          </p:nvPr>
        </p:nvSpPr>
        <p:spPr/>
        <p:txBody>
          <a:bodyPr>
            <a:normAutofit lnSpcReduction="10000"/>
          </a:bodyPr>
          <a:lstStyle/>
          <a:p>
            <a:r>
              <a:rPr lang="en-IN" b="1" i="0" dirty="0">
                <a:solidFill>
                  <a:srgbClr val="333333"/>
                </a:solidFill>
                <a:effectLst/>
                <a:highlight>
                  <a:srgbClr val="FFFFFF"/>
                </a:highlight>
                <a:latin typeface="inter-bold"/>
              </a:rPr>
              <a:t>Defining Requirements</a:t>
            </a:r>
          </a:p>
          <a:p>
            <a:pPr algn="just"/>
            <a:r>
              <a:rPr lang="en-US" b="0" i="0" dirty="0">
                <a:solidFill>
                  <a:srgbClr val="333333"/>
                </a:solidFill>
                <a:effectLst/>
                <a:highlight>
                  <a:srgbClr val="FFFFFF"/>
                </a:highlight>
                <a:latin typeface="inter-regular"/>
              </a:rPr>
              <a:t>Once the requirement analysis is done, the next stage is to certainly represent and document the software requirements and get them accepted from the project stakeholders.</a:t>
            </a:r>
          </a:p>
          <a:p>
            <a:pPr algn="just"/>
            <a:r>
              <a:rPr lang="en-US" b="0" i="0" dirty="0">
                <a:solidFill>
                  <a:srgbClr val="333333"/>
                </a:solidFill>
                <a:effectLst/>
                <a:highlight>
                  <a:srgbClr val="FFFFFF"/>
                </a:highlight>
                <a:latin typeface="inter-regular"/>
              </a:rPr>
              <a:t>This is accomplished through "SRS"- Software Requirement Specification document which contains all the product requirements to be constructed and developed during the project life cycle.</a:t>
            </a:r>
          </a:p>
          <a:p>
            <a:pPr algn="just"/>
            <a:r>
              <a:rPr lang="en-US" b="1" i="0" dirty="0">
                <a:solidFill>
                  <a:srgbClr val="333333"/>
                </a:solidFill>
                <a:effectLst/>
                <a:highlight>
                  <a:srgbClr val="FFFFFF"/>
                </a:highlight>
                <a:latin typeface="inter-bold"/>
              </a:rPr>
              <a:t>Designing the Software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The next phase is about to bring down all the knowledge of requirements, analysis, and design of the software project. This phase is the product of the last two, like inputs from the customer and requirement gathering.</a:t>
            </a:r>
          </a:p>
          <a:p>
            <a:endParaRPr lang="en-IN" dirty="0"/>
          </a:p>
        </p:txBody>
      </p:sp>
    </p:spTree>
    <p:extLst>
      <p:ext uri="{BB962C8B-B14F-4D97-AF65-F5344CB8AC3E}">
        <p14:creationId xmlns:p14="http://schemas.microsoft.com/office/powerpoint/2010/main" val="56873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F7EC-0EA9-0977-27E5-B3420682639F}"/>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B2344AB-88C8-D6E0-E292-6B0A4E1D9098}"/>
              </a:ext>
            </a:extLst>
          </p:cNvPr>
          <p:cNvSpPr>
            <a:spLocks noGrp="1"/>
          </p:cNvSpPr>
          <p:nvPr>
            <p:ph idx="1"/>
          </p:nvPr>
        </p:nvSpPr>
        <p:spPr/>
        <p:txBody>
          <a:bodyPr>
            <a:normAutofit fontScale="92500"/>
          </a:bodyPr>
          <a:lstStyle/>
          <a:p>
            <a:r>
              <a:rPr lang="en-IN" b="1" i="0" dirty="0">
                <a:solidFill>
                  <a:srgbClr val="333333"/>
                </a:solidFill>
                <a:effectLst/>
                <a:highlight>
                  <a:srgbClr val="FFFFFF"/>
                </a:highlight>
                <a:latin typeface="inter-bold"/>
              </a:rPr>
              <a:t>Developing the project</a:t>
            </a:r>
          </a:p>
          <a:p>
            <a:r>
              <a:rPr lang="en-US" b="0" i="0" dirty="0">
                <a:solidFill>
                  <a:srgbClr val="333333"/>
                </a:solidFill>
                <a:effectLst/>
                <a:highlight>
                  <a:srgbClr val="FFFFFF"/>
                </a:highlight>
                <a:latin typeface="inter-regular"/>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endParaRPr lang="en-IN" b="1" dirty="0">
              <a:solidFill>
                <a:srgbClr val="333333"/>
              </a:solidFill>
              <a:highlight>
                <a:srgbClr val="FFFFFF"/>
              </a:highlight>
              <a:latin typeface="inter-bold"/>
            </a:endParaRPr>
          </a:p>
          <a:p>
            <a:r>
              <a:rPr lang="en-IN" b="1" i="0" dirty="0">
                <a:solidFill>
                  <a:srgbClr val="333333"/>
                </a:solidFill>
                <a:effectLst/>
                <a:highlight>
                  <a:srgbClr val="FFFFFF"/>
                </a:highlight>
                <a:latin typeface="inter-bold"/>
              </a:rPr>
              <a:t>Testing</a:t>
            </a:r>
          </a:p>
          <a:p>
            <a:pPr algn="just"/>
            <a:r>
              <a:rPr lang="en-US" b="0" i="0" dirty="0">
                <a:solidFill>
                  <a:srgbClr val="333333"/>
                </a:solidFill>
                <a:effectLst/>
                <a:highlight>
                  <a:srgbClr val="FFFFFF"/>
                </a:highlight>
                <a:latin typeface="inter-regular"/>
              </a:rPr>
              <a:t>After the code is generated, it is tested against the requirements to make sure that the products are solving the needs addressed and gathered during the requirements stage.</a:t>
            </a:r>
          </a:p>
          <a:p>
            <a:pPr algn="just"/>
            <a:r>
              <a:rPr lang="en-US" b="0" i="0" dirty="0">
                <a:solidFill>
                  <a:srgbClr val="333333"/>
                </a:solidFill>
                <a:effectLst/>
                <a:highlight>
                  <a:srgbClr val="FFFFFF"/>
                </a:highlight>
                <a:latin typeface="inter-regular"/>
              </a:rPr>
              <a:t>During this stage, unit testing, integration testing, system testing, acceptance testing are done.</a:t>
            </a:r>
          </a:p>
          <a:p>
            <a:endParaRPr lang="en-IN" dirty="0"/>
          </a:p>
        </p:txBody>
      </p:sp>
    </p:spTree>
    <p:extLst>
      <p:ext uri="{BB962C8B-B14F-4D97-AF65-F5344CB8AC3E}">
        <p14:creationId xmlns:p14="http://schemas.microsoft.com/office/powerpoint/2010/main" val="111364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5FB6-4351-77C7-1763-1F7E2CDFBAE5}"/>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F5BCE4E7-F6B2-4858-BC32-B344A53F0283}"/>
              </a:ext>
            </a:extLst>
          </p:cNvPr>
          <p:cNvSpPr>
            <a:spLocks noGrp="1"/>
          </p:cNvSpPr>
          <p:nvPr>
            <p:ph idx="1"/>
          </p:nvPr>
        </p:nvSpPr>
        <p:spPr/>
        <p:txBody>
          <a:bodyPr>
            <a:normAutofit lnSpcReduction="10000"/>
          </a:bodyPr>
          <a:lstStyle/>
          <a:p>
            <a:pPr algn="just"/>
            <a:r>
              <a:rPr lang="en-IN" b="1" i="0" dirty="0">
                <a:solidFill>
                  <a:srgbClr val="333333"/>
                </a:solidFill>
                <a:effectLst/>
                <a:highlight>
                  <a:srgbClr val="FFFFFF"/>
                </a:highlight>
                <a:latin typeface="inter-bold"/>
              </a:rPr>
              <a:t>Deployment</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the software is certified, and no bugs or errors are stated, then it is deployed.</a:t>
            </a:r>
          </a:p>
          <a:p>
            <a:pPr algn="just"/>
            <a:r>
              <a:rPr lang="en-US" b="0" i="0" dirty="0">
                <a:solidFill>
                  <a:srgbClr val="333333"/>
                </a:solidFill>
                <a:effectLst/>
                <a:highlight>
                  <a:srgbClr val="FFFFFF"/>
                </a:highlight>
                <a:latin typeface="inter-regular"/>
              </a:rPr>
              <a:t>Then based on the assessment, the software may be released as it is or with suggested enhancement in the object segment.</a:t>
            </a:r>
          </a:p>
          <a:p>
            <a:pPr algn="just"/>
            <a:r>
              <a:rPr lang="en-US" b="0" i="0" dirty="0">
                <a:solidFill>
                  <a:srgbClr val="333333"/>
                </a:solidFill>
                <a:effectLst/>
                <a:highlight>
                  <a:srgbClr val="FFFFFF"/>
                </a:highlight>
                <a:latin typeface="inter-regular"/>
              </a:rPr>
              <a:t>After the software is deployed, then its maintenance begins.</a:t>
            </a:r>
          </a:p>
          <a:p>
            <a:pPr algn="just"/>
            <a:r>
              <a:rPr lang="en-US" b="1" i="0" dirty="0">
                <a:solidFill>
                  <a:srgbClr val="333333"/>
                </a:solidFill>
                <a:effectLst/>
                <a:highlight>
                  <a:srgbClr val="FFFFFF"/>
                </a:highlight>
                <a:latin typeface="inter-bold"/>
              </a:rPr>
              <a:t>Maintenance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when the client starts using the developed systems, then the real issues come up and requirements to be solved from time to time.</a:t>
            </a:r>
          </a:p>
          <a:p>
            <a:pPr algn="just"/>
            <a:r>
              <a:rPr lang="en-US" b="0" i="0" dirty="0">
                <a:solidFill>
                  <a:srgbClr val="333333"/>
                </a:solidFill>
                <a:effectLst/>
                <a:highlight>
                  <a:srgbClr val="FFFFFF"/>
                </a:highlight>
                <a:latin typeface="inter-regular"/>
              </a:rPr>
              <a:t>This procedure where the care is taken for the developed product is known as maintenance.</a:t>
            </a:r>
          </a:p>
          <a:p>
            <a:pPr algn="just"/>
            <a:endParaRPr lang="en-US" b="0" i="0" dirty="0">
              <a:solidFill>
                <a:srgbClr val="333333"/>
              </a:solidFill>
              <a:effectLst/>
              <a:highlight>
                <a:srgbClr val="FFFFFF"/>
              </a:highlight>
              <a:latin typeface="inter-regular"/>
            </a:endParaRPr>
          </a:p>
          <a:p>
            <a:endParaRPr lang="en-IN" dirty="0"/>
          </a:p>
        </p:txBody>
      </p:sp>
    </p:spTree>
    <p:extLst>
      <p:ext uri="{BB962C8B-B14F-4D97-AF65-F5344CB8AC3E}">
        <p14:creationId xmlns:p14="http://schemas.microsoft.com/office/powerpoint/2010/main" val="208196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D833-78A1-0F18-5F98-E8565334A1CA}"/>
              </a:ext>
            </a:extLst>
          </p:cNvPr>
          <p:cNvSpPr>
            <a:spLocks noGrp="1"/>
          </p:cNvSpPr>
          <p:nvPr>
            <p:ph type="title"/>
          </p:nvPr>
        </p:nvSpPr>
        <p:spPr/>
        <p:txBody>
          <a:bodyPr/>
          <a:lstStyle/>
          <a:p>
            <a:r>
              <a:rPr lang="en-IN" dirty="0"/>
              <a:t>Types of models in </a:t>
            </a:r>
            <a:r>
              <a:rPr lang="en-IN" dirty="0" err="1"/>
              <a:t>sdlc</a:t>
            </a:r>
            <a:endParaRPr lang="en-IN" dirty="0"/>
          </a:p>
        </p:txBody>
      </p:sp>
      <p:sp>
        <p:nvSpPr>
          <p:cNvPr id="3" name="Content Placeholder 2">
            <a:extLst>
              <a:ext uri="{FF2B5EF4-FFF2-40B4-BE49-F238E27FC236}">
                <a16:creationId xmlns:a16="http://schemas.microsoft.com/office/drawing/2014/main" id="{F5A45B26-21F6-6223-9BF7-2724E2BB76CB}"/>
              </a:ext>
            </a:extLst>
          </p:cNvPr>
          <p:cNvSpPr>
            <a:spLocks noGrp="1"/>
          </p:cNvSpPr>
          <p:nvPr>
            <p:ph idx="1"/>
          </p:nvPr>
        </p:nvSpPr>
        <p:spPr/>
        <p:txBody>
          <a:bodyPr/>
          <a:lstStyle/>
          <a:p>
            <a:r>
              <a:rPr lang="en-IN" dirty="0"/>
              <a:t>1.Waterfall Model</a:t>
            </a:r>
          </a:p>
          <a:p>
            <a:r>
              <a:rPr lang="en-IN" dirty="0"/>
              <a:t>2. V model</a:t>
            </a:r>
          </a:p>
          <a:p>
            <a:r>
              <a:rPr lang="en-IN" dirty="0"/>
              <a:t>3. Incremental Model</a:t>
            </a:r>
          </a:p>
          <a:p>
            <a:r>
              <a:rPr lang="en-IN" dirty="0"/>
              <a:t>4. Prototype Model</a:t>
            </a:r>
          </a:p>
          <a:p>
            <a:r>
              <a:rPr lang="en-IN" dirty="0"/>
              <a:t>5. Spiral Model</a:t>
            </a:r>
          </a:p>
          <a:p>
            <a:r>
              <a:rPr lang="en-IN" dirty="0"/>
              <a:t>6. Agile Model </a:t>
            </a:r>
          </a:p>
          <a:p>
            <a:endParaRPr lang="en-IN" dirty="0"/>
          </a:p>
        </p:txBody>
      </p:sp>
    </p:spTree>
    <p:extLst>
      <p:ext uri="{BB962C8B-B14F-4D97-AF65-F5344CB8AC3E}">
        <p14:creationId xmlns:p14="http://schemas.microsoft.com/office/powerpoint/2010/main" val="2402727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4327</TotalTime>
  <Words>2307</Words>
  <Application>Microsoft Office PowerPoint</Application>
  <PresentationFormat>Widescreen</PresentationFormat>
  <Paragraphs>128</Paragraphs>
  <Slides>33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-apple-system</vt:lpstr>
      <vt:lpstr>Arial</vt:lpstr>
      <vt:lpstr>erdana</vt:lpstr>
      <vt:lpstr>Inter</vt:lpstr>
      <vt:lpstr>inter-bold</vt:lpstr>
      <vt:lpstr>inter-regular</vt:lpstr>
      <vt:lpstr>Nunito</vt:lpstr>
      <vt:lpstr>Rubik</vt:lpstr>
      <vt:lpstr>source-sans-pro</vt:lpstr>
      <vt:lpstr>system-ui</vt:lpstr>
      <vt:lpstr>Tw Cen MT</vt:lpstr>
      <vt:lpstr>Tw Cen MT Condensed</vt:lpstr>
      <vt:lpstr>Verdana</vt:lpstr>
      <vt:lpstr>Wingdings 3</vt:lpstr>
      <vt:lpstr>Integral</vt:lpstr>
      <vt:lpstr>Principles of software testing</vt:lpstr>
      <vt:lpstr>Principles of software testing</vt:lpstr>
      <vt:lpstr>Quality engineering</vt:lpstr>
      <vt:lpstr>Software development lifecycle</vt:lpstr>
      <vt:lpstr>Stages of sdlc</vt:lpstr>
      <vt:lpstr>Stages of sdlc</vt:lpstr>
      <vt:lpstr>Stages of sdlc</vt:lpstr>
      <vt:lpstr>Stages of sdlc</vt:lpstr>
      <vt:lpstr>Types of models in sdlc</vt:lpstr>
      <vt:lpstr>Software test lifecycle </vt:lpstr>
      <vt:lpstr>error</vt:lpstr>
      <vt:lpstr>Bug defect and failure</vt:lpstr>
      <vt:lpstr>failure</vt:lpstr>
      <vt:lpstr>Defect lifecycle</vt:lpstr>
      <vt:lpstr>PowerPoint Presentation</vt:lpstr>
      <vt:lpstr>Web application testing</vt:lpstr>
      <vt:lpstr>Types of software testing</vt:lpstr>
      <vt:lpstr>Test Plan</vt:lpstr>
      <vt:lpstr>Components of test plan</vt:lpstr>
      <vt:lpstr>Test strategy</vt:lpstr>
      <vt:lpstr>Components of test strategy</vt:lpstr>
      <vt:lpstr>Test plan vs test strategy</vt:lpstr>
      <vt:lpstr>Test scenario</vt:lpstr>
      <vt:lpstr>Severity and priority of defect</vt:lpstr>
      <vt:lpstr>Priority of a defect</vt:lpstr>
      <vt:lpstr>Difference between severity and priority</vt:lpstr>
      <vt:lpstr>Test data preparation</vt:lpstr>
      <vt:lpstr>Test data generation</vt:lpstr>
      <vt:lpstr>Types of test data</vt:lpstr>
      <vt:lpstr>White box testing</vt:lpstr>
      <vt:lpstr>White box testing technique</vt:lpstr>
      <vt:lpstr>White box testing technique</vt:lpstr>
      <vt:lpstr>Unit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37</cp:revision>
  <dcterms:created xsi:type="dcterms:W3CDTF">2024-06-04T12:07:26Z</dcterms:created>
  <dcterms:modified xsi:type="dcterms:W3CDTF">2024-06-07T14:32:33Z</dcterms:modified>
</cp:coreProperties>
</file>