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E03989B-A281-4F05-B20B-B1C8D2FA057B}"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03C09F-24FC-4FDD-8758-A36DEA9AA60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03989B-A281-4F05-B20B-B1C8D2FA057B}"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03C09F-24FC-4FDD-8758-A36DEA9AA60B}" type="slidenum">
              <a:rPr lang="en-IN" smtClean="0"/>
              <a:t>‹#›</a:t>
            </a:fld>
            <a:endParaRPr lang="en-IN"/>
          </a:p>
        </p:txBody>
      </p:sp>
    </p:spTree>
    <p:extLst>
      <p:ext uri="{BB962C8B-B14F-4D97-AF65-F5344CB8AC3E}">
        <p14:creationId xmlns:p14="http://schemas.microsoft.com/office/powerpoint/2010/main" val="153386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03989B-A281-4F05-B20B-B1C8D2FA057B}"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03C09F-24FC-4FDD-8758-A36DEA9AA60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470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03989B-A281-4F05-B20B-B1C8D2FA057B}"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03C09F-24FC-4FDD-8758-A36DEA9AA60B}" type="slidenum">
              <a:rPr lang="en-IN" smtClean="0"/>
              <a:t>‹#›</a:t>
            </a:fld>
            <a:endParaRPr lang="en-IN"/>
          </a:p>
        </p:txBody>
      </p:sp>
    </p:spTree>
    <p:extLst>
      <p:ext uri="{BB962C8B-B14F-4D97-AF65-F5344CB8AC3E}">
        <p14:creationId xmlns:p14="http://schemas.microsoft.com/office/powerpoint/2010/main" val="2922714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03989B-A281-4F05-B20B-B1C8D2FA057B}"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03C09F-24FC-4FDD-8758-A36DEA9AA60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33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03989B-A281-4F05-B20B-B1C8D2FA057B}"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03C09F-24FC-4FDD-8758-A36DEA9AA60B}" type="slidenum">
              <a:rPr lang="en-IN" smtClean="0"/>
              <a:t>‹#›</a:t>
            </a:fld>
            <a:endParaRPr lang="en-IN"/>
          </a:p>
        </p:txBody>
      </p:sp>
    </p:spTree>
    <p:extLst>
      <p:ext uri="{BB962C8B-B14F-4D97-AF65-F5344CB8AC3E}">
        <p14:creationId xmlns:p14="http://schemas.microsoft.com/office/powerpoint/2010/main" val="2885850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03989B-A281-4F05-B20B-B1C8D2FA057B}" type="datetimeFigureOut">
              <a:rPr lang="en-IN" smtClean="0"/>
              <a:t>19-06-2024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03C09F-24FC-4FDD-8758-A36DEA9AA60B}" type="slidenum">
              <a:rPr lang="en-IN" smtClean="0"/>
              <a:t>‹#›</a:t>
            </a:fld>
            <a:endParaRPr lang="en-IN"/>
          </a:p>
        </p:txBody>
      </p:sp>
    </p:spTree>
    <p:extLst>
      <p:ext uri="{BB962C8B-B14F-4D97-AF65-F5344CB8AC3E}">
        <p14:creationId xmlns:p14="http://schemas.microsoft.com/office/powerpoint/2010/main" val="373285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03989B-A281-4F05-B20B-B1C8D2FA057B}" type="datetimeFigureOut">
              <a:rPr lang="en-IN" smtClean="0"/>
              <a:t>19-06-2024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03C09F-24FC-4FDD-8758-A36DEA9AA60B}" type="slidenum">
              <a:rPr lang="en-IN" smtClean="0"/>
              <a:t>‹#›</a:t>
            </a:fld>
            <a:endParaRPr lang="en-IN"/>
          </a:p>
        </p:txBody>
      </p:sp>
    </p:spTree>
    <p:extLst>
      <p:ext uri="{BB962C8B-B14F-4D97-AF65-F5344CB8AC3E}">
        <p14:creationId xmlns:p14="http://schemas.microsoft.com/office/powerpoint/2010/main" val="301767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3989B-A281-4F05-B20B-B1C8D2FA057B}" type="datetimeFigureOut">
              <a:rPr lang="en-IN" smtClean="0"/>
              <a:t>19-06-2024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03C09F-24FC-4FDD-8758-A36DEA9AA60B}" type="slidenum">
              <a:rPr lang="en-IN" smtClean="0"/>
              <a:t>‹#›</a:t>
            </a:fld>
            <a:endParaRPr lang="en-IN"/>
          </a:p>
        </p:txBody>
      </p:sp>
    </p:spTree>
    <p:extLst>
      <p:ext uri="{BB962C8B-B14F-4D97-AF65-F5344CB8AC3E}">
        <p14:creationId xmlns:p14="http://schemas.microsoft.com/office/powerpoint/2010/main" val="282678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03989B-A281-4F05-B20B-B1C8D2FA057B}"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03C09F-24FC-4FDD-8758-A36DEA9AA60B}" type="slidenum">
              <a:rPr lang="en-IN" smtClean="0"/>
              <a:t>‹#›</a:t>
            </a:fld>
            <a:endParaRPr lang="en-IN"/>
          </a:p>
        </p:txBody>
      </p:sp>
    </p:spTree>
    <p:extLst>
      <p:ext uri="{BB962C8B-B14F-4D97-AF65-F5344CB8AC3E}">
        <p14:creationId xmlns:p14="http://schemas.microsoft.com/office/powerpoint/2010/main" val="188702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03989B-A281-4F05-B20B-B1C8D2FA057B}"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03C09F-24FC-4FDD-8758-A36DEA9AA60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36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E03989B-A281-4F05-B20B-B1C8D2FA057B}" type="datetimeFigureOut">
              <a:rPr lang="en-IN" smtClean="0"/>
              <a:t>19-06-2024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103C09F-24FC-4FDD-8758-A36DEA9AA60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150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200A-B2A5-75EE-0A08-D59FB44D531B}"/>
              </a:ext>
            </a:extLst>
          </p:cNvPr>
          <p:cNvSpPr>
            <a:spLocks noGrp="1"/>
          </p:cNvSpPr>
          <p:nvPr>
            <p:ph type="ctrTitle"/>
          </p:nvPr>
        </p:nvSpPr>
        <p:spPr/>
        <p:txBody>
          <a:bodyPr/>
          <a:lstStyle/>
          <a:p>
            <a:r>
              <a:rPr lang="en-IN" dirty="0"/>
              <a:t>Test </a:t>
            </a:r>
            <a:r>
              <a:rPr lang="en-IN" dirty="0" err="1"/>
              <a:t>CYcles</a:t>
            </a:r>
            <a:endParaRPr lang="en-IN" dirty="0"/>
          </a:p>
        </p:txBody>
      </p:sp>
      <p:sp>
        <p:nvSpPr>
          <p:cNvPr id="3" name="Subtitle 2">
            <a:extLst>
              <a:ext uri="{FF2B5EF4-FFF2-40B4-BE49-F238E27FC236}">
                <a16:creationId xmlns:a16="http://schemas.microsoft.com/office/drawing/2014/main" id="{63210E09-71D2-231B-82C6-3F8B4912B95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80832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7FF7-AD4A-CE21-94CF-253704B69BA8}"/>
              </a:ext>
            </a:extLst>
          </p:cNvPr>
          <p:cNvSpPr>
            <a:spLocks noGrp="1"/>
          </p:cNvSpPr>
          <p:nvPr>
            <p:ph type="title"/>
          </p:nvPr>
        </p:nvSpPr>
        <p:spPr/>
        <p:txBody>
          <a:bodyPr/>
          <a:lstStyle/>
          <a:p>
            <a:r>
              <a:rPr lang="en-IN" dirty="0"/>
              <a:t>Requirement traceability matrix</a:t>
            </a:r>
          </a:p>
        </p:txBody>
      </p:sp>
      <p:sp>
        <p:nvSpPr>
          <p:cNvPr id="3" name="Content Placeholder 2">
            <a:extLst>
              <a:ext uri="{FF2B5EF4-FFF2-40B4-BE49-F238E27FC236}">
                <a16:creationId xmlns:a16="http://schemas.microsoft.com/office/drawing/2014/main" id="{3E869FBD-BE6D-8C28-E5BB-A3E8352FCE22}"/>
              </a:ext>
            </a:extLst>
          </p:cNvPr>
          <p:cNvSpPr>
            <a:spLocks noGrp="1"/>
          </p:cNvSpPr>
          <p:nvPr>
            <p:ph idx="1"/>
          </p:nvPr>
        </p:nvSpPr>
        <p:spPr>
          <a:xfrm>
            <a:off x="1024128" y="2285999"/>
            <a:ext cx="9720073" cy="4474029"/>
          </a:xfrm>
        </p:spPr>
        <p:txBody>
          <a:bodyPr/>
          <a:lstStyle/>
          <a:p>
            <a:r>
              <a:rPr lang="en-US" b="0" i="0" dirty="0">
                <a:solidFill>
                  <a:srgbClr val="273239"/>
                </a:solidFill>
                <a:effectLst/>
                <a:highlight>
                  <a:srgbClr val="FFFFFF"/>
                </a:highlight>
                <a:latin typeface="Nunito" pitchFamily="2" charset="0"/>
              </a:rPr>
              <a:t>RTM stands for </a:t>
            </a:r>
            <a:r>
              <a:rPr lang="en-US" b="1" i="0" dirty="0">
                <a:solidFill>
                  <a:srgbClr val="273239"/>
                </a:solidFill>
                <a:effectLst/>
                <a:highlight>
                  <a:srgbClr val="FFFFFF"/>
                </a:highlight>
                <a:latin typeface="Nunito" pitchFamily="2" charset="0"/>
              </a:rPr>
              <a:t>Requirement Traceability matrix</a:t>
            </a:r>
            <a:r>
              <a:rPr lang="en-US" b="0" i="0" dirty="0">
                <a:solidFill>
                  <a:srgbClr val="273239"/>
                </a:solidFill>
                <a:effectLst/>
                <a:highlight>
                  <a:srgbClr val="FFFFFF"/>
                </a:highlight>
                <a:latin typeface="Nunito" pitchFamily="2" charset="0"/>
              </a:rPr>
              <a:t>. RTM maps all the requirements with the test cases. By using this document one can verify test cases cover all functionality of the application as per the requirements of the customer.</a:t>
            </a:r>
          </a:p>
          <a:p>
            <a:endParaRPr lang="en-IN" dirty="0"/>
          </a:p>
        </p:txBody>
      </p:sp>
      <p:pic>
        <p:nvPicPr>
          <p:cNvPr id="5" name="Picture 4">
            <a:extLst>
              <a:ext uri="{FF2B5EF4-FFF2-40B4-BE49-F238E27FC236}">
                <a16:creationId xmlns:a16="http://schemas.microsoft.com/office/drawing/2014/main" id="{48DF93D8-4877-C412-038D-79BBA48D8162}"/>
              </a:ext>
            </a:extLst>
          </p:cNvPr>
          <p:cNvPicPr>
            <a:picLocks noChangeAspect="1"/>
          </p:cNvPicPr>
          <p:nvPr/>
        </p:nvPicPr>
        <p:blipFill>
          <a:blip r:embed="rId2"/>
          <a:stretch>
            <a:fillRect/>
          </a:stretch>
        </p:blipFill>
        <p:spPr>
          <a:xfrm>
            <a:off x="3983301" y="3331028"/>
            <a:ext cx="7184571" cy="3310327"/>
          </a:xfrm>
          <a:prstGeom prst="rect">
            <a:avLst/>
          </a:prstGeom>
        </p:spPr>
      </p:pic>
    </p:spTree>
    <p:extLst>
      <p:ext uri="{BB962C8B-B14F-4D97-AF65-F5344CB8AC3E}">
        <p14:creationId xmlns:p14="http://schemas.microsoft.com/office/powerpoint/2010/main" val="252232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CD54-FDB8-786D-A28B-17EA0D92A3C3}"/>
              </a:ext>
            </a:extLst>
          </p:cNvPr>
          <p:cNvSpPr>
            <a:spLocks noGrp="1"/>
          </p:cNvSpPr>
          <p:nvPr>
            <p:ph type="title"/>
          </p:nvPr>
        </p:nvSpPr>
        <p:spPr/>
        <p:txBody>
          <a:bodyPr/>
          <a:lstStyle/>
          <a:p>
            <a:r>
              <a:rPr lang="en-IN" dirty="0"/>
              <a:t>Components of </a:t>
            </a:r>
            <a:r>
              <a:rPr lang="en-IN" dirty="0" err="1"/>
              <a:t>rtm</a:t>
            </a:r>
            <a:endParaRPr lang="en-IN" dirty="0"/>
          </a:p>
        </p:txBody>
      </p:sp>
      <p:sp>
        <p:nvSpPr>
          <p:cNvPr id="3" name="Content Placeholder 2">
            <a:extLst>
              <a:ext uri="{FF2B5EF4-FFF2-40B4-BE49-F238E27FC236}">
                <a16:creationId xmlns:a16="http://schemas.microsoft.com/office/drawing/2014/main" id="{2629D3FE-8AEC-BE8A-7C42-5C859DD5731F}"/>
              </a:ext>
            </a:extLst>
          </p:cNvPr>
          <p:cNvSpPr>
            <a:spLocks noGrp="1"/>
          </p:cNvSpPr>
          <p:nvPr>
            <p:ph idx="1"/>
          </p:nvPr>
        </p:nvSpPr>
        <p:spPr/>
        <p:txBody>
          <a:bodyPr/>
          <a:lstStyle/>
          <a:p>
            <a:pPr algn="just" rtl="0" fontAlgn="base"/>
            <a:r>
              <a:rPr lang="en-US" b="0" i="0" dirty="0">
                <a:solidFill>
                  <a:srgbClr val="273239"/>
                </a:solidFill>
                <a:effectLst/>
                <a:highlight>
                  <a:srgbClr val="FFFFFF"/>
                </a:highlight>
                <a:latin typeface="Nunito" pitchFamily="2" charset="0"/>
              </a:rPr>
              <a:t>The following are the parameters to be included in RTM:</a:t>
            </a:r>
          </a:p>
          <a:p>
            <a:pPr algn="l" fontAlgn="base">
              <a:buFont typeface="+mj-lt"/>
              <a:buAutoNum type="arabicPeriod"/>
            </a:pPr>
            <a:r>
              <a:rPr lang="en-US" b="1" i="0" dirty="0">
                <a:solidFill>
                  <a:srgbClr val="273239"/>
                </a:solidFill>
                <a:effectLst/>
                <a:highlight>
                  <a:srgbClr val="FFFFFF"/>
                </a:highlight>
                <a:latin typeface="Nunito" pitchFamily="2" charset="0"/>
              </a:rPr>
              <a:t>Requirement ID:</a:t>
            </a:r>
            <a:r>
              <a:rPr lang="en-US" b="0" i="0" dirty="0">
                <a:solidFill>
                  <a:srgbClr val="273239"/>
                </a:solidFill>
                <a:effectLst/>
                <a:highlight>
                  <a:srgbClr val="FFFFFF"/>
                </a:highlight>
                <a:latin typeface="Nunito" pitchFamily="2" charset="0"/>
              </a:rPr>
              <a:t> The requirement ID is assigned to every requirement of the project.</a:t>
            </a:r>
          </a:p>
          <a:p>
            <a:pPr algn="l" fontAlgn="base">
              <a:buFont typeface="+mj-lt"/>
              <a:buAutoNum type="arabicPeriod" startAt="2"/>
            </a:pPr>
            <a:r>
              <a:rPr lang="en-US" b="1" i="0" dirty="0">
                <a:solidFill>
                  <a:srgbClr val="273239"/>
                </a:solidFill>
                <a:effectLst/>
                <a:highlight>
                  <a:srgbClr val="FFFFFF"/>
                </a:highlight>
                <a:latin typeface="Nunito" pitchFamily="2" charset="0"/>
              </a:rPr>
              <a:t>Requirement description:</a:t>
            </a:r>
            <a:r>
              <a:rPr lang="en-US" b="0" i="0" dirty="0">
                <a:solidFill>
                  <a:srgbClr val="273239"/>
                </a:solidFill>
                <a:effectLst/>
                <a:highlight>
                  <a:srgbClr val="FFFFFF"/>
                </a:highlight>
                <a:latin typeface="Nunito" pitchFamily="2" charset="0"/>
              </a:rPr>
              <a:t> for every requirement a detailed description is given in the SRS (System/Software Requirement Specification) document.</a:t>
            </a:r>
          </a:p>
          <a:p>
            <a:pPr algn="l" fontAlgn="base">
              <a:buFont typeface="+mj-lt"/>
              <a:buAutoNum type="arabicPeriod" startAt="3"/>
            </a:pPr>
            <a:r>
              <a:rPr lang="en-US" b="1" i="0" dirty="0">
                <a:solidFill>
                  <a:srgbClr val="273239"/>
                </a:solidFill>
                <a:effectLst/>
                <a:highlight>
                  <a:srgbClr val="FFFFFF"/>
                </a:highlight>
                <a:latin typeface="Nunito" pitchFamily="2" charset="0"/>
              </a:rPr>
              <a:t>Requirement Type:</a:t>
            </a:r>
            <a:r>
              <a:rPr lang="en-US" b="0" i="0" dirty="0">
                <a:solidFill>
                  <a:srgbClr val="273239"/>
                </a:solidFill>
                <a:effectLst/>
                <a:highlight>
                  <a:srgbClr val="FFFFFF"/>
                </a:highlight>
                <a:latin typeface="Nunito" pitchFamily="2" charset="0"/>
              </a:rPr>
              <a:t> understand the type of requirements i.e., banking, telecom, healthcare, traveling, e-commerce, education, etc.</a:t>
            </a:r>
          </a:p>
          <a:p>
            <a:pPr algn="l" fontAlgn="base">
              <a:buFont typeface="+mj-lt"/>
              <a:buAutoNum type="arabicPeriod" startAt="4"/>
            </a:pPr>
            <a:r>
              <a:rPr lang="en-US" b="1" i="0" dirty="0">
                <a:solidFill>
                  <a:srgbClr val="273239"/>
                </a:solidFill>
                <a:effectLst/>
                <a:highlight>
                  <a:srgbClr val="FFFFFF"/>
                </a:highlight>
                <a:latin typeface="Nunito" pitchFamily="2" charset="0"/>
              </a:rPr>
              <a:t>Test cases ID:</a:t>
            </a:r>
            <a:r>
              <a:rPr lang="en-US" b="0" i="0" dirty="0">
                <a:solidFill>
                  <a:srgbClr val="273239"/>
                </a:solidFill>
                <a:effectLst/>
                <a:highlight>
                  <a:srgbClr val="FFFFFF"/>
                </a:highlight>
                <a:latin typeface="Nunito" pitchFamily="2" charset="0"/>
              </a:rPr>
              <a:t> the testing team designs test cases. Test cases are also assigned with some ID.  </a:t>
            </a:r>
          </a:p>
          <a:p>
            <a:endParaRPr lang="en-IN" dirty="0"/>
          </a:p>
        </p:txBody>
      </p:sp>
    </p:spTree>
    <p:extLst>
      <p:ext uri="{BB962C8B-B14F-4D97-AF65-F5344CB8AC3E}">
        <p14:creationId xmlns:p14="http://schemas.microsoft.com/office/powerpoint/2010/main" val="674570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F6CE-906A-6C75-60AC-BAA3A15B79D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4613C17-70ED-BEF3-CD43-71E43338D74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523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622A-B910-B08F-57BF-337E9CFEF4B3}"/>
              </a:ext>
            </a:extLst>
          </p:cNvPr>
          <p:cNvSpPr>
            <a:spLocks noGrp="1"/>
          </p:cNvSpPr>
          <p:nvPr>
            <p:ph type="title"/>
          </p:nvPr>
        </p:nvSpPr>
        <p:spPr/>
        <p:txBody>
          <a:bodyPr/>
          <a:lstStyle/>
          <a:p>
            <a:r>
              <a:rPr lang="en-IN" dirty="0"/>
              <a:t>What is test cycles</a:t>
            </a:r>
          </a:p>
        </p:txBody>
      </p:sp>
      <p:sp>
        <p:nvSpPr>
          <p:cNvPr id="3" name="Content Placeholder 2">
            <a:extLst>
              <a:ext uri="{FF2B5EF4-FFF2-40B4-BE49-F238E27FC236}">
                <a16:creationId xmlns:a16="http://schemas.microsoft.com/office/drawing/2014/main" id="{A6FEA255-DB4D-4637-895D-C48AC2BE8D53}"/>
              </a:ext>
            </a:extLst>
          </p:cNvPr>
          <p:cNvSpPr>
            <a:spLocks noGrp="1"/>
          </p:cNvSpPr>
          <p:nvPr>
            <p:ph idx="1"/>
          </p:nvPr>
        </p:nvSpPr>
        <p:spPr/>
        <p:txBody>
          <a:bodyPr/>
          <a:lstStyle/>
          <a:p>
            <a:r>
              <a:rPr lang="en-US" b="0" i="0" dirty="0">
                <a:solidFill>
                  <a:srgbClr val="212529"/>
                </a:solidFill>
                <a:effectLst/>
                <a:highlight>
                  <a:srgbClr val="FFFFFF"/>
                </a:highlight>
                <a:latin typeface="Open Sans" panose="020B0606030504020204" pitchFamily="34" charset="0"/>
              </a:rPr>
              <a:t>A test cycle is a focused set of test cases that are grouped to achieve specific testing goals. Test cycles are larger and more broad in scope than test cases, and they can be assigned to specific testers and test environments. Examples of test cycles include regression tests, build-verification tests, end-to-end tests, etc.</a:t>
            </a:r>
          </a:p>
          <a:p>
            <a:endParaRPr lang="en-US" dirty="0">
              <a:solidFill>
                <a:srgbClr val="212529"/>
              </a:solidFill>
              <a:highlight>
                <a:srgbClr val="FFFFFF"/>
              </a:highlight>
              <a:latin typeface="Open Sans" panose="020B0606030504020204" pitchFamily="34" charset="0"/>
            </a:endParaRPr>
          </a:p>
          <a:p>
            <a:r>
              <a:rPr lang="en-US" b="0" i="0" dirty="0">
                <a:solidFill>
                  <a:srgbClr val="000000"/>
                </a:solidFill>
                <a:effectLst/>
                <a:highlight>
                  <a:srgbClr val="FFFFFF"/>
                </a:highlight>
                <a:latin typeface="Questrial" panose="020F0502020204030204" pitchFamily="2" charset="0"/>
              </a:rPr>
              <a:t>The </a:t>
            </a:r>
            <a:r>
              <a:rPr lang="en-US" b="1" i="0" dirty="0">
                <a:solidFill>
                  <a:srgbClr val="000000"/>
                </a:solidFill>
                <a:effectLst/>
                <a:highlight>
                  <a:srgbClr val="FFFFFF"/>
                </a:highlight>
                <a:latin typeface="Questrial" panose="020F0502020204030204" pitchFamily="2" charset="0"/>
              </a:rPr>
              <a:t>Testing Cycles</a:t>
            </a:r>
            <a:r>
              <a:rPr lang="en-US" b="0" i="0" dirty="0">
                <a:solidFill>
                  <a:srgbClr val="000000"/>
                </a:solidFill>
                <a:effectLst/>
                <a:highlight>
                  <a:srgbClr val="FFFFFF"/>
                </a:highlight>
                <a:latin typeface="Questrial" panose="020F0502020204030204" pitchFamily="2" charset="0"/>
              </a:rPr>
              <a:t> area lists all testing cycles of the current project. It is the central part of the </a:t>
            </a:r>
            <a:r>
              <a:rPr lang="en-US" b="1" i="0" dirty="0">
                <a:solidFill>
                  <a:srgbClr val="000000"/>
                </a:solidFill>
                <a:effectLst/>
                <a:highlight>
                  <a:srgbClr val="FFFFFF"/>
                </a:highlight>
                <a:latin typeface="Questrial" panose="020F0502020204030204" pitchFamily="2" charset="0"/>
              </a:rPr>
              <a:t>Manual Execution Planning</a:t>
            </a:r>
            <a:r>
              <a:rPr lang="en-US" b="0" i="0" dirty="0">
                <a:solidFill>
                  <a:srgbClr val="000000"/>
                </a:solidFill>
                <a:effectLst/>
                <a:highlight>
                  <a:srgbClr val="FFFFFF"/>
                </a:highlight>
                <a:latin typeface="Questrial" panose="020F0502020204030204" pitchFamily="2" charset="0"/>
              </a:rPr>
              <a:t> page and displays on both the </a:t>
            </a:r>
            <a:r>
              <a:rPr lang="en-US" b="1" i="0" dirty="0">
                <a:solidFill>
                  <a:srgbClr val="000000"/>
                </a:solidFill>
                <a:effectLst/>
                <a:highlight>
                  <a:srgbClr val="FFFFFF"/>
                </a:highlight>
                <a:latin typeface="Questrial" panose="020F0502020204030204" pitchFamily="2" charset="0"/>
              </a:rPr>
              <a:t>Test Selection</a:t>
            </a:r>
            <a:r>
              <a:rPr lang="en-US" b="0" i="0" dirty="0">
                <a:solidFill>
                  <a:srgbClr val="000000"/>
                </a:solidFill>
                <a:effectLst/>
                <a:highlight>
                  <a:srgbClr val="FFFFFF"/>
                </a:highlight>
                <a:latin typeface="Questrial" panose="020F0502020204030204" pitchFamily="2" charset="0"/>
              </a:rPr>
              <a:t> and on the </a:t>
            </a:r>
            <a:r>
              <a:rPr lang="en-US" b="1" i="0" dirty="0">
                <a:solidFill>
                  <a:srgbClr val="000000"/>
                </a:solidFill>
                <a:effectLst/>
                <a:highlight>
                  <a:srgbClr val="FFFFFF"/>
                </a:highlight>
                <a:latin typeface="Questrial" panose="020F0502020204030204" pitchFamily="2" charset="0"/>
              </a:rPr>
              <a:t>Test Assignment</a:t>
            </a:r>
            <a:r>
              <a:rPr lang="en-US" b="0" i="0" dirty="0">
                <a:solidFill>
                  <a:srgbClr val="000000"/>
                </a:solidFill>
                <a:effectLst/>
                <a:highlight>
                  <a:srgbClr val="FFFFFF"/>
                </a:highlight>
                <a:latin typeface="Questrial" panose="020F0502020204030204" pitchFamily="2" charset="0"/>
              </a:rPr>
              <a:t> view. The testing cycles are ordered chronologically.</a:t>
            </a:r>
            <a:endParaRPr lang="en-IN" dirty="0"/>
          </a:p>
        </p:txBody>
      </p:sp>
    </p:spTree>
    <p:extLst>
      <p:ext uri="{BB962C8B-B14F-4D97-AF65-F5344CB8AC3E}">
        <p14:creationId xmlns:p14="http://schemas.microsoft.com/office/powerpoint/2010/main" val="320487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3A75-F879-DDE4-FFF6-85D304C105F8}"/>
              </a:ext>
            </a:extLst>
          </p:cNvPr>
          <p:cNvSpPr>
            <a:spLocks noGrp="1"/>
          </p:cNvSpPr>
          <p:nvPr>
            <p:ph type="title"/>
          </p:nvPr>
        </p:nvSpPr>
        <p:spPr/>
        <p:txBody>
          <a:bodyPr/>
          <a:lstStyle/>
          <a:p>
            <a:r>
              <a:rPr lang="en-IN" dirty="0"/>
              <a:t>Components of test cycles</a:t>
            </a:r>
          </a:p>
        </p:txBody>
      </p:sp>
      <p:sp>
        <p:nvSpPr>
          <p:cNvPr id="3" name="Content Placeholder 2">
            <a:extLst>
              <a:ext uri="{FF2B5EF4-FFF2-40B4-BE49-F238E27FC236}">
                <a16:creationId xmlns:a16="http://schemas.microsoft.com/office/drawing/2014/main" id="{5E8204E1-CC6A-1649-53C1-81916CB68D56}"/>
              </a:ext>
            </a:extLst>
          </p:cNvPr>
          <p:cNvSpPr>
            <a:spLocks noGrp="1"/>
          </p:cNvSpPr>
          <p:nvPr>
            <p:ph idx="1"/>
          </p:nvPr>
        </p:nvSpPr>
        <p:spPr/>
        <p:txBody>
          <a:bodyPr>
            <a:normAutofit fontScale="92500"/>
          </a:bodyPr>
          <a:lstStyle/>
          <a:p>
            <a:pPr marL="457200" indent="-457200" algn="l">
              <a:buFont typeface="+mj-lt"/>
              <a:buAutoNum type="arabicPeriod"/>
            </a:pPr>
            <a:r>
              <a:rPr lang="en-US" b="0" i="0" dirty="0">
                <a:solidFill>
                  <a:srgbClr val="000000"/>
                </a:solidFill>
                <a:effectLst/>
                <a:highlight>
                  <a:srgbClr val="FFFFFF"/>
                </a:highlight>
                <a:latin typeface="Questrial" pitchFamily="2" charset="0"/>
              </a:rPr>
              <a:t>The name of the testing cycle.</a:t>
            </a:r>
          </a:p>
          <a:p>
            <a:pPr marL="457200" indent="-457200" algn="l">
              <a:buFont typeface="+mj-lt"/>
              <a:buAutoNum type="arabicPeriod"/>
            </a:pPr>
            <a:r>
              <a:rPr lang="en-US" b="0" i="0" dirty="0">
                <a:solidFill>
                  <a:srgbClr val="000000"/>
                </a:solidFill>
                <a:effectLst/>
                <a:highlight>
                  <a:srgbClr val="FFFFFF"/>
                </a:highlight>
                <a:latin typeface="Questrial" pitchFamily="2" charset="0"/>
              </a:rPr>
              <a:t>The start and end dates.</a:t>
            </a:r>
          </a:p>
          <a:p>
            <a:pPr marL="457200" indent="-457200" algn="l">
              <a:buFont typeface="+mj-lt"/>
              <a:buAutoNum type="arabicPeriod"/>
            </a:pPr>
            <a:r>
              <a:rPr lang="en-US" b="0" i="0" dirty="0">
                <a:solidFill>
                  <a:srgbClr val="000000"/>
                </a:solidFill>
                <a:effectLst/>
                <a:highlight>
                  <a:srgbClr val="FFFFFF"/>
                </a:highlight>
                <a:latin typeface="Questrial" pitchFamily="2" charset="0"/>
              </a:rPr>
              <a:t>A burn-down chart that visualizes the testing progress</a:t>
            </a:r>
          </a:p>
          <a:p>
            <a:pPr marL="457200" indent="-457200">
              <a:buFont typeface="+mj-lt"/>
              <a:buAutoNum type="arabicPeriod"/>
            </a:pPr>
            <a:r>
              <a:rPr lang="en-US" b="0" i="0" dirty="0">
                <a:solidFill>
                  <a:srgbClr val="000000"/>
                </a:solidFill>
                <a:effectLst/>
                <a:highlight>
                  <a:srgbClr val="FFFFFF"/>
                </a:highlight>
                <a:latin typeface="Questrial" pitchFamily="2" charset="0"/>
              </a:rPr>
              <a:t>The capacity that is left. This value is calculated as follows: The sum of planned time of the assigned tests minus the capacity sum of the manual testers. This value displays both for the testing cycle and each individual tester.</a:t>
            </a:r>
          </a:p>
          <a:p>
            <a:pPr marL="457200" indent="-457200" algn="l">
              <a:buFont typeface="+mj-lt"/>
              <a:buAutoNum type="arabicPeriod"/>
            </a:pPr>
            <a:r>
              <a:rPr lang="en-US" b="0" i="0" dirty="0">
                <a:solidFill>
                  <a:srgbClr val="000000"/>
                </a:solidFill>
                <a:effectLst/>
                <a:highlight>
                  <a:srgbClr val="FFFFFF"/>
                </a:highlight>
                <a:latin typeface="Questrial" pitchFamily="2" charset="0"/>
              </a:rPr>
              <a:t>The number of assigned tests and the completed tests for both the testing cycle and each individual tester. Move the mouse over these numbers to get detailed information.</a:t>
            </a:r>
          </a:p>
          <a:p>
            <a:pPr marL="457200" indent="-457200" algn="l">
              <a:buFont typeface="+mj-lt"/>
              <a:buAutoNum type="arabicPeriod"/>
            </a:pPr>
            <a:r>
              <a:rPr lang="en-US" b="0" i="0" dirty="0">
                <a:solidFill>
                  <a:srgbClr val="000000"/>
                </a:solidFill>
                <a:effectLst/>
                <a:highlight>
                  <a:srgbClr val="FFFFFF"/>
                </a:highlight>
                <a:latin typeface="Questrial" pitchFamily="2" charset="0"/>
              </a:rPr>
              <a:t>The manual testers that are assigned to each testing cycle. Click on the number of the assigned testers to expand or collapse the detailed information.</a:t>
            </a:r>
          </a:p>
          <a:p>
            <a:endParaRPr lang="en-IN" dirty="0"/>
          </a:p>
        </p:txBody>
      </p:sp>
    </p:spTree>
    <p:extLst>
      <p:ext uri="{BB962C8B-B14F-4D97-AF65-F5344CB8AC3E}">
        <p14:creationId xmlns:p14="http://schemas.microsoft.com/office/powerpoint/2010/main" val="2567785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6AFC-D3AF-71EB-BBCA-92825E767D98}"/>
              </a:ext>
            </a:extLst>
          </p:cNvPr>
          <p:cNvSpPr>
            <a:spLocks noGrp="1"/>
          </p:cNvSpPr>
          <p:nvPr>
            <p:ph type="title"/>
          </p:nvPr>
        </p:nvSpPr>
        <p:spPr/>
        <p:txBody>
          <a:bodyPr/>
          <a:lstStyle/>
          <a:p>
            <a:r>
              <a:rPr lang="en-IN" dirty="0"/>
              <a:t>What is defect /bug triage</a:t>
            </a:r>
          </a:p>
        </p:txBody>
      </p:sp>
      <p:sp>
        <p:nvSpPr>
          <p:cNvPr id="3" name="Content Placeholder 2">
            <a:extLst>
              <a:ext uri="{FF2B5EF4-FFF2-40B4-BE49-F238E27FC236}">
                <a16:creationId xmlns:a16="http://schemas.microsoft.com/office/drawing/2014/main" id="{ADCB7B44-41AD-39EF-0B96-0F91646F09C6}"/>
              </a:ext>
            </a:extLst>
          </p:cNvPr>
          <p:cNvSpPr>
            <a:spLocks noGrp="1"/>
          </p:cNvSpPr>
          <p:nvPr>
            <p:ph idx="1"/>
          </p:nvPr>
        </p:nvSpPr>
        <p:spPr/>
        <p:txBody>
          <a:bodyPr/>
          <a:lstStyle/>
          <a:p>
            <a:r>
              <a:rPr lang="en-US" b="0" i="0" dirty="0">
                <a:solidFill>
                  <a:srgbClr val="222222"/>
                </a:solidFill>
                <a:effectLst/>
                <a:highlight>
                  <a:srgbClr val="FFFFFF"/>
                </a:highlight>
                <a:latin typeface="Source Sans Pro" panose="020B0503030403020204" pitchFamily="34" charset="0"/>
              </a:rPr>
              <a:t>Defect triage is a process where each bug is prioritized based on its severity, frequency, risk, etc. Triage term is used in the Software testing / QA to define the severity and priority of new defects.</a:t>
            </a:r>
          </a:p>
          <a:p>
            <a:pPr algn="l"/>
            <a:r>
              <a:rPr lang="en-US" b="1" i="0" dirty="0">
                <a:solidFill>
                  <a:srgbClr val="222222"/>
                </a:solidFill>
                <a:effectLst/>
                <a:highlight>
                  <a:srgbClr val="FFFFFF"/>
                </a:highlight>
                <a:latin typeface="Source Sans Pro" panose="020B0503030403020204" pitchFamily="34" charset="0"/>
              </a:rPr>
              <a:t>Why do we need to have ‘Defect Triage’?</a:t>
            </a:r>
          </a:p>
          <a:p>
            <a:pPr algn="l"/>
            <a:r>
              <a:rPr lang="en-US" b="0" i="0" dirty="0">
                <a:solidFill>
                  <a:srgbClr val="222222"/>
                </a:solidFill>
                <a:effectLst/>
                <a:highlight>
                  <a:srgbClr val="FFFFFF"/>
                </a:highlight>
                <a:latin typeface="Source Sans Pro" panose="020B0503030403020204" pitchFamily="34" charset="0"/>
              </a:rPr>
              <a:t>The goal of Bug Triage is to evaluate, prioritize and assign the resolution of defects. The team needs to validate severities of the defect, make changes as per need, finalize resolution of the defects, and assign resources. Mainly used in agile project management.</a:t>
            </a:r>
          </a:p>
          <a:p>
            <a:endParaRPr lang="en-IN" dirty="0"/>
          </a:p>
        </p:txBody>
      </p:sp>
      <p:pic>
        <p:nvPicPr>
          <p:cNvPr id="5" name="Picture 4">
            <a:extLst>
              <a:ext uri="{FF2B5EF4-FFF2-40B4-BE49-F238E27FC236}">
                <a16:creationId xmlns:a16="http://schemas.microsoft.com/office/drawing/2014/main" id="{592AD632-5B8A-C136-DE84-F759EA2470E9}"/>
              </a:ext>
            </a:extLst>
          </p:cNvPr>
          <p:cNvPicPr>
            <a:picLocks noChangeAspect="1"/>
          </p:cNvPicPr>
          <p:nvPr/>
        </p:nvPicPr>
        <p:blipFill>
          <a:blip r:embed="rId2"/>
          <a:stretch>
            <a:fillRect/>
          </a:stretch>
        </p:blipFill>
        <p:spPr>
          <a:xfrm>
            <a:off x="2782078" y="5312359"/>
            <a:ext cx="5016758" cy="997001"/>
          </a:xfrm>
          <a:prstGeom prst="rect">
            <a:avLst/>
          </a:prstGeom>
        </p:spPr>
      </p:pic>
    </p:spTree>
    <p:extLst>
      <p:ext uri="{BB962C8B-B14F-4D97-AF65-F5344CB8AC3E}">
        <p14:creationId xmlns:p14="http://schemas.microsoft.com/office/powerpoint/2010/main" val="71689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005F-7233-EFE6-8799-A6B918DD2CBA}"/>
              </a:ext>
            </a:extLst>
          </p:cNvPr>
          <p:cNvSpPr>
            <a:spLocks noGrp="1"/>
          </p:cNvSpPr>
          <p:nvPr>
            <p:ph type="title"/>
          </p:nvPr>
        </p:nvSpPr>
        <p:spPr/>
        <p:txBody>
          <a:bodyPr/>
          <a:lstStyle/>
          <a:p>
            <a:r>
              <a:rPr lang="en-IN" dirty="0"/>
              <a:t>Test reports</a:t>
            </a:r>
          </a:p>
        </p:txBody>
      </p:sp>
      <p:sp>
        <p:nvSpPr>
          <p:cNvPr id="3" name="Content Placeholder 2">
            <a:extLst>
              <a:ext uri="{FF2B5EF4-FFF2-40B4-BE49-F238E27FC236}">
                <a16:creationId xmlns:a16="http://schemas.microsoft.com/office/drawing/2014/main" id="{F5BAF0FA-78CB-A0E4-24C3-F4F9C1AA4FA6}"/>
              </a:ext>
            </a:extLst>
          </p:cNvPr>
          <p:cNvSpPr>
            <a:spLocks noGrp="1"/>
          </p:cNvSpPr>
          <p:nvPr>
            <p:ph idx="1"/>
          </p:nvPr>
        </p:nvSpPr>
        <p:spPr/>
        <p:txBody>
          <a:bodyPr/>
          <a:lstStyle/>
          <a:p>
            <a:r>
              <a:rPr lang="en-US" b="0" i="0" dirty="0">
                <a:solidFill>
                  <a:srgbClr val="374151"/>
                </a:solidFill>
                <a:effectLst/>
                <a:highlight>
                  <a:srgbClr val="FFFFFF"/>
                </a:highlight>
                <a:latin typeface="Source Serif 4"/>
              </a:rPr>
              <a:t>Test reporting is a process in software testing that involves gathering, analyzing, and presenting essential test results and statistics to stakeholders. Additionally, a Test Report is a detailed document that contains a summary of the test, the process involved and the final test results.</a:t>
            </a:r>
          </a:p>
          <a:p>
            <a:r>
              <a:rPr lang="en-US" b="0" i="0" dirty="0">
                <a:solidFill>
                  <a:srgbClr val="374151"/>
                </a:solidFill>
                <a:effectLst/>
                <a:highlight>
                  <a:srgbClr val="FFFFFF"/>
                </a:highlight>
                <a:latin typeface="Source Serif 4"/>
              </a:rPr>
              <a:t>In simple terms, A Test Report is a summary of all the tests that were done, what was intended to be achieved with them, and what were the testing results once the tests were complete. It aims to summarize the results of the entire testing process formally and shares a comprehensive view of the testing status overall.</a:t>
            </a:r>
            <a:endParaRPr lang="en-IN" dirty="0"/>
          </a:p>
        </p:txBody>
      </p:sp>
    </p:spTree>
    <p:extLst>
      <p:ext uri="{BB962C8B-B14F-4D97-AF65-F5344CB8AC3E}">
        <p14:creationId xmlns:p14="http://schemas.microsoft.com/office/powerpoint/2010/main" val="80293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1CE3-F423-B015-B66A-3758EEFC6F30}"/>
              </a:ext>
            </a:extLst>
          </p:cNvPr>
          <p:cNvSpPr>
            <a:spLocks noGrp="1"/>
          </p:cNvSpPr>
          <p:nvPr>
            <p:ph type="title"/>
          </p:nvPr>
        </p:nvSpPr>
        <p:spPr/>
        <p:txBody>
          <a:bodyPr/>
          <a:lstStyle/>
          <a:p>
            <a:r>
              <a:rPr lang="en-IN" dirty="0"/>
              <a:t>Test summary report</a:t>
            </a:r>
          </a:p>
        </p:txBody>
      </p:sp>
      <p:pic>
        <p:nvPicPr>
          <p:cNvPr id="5" name="Content Placeholder 4">
            <a:extLst>
              <a:ext uri="{FF2B5EF4-FFF2-40B4-BE49-F238E27FC236}">
                <a16:creationId xmlns:a16="http://schemas.microsoft.com/office/drawing/2014/main" id="{C34388E8-0515-820C-C3AA-ACEA3F59072C}"/>
              </a:ext>
            </a:extLst>
          </p:cNvPr>
          <p:cNvPicPr>
            <a:picLocks noGrp="1" noChangeAspect="1"/>
          </p:cNvPicPr>
          <p:nvPr>
            <p:ph idx="1"/>
          </p:nvPr>
        </p:nvPicPr>
        <p:blipFill>
          <a:blip r:embed="rId2"/>
          <a:stretch>
            <a:fillRect/>
          </a:stretch>
        </p:blipFill>
        <p:spPr>
          <a:xfrm>
            <a:off x="1837495" y="2084832"/>
            <a:ext cx="8093337" cy="3894557"/>
          </a:xfrm>
        </p:spPr>
      </p:pic>
    </p:spTree>
    <p:extLst>
      <p:ext uri="{BB962C8B-B14F-4D97-AF65-F5344CB8AC3E}">
        <p14:creationId xmlns:p14="http://schemas.microsoft.com/office/powerpoint/2010/main" val="371679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C51C-B05A-66F7-6562-2784A1D47822}"/>
              </a:ext>
            </a:extLst>
          </p:cNvPr>
          <p:cNvSpPr>
            <a:spLocks noGrp="1"/>
          </p:cNvSpPr>
          <p:nvPr>
            <p:ph type="title"/>
          </p:nvPr>
        </p:nvSpPr>
        <p:spPr/>
        <p:txBody>
          <a:bodyPr/>
          <a:lstStyle/>
          <a:p>
            <a:r>
              <a:rPr lang="en-IN" dirty="0"/>
              <a:t>Components of test reports</a:t>
            </a:r>
          </a:p>
        </p:txBody>
      </p:sp>
      <p:pic>
        <p:nvPicPr>
          <p:cNvPr id="5" name="Content Placeholder 4">
            <a:extLst>
              <a:ext uri="{FF2B5EF4-FFF2-40B4-BE49-F238E27FC236}">
                <a16:creationId xmlns:a16="http://schemas.microsoft.com/office/drawing/2014/main" id="{8D202AE4-21CB-10B8-30FB-2E37002161B2}"/>
              </a:ext>
            </a:extLst>
          </p:cNvPr>
          <p:cNvPicPr>
            <a:picLocks noGrp="1" noChangeAspect="1"/>
          </p:cNvPicPr>
          <p:nvPr>
            <p:ph idx="1"/>
          </p:nvPr>
        </p:nvPicPr>
        <p:blipFill>
          <a:blip r:embed="rId2"/>
          <a:stretch>
            <a:fillRect/>
          </a:stretch>
        </p:blipFill>
        <p:spPr>
          <a:xfrm>
            <a:off x="2416629" y="1730830"/>
            <a:ext cx="8403771" cy="4953000"/>
          </a:xfrm>
        </p:spPr>
      </p:pic>
    </p:spTree>
    <p:extLst>
      <p:ext uri="{BB962C8B-B14F-4D97-AF65-F5344CB8AC3E}">
        <p14:creationId xmlns:p14="http://schemas.microsoft.com/office/powerpoint/2010/main" val="345204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A60D-313A-3B35-CF54-4401C4A078EB}"/>
              </a:ext>
            </a:extLst>
          </p:cNvPr>
          <p:cNvSpPr>
            <a:spLocks noGrp="1"/>
          </p:cNvSpPr>
          <p:nvPr>
            <p:ph type="title"/>
          </p:nvPr>
        </p:nvSpPr>
        <p:spPr/>
        <p:txBody>
          <a:bodyPr/>
          <a:lstStyle/>
          <a:p>
            <a:r>
              <a:rPr lang="en-IN" dirty="0"/>
              <a:t>Importance of test reporting</a:t>
            </a:r>
          </a:p>
        </p:txBody>
      </p:sp>
      <p:sp>
        <p:nvSpPr>
          <p:cNvPr id="3" name="Content Placeholder 2">
            <a:extLst>
              <a:ext uri="{FF2B5EF4-FFF2-40B4-BE49-F238E27FC236}">
                <a16:creationId xmlns:a16="http://schemas.microsoft.com/office/drawing/2014/main" id="{471B694B-1B49-3453-32A1-91DDCE65EF4E}"/>
              </a:ext>
            </a:extLst>
          </p:cNvPr>
          <p:cNvSpPr>
            <a:spLocks noGrp="1"/>
          </p:cNvSpPr>
          <p:nvPr>
            <p:ph idx="1"/>
          </p:nvPr>
        </p:nvSpPr>
        <p:spPr/>
        <p:txBody>
          <a:bodyPr/>
          <a:lstStyle/>
          <a:p>
            <a:pPr marL="0" indent="0" algn="l">
              <a:buNone/>
            </a:pPr>
            <a:r>
              <a:rPr lang="en-US" b="0" i="0" dirty="0">
                <a:solidFill>
                  <a:srgbClr val="374151"/>
                </a:solidFill>
                <a:effectLst/>
                <a:highlight>
                  <a:srgbClr val="FFFFFF"/>
                </a:highlight>
                <a:latin typeface="Source Serif 4"/>
              </a:rPr>
              <a:t>Test reporting is crucial for software development from an ROI perspective. It helps:</a:t>
            </a:r>
            <a:endParaRPr lang="en-US" dirty="0">
              <a:solidFill>
                <a:srgbClr val="374151"/>
              </a:solidFill>
              <a:highlight>
                <a:srgbClr val="FFFFFF"/>
              </a:highlight>
              <a:latin typeface="Source Serif 4"/>
            </a:endParaRPr>
          </a:p>
          <a:p>
            <a:pPr algn="l">
              <a:buFont typeface="Arial" panose="020B0604020202020204" pitchFamily="34" charset="0"/>
              <a:buChar char="•"/>
            </a:pPr>
            <a:r>
              <a:rPr lang="en-US" b="0" i="0" dirty="0">
                <a:solidFill>
                  <a:srgbClr val="374151"/>
                </a:solidFill>
                <a:effectLst/>
                <a:highlight>
                  <a:srgbClr val="FFFFFF"/>
                </a:highlight>
                <a:latin typeface="Source Serif 4"/>
              </a:rPr>
              <a:t>Maintain Cost-effectiveness</a:t>
            </a:r>
          </a:p>
          <a:p>
            <a:pPr algn="l">
              <a:buFont typeface="Arial" panose="020B0604020202020204" pitchFamily="34" charset="0"/>
              <a:buChar char="•"/>
            </a:pPr>
            <a:r>
              <a:rPr lang="en-US" b="0" i="0" dirty="0">
                <a:solidFill>
                  <a:srgbClr val="374151"/>
                </a:solidFill>
                <a:effectLst/>
                <a:highlight>
                  <a:srgbClr val="FFFFFF"/>
                </a:highlight>
                <a:latin typeface="Source Serif 4"/>
              </a:rPr>
              <a:t>Ensure release readiness</a:t>
            </a:r>
          </a:p>
          <a:p>
            <a:pPr algn="l">
              <a:buFont typeface="Arial" panose="020B0604020202020204" pitchFamily="34" charset="0"/>
              <a:buChar char="•"/>
            </a:pPr>
            <a:r>
              <a:rPr lang="en-US" b="0" i="0" dirty="0">
                <a:solidFill>
                  <a:srgbClr val="374151"/>
                </a:solidFill>
                <a:effectLst/>
                <a:highlight>
                  <a:srgbClr val="FFFFFF"/>
                </a:highlight>
                <a:latin typeface="Source Serif 4"/>
              </a:rPr>
              <a:t>Improve User Churn Rate</a:t>
            </a:r>
          </a:p>
          <a:p>
            <a:pPr algn="l">
              <a:buFont typeface="Arial" panose="020B0604020202020204" pitchFamily="34" charset="0"/>
              <a:buChar char="•"/>
            </a:pPr>
            <a:r>
              <a:rPr lang="en-US" b="0" i="0" dirty="0">
                <a:solidFill>
                  <a:srgbClr val="374151"/>
                </a:solidFill>
                <a:effectLst/>
                <a:highlight>
                  <a:srgbClr val="FFFFFF"/>
                </a:highlight>
                <a:latin typeface="Source Serif 4"/>
              </a:rPr>
              <a:t>Better Visibility and Control</a:t>
            </a:r>
          </a:p>
          <a:p>
            <a:endParaRPr lang="en-IN" dirty="0"/>
          </a:p>
        </p:txBody>
      </p:sp>
    </p:spTree>
    <p:extLst>
      <p:ext uri="{BB962C8B-B14F-4D97-AF65-F5344CB8AC3E}">
        <p14:creationId xmlns:p14="http://schemas.microsoft.com/office/powerpoint/2010/main" val="3986276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FAC5-3EFB-A069-D388-887A7B8AEEC7}"/>
              </a:ext>
            </a:extLst>
          </p:cNvPr>
          <p:cNvSpPr>
            <a:spLocks noGrp="1"/>
          </p:cNvSpPr>
          <p:nvPr>
            <p:ph type="title"/>
          </p:nvPr>
        </p:nvSpPr>
        <p:spPr/>
        <p:txBody>
          <a:bodyPr/>
          <a:lstStyle/>
          <a:p>
            <a:r>
              <a:rPr lang="en-IN" dirty="0"/>
              <a:t>Different environment in software development</a:t>
            </a:r>
          </a:p>
        </p:txBody>
      </p:sp>
      <p:sp>
        <p:nvSpPr>
          <p:cNvPr id="3" name="Content Placeholder 2">
            <a:extLst>
              <a:ext uri="{FF2B5EF4-FFF2-40B4-BE49-F238E27FC236}">
                <a16:creationId xmlns:a16="http://schemas.microsoft.com/office/drawing/2014/main" id="{1EC3E6EA-0BD6-2D09-B332-EB040E9F2704}"/>
              </a:ext>
            </a:extLst>
          </p:cNvPr>
          <p:cNvSpPr>
            <a:spLocks noGrp="1"/>
          </p:cNvSpPr>
          <p:nvPr>
            <p:ph idx="1"/>
          </p:nvPr>
        </p:nvSpPr>
        <p:spPr/>
        <p:txBody>
          <a:bodyPr/>
          <a:lstStyle/>
          <a:p>
            <a:pPr algn="l">
              <a:buFont typeface="+mj-lt"/>
              <a:buAutoNum type="arabicPeriod"/>
            </a:pPr>
            <a:r>
              <a:rPr lang="fr-FR" b="0" i="0" dirty="0" err="1">
                <a:solidFill>
                  <a:srgbClr val="242424"/>
                </a:solidFill>
                <a:effectLst/>
                <a:highlight>
                  <a:srgbClr val="FFFFFF"/>
                </a:highlight>
                <a:latin typeface="source-serif-pro"/>
              </a:rPr>
              <a:t>Development</a:t>
            </a:r>
            <a:r>
              <a:rPr lang="fr-FR" b="0" i="0" dirty="0">
                <a:solidFill>
                  <a:srgbClr val="242424"/>
                </a:solidFill>
                <a:effectLst/>
                <a:highlight>
                  <a:srgbClr val="FFFFFF"/>
                </a:highlight>
                <a:latin typeface="source-serif-pro"/>
              </a:rPr>
              <a:t> </a:t>
            </a:r>
            <a:r>
              <a:rPr lang="fr-FR" b="0" i="0" dirty="0" err="1">
                <a:solidFill>
                  <a:srgbClr val="242424"/>
                </a:solidFill>
                <a:effectLst/>
                <a:highlight>
                  <a:srgbClr val="FFFFFF"/>
                </a:highlight>
                <a:latin typeface="source-serif-pro"/>
              </a:rPr>
              <a:t>environment</a:t>
            </a:r>
            <a:endParaRPr lang="fr-FR" b="0" i="0" dirty="0">
              <a:solidFill>
                <a:srgbClr val="242424"/>
              </a:solidFill>
              <a:effectLst/>
              <a:highlight>
                <a:srgbClr val="FFFFFF"/>
              </a:highlight>
              <a:latin typeface="source-serif-pro"/>
            </a:endParaRPr>
          </a:p>
          <a:p>
            <a:pPr algn="l">
              <a:buFont typeface="+mj-lt"/>
              <a:buAutoNum type="arabicPeriod"/>
            </a:pPr>
            <a:r>
              <a:rPr lang="fr-FR" b="0" i="0" dirty="0" err="1">
                <a:solidFill>
                  <a:srgbClr val="242424"/>
                </a:solidFill>
                <a:effectLst/>
                <a:highlight>
                  <a:srgbClr val="FFFFFF"/>
                </a:highlight>
                <a:latin typeface="source-serif-pro"/>
              </a:rPr>
              <a:t>Testing</a:t>
            </a:r>
            <a:r>
              <a:rPr lang="fr-FR" b="0" i="0" dirty="0">
                <a:solidFill>
                  <a:srgbClr val="242424"/>
                </a:solidFill>
                <a:effectLst/>
                <a:highlight>
                  <a:srgbClr val="FFFFFF"/>
                </a:highlight>
                <a:latin typeface="source-serif-pro"/>
              </a:rPr>
              <a:t> </a:t>
            </a:r>
            <a:r>
              <a:rPr lang="fr-FR" b="0" i="0" dirty="0" err="1">
                <a:solidFill>
                  <a:srgbClr val="242424"/>
                </a:solidFill>
                <a:effectLst/>
                <a:highlight>
                  <a:srgbClr val="FFFFFF"/>
                </a:highlight>
                <a:latin typeface="source-serif-pro"/>
              </a:rPr>
              <a:t>environment</a:t>
            </a:r>
            <a:endParaRPr lang="fr-FR" b="0" i="0" dirty="0">
              <a:solidFill>
                <a:srgbClr val="242424"/>
              </a:solidFill>
              <a:effectLst/>
              <a:highlight>
                <a:srgbClr val="FFFFFF"/>
              </a:highlight>
              <a:latin typeface="source-serif-pro"/>
            </a:endParaRPr>
          </a:p>
          <a:p>
            <a:pPr algn="l">
              <a:buFont typeface="+mj-lt"/>
              <a:buAutoNum type="arabicPeriod"/>
            </a:pPr>
            <a:r>
              <a:rPr lang="fr-FR" b="0" i="0" dirty="0" err="1">
                <a:solidFill>
                  <a:srgbClr val="242424"/>
                </a:solidFill>
                <a:effectLst/>
                <a:highlight>
                  <a:srgbClr val="FFFFFF"/>
                </a:highlight>
                <a:latin typeface="source-serif-pro"/>
              </a:rPr>
              <a:t>Staging</a:t>
            </a:r>
            <a:r>
              <a:rPr lang="fr-FR" b="0" i="0" dirty="0">
                <a:solidFill>
                  <a:srgbClr val="242424"/>
                </a:solidFill>
                <a:effectLst/>
                <a:highlight>
                  <a:srgbClr val="FFFFFF"/>
                </a:highlight>
                <a:latin typeface="source-serif-pro"/>
              </a:rPr>
              <a:t> </a:t>
            </a:r>
            <a:r>
              <a:rPr lang="fr-FR" b="0" i="0" dirty="0" err="1">
                <a:solidFill>
                  <a:srgbClr val="242424"/>
                </a:solidFill>
                <a:effectLst/>
                <a:highlight>
                  <a:srgbClr val="FFFFFF"/>
                </a:highlight>
                <a:latin typeface="source-serif-pro"/>
              </a:rPr>
              <a:t>environment</a:t>
            </a:r>
            <a:endParaRPr lang="fr-FR" b="0" i="0" dirty="0">
              <a:solidFill>
                <a:srgbClr val="242424"/>
              </a:solidFill>
              <a:effectLst/>
              <a:highlight>
                <a:srgbClr val="FFFFFF"/>
              </a:highlight>
              <a:latin typeface="source-serif-pro"/>
            </a:endParaRPr>
          </a:p>
          <a:p>
            <a:pPr algn="l">
              <a:buFont typeface="+mj-lt"/>
              <a:buAutoNum type="arabicPeriod"/>
            </a:pPr>
            <a:r>
              <a:rPr lang="fr-FR" b="0" i="0" dirty="0">
                <a:solidFill>
                  <a:srgbClr val="242424"/>
                </a:solidFill>
                <a:effectLst/>
                <a:highlight>
                  <a:srgbClr val="FFFFFF"/>
                </a:highlight>
                <a:latin typeface="source-serif-pro"/>
              </a:rPr>
              <a:t>Production </a:t>
            </a:r>
            <a:r>
              <a:rPr lang="fr-FR" b="0" i="0" dirty="0" err="1">
                <a:solidFill>
                  <a:srgbClr val="242424"/>
                </a:solidFill>
                <a:effectLst/>
                <a:highlight>
                  <a:srgbClr val="FFFFFF"/>
                </a:highlight>
                <a:latin typeface="source-serif-pro"/>
              </a:rPr>
              <a:t>environment</a:t>
            </a:r>
            <a:endParaRPr lang="fr-FR" b="0" i="0" dirty="0">
              <a:solidFill>
                <a:srgbClr val="242424"/>
              </a:solidFill>
              <a:effectLst/>
              <a:highlight>
                <a:srgbClr val="FFFFFF"/>
              </a:highlight>
              <a:latin typeface="source-serif-pro"/>
            </a:endParaRPr>
          </a:p>
          <a:p>
            <a:endParaRPr lang="en-IN" dirty="0"/>
          </a:p>
        </p:txBody>
      </p:sp>
      <p:pic>
        <p:nvPicPr>
          <p:cNvPr id="5" name="Picture 4">
            <a:extLst>
              <a:ext uri="{FF2B5EF4-FFF2-40B4-BE49-F238E27FC236}">
                <a16:creationId xmlns:a16="http://schemas.microsoft.com/office/drawing/2014/main" id="{F479682F-CCDD-145C-D045-E6243703B923}"/>
              </a:ext>
            </a:extLst>
          </p:cNvPr>
          <p:cNvPicPr>
            <a:picLocks noChangeAspect="1"/>
          </p:cNvPicPr>
          <p:nvPr/>
        </p:nvPicPr>
        <p:blipFill>
          <a:blip r:embed="rId2"/>
          <a:stretch>
            <a:fillRect/>
          </a:stretch>
        </p:blipFill>
        <p:spPr>
          <a:xfrm>
            <a:off x="4517572" y="2765842"/>
            <a:ext cx="7434941" cy="3744686"/>
          </a:xfrm>
          <a:prstGeom prst="rect">
            <a:avLst/>
          </a:prstGeom>
        </p:spPr>
      </p:pic>
    </p:spTree>
    <p:extLst>
      <p:ext uri="{BB962C8B-B14F-4D97-AF65-F5344CB8AC3E}">
        <p14:creationId xmlns:p14="http://schemas.microsoft.com/office/powerpoint/2010/main" val="2688275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TotalTime>
  <Words>651</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Nunito</vt:lpstr>
      <vt:lpstr>Open Sans</vt:lpstr>
      <vt:lpstr>Questrial</vt:lpstr>
      <vt:lpstr>Source Sans Pro</vt:lpstr>
      <vt:lpstr>Source Serif 4</vt:lpstr>
      <vt:lpstr>source-serif-pro</vt:lpstr>
      <vt:lpstr>Tw Cen MT</vt:lpstr>
      <vt:lpstr>Tw Cen MT Condensed</vt:lpstr>
      <vt:lpstr>Wingdings 3</vt:lpstr>
      <vt:lpstr>Integral</vt:lpstr>
      <vt:lpstr>Test CYcles</vt:lpstr>
      <vt:lpstr>What is test cycles</vt:lpstr>
      <vt:lpstr>Components of test cycles</vt:lpstr>
      <vt:lpstr>What is defect /bug triage</vt:lpstr>
      <vt:lpstr>Test reports</vt:lpstr>
      <vt:lpstr>Test summary report</vt:lpstr>
      <vt:lpstr>Components of test reports</vt:lpstr>
      <vt:lpstr>Importance of test reporting</vt:lpstr>
      <vt:lpstr>Different environment in software development</vt:lpstr>
      <vt:lpstr>Requirement traceability matrix</vt:lpstr>
      <vt:lpstr>Components of rtm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Kandhway</dc:creator>
  <cp:lastModifiedBy>Saurabh Kandhway</cp:lastModifiedBy>
  <cp:revision>15</cp:revision>
  <dcterms:created xsi:type="dcterms:W3CDTF">2024-06-19T12:58:23Z</dcterms:created>
  <dcterms:modified xsi:type="dcterms:W3CDTF">2024-06-19T13:17:23Z</dcterms:modified>
</cp:coreProperties>
</file>