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75" r:id="rId15"/>
    <p:sldId id="284" r:id="rId16"/>
    <p:sldId id="276" r:id="rId17"/>
    <p:sldId id="277" r:id="rId18"/>
    <p:sldId id="279" r:id="rId19"/>
    <p:sldId id="280" r:id="rId20"/>
    <p:sldId id="281" r:id="rId21"/>
    <p:sldId id="282" r:id="rId22"/>
    <p:sldId id="283" r:id="rId23"/>
    <p:sldId id="285" r:id="rId24"/>
    <p:sldId id="286" r:id="rId25"/>
    <p:sldId id="287" r:id="rId26"/>
    <p:sldId id="288" r:id="rId27"/>
    <p:sldId id="289" r:id="rId28"/>
    <p:sldId id="290" r:id="rId29"/>
    <p:sldId id="266" r:id="rId30"/>
    <p:sldId id="269" r:id="rId31"/>
    <p:sldId id="270" r:id="rId32"/>
    <p:sldId id="271"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3" r:id="rId53"/>
    <p:sldId id="310" r:id="rId54"/>
    <p:sldId id="311" r:id="rId55"/>
    <p:sldId id="312"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9" r:id="rId71"/>
    <p:sldId id="330" r:id="rId72"/>
    <p:sldId id="331" r:id="rId73"/>
    <p:sldId id="332" r:id="rId74"/>
    <p:sldId id="333" r:id="rId75"/>
    <p:sldId id="334" r:id="rId76"/>
    <p:sldId id="335" r:id="rId77"/>
    <p:sldId id="336" r:id="rId78"/>
    <p:sldId id="337" r:id="rId79"/>
    <p:sldId id="33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CA40E4E-EDB8-443D-BC4E-7843950947D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56990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75138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40E4E-EDB8-443D-BC4E-7843950947D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40E4E-EDB8-443D-BC4E-7843950947D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51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40E4E-EDB8-443D-BC4E-7843950947DD}"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9317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40E4E-EDB8-443D-BC4E-7843950947DD}"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68919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0E4E-EDB8-443D-BC4E-7843950947DD}"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08241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4495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2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A40E4E-EDB8-443D-BC4E-7843950947DD}" type="datetimeFigureOut">
              <a:rPr lang="en-IN" smtClean="0"/>
              <a:t>20-06-2024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5CF4EE-734C-4F8D-9561-1C3CC336737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4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software-testing-test-plan-estimates-and-strateg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testing-with-jest/" TargetMode="External"/><Relationship Id="rId2" Type="http://schemas.openxmlformats.org/officeDocument/2006/relationships/hyperlink" Target="https://www.geeksforgeeks.org/software-testing-unit-testing-tools/" TargetMode="External"/><Relationship Id="rId1" Type="http://schemas.openxmlformats.org/officeDocument/2006/relationships/slideLayout" Target="../slideLayouts/slideLayout2.xml"/><Relationship Id="rId5" Type="http://schemas.openxmlformats.org/officeDocument/2006/relationships/hyperlink" Target="https://www.geeksforgeeks.org/phpunit-test-framework-for-php/" TargetMode="External"/><Relationship Id="rId4" Type="http://schemas.openxmlformats.org/officeDocument/2006/relationships/hyperlink" Target="https://www.geeksforgeeks.org/introduction-to-junit-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software-engineering-comparison-between-regression-testing-and-re-test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software-engineering-differences-between-defect-bug-and-failure/" TargetMode="External"/><Relationship Id="rId2" Type="http://schemas.openxmlformats.org/officeDocument/2006/relationships/hyperlink" Target="https://www.geeksforgeeks.org/difference-between-re-testing-and-smoke-testing/" TargetMode="External"/><Relationship Id="rId1" Type="http://schemas.openxmlformats.org/officeDocument/2006/relationships/slideLayout" Target="../slideLayouts/slideLayout2.xml"/><Relationship Id="rId4" Type="http://schemas.openxmlformats.org/officeDocument/2006/relationships/hyperlink" Target="https://www.geeksforgeeks.org/bug-life-cycle-in-software-developmen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geeksforgeeks.org/software-engineering-regression-testi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F92B-440F-93EE-C3E2-D161628DA67D}"/>
              </a:ext>
            </a:extLst>
          </p:cNvPr>
          <p:cNvSpPr>
            <a:spLocks noGrp="1"/>
          </p:cNvSpPr>
          <p:nvPr>
            <p:ph type="ctrTitle"/>
          </p:nvPr>
        </p:nvSpPr>
        <p:spPr/>
        <p:txBody>
          <a:bodyPr/>
          <a:lstStyle/>
          <a:p>
            <a:r>
              <a:rPr lang="en-IN" dirty="0"/>
              <a:t>Principles of software testing</a:t>
            </a:r>
          </a:p>
        </p:txBody>
      </p:sp>
      <p:sp>
        <p:nvSpPr>
          <p:cNvPr id="3" name="Subtitle 2">
            <a:extLst>
              <a:ext uri="{FF2B5EF4-FFF2-40B4-BE49-F238E27FC236}">
                <a16:creationId xmlns:a16="http://schemas.microsoft.com/office/drawing/2014/main" id="{6589BDBC-2B04-990B-4082-5EB1111415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701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0B9-A5F3-061D-AB4A-78A16DADA440}"/>
              </a:ext>
            </a:extLst>
          </p:cNvPr>
          <p:cNvSpPr>
            <a:spLocks noGrp="1"/>
          </p:cNvSpPr>
          <p:nvPr>
            <p:ph type="title"/>
          </p:nvPr>
        </p:nvSpPr>
        <p:spPr/>
        <p:txBody>
          <a:bodyPr/>
          <a:lstStyle/>
          <a:p>
            <a:r>
              <a:rPr lang="en-IN" dirty="0"/>
              <a:t>Software test lifecycle </a:t>
            </a:r>
          </a:p>
        </p:txBody>
      </p:sp>
      <p:pic>
        <p:nvPicPr>
          <p:cNvPr id="5" name="Content Placeholder 4">
            <a:extLst>
              <a:ext uri="{FF2B5EF4-FFF2-40B4-BE49-F238E27FC236}">
                <a16:creationId xmlns:a16="http://schemas.microsoft.com/office/drawing/2014/main" id="{C5823627-1C8C-F4B9-5156-994DBD97DDAA}"/>
              </a:ext>
            </a:extLst>
          </p:cNvPr>
          <p:cNvPicPr>
            <a:picLocks noGrp="1" noChangeAspect="1"/>
          </p:cNvPicPr>
          <p:nvPr>
            <p:ph idx="1"/>
          </p:nvPr>
        </p:nvPicPr>
        <p:blipFill>
          <a:blip r:embed="rId2"/>
          <a:stretch>
            <a:fillRect/>
          </a:stretch>
        </p:blipFill>
        <p:spPr>
          <a:xfrm>
            <a:off x="1735155" y="1752600"/>
            <a:ext cx="8127302" cy="4996543"/>
          </a:xfrm>
        </p:spPr>
      </p:pic>
    </p:spTree>
    <p:extLst>
      <p:ext uri="{BB962C8B-B14F-4D97-AF65-F5344CB8AC3E}">
        <p14:creationId xmlns:p14="http://schemas.microsoft.com/office/powerpoint/2010/main" val="326108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9DD5-3A3D-F2C5-8D2A-2C6D1F3D35C5}"/>
              </a:ext>
            </a:extLst>
          </p:cNvPr>
          <p:cNvSpPr>
            <a:spLocks noGrp="1"/>
          </p:cNvSpPr>
          <p:nvPr>
            <p:ph type="title"/>
          </p:nvPr>
        </p:nvSpPr>
        <p:spPr/>
        <p:txBody>
          <a:bodyPr/>
          <a:lstStyle/>
          <a:p>
            <a:r>
              <a:rPr lang="en-IN" dirty="0"/>
              <a:t>error</a:t>
            </a:r>
          </a:p>
        </p:txBody>
      </p:sp>
      <p:sp>
        <p:nvSpPr>
          <p:cNvPr id="3" name="Content Placeholder 2">
            <a:extLst>
              <a:ext uri="{FF2B5EF4-FFF2-40B4-BE49-F238E27FC236}">
                <a16:creationId xmlns:a16="http://schemas.microsoft.com/office/drawing/2014/main" id="{97D0FA5E-30E5-3BCB-8ADD-E845E3B2F545}"/>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Problem in code leads to errors, which means that a mistake can occur due to the developer's coding error as the developer misunderstood the requirement or the requirement was not defined correctly. The </a:t>
            </a:r>
            <a:r>
              <a:rPr lang="en-US" b="1" i="0" dirty="0">
                <a:solidFill>
                  <a:srgbClr val="333333"/>
                </a:solidFill>
                <a:effectLst/>
                <a:highlight>
                  <a:srgbClr val="FFFFFF"/>
                </a:highlight>
                <a:latin typeface="inter-bold"/>
              </a:rPr>
              <a:t>developers</a:t>
            </a:r>
            <a:r>
              <a:rPr lang="en-US" b="0" i="0" dirty="0">
                <a:solidFill>
                  <a:srgbClr val="333333"/>
                </a:solidFill>
                <a:effectLst/>
                <a:highlight>
                  <a:srgbClr val="FFFFFF"/>
                </a:highlight>
                <a:latin typeface="inter-regular"/>
              </a:rPr>
              <a:t> use the term </a:t>
            </a:r>
            <a:r>
              <a:rPr lang="en-US" b="1" i="0" dirty="0">
                <a:solidFill>
                  <a:srgbClr val="333333"/>
                </a:solidFill>
                <a:effectLst/>
                <a:highlight>
                  <a:srgbClr val="FFFFFF"/>
                </a:highlight>
                <a:latin typeface="inter-bold"/>
              </a:rPr>
              <a:t>error</a:t>
            </a:r>
            <a:r>
              <a:rPr lang="en-US" dirty="0">
                <a:solidFill>
                  <a:srgbClr val="333333"/>
                </a:solidFill>
                <a:highlight>
                  <a:srgbClr val="FFFFFF"/>
                </a:highlight>
                <a:latin typeface="inter-regular"/>
              </a:rPr>
              <a:t> or </a:t>
            </a:r>
            <a:r>
              <a:rPr lang="en-US" b="1" dirty="0">
                <a:solidFill>
                  <a:srgbClr val="333333"/>
                </a:solidFill>
                <a:highlight>
                  <a:srgbClr val="FFFFFF"/>
                </a:highlight>
                <a:latin typeface="inter-regular"/>
              </a:rPr>
              <a:t>mistake</a:t>
            </a:r>
          </a:p>
          <a:p>
            <a:endParaRPr lang="en-US" b="1" dirty="0">
              <a:solidFill>
                <a:srgbClr val="333333"/>
              </a:solidFill>
              <a:highlight>
                <a:srgbClr val="FFFFFF"/>
              </a:highlight>
              <a:latin typeface="inter-regular"/>
            </a:endParaRPr>
          </a:p>
          <a:p>
            <a:r>
              <a:rPr lang="en-US" b="0" i="0" dirty="0">
                <a:solidFill>
                  <a:srgbClr val="282829"/>
                </a:solidFill>
                <a:effectLst/>
                <a:highlight>
                  <a:srgbClr val="FFFFFF"/>
                </a:highlight>
                <a:latin typeface="-apple-system"/>
              </a:rPr>
              <a:t>Errors can occur during any phase of the software development process, such as requirements gathering, design, coding, or testing. Errors are introduced by people and can lead to faults in the software.</a:t>
            </a:r>
            <a:endParaRPr lang="en-IN" b="1" dirty="0"/>
          </a:p>
        </p:txBody>
      </p:sp>
    </p:spTree>
    <p:extLst>
      <p:ext uri="{BB962C8B-B14F-4D97-AF65-F5344CB8AC3E}">
        <p14:creationId xmlns:p14="http://schemas.microsoft.com/office/powerpoint/2010/main" val="1361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9B99-660B-79E6-E673-2F490096A17D}"/>
              </a:ext>
            </a:extLst>
          </p:cNvPr>
          <p:cNvSpPr>
            <a:spLocks noGrp="1"/>
          </p:cNvSpPr>
          <p:nvPr>
            <p:ph type="title"/>
          </p:nvPr>
        </p:nvSpPr>
        <p:spPr/>
        <p:txBody>
          <a:bodyPr/>
          <a:lstStyle/>
          <a:p>
            <a:r>
              <a:rPr lang="en-IN" dirty="0"/>
              <a:t>Bug defect and failure</a:t>
            </a:r>
          </a:p>
        </p:txBody>
      </p:sp>
      <p:sp>
        <p:nvSpPr>
          <p:cNvPr id="3" name="Content Placeholder 2">
            <a:extLst>
              <a:ext uri="{FF2B5EF4-FFF2-40B4-BE49-F238E27FC236}">
                <a16:creationId xmlns:a16="http://schemas.microsoft.com/office/drawing/2014/main" id="{BD6B3526-D68B-8748-5ECC-A98F1B2B4FC1}"/>
              </a:ext>
            </a:extLst>
          </p:cNvPr>
          <p:cNvSpPr>
            <a:spLocks noGrp="1"/>
          </p:cNvSpPr>
          <p:nvPr>
            <p:ph idx="1"/>
          </p:nvPr>
        </p:nvSpPr>
        <p:spPr/>
        <p:txBody>
          <a:bodyPr/>
          <a:lstStyle/>
          <a:p>
            <a:pPr algn="just"/>
            <a:r>
              <a:rPr lang="en-US" b="1" i="0" dirty="0">
                <a:solidFill>
                  <a:srgbClr val="610B38"/>
                </a:solidFill>
                <a:effectLst/>
                <a:highlight>
                  <a:srgbClr val="FFFFFF"/>
                </a:highlight>
                <a:latin typeface="erdana"/>
              </a:rPr>
              <a:t>What is a bug?</a:t>
            </a:r>
          </a:p>
          <a:p>
            <a:pPr algn="just"/>
            <a:r>
              <a:rPr lang="en-US" b="0" i="0" dirty="0">
                <a:solidFill>
                  <a:srgbClr val="333333"/>
                </a:solidFill>
                <a:effectLst/>
                <a:highlight>
                  <a:srgbClr val="FFFFFF"/>
                </a:highlight>
                <a:latin typeface="inter-regular"/>
              </a:rPr>
              <a:t>In </a:t>
            </a:r>
            <a:r>
              <a:rPr lang="en-US" b="0" i="0" u="none" strike="noStrike" dirty="0">
                <a:solidFill>
                  <a:srgbClr val="008000"/>
                </a:solidFill>
                <a:effectLst/>
                <a:highlight>
                  <a:srgbClr val="FFFFFF"/>
                </a:highlight>
                <a:latin typeface="inter-regular"/>
              </a:rPr>
              <a:t>software testing</a:t>
            </a:r>
            <a:r>
              <a:rPr lang="en-US" b="0" i="0" dirty="0">
                <a:solidFill>
                  <a:srgbClr val="333333"/>
                </a:solidFill>
                <a:effectLst/>
                <a:highlight>
                  <a:srgbClr val="FFFFFF"/>
                </a:highlight>
                <a:latin typeface="inter-regular"/>
              </a:rPr>
              <a:t>, a </a:t>
            </a:r>
            <a:r>
              <a:rPr lang="en-US" b="0" i="0" u="none" strike="noStrike" dirty="0">
                <a:solidFill>
                  <a:srgbClr val="008000"/>
                </a:solidFill>
                <a:effectLst/>
                <a:highlight>
                  <a:srgbClr val="FFFFFF"/>
                </a:highlight>
                <a:latin typeface="inter-regular"/>
              </a:rPr>
              <a:t>bug</a:t>
            </a:r>
            <a:r>
              <a:rPr lang="en-US" b="0" i="0" dirty="0">
                <a:solidFill>
                  <a:srgbClr val="333333"/>
                </a:solidFill>
                <a:effectLst/>
                <a:highlight>
                  <a:srgbClr val="FFFFFF"/>
                </a:highlight>
                <a:latin typeface="inter-regular"/>
              </a:rPr>
              <a:t> is the informal name of defects, which means that software or application is not working as per the requirement. When we have some coding error, it leads a program to its breakdown, which is known as </a:t>
            </a:r>
            <a:r>
              <a:rPr lang="en-US" b="1" i="0" dirty="0">
                <a:solidFill>
                  <a:srgbClr val="333333"/>
                </a:solidFill>
                <a:effectLst/>
                <a:highlight>
                  <a:srgbClr val="FFFFFF"/>
                </a:highlight>
                <a:latin typeface="inter-bold"/>
              </a:rPr>
              <a:t>a bug</a:t>
            </a:r>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bold"/>
              </a:rPr>
              <a:t>test engineers</a:t>
            </a:r>
            <a:r>
              <a:rPr lang="en-US" b="0" i="0" dirty="0">
                <a:solidFill>
                  <a:srgbClr val="333333"/>
                </a:solidFill>
                <a:effectLst/>
                <a:highlight>
                  <a:srgbClr val="FFFFFF"/>
                </a:highlight>
                <a:latin typeface="inter-regular"/>
              </a:rPr>
              <a:t> use the terminology </a:t>
            </a:r>
            <a:r>
              <a:rPr lang="en-US" b="1" i="0" dirty="0">
                <a:solidFill>
                  <a:srgbClr val="333333"/>
                </a:solidFill>
                <a:effectLst/>
                <a:highlight>
                  <a:srgbClr val="FFFFFF"/>
                </a:highlight>
                <a:latin typeface="inter-bold"/>
              </a:rPr>
              <a:t>Bug</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If a </a:t>
            </a:r>
            <a:r>
              <a:rPr lang="en-US" b="1" i="0" u="none" strike="noStrike" dirty="0">
                <a:solidFill>
                  <a:srgbClr val="008000"/>
                </a:solidFill>
                <a:effectLst/>
                <a:highlight>
                  <a:srgbClr val="FFFFFF"/>
                </a:highlight>
                <a:latin typeface="inter-bold"/>
              </a:rPr>
              <a:t>QA (Quality Analyst)</a:t>
            </a:r>
            <a:r>
              <a:rPr lang="en-US" b="0" i="0" dirty="0">
                <a:solidFill>
                  <a:srgbClr val="333333"/>
                </a:solidFill>
                <a:effectLst/>
                <a:highlight>
                  <a:srgbClr val="FFFFFF"/>
                </a:highlight>
                <a:latin typeface="inter-regular"/>
              </a:rPr>
              <a:t> detect a bug, they can reproduce the bug and record it with the help of the </a:t>
            </a:r>
            <a:r>
              <a:rPr lang="en-US" b="1" i="0" dirty="0">
                <a:solidFill>
                  <a:srgbClr val="333333"/>
                </a:solidFill>
                <a:effectLst/>
                <a:highlight>
                  <a:srgbClr val="FFFFFF"/>
                </a:highlight>
                <a:latin typeface="inter-bold"/>
              </a:rPr>
              <a:t>bug report template</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1913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9F2A-24F3-E21F-132F-BFAA6AB5E934}"/>
              </a:ext>
            </a:extLst>
          </p:cNvPr>
          <p:cNvSpPr>
            <a:spLocks noGrp="1"/>
          </p:cNvSpPr>
          <p:nvPr>
            <p:ph type="title"/>
          </p:nvPr>
        </p:nvSpPr>
        <p:spPr/>
        <p:txBody>
          <a:bodyPr/>
          <a:lstStyle/>
          <a:p>
            <a:r>
              <a:rPr lang="en-IN" dirty="0"/>
              <a:t>failure</a:t>
            </a:r>
          </a:p>
        </p:txBody>
      </p:sp>
      <p:sp>
        <p:nvSpPr>
          <p:cNvPr id="3" name="Content Placeholder 2">
            <a:extLst>
              <a:ext uri="{FF2B5EF4-FFF2-40B4-BE49-F238E27FC236}">
                <a16:creationId xmlns:a16="http://schemas.microsoft.com/office/drawing/2014/main" id="{65430FB9-182F-46F1-7A02-94ACC774BE1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Failure is the accumulation of several defects that ultimately lead to Software failure and results in the loss of information in critical modules thereby making the system unresponsive. Generally, such situations happen very rarely because before releasing a product all possible scenarios and test cases for the code are simulated.  Failure is detected by end-users once they face a particular issue in the software.</a:t>
            </a:r>
            <a:endParaRPr lang="en-IN" dirty="0"/>
          </a:p>
        </p:txBody>
      </p:sp>
      <p:pic>
        <p:nvPicPr>
          <p:cNvPr id="5" name="Picture 4">
            <a:extLst>
              <a:ext uri="{FF2B5EF4-FFF2-40B4-BE49-F238E27FC236}">
                <a16:creationId xmlns:a16="http://schemas.microsoft.com/office/drawing/2014/main" id="{125C1561-814D-4E6E-AAC0-1C8D584675C2}"/>
              </a:ext>
            </a:extLst>
          </p:cNvPr>
          <p:cNvPicPr>
            <a:picLocks noChangeAspect="1"/>
          </p:cNvPicPr>
          <p:nvPr/>
        </p:nvPicPr>
        <p:blipFill>
          <a:blip r:embed="rId2"/>
          <a:stretch>
            <a:fillRect/>
          </a:stretch>
        </p:blipFill>
        <p:spPr>
          <a:xfrm>
            <a:off x="4669971" y="4158343"/>
            <a:ext cx="5990087" cy="2339122"/>
          </a:xfrm>
          <a:prstGeom prst="rect">
            <a:avLst/>
          </a:prstGeom>
        </p:spPr>
      </p:pic>
    </p:spTree>
    <p:extLst>
      <p:ext uri="{BB962C8B-B14F-4D97-AF65-F5344CB8AC3E}">
        <p14:creationId xmlns:p14="http://schemas.microsoft.com/office/powerpoint/2010/main" val="38236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A172-0DB0-ED30-10AA-1835D20EA1B2}"/>
              </a:ext>
            </a:extLst>
          </p:cNvPr>
          <p:cNvSpPr>
            <a:spLocks noGrp="1"/>
          </p:cNvSpPr>
          <p:nvPr>
            <p:ph type="title"/>
          </p:nvPr>
        </p:nvSpPr>
        <p:spPr/>
        <p:txBody>
          <a:bodyPr/>
          <a:lstStyle/>
          <a:p>
            <a:r>
              <a:rPr lang="en-IN" dirty="0"/>
              <a:t>Defect lifecycle</a:t>
            </a:r>
          </a:p>
        </p:txBody>
      </p:sp>
      <p:pic>
        <p:nvPicPr>
          <p:cNvPr id="5" name="Content Placeholder 4">
            <a:extLst>
              <a:ext uri="{FF2B5EF4-FFF2-40B4-BE49-F238E27FC236}">
                <a16:creationId xmlns:a16="http://schemas.microsoft.com/office/drawing/2014/main" id="{C706921C-67A8-A3F5-80A1-6C3327A131B2}"/>
              </a:ext>
            </a:extLst>
          </p:cNvPr>
          <p:cNvPicPr>
            <a:picLocks noGrp="1" noChangeAspect="1"/>
          </p:cNvPicPr>
          <p:nvPr>
            <p:ph idx="1"/>
          </p:nvPr>
        </p:nvPicPr>
        <p:blipFill>
          <a:blip r:embed="rId2"/>
          <a:stretch>
            <a:fillRect/>
          </a:stretch>
        </p:blipFill>
        <p:spPr>
          <a:xfrm>
            <a:off x="1605527" y="1807029"/>
            <a:ext cx="8980945" cy="4855028"/>
          </a:xfrm>
        </p:spPr>
      </p:pic>
    </p:spTree>
    <p:extLst>
      <p:ext uri="{BB962C8B-B14F-4D97-AF65-F5344CB8AC3E}">
        <p14:creationId xmlns:p14="http://schemas.microsoft.com/office/powerpoint/2010/main" val="27180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712F-8256-776F-7384-15C18DEBE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C89B2-1257-B557-E115-2C39EE03EB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942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1BD-4ABA-9366-20B0-3A0E60C8B4F7}"/>
              </a:ext>
            </a:extLst>
          </p:cNvPr>
          <p:cNvSpPr>
            <a:spLocks noGrp="1"/>
          </p:cNvSpPr>
          <p:nvPr>
            <p:ph type="title"/>
          </p:nvPr>
        </p:nvSpPr>
        <p:spPr/>
        <p:txBody>
          <a:bodyPr/>
          <a:lstStyle/>
          <a:p>
            <a:r>
              <a:rPr lang="en-IN" dirty="0"/>
              <a:t>Web application testing</a:t>
            </a:r>
          </a:p>
        </p:txBody>
      </p:sp>
      <p:sp>
        <p:nvSpPr>
          <p:cNvPr id="3" name="Content Placeholder 2">
            <a:extLst>
              <a:ext uri="{FF2B5EF4-FFF2-40B4-BE49-F238E27FC236}">
                <a16:creationId xmlns:a16="http://schemas.microsoft.com/office/drawing/2014/main" id="{3484A164-7786-46C8-5144-0263ED780078}"/>
              </a:ext>
            </a:extLst>
          </p:cNvPr>
          <p:cNvSpPr>
            <a:spLocks noGrp="1"/>
          </p:cNvSpPr>
          <p:nvPr>
            <p:ph idx="1"/>
          </p:nvPr>
        </p:nvSpPr>
        <p:spPr/>
        <p:txBody>
          <a:bodyPr/>
          <a:lstStyle/>
          <a:p>
            <a:r>
              <a:rPr lang="en-US" b="0" i="0" dirty="0">
                <a:solidFill>
                  <a:srgbClr val="000000"/>
                </a:solidFill>
                <a:effectLst/>
                <a:highlight>
                  <a:srgbClr val="FFFFFF"/>
                </a:highlight>
                <a:latin typeface="Verdana" panose="020B0604030504040204" pitchFamily="34" charset="0"/>
              </a:rPr>
              <a:t>Web application testing, a software testing technique exclusively adopted to test the applications that are hosted on web in which the application interfaces and other functionalities are tested.</a:t>
            </a:r>
            <a:endParaRPr lang="en-IN" dirty="0"/>
          </a:p>
        </p:txBody>
      </p:sp>
    </p:spTree>
    <p:extLst>
      <p:ext uri="{BB962C8B-B14F-4D97-AF65-F5344CB8AC3E}">
        <p14:creationId xmlns:p14="http://schemas.microsoft.com/office/powerpoint/2010/main" val="224504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1A5-1FDF-0669-01B8-ECA02DF69B5A}"/>
              </a:ext>
            </a:extLst>
          </p:cNvPr>
          <p:cNvSpPr>
            <a:spLocks noGrp="1"/>
          </p:cNvSpPr>
          <p:nvPr>
            <p:ph type="title"/>
          </p:nvPr>
        </p:nvSpPr>
        <p:spPr/>
        <p:txBody>
          <a:bodyPr/>
          <a:lstStyle/>
          <a:p>
            <a:r>
              <a:rPr lang="en-IN" dirty="0"/>
              <a:t>Test Plan</a:t>
            </a:r>
          </a:p>
        </p:txBody>
      </p:sp>
      <p:sp>
        <p:nvSpPr>
          <p:cNvPr id="3" name="Content Placeholder 2">
            <a:extLst>
              <a:ext uri="{FF2B5EF4-FFF2-40B4-BE49-F238E27FC236}">
                <a16:creationId xmlns:a16="http://schemas.microsoft.com/office/drawing/2014/main" id="{2D9687BA-532D-72D3-73C9-297EB67E1631}"/>
              </a:ext>
            </a:extLst>
          </p:cNvPr>
          <p:cNvSpPr>
            <a:spLocks noGrp="1"/>
          </p:cNvSpPr>
          <p:nvPr>
            <p:ph idx="1"/>
          </p:nvPr>
        </p:nvSpPr>
        <p:spPr/>
        <p:txBody>
          <a:bodyPr>
            <a:normAutofit fontScale="92500"/>
          </a:bodyPr>
          <a:lstStyle/>
          <a:p>
            <a:pPr algn="l" rtl="0" fontAlgn="base"/>
            <a:r>
              <a:rPr lang="en-US" b="0" i="0" dirty="0">
                <a:solidFill>
                  <a:srgbClr val="273239"/>
                </a:solidFill>
                <a:effectLst/>
                <a:highlight>
                  <a:srgbClr val="FFFFFF"/>
                </a:highlight>
                <a:latin typeface="Nunito" pitchFamily="2" charset="0"/>
              </a:rPr>
              <a:t>A </a:t>
            </a:r>
            <a:r>
              <a:rPr lang="en-US" b="0" i="0" u="sng" dirty="0">
                <a:solidFill>
                  <a:srgbClr val="273239"/>
                </a:solidFill>
                <a:effectLst/>
                <a:highlight>
                  <a:srgbClr val="FFFFFF"/>
                </a:highlight>
                <a:latin typeface="Nunito" pitchFamily="2" charset="0"/>
                <a:hlinkClick r:id="rId2"/>
              </a:rPr>
              <a:t>test plan</a:t>
            </a:r>
            <a:r>
              <a:rPr lang="en-US" b="0" i="0" dirty="0">
                <a:solidFill>
                  <a:srgbClr val="273239"/>
                </a:solidFill>
                <a:effectLst/>
                <a:highlight>
                  <a:srgbClr val="FFFFFF"/>
                </a:highlight>
                <a:latin typeface="Nunito" pitchFamily="2" charset="0"/>
              </a:rPr>
              <a:t> is a document that consists of all future testing-related activities. It is prepared at the project level and in general, it defines work products to be tested, how they will be tested, and test type distribution among the testers. Before starting testing there will be a test manager who will be preparing a test plan. In any company whenever a new project is taken up before the tester is involved in the testing the test manager of the team would prepare a test Plan.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test plan serves as the blueprint that changes according to the progressions in the project and stays current at all times.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serves as a base for conducting testing activities and coordinating activities among a QA team.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shared with Business Analysts, Project Managers, and anyone associated with the project.</a:t>
            </a:r>
          </a:p>
          <a:p>
            <a:endParaRPr lang="en-IN" dirty="0"/>
          </a:p>
        </p:txBody>
      </p:sp>
    </p:spTree>
    <p:extLst>
      <p:ext uri="{BB962C8B-B14F-4D97-AF65-F5344CB8AC3E}">
        <p14:creationId xmlns:p14="http://schemas.microsoft.com/office/powerpoint/2010/main" val="308658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C0AD-1CA7-9AA7-91F6-42BD0E7BE8DC}"/>
              </a:ext>
            </a:extLst>
          </p:cNvPr>
          <p:cNvSpPr>
            <a:spLocks noGrp="1"/>
          </p:cNvSpPr>
          <p:nvPr>
            <p:ph type="title"/>
          </p:nvPr>
        </p:nvSpPr>
        <p:spPr/>
        <p:txBody>
          <a:bodyPr/>
          <a:lstStyle/>
          <a:p>
            <a:r>
              <a:rPr lang="en-IN" dirty="0"/>
              <a:t>Components of test plan</a:t>
            </a:r>
          </a:p>
        </p:txBody>
      </p:sp>
      <p:pic>
        <p:nvPicPr>
          <p:cNvPr id="5" name="Content Placeholder 4">
            <a:extLst>
              <a:ext uri="{FF2B5EF4-FFF2-40B4-BE49-F238E27FC236}">
                <a16:creationId xmlns:a16="http://schemas.microsoft.com/office/drawing/2014/main" id="{6713BF06-72BB-86B5-77F3-AB35DCAD1FDD}"/>
              </a:ext>
            </a:extLst>
          </p:cNvPr>
          <p:cNvPicPr>
            <a:picLocks noGrp="1" noChangeAspect="1"/>
          </p:cNvPicPr>
          <p:nvPr>
            <p:ph idx="1"/>
          </p:nvPr>
        </p:nvPicPr>
        <p:blipFill>
          <a:blip r:embed="rId2"/>
          <a:stretch>
            <a:fillRect/>
          </a:stretch>
        </p:blipFill>
        <p:spPr>
          <a:xfrm>
            <a:off x="1024128" y="1611085"/>
            <a:ext cx="9622101" cy="5246915"/>
          </a:xfrm>
        </p:spPr>
      </p:pic>
    </p:spTree>
    <p:extLst>
      <p:ext uri="{BB962C8B-B14F-4D97-AF65-F5344CB8AC3E}">
        <p14:creationId xmlns:p14="http://schemas.microsoft.com/office/powerpoint/2010/main" val="150488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B1F6-E3E9-6960-2EE0-495360AD911C}"/>
              </a:ext>
            </a:extLst>
          </p:cNvPr>
          <p:cNvSpPr>
            <a:spLocks noGrp="1"/>
          </p:cNvSpPr>
          <p:nvPr>
            <p:ph type="title"/>
          </p:nvPr>
        </p:nvSpPr>
        <p:spPr/>
        <p:txBody>
          <a:bodyPr/>
          <a:lstStyle/>
          <a:p>
            <a:r>
              <a:rPr lang="en-IN" dirty="0"/>
              <a:t>Test strategy</a:t>
            </a:r>
          </a:p>
        </p:txBody>
      </p:sp>
      <p:sp>
        <p:nvSpPr>
          <p:cNvPr id="3" name="Content Placeholder 2">
            <a:extLst>
              <a:ext uri="{FF2B5EF4-FFF2-40B4-BE49-F238E27FC236}">
                <a16:creationId xmlns:a16="http://schemas.microsoft.com/office/drawing/2014/main" id="{F038AE1A-20D6-F160-F956-6D660FD31AE8}"/>
              </a:ext>
            </a:extLst>
          </p:cNvPr>
          <p:cNvSpPr>
            <a:spLocks noGrp="1"/>
          </p:cNvSpPr>
          <p:nvPr>
            <p:ph idx="1"/>
          </p:nvPr>
        </p:nvSpPr>
        <p:spPr/>
        <p:txBody>
          <a:bodyPr/>
          <a:lstStyle/>
          <a:p>
            <a:r>
              <a:rPr lang="en-US" b="0" i="0" dirty="0">
                <a:solidFill>
                  <a:srgbClr val="000000"/>
                </a:solidFill>
                <a:effectLst/>
                <a:latin typeface="Inter"/>
              </a:rPr>
              <a:t>Test strategy is a high-level plan consisting of principles that guide the overall software testing process. It provides a structured approach to the entire QA team, guiding them toward achieving testing objectives in the most efficient way.</a:t>
            </a:r>
          </a:p>
          <a:p>
            <a:pPr algn="l" rtl="0" fontAlgn="base"/>
            <a:r>
              <a:rPr lang="en-US" b="0" i="0" dirty="0">
                <a:solidFill>
                  <a:srgbClr val="273239"/>
                </a:solidFill>
                <a:effectLst/>
                <a:highlight>
                  <a:srgbClr val="FFFFFF"/>
                </a:highlight>
                <a:latin typeface="Nunito" pitchFamily="2" charset="0"/>
              </a:rPr>
              <a:t>In addition, the test strategy provides the following details, which are required while writing the test document: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technique must be used in addition to this?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Which of the modules will be examined?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criteria apply for entry and exit?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kind of testing is necessary?</a:t>
            </a:r>
          </a:p>
          <a:p>
            <a:endParaRPr lang="en-IN" dirty="0"/>
          </a:p>
        </p:txBody>
      </p:sp>
    </p:spTree>
    <p:extLst>
      <p:ext uri="{BB962C8B-B14F-4D97-AF65-F5344CB8AC3E}">
        <p14:creationId xmlns:p14="http://schemas.microsoft.com/office/powerpoint/2010/main" val="143254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9F1F-2D5E-7418-A581-8B653E3C4673}"/>
              </a:ext>
            </a:extLst>
          </p:cNvPr>
          <p:cNvSpPr>
            <a:spLocks noGrp="1"/>
          </p:cNvSpPr>
          <p:nvPr>
            <p:ph type="title"/>
          </p:nvPr>
        </p:nvSpPr>
        <p:spPr/>
        <p:txBody>
          <a:bodyPr/>
          <a:lstStyle/>
          <a:p>
            <a:r>
              <a:rPr lang="en-IN" dirty="0"/>
              <a:t>Principles of software testing</a:t>
            </a:r>
          </a:p>
        </p:txBody>
      </p:sp>
      <p:sp>
        <p:nvSpPr>
          <p:cNvPr id="3" name="Content Placeholder 2">
            <a:extLst>
              <a:ext uri="{FF2B5EF4-FFF2-40B4-BE49-F238E27FC236}">
                <a16:creationId xmlns:a16="http://schemas.microsoft.com/office/drawing/2014/main" id="{CB80E1EB-D826-78EE-EEBE-F891B3D55BB2}"/>
              </a:ext>
            </a:extLst>
          </p:cNvPr>
          <p:cNvSpPr>
            <a:spLocks noGrp="1"/>
          </p:cNvSpPr>
          <p:nvPr>
            <p:ph idx="1"/>
          </p:nvPr>
        </p:nvSpPr>
        <p:spPr/>
        <p:txBody>
          <a:bodyPr>
            <a:normAutofit fontScale="85000" lnSpcReduction="20000"/>
          </a:bodyPr>
          <a:lstStyle/>
          <a:p>
            <a:pPr algn="l"/>
            <a:r>
              <a:rPr lang="en-US" b="0" i="0" dirty="0">
                <a:solidFill>
                  <a:srgbClr val="1A1B1F"/>
                </a:solidFill>
                <a:effectLst/>
                <a:highlight>
                  <a:srgbClr val="FFFFFF"/>
                </a:highlight>
                <a:latin typeface="Rubik"/>
              </a:rPr>
              <a:t>The seven principles of software can help you do just that. These principles of software testing describe how testing engineers or software testers should develop code that is error-free, clear, and maintainable. </a:t>
            </a:r>
          </a:p>
          <a:p>
            <a:pPr algn="l"/>
            <a:r>
              <a:rPr lang="en-US" b="0" i="0" dirty="0">
                <a:solidFill>
                  <a:srgbClr val="1A1B1F"/>
                </a:solidFill>
                <a:effectLst/>
                <a:highlight>
                  <a:srgbClr val="FFFFFF"/>
                </a:highlight>
                <a:latin typeface="Rubik"/>
              </a:rPr>
              <a:t>According to the </a:t>
            </a:r>
            <a:r>
              <a:rPr lang="en-US" b="0" i="0" u="none" strike="noStrike" dirty="0">
                <a:solidFill>
                  <a:srgbClr val="6F02B7"/>
                </a:solidFill>
                <a:effectLst/>
                <a:highlight>
                  <a:srgbClr val="FFFFFF"/>
                </a:highlight>
                <a:latin typeface="Rubik"/>
              </a:rPr>
              <a:t>ISTQB</a:t>
            </a:r>
            <a:r>
              <a:rPr lang="en-US" b="0" i="0" dirty="0">
                <a:solidFill>
                  <a:srgbClr val="1A1B1F"/>
                </a:solidFill>
                <a:effectLst/>
                <a:highlight>
                  <a:srgbClr val="FFFFFF"/>
                </a:highlight>
                <a:latin typeface="Rubik"/>
              </a:rPr>
              <a:t> (International Software Testing Qualifications Board), the seven principles of software testing are:</a:t>
            </a:r>
          </a:p>
          <a:p>
            <a:pPr algn="l">
              <a:buFont typeface="Arial" panose="020B0604020202020204" pitchFamily="34" charset="0"/>
              <a:buChar char="•"/>
            </a:pPr>
            <a:r>
              <a:rPr lang="en-US" b="0" i="0" dirty="0">
                <a:solidFill>
                  <a:srgbClr val="1A1B1F"/>
                </a:solidFill>
                <a:effectLst/>
                <a:highlight>
                  <a:srgbClr val="FFFFFF"/>
                </a:highlight>
                <a:latin typeface="Rubik"/>
              </a:rPr>
              <a:t>Testing shows the presence of defects</a:t>
            </a:r>
          </a:p>
          <a:p>
            <a:pPr algn="l">
              <a:buFont typeface="Arial" panose="020B0604020202020204" pitchFamily="34" charset="0"/>
              <a:buChar char="•"/>
            </a:pPr>
            <a:r>
              <a:rPr lang="en-US" b="0" i="0" dirty="0">
                <a:solidFill>
                  <a:srgbClr val="1A1B1F"/>
                </a:solidFill>
                <a:effectLst/>
                <a:highlight>
                  <a:srgbClr val="FFFFFF"/>
                </a:highlight>
                <a:latin typeface="Rubik"/>
              </a:rPr>
              <a:t>Exhaustive testing is impossible</a:t>
            </a:r>
          </a:p>
          <a:p>
            <a:pPr algn="l">
              <a:buFont typeface="Arial" panose="020B0604020202020204" pitchFamily="34" charset="0"/>
              <a:buChar char="•"/>
            </a:pPr>
            <a:r>
              <a:rPr lang="en-US" b="0" i="0" dirty="0">
                <a:solidFill>
                  <a:srgbClr val="1A1B1F"/>
                </a:solidFill>
                <a:effectLst/>
                <a:highlight>
                  <a:srgbClr val="FFFFFF"/>
                </a:highlight>
                <a:latin typeface="Rubik"/>
              </a:rPr>
              <a:t>Early testing</a:t>
            </a:r>
          </a:p>
          <a:p>
            <a:pPr algn="l">
              <a:buFont typeface="Arial" panose="020B0604020202020204" pitchFamily="34" charset="0"/>
              <a:buChar char="•"/>
            </a:pPr>
            <a:r>
              <a:rPr lang="en-US" b="0" i="0" dirty="0">
                <a:solidFill>
                  <a:srgbClr val="1A1B1F"/>
                </a:solidFill>
                <a:effectLst/>
                <a:highlight>
                  <a:srgbClr val="FFFFFF"/>
                </a:highlight>
                <a:latin typeface="Rubik"/>
              </a:rPr>
              <a:t>Defect clustering</a:t>
            </a:r>
          </a:p>
          <a:p>
            <a:pPr algn="l">
              <a:buFont typeface="Arial" panose="020B0604020202020204" pitchFamily="34" charset="0"/>
              <a:buChar char="•"/>
            </a:pPr>
            <a:r>
              <a:rPr lang="en-US" b="0" i="0" dirty="0">
                <a:solidFill>
                  <a:srgbClr val="1A1B1F"/>
                </a:solidFill>
                <a:effectLst/>
                <a:highlight>
                  <a:srgbClr val="FFFFFF"/>
                </a:highlight>
                <a:latin typeface="Rubik"/>
              </a:rPr>
              <a:t>Pesticide paradox</a:t>
            </a:r>
          </a:p>
          <a:p>
            <a:pPr algn="l">
              <a:buFont typeface="Arial" panose="020B0604020202020204" pitchFamily="34" charset="0"/>
              <a:buChar char="•"/>
            </a:pPr>
            <a:r>
              <a:rPr lang="en-US" b="0" i="0" dirty="0">
                <a:solidFill>
                  <a:srgbClr val="1A1B1F"/>
                </a:solidFill>
                <a:effectLst/>
                <a:highlight>
                  <a:srgbClr val="FFFFFF"/>
                </a:highlight>
                <a:latin typeface="Rubik"/>
              </a:rPr>
              <a:t>Testing is context dependent</a:t>
            </a:r>
          </a:p>
          <a:p>
            <a:pPr algn="l">
              <a:buFont typeface="Arial" panose="020B0604020202020204" pitchFamily="34" charset="0"/>
              <a:buChar char="•"/>
            </a:pPr>
            <a:r>
              <a:rPr lang="en-US" b="0" i="0" dirty="0">
                <a:solidFill>
                  <a:srgbClr val="1A1B1F"/>
                </a:solidFill>
                <a:effectLst/>
                <a:highlight>
                  <a:srgbClr val="FFFFFF"/>
                </a:highlight>
                <a:latin typeface="Rubik"/>
              </a:rPr>
              <a:t>Absence-of-errors fallacy</a:t>
            </a:r>
          </a:p>
          <a:p>
            <a:endParaRPr lang="en-IN" dirty="0"/>
          </a:p>
        </p:txBody>
      </p:sp>
    </p:spTree>
    <p:extLst>
      <p:ext uri="{BB962C8B-B14F-4D97-AF65-F5344CB8AC3E}">
        <p14:creationId xmlns:p14="http://schemas.microsoft.com/office/powerpoint/2010/main" val="12421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431F-36B1-8EB9-C60D-2152B116274C}"/>
              </a:ext>
            </a:extLst>
          </p:cNvPr>
          <p:cNvSpPr>
            <a:spLocks noGrp="1"/>
          </p:cNvSpPr>
          <p:nvPr>
            <p:ph type="title"/>
          </p:nvPr>
        </p:nvSpPr>
        <p:spPr/>
        <p:txBody>
          <a:bodyPr/>
          <a:lstStyle/>
          <a:p>
            <a:r>
              <a:rPr lang="en-IN" dirty="0"/>
              <a:t>Components of test strategy</a:t>
            </a:r>
          </a:p>
        </p:txBody>
      </p:sp>
      <p:sp>
        <p:nvSpPr>
          <p:cNvPr id="3" name="Content Placeholder 2">
            <a:extLst>
              <a:ext uri="{FF2B5EF4-FFF2-40B4-BE49-F238E27FC236}">
                <a16:creationId xmlns:a16="http://schemas.microsoft.com/office/drawing/2014/main" id="{ACFFA241-C173-273C-DF53-FB499F6A0F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EEF7AD-C73C-7734-7556-FA353E50D9C7}"/>
              </a:ext>
            </a:extLst>
          </p:cNvPr>
          <p:cNvPicPr>
            <a:picLocks noChangeAspect="1"/>
          </p:cNvPicPr>
          <p:nvPr/>
        </p:nvPicPr>
        <p:blipFill>
          <a:blip r:embed="rId2"/>
          <a:stretch>
            <a:fillRect/>
          </a:stretch>
        </p:blipFill>
        <p:spPr>
          <a:xfrm>
            <a:off x="283029" y="1946365"/>
            <a:ext cx="11103428" cy="4702629"/>
          </a:xfrm>
          <a:prstGeom prst="rect">
            <a:avLst/>
          </a:prstGeom>
        </p:spPr>
      </p:pic>
    </p:spTree>
    <p:extLst>
      <p:ext uri="{BB962C8B-B14F-4D97-AF65-F5344CB8AC3E}">
        <p14:creationId xmlns:p14="http://schemas.microsoft.com/office/powerpoint/2010/main" val="215092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21EA-0350-0D74-5E0F-54280C2E9FD2}"/>
              </a:ext>
            </a:extLst>
          </p:cNvPr>
          <p:cNvSpPr>
            <a:spLocks noGrp="1"/>
          </p:cNvSpPr>
          <p:nvPr>
            <p:ph type="title"/>
          </p:nvPr>
        </p:nvSpPr>
        <p:spPr/>
        <p:txBody>
          <a:bodyPr/>
          <a:lstStyle/>
          <a:p>
            <a:r>
              <a:rPr lang="en-IN" dirty="0"/>
              <a:t>Test plan vs test strategy</a:t>
            </a:r>
          </a:p>
        </p:txBody>
      </p:sp>
      <p:pic>
        <p:nvPicPr>
          <p:cNvPr id="5" name="Content Placeholder 4">
            <a:extLst>
              <a:ext uri="{FF2B5EF4-FFF2-40B4-BE49-F238E27FC236}">
                <a16:creationId xmlns:a16="http://schemas.microsoft.com/office/drawing/2014/main" id="{DAFC7770-A6C8-8D6E-EF8A-D174E89050D3}"/>
              </a:ext>
            </a:extLst>
          </p:cNvPr>
          <p:cNvPicPr>
            <a:picLocks noGrp="1" noChangeAspect="1"/>
          </p:cNvPicPr>
          <p:nvPr>
            <p:ph idx="1"/>
          </p:nvPr>
        </p:nvPicPr>
        <p:blipFill>
          <a:blip r:embed="rId2"/>
          <a:stretch>
            <a:fillRect/>
          </a:stretch>
        </p:blipFill>
        <p:spPr>
          <a:xfrm>
            <a:off x="256250" y="1584089"/>
            <a:ext cx="11255828" cy="5143282"/>
          </a:xfrm>
        </p:spPr>
      </p:pic>
    </p:spTree>
    <p:extLst>
      <p:ext uri="{BB962C8B-B14F-4D97-AF65-F5344CB8AC3E}">
        <p14:creationId xmlns:p14="http://schemas.microsoft.com/office/powerpoint/2010/main" val="158310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4A58-8568-6CC4-F32F-3549FF1D638C}"/>
              </a:ext>
            </a:extLst>
          </p:cNvPr>
          <p:cNvSpPr>
            <a:spLocks noGrp="1"/>
          </p:cNvSpPr>
          <p:nvPr>
            <p:ph type="title"/>
          </p:nvPr>
        </p:nvSpPr>
        <p:spPr/>
        <p:txBody>
          <a:bodyPr/>
          <a:lstStyle/>
          <a:p>
            <a:r>
              <a:rPr lang="en-IN" dirty="0"/>
              <a:t>Test scenario</a:t>
            </a:r>
          </a:p>
        </p:txBody>
      </p:sp>
      <p:sp>
        <p:nvSpPr>
          <p:cNvPr id="3" name="Content Placeholder 2">
            <a:extLst>
              <a:ext uri="{FF2B5EF4-FFF2-40B4-BE49-F238E27FC236}">
                <a16:creationId xmlns:a16="http://schemas.microsoft.com/office/drawing/2014/main" id="{19576B25-232E-42EE-1378-84DF8A0A652B}"/>
              </a:ext>
            </a:extLst>
          </p:cNvPr>
          <p:cNvSpPr>
            <a:spLocks noGrp="1"/>
          </p:cNvSpPr>
          <p:nvPr>
            <p:ph idx="1"/>
          </p:nvPr>
        </p:nvSpPr>
        <p:spPr/>
        <p:txBody>
          <a:bodyPr/>
          <a:lstStyle/>
          <a:p>
            <a:r>
              <a:rPr lang="en-US" b="0" i="0" dirty="0">
                <a:solidFill>
                  <a:srgbClr val="333333"/>
                </a:solidFill>
                <a:effectLst/>
                <a:highlight>
                  <a:srgbClr val="FFFFFF"/>
                </a:highlight>
                <a:latin typeface="source-sans-pro"/>
              </a:rPr>
              <a:t>A test scenario, sometimes called a scenario test, is the documentation of a use case. In other words, it describes an action the user may undertake with a website or app. It may also represent a situation the user may find themselves in while using that software or product.</a:t>
            </a:r>
          </a:p>
          <a:p>
            <a:endParaRPr lang="en-US" dirty="0">
              <a:solidFill>
                <a:srgbClr val="333333"/>
              </a:solidFill>
              <a:highlight>
                <a:srgbClr val="FFFFFF"/>
              </a:highlight>
              <a:latin typeface="source-sans-pro"/>
            </a:endParaRPr>
          </a:p>
          <a:p>
            <a:r>
              <a:rPr lang="en-US" b="0" i="0" dirty="0">
                <a:solidFill>
                  <a:srgbClr val="333333"/>
                </a:solidFill>
                <a:effectLst/>
                <a:highlight>
                  <a:srgbClr val="FFFFFF"/>
                </a:highlight>
                <a:latin typeface="source-sans-pro"/>
              </a:rPr>
              <a:t>Test Scenarios are required to verify the entire system’s performance from the users’ perspective. When creating them, testers need to place themselves in the users’ shoes to clarify what real-world scenarios the software will have to handle when made public.</a:t>
            </a:r>
            <a:endParaRPr lang="en-IN" dirty="0"/>
          </a:p>
        </p:txBody>
      </p:sp>
    </p:spTree>
    <p:extLst>
      <p:ext uri="{BB962C8B-B14F-4D97-AF65-F5344CB8AC3E}">
        <p14:creationId xmlns:p14="http://schemas.microsoft.com/office/powerpoint/2010/main" val="290014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B76-835F-30FF-7EE3-9BD69B711274}"/>
              </a:ext>
            </a:extLst>
          </p:cNvPr>
          <p:cNvSpPr>
            <a:spLocks noGrp="1"/>
          </p:cNvSpPr>
          <p:nvPr>
            <p:ph type="title"/>
          </p:nvPr>
        </p:nvSpPr>
        <p:spPr/>
        <p:txBody>
          <a:bodyPr/>
          <a:lstStyle/>
          <a:p>
            <a:r>
              <a:rPr lang="en-IN" dirty="0"/>
              <a:t>Severity and priority of defect</a:t>
            </a:r>
          </a:p>
        </p:txBody>
      </p:sp>
      <p:sp>
        <p:nvSpPr>
          <p:cNvPr id="3" name="Content Placeholder 2">
            <a:extLst>
              <a:ext uri="{FF2B5EF4-FFF2-40B4-BE49-F238E27FC236}">
                <a16:creationId xmlns:a16="http://schemas.microsoft.com/office/drawing/2014/main" id="{FE9526B7-BDF2-DBB1-CC64-147568F4889B}"/>
              </a:ext>
            </a:extLst>
          </p:cNvPr>
          <p:cNvSpPr>
            <a:spLocks noGrp="1"/>
          </p:cNvSpPr>
          <p:nvPr>
            <p:ph idx="1"/>
          </p:nvPr>
        </p:nvSpPr>
        <p:spPr/>
        <p:txBody>
          <a:bodyPr>
            <a:normAutofit fontScale="92500" lnSpcReduction="20000"/>
          </a:bodyPr>
          <a:lstStyle/>
          <a:p>
            <a:pPr algn="l" rtl="0" fontAlgn="base"/>
            <a:r>
              <a:rPr lang="en-US" b="0" i="0" dirty="0">
                <a:solidFill>
                  <a:srgbClr val="273239"/>
                </a:solidFill>
                <a:effectLst/>
                <a:highlight>
                  <a:srgbClr val="FFFFFF"/>
                </a:highlight>
                <a:latin typeface="Nunito" pitchFamily="2" charset="0"/>
              </a:rPr>
              <a:t>Severity is defined as the extent to which a particular defect can create an impact on the software. Severity is a parameter to denote the implication and the impact of the defect on the functionality of the software.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higher effect of the bug on system functionality will lead to a higher severity level.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QA engineer determines the severity level of a bug.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Critical: </a:t>
            </a:r>
            <a:r>
              <a:rPr lang="en-US" b="0" i="0" dirty="0">
                <a:solidFill>
                  <a:srgbClr val="273239"/>
                </a:solidFill>
                <a:effectLst/>
                <a:highlight>
                  <a:srgbClr val="FFFFFF"/>
                </a:highlight>
                <a:latin typeface="Nunito" pitchFamily="2" charset="0"/>
              </a:rPr>
              <a:t>This severity level implies that the process has been completely shut off and no further action can be taken.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Major: </a:t>
            </a:r>
            <a:r>
              <a:rPr lang="en-US" b="0" i="0" dirty="0">
                <a:solidFill>
                  <a:srgbClr val="273239"/>
                </a:solidFill>
                <a:effectLst/>
                <a:highlight>
                  <a:srgbClr val="FFFFFF"/>
                </a:highlight>
                <a:latin typeface="Nunito" pitchFamily="2" charset="0"/>
              </a:rPr>
              <a:t>This is a significant flaw that causes the system to fail. However, certain parts of the system remain functional.</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This flaw results in unfavorable behavior but the system remains functioning.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This type of flaw won’t cause any major breakdown in the system.</a:t>
            </a:r>
          </a:p>
          <a:p>
            <a:endParaRPr lang="en-IN" dirty="0"/>
          </a:p>
        </p:txBody>
      </p:sp>
    </p:spTree>
    <p:extLst>
      <p:ext uri="{BB962C8B-B14F-4D97-AF65-F5344CB8AC3E}">
        <p14:creationId xmlns:p14="http://schemas.microsoft.com/office/powerpoint/2010/main" val="283511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47BC-C9AA-F5DF-7CD1-575FD6DF7BF8}"/>
              </a:ext>
            </a:extLst>
          </p:cNvPr>
          <p:cNvSpPr>
            <a:spLocks noGrp="1"/>
          </p:cNvSpPr>
          <p:nvPr>
            <p:ph type="title"/>
          </p:nvPr>
        </p:nvSpPr>
        <p:spPr/>
        <p:txBody>
          <a:bodyPr/>
          <a:lstStyle/>
          <a:p>
            <a:r>
              <a:rPr lang="en-IN" dirty="0"/>
              <a:t>Priority of a defect</a:t>
            </a:r>
          </a:p>
        </p:txBody>
      </p:sp>
      <p:sp>
        <p:nvSpPr>
          <p:cNvPr id="3" name="Content Placeholder 2">
            <a:extLst>
              <a:ext uri="{FF2B5EF4-FFF2-40B4-BE49-F238E27FC236}">
                <a16:creationId xmlns:a16="http://schemas.microsoft.com/office/drawing/2014/main" id="{603C1EC2-976C-BD0B-B637-FA26ECC2D075}"/>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Priority is defined as a parameter that decides the order in which a defect should be fixed. Defects having a higher priority should be fixed first.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Defects/ bugs that leave the software unstable and unusable are given higher priority over the defects that cause a small functionality of the software to fail.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refers to how quickly the defect should be rectified.</a:t>
            </a:r>
          </a:p>
          <a:p>
            <a:pPr algn="l" rtl="0" fontAlgn="base"/>
            <a:r>
              <a:rPr lang="en-US" b="1" i="0" dirty="0">
                <a:solidFill>
                  <a:srgbClr val="273239"/>
                </a:solidFill>
                <a:effectLst/>
                <a:highlight>
                  <a:srgbClr val="FFFFFF"/>
                </a:highlight>
                <a:latin typeface="Nunito" pitchFamily="2" charset="0"/>
              </a:rPr>
              <a:t>Types of Priorities:</a:t>
            </a:r>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Priority in software testing can be divided into 3 categories: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The defect is irritant but a repair can be done once the more serious defects can be fixed.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The defect should be resolved during the normal course of the development but it can wait until a new version is created.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High: </a:t>
            </a:r>
            <a:r>
              <a:rPr lang="en-US" b="0" i="0" dirty="0">
                <a:solidFill>
                  <a:srgbClr val="273239"/>
                </a:solidFill>
                <a:effectLst/>
                <a:highlight>
                  <a:srgbClr val="FFFFFF"/>
                </a:highlight>
                <a:latin typeface="Nunito" pitchFamily="2" charset="0"/>
              </a:rPr>
              <a:t>The defect must be resolved as soon as possible as it affects the system severely and cannot be used until it is fixed.</a:t>
            </a:r>
          </a:p>
          <a:p>
            <a:endParaRPr lang="en-IN" dirty="0"/>
          </a:p>
        </p:txBody>
      </p:sp>
    </p:spTree>
    <p:extLst>
      <p:ext uri="{BB962C8B-B14F-4D97-AF65-F5344CB8AC3E}">
        <p14:creationId xmlns:p14="http://schemas.microsoft.com/office/powerpoint/2010/main" val="345763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D4D-8426-B35A-8D97-4CCDFC234356}"/>
              </a:ext>
            </a:extLst>
          </p:cNvPr>
          <p:cNvSpPr>
            <a:spLocks noGrp="1"/>
          </p:cNvSpPr>
          <p:nvPr>
            <p:ph type="title"/>
          </p:nvPr>
        </p:nvSpPr>
        <p:spPr/>
        <p:txBody>
          <a:bodyPr/>
          <a:lstStyle/>
          <a:p>
            <a:r>
              <a:rPr lang="en-IN" dirty="0"/>
              <a:t>Difference between severity and priority</a:t>
            </a:r>
          </a:p>
        </p:txBody>
      </p:sp>
      <p:pic>
        <p:nvPicPr>
          <p:cNvPr id="5" name="Content Placeholder 4">
            <a:extLst>
              <a:ext uri="{FF2B5EF4-FFF2-40B4-BE49-F238E27FC236}">
                <a16:creationId xmlns:a16="http://schemas.microsoft.com/office/drawing/2014/main" id="{25B9703A-8B55-585D-C235-D2901F306A8D}"/>
              </a:ext>
            </a:extLst>
          </p:cNvPr>
          <p:cNvPicPr>
            <a:picLocks noGrp="1" noChangeAspect="1"/>
          </p:cNvPicPr>
          <p:nvPr>
            <p:ph idx="1"/>
          </p:nvPr>
        </p:nvPicPr>
        <p:blipFill>
          <a:blip r:embed="rId2"/>
          <a:stretch>
            <a:fillRect/>
          </a:stretch>
        </p:blipFill>
        <p:spPr>
          <a:xfrm>
            <a:off x="870857" y="1578429"/>
            <a:ext cx="10450285" cy="5181600"/>
          </a:xfrm>
        </p:spPr>
      </p:pic>
    </p:spTree>
    <p:extLst>
      <p:ext uri="{BB962C8B-B14F-4D97-AF65-F5344CB8AC3E}">
        <p14:creationId xmlns:p14="http://schemas.microsoft.com/office/powerpoint/2010/main" val="43668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264F-E51D-7B0D-D65A-B09555448BA2}"/>
              </a:ext>
            </a:extLst>
          </p:cNvPr>
          <p:cNvSpPr>
            <a:spLocks noGrp="1"/>
          </p:cNvSpPr>
          <p:nvPr>
            <p:ph type="title"/>
          </p:nvPr>
        </p:nvSpPr>
        <p:spPr/>
        <p:txBody>
          <a:bodyPr/>
          <a:lstStyle/>
          <a:p>
            <a:r>
              <a:rPr lang="en-IN" dirty="0"/>
              <a:t>Test data preparation</a:t>
            </a:r>
          </a:p>
        </p:txBody>
      </p:sp>
      <p:sp>
        <p:nvSpPr>
          <p:cNvPr id="3" name="Content Placeholder 2">
            <a:extLst>
              <a:ext uri="{FF2B5EF4-FFF2-40B4-BE49-F238E27FC236}">
                <a16:creationId xmlns:a16="http://schemas.microsoft.com/office/drawing/2014/main" id="{55A92B52-440C-280E-01E9-E943B0F80D67}"/>
              </a:ext>
            </a:extLst>
          </p:cNvPr>
          <p:cNvSpPr>
            <a:spLocks noGrp="1"/>
          </p:cNvSpPr>
          <p:nvPr>
            <p:ph idx="1"/>
          </p:nvPr>
        </p:nvSpPr>
        <p:spPr/>
        <p:txBody>
          <a:bodyPr/>
          <a:lstStyle/>
          <a:p>
            <a:r>
              <a:rPr lang="en-US" b="0" i="0" dirty="0">
                <a:solidFill>
                  <a:srgbClr val="000000"/>
                </a:solidFill>
                <a:effectLst/>
                <a:highlight>
                  <a:srgbClr val="FFFFFF"/>
                </a:highlight>
                <a:latin typeface="Inter"/>
              </a:rPr>
              <a:t>In software testing, test data refers to the input values, conditions, and scenarios useful for validating and verifying the functionality, performance, and behavior of the software. It is crucial because it helps assess the software’s performance under various circumstances and ensures that the product meets the specified requirements and functions. And before you start creating your new data for test cases, don’t forget that data is both positive and negative as per the tests. The former data type is to verify the expected results of the software, while the latter data type is to validate the exceptional and error-handling cases.</a:t>
            </a:r>
            <a:endParaRPr lang="en-IN" dirty="0"/>
          </a:p>
        </p:txBody>
      </p:sp>
    </p:spTree>
    <p:extLst>
      <p:ext uri="{BB962C8B-B14F-4D97-AF65-F5344CB8AC3E}">
        <p14:creationId xmlns:p14="http://schemas.microsoft.com/office/powerpoint/2010/main" val="1381571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EF4F-1B89-97F9-750D-9435E16833BC}"/>
              </a:ext>
            </a:extLst>
          </p:cNvPr>
          <p:cNvSpPr>
            <a:spLocks noGrp="1"/>
          </p:cNvSpPr>
          <p:nvPr>
            <p:ph type="title"/>
          </p:nvPr>
        </p:nvSpPr>
        <p:spPr/>
        <p:txBody>
          <a:bodyPr/>
          <a:lstStyle/>
          <a:p>
            <a:r>
              <a:rPr lang="en-IN" dirty="0"/>
              <a:t>Test data generation</a:t>
            </a:r>
          </a:p>
        </p:txBody>
      </p:sp>
      <p:sp>
        <p:nvSpPr>
          <p:cNvPr id="3" name="Content Placeholder 2">
            <a:extLst>
              <a:ext uri="{FF2B5EF4-FFF2-40B4-BE49-F238E27FC236}">
                <a16:creationId xmlns:a16="http://schemas.microsoft.com/office/drawing/2014/main" id="{998076D7-3165-D565-76E1-24C13FB1B8E8}"/>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Inter"/>
              </a:rPr>
              <a:t>Test data generation refers to the process of creating and maintaining values for testing with the intention of using it for testing purposes. It consists of creating synthetic or representative data to validate the functionality, performance, security, and various other aspects of the software. </a:t>
            </a:r>
          </a:p>
          <a:p>
            <a:pPr algn="l"/>
            <a:r>
              <a:rPr lang="en-US" b="0" i="0" dirty="0">
                <a:solidFill>
                  <a:srgbClr val="000000"/>
                </a:solidFill>
                <a:effectLst/>
                <a:highlight>
                  <a:srgbClr val="FFFFFF"/>
                </a:highlight>
                <a:latin typeface="Inter"/>
              </a:rPr>
              <a:t>There are several reasons why creating test data is crucial: it should match the test environment and be relevant to the testing at present. And not every data can be used for every type of testing. So, clearly, you need to generate data that is useful.</a:t>
            </a:r>
          </a:p>
          <a:p>
            <a:pPr algn="l"/>
            <a:r>
              <a:rPr lang="en-US" b="0" i="0" dirty="0">
                <a:solidFill>
                  <a:srgbClr val="000000"/>
                </a:solidFill>
                <a:effectLst/>
                <a:highlight>
                  <a:srgbClr val="FFFFFF"/>
                </a:highlight>
                <a:latin typeface="Inter"/>
              </a:rPr>
              <a:t>In practice, there are two ways to create test data in software testing:</a:t>
            </a:r>
          </a:p>
          <a:p>
            <a:pPr algn="l">
              <a:buFont typeface="Arial" panose="020B0604020202020204" pitchFamily="34" charset="0"/>
              <a:buChar char="•"/>
            </a:pPr>
            <a:r>
              <a:rPr lang="en-US" b="0" i="0" dirty="0">
                <a:solidFill>
                  <a:srgbClr val="000000"/>
                </a:solidFill>
                <a:effectLst/>
                <a:highlight>
                  <a:srgbClr val="FFFFFF"/>
                </a:highlight>
                <a:latin typeface="Inter"/>
              </a:rPr>
              <a:t>Manually</a:t>
            </a:r>
          </a:p>
          <a:p>
            <a:pPr algn="l">
              <a:buFont typeface="Arial" panose="020B0604020202020204" pitchFamily="34" charset="0"/>
              <a:buChar char="•"/>
            </a:pPr>
            <a:r>
              <a:rPr lang="en-US" b="0" i="0" dirty="0">
                <a:solidFill>
                  <a:srgbClr val="000000"/>
                </a:solidFill>
                <a:effectLst/>
                <a:highlight>
                  <a:srgbClr val="FFFFFF"/>
                </a:highlight>
                <a:latin typeface="Inter"/>
              </a:rPr>
              <a:t>By using test data creation automation tools</a:t>
            </a:r>
          </a:p>
          <a:p>
            <a:pPr algn="l">
              <a:buFont typeface="Arial" panose="020B0604020202020204" pitchFamily="34" charset="0"/>
              <a:buChar char="•"/>
            </a:pPr>
            <a:r>
              <a:rPr lang="en-US" b="0" i="0" dirty="0">
                <a:solidFill>
                  <a:srgbClr val="000000"/>
                </a:solidFill>
                <a:effectLst/>
                <a:highlight>
                  <a:srgbClr val="FFFFFF"/>
                </a:highlight>
                <a:latin typeface="Inter"/>
              </a:rPr>
              <a:t>Migrating existing data from production to the</a:t>
            </a:r>
            <a:r>
              <a:rPr lang="en-US" b="1" i="0" dirty="0">
                <a:solidFill>
                  <a:srgbClr val="000000"/>
                </a:solidFill>
                <a:effectLst/>
                <a:highlight>
                  <a:srgbClr val="FFFFFF"/>
                </a:highlight>
                <a:latin typeface="Inter"/>
              </a:rPr>
              <a:t> testing environment</a:t>
            </a:r>
            <a:endParaRPr lang="en-US" b="0" i="0" dirty="0">
              <a:solidFill>
                <a:srgbClr val="000000"/>
              </a:solidFill>
              <a:effectLst/>
              <a:highlight>
                <a:srgbClr val="FFFFFF"/>
              </a:highlight>
              <a:latin typeface="Inter"/>
            </a:endParaRPr>
          </a:p>
          <a:p>
            <a:endParaRPr lang="en-IN" dirty="0"/>
          </a:p>
        </p:txBody>
      </p:sp>
    </p:spTree>
    <p:extLst>
      <p:ext uri="{BB962C8B-B14F-4D97-AF65-F5344CB8AC3E}">
        <p14:creationId xmlns:p14="http://schemas.microsoft.com/office/powerpoint/2010/main" val="122707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EA6-B772-80BB-A089-DF0A83750EE1}"/>
              </a:ext>
            </a:extLst>
          </p:cNvPr>
          <p:cNvSpPr>
            <a:spLocks noGrp="1"/>
          </p:cNvSpPr>
          <p:nvPr>
            <p:ph type="title"/>
          </p:nvPr>
        </p:nvSpPr>
        <p:spPr/>
        <p:txBody>
          <a:bodyPr/>
          <a:lstStyle/>
          <a:p>
            <a:r>
              <a:rPr lang="en-IN" dirty="0"/>
              <a:t>Types of test data</a:t>
            </a:r>
          </a:p>
        </p:txBody>
      </p:sp>
      <p:sp>
        <p:nvSpPr>
          <p:cNvPr id="3" name="Content Placeholder 2">
            <a:extLst>
              <a:ext uri="{FF2B5EF4-FFF2-40B4-BE49-F238E27FC236}">
                <a16:creationId xmlns:a16="http://schemas.microsoft.com/office/drawing/2014/main" id="{0C0E96CD-9CA7-A356-C68F-1738D15011EF}"/>
              </a:ext>
            </a:extLst>
          </p:cNvPr>
          <p:cNvSpPr>
            <a:spLocks noGrp="1"/>
          </p:cNvSpPr>
          <p:nvPr>
            <p:ph idx="1"/>
          </p:nvPr>
        </p:nvSpPr>
        <p:spPr/>
        <p:txBody>
          <a:bodyPr/>
          <a:lstStyle/>
          <a:p>
            <a:pPr marL="457200" indent="-457200">
              <a:buFont typeface="+mj-lt"/>
              <a:buAutoNum type="arabicPeriod"/>
            </a:pPr>
            <a:r>
              <a:rPr lang="en-IN" b="1" i="0" dirty="0">
                <a:effectLst/>
                <a:highlight>
                  <a:srgbClr val="FFFFFF"/>
                </a:highlight>
                <a:latin typeface="Inter"/>
              </a:rPr>
              <a:t>Blank Data</a:t>
            </a:r>
          </a:p>
          <a:p>
            <a:pPr marL="457200" indent="-457200">
              <a:buFont typeface="+mj-lt"/>
              <a:buAutoNum type="arabicPeriod"/>
            </a:pPr>
            <a:r>
              <a:rPr lang="en-IN" b="1" i="0" dirty="0">
                <a:effectLst/>
                <a:highlight>
                  <a:srgbClr val="FFFFFF"/>
                </a:highlight>
                <a:latin typeface="Inter"/>
              </a:rPr>
              <a:t>Valid Test</a:t>
            </a:r>
          </a:p>
          <a:p>
            <a:pPr marL="457200" indent="-457200">
              <a:buFont typeface="+mj-lt"/>
              <a:buAutoNum type="arabicPeriod"/>
            </a:pPr>
            <a:r>
              <a:rPr lang="en-IN" b="1" i="0" dirty="0">
                <a:effectLst/>
                <a:highlight>
                  <a:srgbClr val="FFFFFF"/>
                </a:highlight>
                <a:latin typeface="Inter"/>
              </a:rPr>
              <a:t>Invalid Test</a:t>
            </a:r>
          </a:p>
          <a:p>
            <a:pPr marL="457200" indent="-457200">
              <a:buFont typeface="+mj-lt"/>
              <a:buAutoNum type="arabicPeriod"/>
            </a:pPr>
            <a:r>
              <a:rPr lang="en-IN" b="1" i="0" dirty="0">
                <a:effectLst/>
                <a:highlight>
                  <a:srgbClr val="FFFFFF"/>
                </a:highlight>
                <a:latin typeface="Inter"/>
              </a:rPr>
              <a:t>Boundary Conditions</a:t>
            </a:r>
          </a:p>
          <a:p>
            <a:pPr marL="457200" indent="-457200">
              <a:buFont typeface="+mj-lt"/>
              <a:buAutoNum type="arabicPeriod"/>
            </a:pPr>
            <a:r>
              <a:rPr lang="en-IN" b="1" i="0" dirty="0">
                <a:effectLst/>
                <a:highlight>
                  <a:srgbClr val="FFFFFF"/>
                </a:highlight>
                <a:latin typeface="Inter"/>
              </a:rPr>
              <a:t>Huge Test</a:t>
            </a:r>
          </a:p>
          <a:p>
            <a:endParaRPr lang="en-IN" dirty="0"/>
          </a:p>
        </p:txBody>
      </p:sp>
    </p:spTree>
    <p:extLst>
      <p:ext uri="{BB962C8B-B14F-4D97-AF65-F5344CB8AC3E}">
        <p14:creationId xmlns:p14="http://schemas.microsoft.com/office/powerpoint/2010/main" val="5466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1B93-8C91-D84C-BD2A-2020DCF1CE64}"/>
              </a:ext>
            </a:extLst>
          </p:cNvPr>
          <p:cNvSpPr>
            <a:spLocks noGrp="1"/>
          </p:cNvSpPr>
          <p:nvPr>
            <p:ph type="title"/>
          </p:nvPr>
        </p:nvSpPr>
        <p:spPr/>
        <p:txBody>
          <a:bodyPr/>
          <a:lstStyle/>
          <a:p>
            <a:r>
              <a:rPr lang="en-IN" dirty="0"/>
              <a:t>Types of software testing</a:t>
            </a:r>
          </a:p>
        </p:txBody>
      </p:sp>
      <p:pic>
        <p:nvPicPr>
          <p:cNvPr id="5" name="Content Placeholder 4">
            <a:extLst>
              <a:ext uri="{FF2B5EF4-FFF2-40B4-BE49-F238E27FC236}">
                <a16:creationId xmlns:a16="http://schemas.microsoft.com/office/drawing/2014/main" id="{CD7738DF-B28C-E36D-4D19-B35CA4FA878C}"/>
              </a:ext>
            </a:extLst>
          </p:cNvPr>
          <p:cNvPicPr>
            <a:picLocks noGrp="1" noChangeAspect="1"/>
          </p:cNvPicPr>
          <p:nvPr>
            <p:ph idx="1"/>
          </p:nvPr>
        </p:nvPicPr>
        <p:blipFill>
          <a:blip r:embed="rId2"/>
          <a:stretch>
            <a:fillRect/>
          </a:stretch>
        </p:blipFill>
        <p:spPr>
          <a:xfrm>
            <a:off x="1024128" y="1915886"/>
            <a:ext cx="9927772" cy="4680857"/>
          </a:xfrm>
        </p:spPr>
      </p:pic>
    </p:spTree>
    <p:extLst>
      <p:ext uri="{BB962C8B-B14F-4D97-AF65-F5344CB8AC3E}">
        <p14:creationId xmlns:p14="http://schemas.microsoft.com/office/powerpoint/2010/main" val="35939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29DA-B282-ED42-A1FB-6E5D39A6A990}"/>
              </a:ext>
            </a:extLst>
          </p:cNvPr>
          <p:cNvSpPr>
            <a:spLocks noGrp="1"/>
          </p:cNvSpPr>
          <p:nvPr>
            <p:ph type="title"/>
          </p:nvPr>
        </p:nvSpPr>
        <p:spPr/>
        <p:txBody>
          <a:bodyPr/>
          <a:lstStyle/>
          <a:p>
            <a:r>
              <a:rPr lang="en-IN" dirty="0"/>
              <a:t>Quality engineering</a:t>
            </a:r>
          </a:p>
        </p:txBody>
      </p:sp>
      <p:sp>
        <p:nvSpPr>
          <p:cNvPr id="3" name="Content Placeholder 2">
            <a:extLst>
              <a:ext uri="{FF2B5EF4-FFF2-40B4-BE49-F238E27FC236}">
                <a16:creationId xmlns:a16="http://schemas.microsoft.com/office/drawing/2014/main" id="{BEE74C70-7BA2-D84C-B50C-8EC322F4FCFE}"/>
              </a:ext>
            </a:extLst>
          </p:cNvPr>
          <p:cNvSpPr>
            <a:spLocks noGrp="1"/>
          </p:cNvSpPr>
          <p:nvPr>
            <p:ph idx="1"/>
          </p:nvPr>
        </p:nvSpPr>
        <p:spPr/>
        <p:txBody>
          <a:bodyPr>
            <a:normAutofit fontScale="92500"/>
          </a:bodyPr>
          <a:lstStyle/>
          <a:p>
            <a:r>
              <a:rPr lang="en-US" b="0" i="0" dirty="0">
                <a:solidFill>
                  <a:srgbClr val="616161"/>
                </a:solidFill>
                <a:effectLst/>
                <a:highlight>
                  <a:srgbClr val="FFFFFF"/>
                </a:highlight>
                <a:latin typeface="system-ui"/>
              </a:rPr>
              <a:t>Quality Engineering consists of analysis methods and the development of systems to ensure products or services are designed, developed and manufactured to meet or exceed the customer’s requirements and expectations. Quality Engineering encompasses all activities related to the analysis of a product’s design, development and manufacturing processes for the purpose of improving the quality of the product and the production process while identifying and reducing waste in its many forms</a:t>
            </a:r>
          </a:p>
          <a:p>
            <a:r>
              <a:rPr lang="en-US" b="0" i="0" dirty="0">
                <a:solidFill>
                  <a:srgbClr val="616161"/>
                </a:solidFill>
                <a:effectLst/>
                <a:highlight>
                  <a:srgbClr val="FFFFFF"/>
                </a:highlight>
                <a:latin typeface="system-ui"/>
              </a:rPr>
              <a:t>Quality Engineers are the front-line forces for developing, implementing and maintaining the various quality disciplines within the world of Quality Engineering. They are professionals who have gained a thorough understanding of quality principles and product and process evaluation and control. Quality Engineers are normally responsible for developing, implementing and maintaining the systems used to measure, monitor and control product and process quality in the production process</a:t>
            </a:r>
            <a:endParaRPr lang="en-IN" dirty="0"/>
          </a:p>
        </p:txBody>
      </p:sp>
    </p:spTree>
    <p:extLst>
      <p:ext uri="{BB962C8B-B14F-4D97-AF65-F5344CB8AC3E}">
        <p14:creationId xmlns:p14="http://schemas.microsoft.com/office/powerpoint/2010/main" val="39564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FD54-1ACA-1A1E-B804-077983A47B64}"/>
              </a:ext>
            </a:extLst>
          </p:cNvPr>
          <p:cNvSpPr>
            <a:spLocks noGrp="1"/>
          </p:cNvSpPr>
          <p:nvPr>
            <p:ph type="title"/>
          </p:nvPr>
        </p:nvSpPr>
        <p:spPr/>
        <p:txBody>
          <a:bodyPr/>
          <a:lstStyle/>
          <a:p>
            <a:r>
              <a:rPr lang="en-IN" dirty="0"/>
              <a:t>White box testing</a:t>
            </a:r>
          </a:p>
        </p:txBody>
      </p:sp>
      <p:sp>
        <p:nvSpPr>
          <p:cNvPr id="3" name="Content Placeholder 2">
            <a:extLst>
              <a:ext uri="{FF2B5EF4-FFF2-40B4-BE49-F238E27FC236}">
                <a16:creationId xmlns:a16="http://schemas.microsoft.com/office/drawing/2014/main" id="{2572A438-C666-9B5C-EC30-184B89AD9764}"/>
              </a:ext>
            </a:extLst>
          </p:cNvPr>
          <p:cNvSpPr>
            <a:spLocks noGrp="1"/>
          </p:cNvSpPr>
          <p:nvPr>
            <p:ph idx="1"/>
          </p:nvPr>
        </p:nvSpPr>
        <p:spPr/>
        <p:txBody>
          <a:bodyPr>
            <a:normAutofit lnSpcReduction="10000"/>
          </a:bodyPr>
          <a:lstStyle/>
          <a:p>
            <a:pPr algn="just" rtl="0" fontAlgn="base"/>
            <a:r>
              <a:rPr lang="en-US" b="1" i="0" dirty="0">
                <a:solidFill>
                  <a:srgbClr val="273239"/>
                </a:solidFill>
                <a:effectLst/>
                <a:highlight>
                  <a:srgbClr val="FFFFFF"/>
                </a:highlight>
                <a:latin typeface="Nunito" pitchFamily="2" charset="0"/>
              </a:rPr>
              <a:t>White box testing</a:t>
            </a:r>
            <a:r>
              <a:rPr lang="en-US" b="0" i="0" dirty="0">
                <a:solidFill>
                  <a:srgbClr val="273239"/>
                </a:solidFill>
                <a:effectLst/>
                <a:highlight>
                  <a:srgbClr val="FFFFFF"/>
                </a:highlight>
                <a:latin typeface="Nunito" pitchFamily="2" charset="0"/>
              </a:rPr>
              <a:t> techniques analyze the internal structures the used data structures, internal design, code structure, and the working of the software rather than just the functionality as in black box testing. It is also called glass box testing or clear box testing or structural testing. White Box Testing is also known as transparent testing or open box testing. </a:t>
            </a:r>
          </a:p>
          <a:p>
            <a:pPr algn="l" rtl="0" fontAlgn="base"/>
            <a:r>
              <a:rPr lang="en-US" b="0" i="0" dirty="0">
                <a:solidFill>
                  <a:srgbClr val="273239"/>
                </a:solidFill>
                <a:effectLst/>
                <a:highlight>
                  <a:srgbClr val="FFFFFF"/>
                </a:highlight>
                <a:latin typeface="Nunito" pitchFamily="2" charset="0"/>
              </a:rPr>
              <a:t>White box testing is a software testing technique that involves testing the internal structure and workings of a software application. The tester has access to the source code and uses this knowledge to design test cases that can verify the correctness of the software at the code level.</a:t>
            </a:r>
          </a:p>
          <a:p>
            <a:pPr algn="l" rtl="0" fontAlgn="base"/>
            <a:r>
              <a:rPr lang="en-US" b="0" i="0" dirty="0">
                <a:solidFill>
                  <a:srgbClr val="273239"/>
                </a:solidFill>
                <a:effectLst/>
                <a:highlight>
                  <a:srgbClr val="FFFFFF"/>
                </a:highlight>
                <a:latin typeface="Nunito" pitchFamily="2" charset="0"/>
              </a:rPr>
              <a:t>White box testing is also known as structural testing or code-based testing, and it is used to test the software’s internal logic, flow, and structure. The tester creates test cases to examine the code paths and logic flows to ensure they meet the specified requirements.</a:t>
            </a:r>
          </a:p>
          <a:p>
            <a:endParaRPr lang="en-IN" dirty="0"/>
          </a:p>
        </p:txBody>
      </p:sp>
    </p:spTree>
    <p:extLst>
      <p:ext uri="{BB962C8B-B14F-4D97-AF65-F5344CB8AC3E}">
        <p14:creationId xmlns:p14="http://schemas.microsoft.com/office/powerpoint/2010/main" val="121322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2F-611D-D65F-EBDE-6B680D3D0AFA}"/>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02A993A9-7475-2DD0-3693-BD3709C7E1F2}"/>
              </a:ext>
            </a:extLst>
          </p:cNvPr>
          <p:cNvSpPr>
            <a:spLocks noGrp="1"/>
          </p:cNvSpPr>
          <p:nvPr>
            <p:ph idx="1"/>
          </p:nvPr>
        </p:nvSpPr>
        <p:spPr>
          <a:xfrm>
            <a:off x="1024128" y="2286000"/>
            <a:ext cx="9720073" cy="4435188"/>
          </a:xfrm>
        </p:spPr>
        <p:txBody>
          <a:bodyPr/>
          <a:lstStyle/>
          <a:p>
            <a:r>
              <a:rPr lang="en-IN" b="1" dirty="0"/>
              <a:t>Statement Coverage</a:t>
            </a:r>
          </a:p>
          <a:p>
            <a:r>
              <a:rPr lang="en-US" b="0" i="0" dirty="0">
                <a:solidFill>
                  <a:srgbClr val="273239"/>
                </a:solidFill>
                <a:effectLst/>
                <a:highlight>
                  <a:srgbClr val="FFFFFF"/>
                </a:highlight>
                <a:latin typeface="Nunito" pitchFamily="2" charset="0"/>
              </a:rPr>
              <a:t>In this technique, the aim is to traverse all statements at least once. Hence, each line of code is tested. In the case of a flowchart, every node must be traversed at least once. Since all lines of code are covered, it helps in pointing out faulty code.</a:t>
            </a:r>
          </a:p>
          <a:p>
            <a:endParaRPr lang="en-US" dirty="0">
              <a:solidFill>
                <a:srgbClr val="273239"/>
              </a:solidFill>
              <a:highlight>
                <a:srgbClr val="FFFFFF"/>
              </a:highlight>
              <a:latin typeface="Nunito" pitchFamily="2" charset="0"/>
            </a:endParaRPr>
          </a:p>
          <a:p>
            <a:endParaRPr lang="en-IN" dirty="0"/>
          </a:p>
        </p:txBody>
      </p:sp>
      <p:pic>
        <p:nvPicPr>
          <p:cNvPr id="6" name="Picture 5">
            <a:extLst>
              <a:ext uri="{FF2B5EF4-FFF2-40B4-BE49-F238E27FC236}">
                <a16:creationId xmlns:a16="http://schemas.microsoft.com/office/drawing/2014/main" id="{33313A3F-56EF-0A8A-1B0F-B6EC556C1CB0}"/>
              </a:ext>
            </a:extLst>
          </p:cNvPr>
          <p:cNvPicPr>
            <a:picLocks noChangeAspect="1"/>
          </p:cNvPicPr>
          <p:nvPr/>
        </p:nvPicPr>
        <p:blipFill>
          <a:blip r:embed="rId2"/>
          <a:stretch>
            <a:fillRect/>
          </a:stretch>
        </p:blipFill>
        <p:spPr>
          <a:xfrm>
            <a:off x="2260885" y="4297680"/>
            <a:ext cx="6559887" cy="2423508"/>
          </a:xfrm>
          <a:prstGeom prst="rect">
            <a:avLst/>
          </a:prstGeom>
        </p:spPr>
      </p:pic>
    </p:spTree>
    <p:extLst>
      <p:ext uri="{BB962C8B-B14F-4D97-AF65-F5344CB8AC3E}">
        <p14:creationId xmlns:p14="http://schemas.microsoft.com/office/powerpoint/2010/main" val="177038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A2AA-B228-22A3-5460-D26D9B67B071}"/>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1731D387-88FA-F06F-2586-E60CA85D959B}"/>
              </a:ext>
            </a:extLst>
          </p:cNvPr>
          <p:cNvSpPr>
            <a:spLocks noGrp="1"/>
          </p:cNvSpPr>
          <p:nvPr>
            <p:ph idx="1"/>
          </p:nvPr>
        </p:nvSpPr>
        <p:spPr/>
        <p:txBody>
          <a:bodyPr/>
          <a:lstStyle/>
          <a:p>
            <a:r>
              <a:rPr lang="en-IN" dirty="0"/>
              <a:t>Branch Coverage</a:t>
            </a:r>
          </a:p>
          <a:p>
            <a:r>
              <a:rPr lang="en-US" b="0" i="0" dirty="0">
                <a:solidFill>
                  <a:srgbClr val="273239"/>
                </a:solidFill>
                <a:effectLst/>
                <a:highlight>
                  <a:srgbClr val="FFFFFF"/>
                </a:highlight>
                <a:latin typeface="Nunito" pitchFamily="2" charset="0"/>
              </a:rPr>
              <a:t>In this technique, test cases are designed so that each branch from all decision points is traversed at least once. In a flowchart, all edges must be traversed at least once.</a:t>
            </a:r>
            <a:endParaRPr lang="en-IN" b="0"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C542EF63-2875-BF34-D4E0-9A2554D1EB7B}"/>
              </a:ext>
            </a:extLst>
          </p:cNvPr>
          <p:cNvPicPr>
            <a:picLocks noChangeAspect="1"/>
          </p:cNvPicPr>
          <p:nvPr/>
        </p:nvPicPr>
        <p:blipFill>
          <a:blip r:embed="rId2"/>
          <a:stretch>
            <a:fillRect/>
          </a:stretch>
        </p:blipFill>
        <p:spPr>
          <a:xfrm>
            <a:off x="5617824" y="3429000"/>
            <a:ext cx="4330923" cy="3070324"/>
          </a:xfrm>
          <a:prstGeom prst="rect">
            <a:avLst/>
          </a:prstGeom>
        </p:spPr>
      </p:pic>
    </p:spTree>
    <p:extLst>
      <p:ext uri="{BB962C8B-B14F-4D97-AF65-F5344CB8AC3E}">
        <p14:creationId xmlns:p14="http://schemas.microsoft.com/office/powerpoint/2010/main" val="12260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5921-9345-DEFB-F469-09CD487CA20C}"/>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D851095C-CEDE-E5F6-A69C-859BCD93E59A}"/>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Condition Coverage</a:t>
            </a:r>
          </a:p>
          <a:p>
            <a:pPr algn="l" rtl="0" fontAlgn="base"/>
            <a:r>
              <a:rPr lang="en-US" b="0" i="0" dirty="0">
                <a:solidFill>
                  <a:srgbClr val="273239"/>
                </a:solidFill>
                <a:effectLst/>
                <a:highlight>
                  <a:srgbClr val="FFFFFF"/>
                </a:highlight>
                <a:latin typeface="Nunito" pitchFamily="2" charset="0"/>
              </a:rPr>
              <a:t>In this technique, all individual conditions must be covered as shown in the following example: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READ X, 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IF(X == 0 || Y ==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PRINT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#TC1 – X = 0, Y = 55</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#TC2 – X = 5, Y = 0</a:t>
            </a:r>
          </a:p>
          <a:p>
            <a:endParaRPr lang="en-IN" dirty="0"/>
          </a:p>
        </p:txBody>
      </p:sp>
    </p:spTree>
    <p:extLst>
      <p:ext uri="{BB962C8B-B14F-4D97-AF65-F5344CB8AC3E}">
        <p14:creationId xmlns:p14="http://schemas.microsoft.com/office/powerpoint/2010/main" val="121074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399B-E3F1-340B-69AB-19EB33B720D8}"/>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A3DFC961-90B1-4653-B0DD-743184649A2D}"/>
              </a:ext>
            </a:extLst>
          </p:cNvPr>
          <p:cNvSpPr>
            <a:spLocks noGrp="1"/>
          </p:cNvSpPr>
          <p:nvPr>
            <p:ph idx="1"/>
          </p:nvPr>
        </p:nvSpPr>
        <p:spPr/>
        <p:txBody>
          <a:bodyPr>
            <a:normAutofit fontScale="77500" lnSpcReduction="20000"/>
          </a:bodyPr>
          <a:lstStyle/>
          <a:p>
            <a:pPr algn="l" rtl="0" fontAlgn="base"/>
            <a:r>
              <a:rPr lang="en-US" b="0" i="0" dirty="0">
                <a:solidFill>
                  <a:srgbClr val="273239"/>
                </a:solidFill>
                <a:effectLst/>
                <a:highlight>
                  <a:srgbClr val="FFFFFF"/>
                </a:highlight>
                <a:latin typeface="Nunito" pitchFamily="2" charset="0"/>
              </a:rPr>
              <a:t>Loops are widely used and these are fundamental to many algorithms hence, their testing is very important. Errors often occur at the beginnings and ends of loops.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Simple loops:</a:t>
            </a:r>
            <a:r>
              <a:rPr lang="en-US" b="0" i="0" dirty="0">
                <a:solidFill>
                  <a:srgbClr val="273239"/>
                </a:solidFill>
                <a:effectLst/>
                <a:highlight>
                  <a:srgbClr val="FFFFFF"/>
                </a:highlight>
                <a:latin typeface="Nunito" pitchFamily="2" charset="0"/>
              </a:rPr>
              <a:t> For simple loops of size n, test cases are designed that:</a:t>
            </a:r>
          </a:p>
          <a:p>
            <a:pPr algn="l" fontAlgn="base">
              <a:buFont typeface="+mj-lt"/>
              <a:buAutoNum type="arabicPeriod"/>
            </a:pPr>
            <a:r>
              <a:rPr lang="en-US" b="0" i="0" dirty="0">
                <a:solidFill>
                  <a:srgbClr val="273239"/>
                </a:solidFill>
                <a:effectLst/>
                <a:highlight>
                  <a:srgbClr val="FFFFFF"/>
                </a:highlight>
                <a:latin typeface="Nunito" pitchFamily="2" charset="0"/>
              </a:rPr>
              <a:t>Skip the loop entirely</a:t>
            </a:r>
          </a:p>
          <a:p>
            <a:pPr algn="l" fontAlgn="base">
              <a:buFont typeface="+mj-lt"/>
              <a:buAutoNum type="arabicPeriod" startAt="2"/>
            </a:pPr>
            <a:r>
              <a:rPr lang="en-US" b="0" i="0" dirty="0">
                <a:solidFill>
                  <a:srgbClr val="273239"/>
                </a:solidFill>
                <a:effectLst/>
                <a:highlight>
                  <a:srgbClr val="FFFFFF"/>
                </a:highlight>
                <a:latin typeface="Nunito" pitchFamily="2" charset="0"/>
              </a:rPr>
              <a:t>Only one pass through the loop</a:t>
            </a:r>
          </a:p>
          <a:p>
            <a:pPr algn="l" fontAlgn="base">
              <a:buFont typeface="+mj-lt"/>
              <a:buAutoNum type="arabicPeriod" startAt="3"/>
            </a:pPr>
            <a:r>
              <a:rPr lang="en-US" b="0" i="0" dirty="0">
                <a:solidFill>
                  <a:srgbClr val="273239"/>
                </a:solidFill>
                <a:effectLst/>
                <a:highlight>
                  <a:srgbClr val="FFFFFF"/>
                </a:highlight>
                <a:latin typeface="Nunito" pitchFamily="2" charset="0"/>
              </a:rPr>
              <a:t>2 passes</a:t>
            </a:r>
          </a:p>
          <a:p>
            <a:pPr algn="l" fontAlgn="base">
              <a:buFont typeface="+mj-lt"/>
              <a:buAutoNum type="arabicPeriod" startAt="4"/>
            </a:pPr>
            <a:r>
              <a:rPr lang="en-US" b="0" i="0" dirty="0">
                <a:solidFill>
                  <a:srgbClr val="273239"/>
                </a:solidFill>
                <a:effectLst/>
                <a:highlight>
                  <a:srgbClr val="FFFFFF"/>
                </a:highlight>
                <a:latin typeface="Nunito" pitchFamily="2" charset="0"/>
              </a:rPr>
              <a:t>m passes, where m &lt; n</a:t>
            </a:r>
          </a:p>
          <a:p>
            <a:pPr algn="l" fontAlgn="base">
              <a:buFont typeface="+mj-lt"/>
              <a:buAutoNum type="arabicPeriod" startAt="5"/>
            </a:pPr>
            <a:r>
              <a:rPr lang="en-US" b="0" i="0" dirty="0">
                <a:solidFill>
                  <a:srgbClr val="273239"/>
                </a:solidFill>
                <a:effectLst/>
                <a:highlight>
                  <a:srgbClr val="FFFFFF"/>
                </a:highlight>
                <a:latin typeface="Nunito" pitchFamily="2" charset="0"/>
              </a:rPr>
              <a:t>n-1 </a:t>
            </a:r>
            <a:r>
              <a:rPr lang="en-US" b="0" i="0" dirty="0" err="1">
                <a:solidFill>
                  <a:srgbClr val="273239"/>
                </a:solidFill>
                <a:effectLst/>
                <a:highlight>
                  <a:srgbClr val="FFFFFF"/>
                </a:highlight>
                <a:latin typeface="Nunito" pitchFamily="2" charset="0"/>
              </a:rPr>
              <a:t>ans</a:t>
            </a:r>
            <a:r>
              <a:rPr lang="en-US" b="0" i="0" dirty="0">
                <a:solidFill>
                  <a:srgbClr val="273239"/>
                </a:solidFill>
                <a:effectLst/>
                <a:highlight>
                  <a:srgbClr val="FFFFFF"/>
                </a:highlight>
                <a:latin typeface="Nunito" pitchFamily="2" charset="0"/>
              </a:rPr>
              <a:t> n+1 passes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Nested loops:</a:t>
            </a:r>
            <a:r>
              <a:rPr lang="en-US" b="0" i="0" dirty="0">
                <a:solidFill>
                  <a:srgbClr val="273239"/>
                </a:solidFill>
                <a:effectLst/>
                <a:highlight>
                  <a:srgbClr val="FFFFFF"/>
                </a:highlight>
                <a:latin typeface="Nunito" pitchFamily="2" charset="0"/>
              </a:rPr>
              <a:t> For nested loops, all the loops are set to their minimum count, and we start from the innermost loop. Simple loop tests are conducted for the innermost loop and this is worked outwards till all the loops have been tested.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Concatenated loops:</a:t>
            </a:r>
            <a:r>
              <a:rPr lang="en-US" b="0" i="0" dirty="0">
                <a:solidFill>
                  <a:srgbClr val="273239"/>
                </a:solidFill>
                <a:effectLst/>
                <a:highlight>
                  <a:srgbClr val="FFFFFF"/>
                </a:highlight>
                <a:latin typeface="Nunito" pitchFamily="2" charset="0"/>
              </a:rPr>
              <a:t> Independent loops, one after another. Simple loop tests are applied for each. If they’re not independent, treat them like nesting.</a:t>
            </a:r>
          </a:p>
          <a:p>
            <a:endParaRPr lang="en-IN" dirty="0"/>
          </a:p>
        </p:txBody>
      </p:sp>
    </p:spTree>
    <p:extLst>
      <p:ext uri="{BB962C8B-B14F-4D97-AF65-F5344CB8AC3E}">
        <p14:creationId xmlns:p14="http://schemas.microsoft.com/office/powerpoint/2010/main" val="20395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BBB3-CDA8-579E-EA38-83C4BD9A817D}"/>
              </a:ext>
            </a:extLst>
          </p:cNvPr>
          <p:cNvSpPr>
            <a:spLocks noGrp="1"/>
          </p:cNvSpPr>
          <p:nvPr>
            <p:ph type="title"/>
          </p:nvPr>
        </p:nvSpPr>
        <p:spPr/>
        <p:txBody>
          <a:bodyPr/>
          <a:lstStyle/>
          <a:p>
            <a:r>
              <a:rPr lang="en-IN" dirty="0"/>
              <a:t>Black box testing</a:t>
            </a:r>
          </a:p>
        </p:txBody>
      </p:sp>
      <p:sp>
        <p:nvSpPr>
          <p:cNvPr id="3" name="Content Placeholder 2">
            <a:extLst>
              <a:ext uri="{FF2B5EF4-FFF2-40B4-BE49-F238E27FC236}">
                <a16:creationId xmlns:a16="http://schemas.microsoft.com/office/drawing/2014/main" id="{3A30E449-8184-534F-8513-1EE0685DCC14}"/>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Black-box testing is a type of software testing in which the tester is not concerned with the internal knowledge or implementation details of the software but rather focuses on validating the functionality based on the provided specifications or requirements.</a:t>
            </a:r>
            <a:endParaRPr lang="en-IN" dirty="0"/>
          </a:p>
        </p:txBody>
      </p:sp>
      <p:pic>
        <p:nvPicPr>
          <p:cNvPr id="5" name="Picture 4">
            <a:extLst>
              <a:ext uri="{FF2B5EF4-FFF2-40B4-BE49-F238E27FC236}">
                <a16:creationId xmlns:a16="http://schemas.microsoft.com/office/drawing/2014/main" id="{DA8D5F43-CAC6-CF8B-0D28-C0D27354618A}"/>
              </a:ext>
            </a:extLst>
          </p:cNvPr>
          <p:cNvPicPr>
            <a:picLocks noChangeAspect="1"/>
          </p:cNvPicPr>
          <p:nvPr/>
        </p:nvPicPr>
        <p:blipFill>
          <a:blip r:embed="rId2"/>
          <a:stretch>
            <a:fillRect/>
          </a:stretch>
        </p:blipFill>
        <p:spPr>
          <a:xfrm>
            <a:off x="2694075" y="3883535"/>
            <a:ext cx="5410478" cy="2425825"/>
          </a:xfrm>
          <a:prstGeom prst="rect">
            <a:avLst/>
          </a:prstGeom>
        </p:spPr>
      </p:pic>
    </p:spTree>
    <p:extLst>
      <p:ext uri="{BB962C8B-B14F-4D97-AF65-F5344CB8AC3E}">
        <p14:creationId xmlns:p14="http://schemas.microsoft.com/office/powerpoint/2010/main" val="221674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2036-7195-2C9D-5F68-A6E91BE8B89C}"/>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D8B5F9B4-8301-9D88-54BB-6EEC82867AE9}"/>
              </a:ext>
            </a:extLst>
          </p:cNvPr>
          <p:cNvSpPr>
            <a:spLocks noGrp="1"/>
          </p:cNvSpPr>
          <p:nvPr>
            <p:ph idx="1"/>
          </p:nvPr>
        </p:nvSpPr>
        <p:spPr/>
        <p:txBody>
          <a:bodyPr>
            <a:normAutofit fontScale="92500"/>
          </a:bodyPr>
          <a:lstStyle/>
          <a:p>
            <a:pPr algn="l" fontAlgn="base">
              <a:buFont typeface="+mj-lt"/>
              <a:buAutoNum type="arabicPeriod"/>
            </a:pPr>
            <a:r>
              <a:rPr lang="en-US" b="1" i="0" u="sng" dirty="0">
                <a:solidFill>
                  <a:srgbClr val="273239"/>
                </a:solidFill>
                <a:effectLst/>
                <a:highlight>
                  <a:srgbClr val="FFFFFF"/>
                </a:highlight>
                <a:latin typeface="Nunito" pitchFamily="2" charset="0"/>
                <a:hlinkClick r:id="rId2"/>
              </a:rPr>
              <a:t>Functional Testing </a:t>
            </a:r>
            <a:endParaRPr lang="en-US" b="0" i="0" dirty="0">
              <a:solidFill>
                <a:srgbClr val="273239"/>
              </a:solidFill>
              <a:effectLst/>
              <a:highlight>
                <a:srgbClr val="FFFFFF"/>
              </a:highlight>
              <a:latin typeface="Nunito" pitchFamily="2" charset="0"/>
            </a:endParaRPr>
          </a:p>
          <a:p>
            <a:pPr marL="0" indent="0" algn="l" fontAlgn="base">
              <a:buNone/>
            </a:pPr>
            <a:r>
              <a:rPr lang="en-US" b="1" i="0" u="sng" dirty="0">
                <a:solidFill>
                  <a:srgbClr val="273239"/>
                </a:solidFill>
                <a:effectLst/>
                <a:highlight>
                  <a:srgbClr val="FFFFFF"/>
                </a:highlight>
                <a:latin typeface="Nunito" pitchFamily="2" charset="0"/>
                <a:hlinkClick r:id="rId3"/>
              </a:rPr>
              <a:t>2.Nonfunctional Testing (NFT) </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Functional Testing:</a:t>
            </a:r>
          </a:p>
          <a:p>
            <a:pPr algn="l" rtl="0" fontAlgn="base"/>
            <a:r>
              <a:rPr lang="en-US" b="0" i="0" dirty="0">
                <a:solidFill>
                  <a:srgbClr val="273239"/>
                </a:solidFill>
                <a:effectLst/>
                <a:highlight>
                  <a:srgbClr val="FFFFFF"/>
                </a:highlight>
                <a:latin typeface="Nunito" pitchFamily="2" charset="0"/>
              </a:rPr>
              <a:t>Functional testing is defined as a type of testing that verifies that each function of the software application works in conformance with the requirement and specification. This testing is not concerned with the source code of the application. Each functionality of the software application is tested by providing appropriate test input, expecting the output, and comparing the actual output with the expected output. This testing focuses on checking the user interface, APIs, database, security, client or server application, and functionality of the Application Under Test. Functional testing can be manual or automated. It determines the system’s software functional requirements.</a:t>
            </a:r>
          </a:p>
          <a:p>
            <a:endParaRPr lang="en-IN" dirty="0"/>
          </a:p>
        </p:txBody>
      </p:sp>
    </p:spTree>
    <p:extLst>
      <p:ext uri="{BB962C8B-B14F-4D97-AF65-F5344CB8AC3E}">
        <p14:creationId xmlns:p14="http://schemas.microsoft.com/office/powerpoint/2010/main" val="3503942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697A-1047-721D-108B-1F9365E5FD47}"/>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E9A04D0B-AECF-D669-5DFF-C6CCFEFD55D1}"/>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Nonfunctional Testing:</a:t>
            </a:r>
          </a:p>
          <a:p>
            <a:pPr algn="l" rtl="0" fontAlgn="base"/>
            <a:r>
              <a:rPr lang="en-US" b="0" i="0" dirty="0">
                <a:solidFill>
                  <a:srgbClr val="273239"/>
                </a:solidFill>
                <a:effectLst/>
                <a:highlight>
                  <a:srgbClr val="FFFFFF"/>
                </a:highlight>
                <a:latin typeface="Nunito" pitchFamily="2" charset="0"/>
              </a:rPr>
              <a:t>Non-functional testing is a software testing technique that checks the non-functional attributes of the system. Non-functional testing is defined as a type of software testing to check non-functional aspects of a software application. It is designed to test the readiness of a system as per nonfunctional parameters which are never addressed by functional testing. Non-functional testing is as important as functional testing. Non-functional testing is also known as NFT. This testing is not functional testing of software. It focuses on the software’s performance, usability, and scalability.</a:t>
            </a:r>
          </a:p>
          <a:p>
            <a:endParaRPr lang="en-IN" dirty="0"/>
          </a:p>
        </p:txBody>
      </p:sp>
    </p:spTree>
    <p:extLst>
      <p:ext uri="{BB962C8B-B14F-4D97-AF65-F5344CB8AC3E}">
        <p14:creationId xmlns:p14="http://schemas.microsoft.com/office/powerpoint/2010/main" val="386699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42C-5EF8-8B00-0FC4-FF6260722376}"/>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857F868A-00FB-4E1D-DE2D-88E5254EFAAD}"/>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Equivalence partitioning –</a:t>
            </a:r>
            <a:r>
              <a:rPr lang="en-US" b="0" i="0" dirty="0">
                <a:solidFill>
                  <a:srgbClr val="273239"/>
                </a:solidFill>
                <a:effectLst/>
                <a:highlight>
                  <a:srgbClr val="FFFFFF"/>
                </a:highlight>
                <a:latin typeface="Nunito" pitchFamily="2" charset="0"/>
              </a:rPr>
              <a:t> It is often seen that many types of inputs work similarly so instead of giving all of them separately we can group them and test only one input of each group. The idea is to partition the input domain of the system into several equivalence classes such that each member of the class works similarly, i.e., if a test case in one class results in some error, other members of the class would also result in the same error. </a:t>
            </a:r>
          </a:p>
          <a:p>
            <a:r>
              <a:rPr lang="en-US" b="1" i="0" dirty="0">
                <a:solidFill>
                  <a:srgbClr val="273239"/>
                </a:solidFill>
                <a:effectLst/>
                <a:highlight>
                  <a:srgbClr val="FFFFFF"/>
                </a:highlight>
                <a:latin typeface="Nunito" pitchFamily="2" charset="0"/>
              </a:rPr>
              <a:t>Boundary value analysis –</a:t>
            </a:r>
            <a:r>
              <a:rPr lang="en-US" b="0" i="0" dirty="0">
                <a:solidFill>
                  <a:srgbClr val="273239"/>
                </a:solidFill>
                <a:effectLst/>
                <a:highlight>
                  <a:srgbClr val="FFFFFF"/>
                </a:highlight>
                <a:latin typeface="Nunito" pitchFamily="2" charset="0"/>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lang="en-IN" dirty="0"/>
          </a:p>
        </p:txBody>
      </p:sp>
    </p:spTree>
    <p:extLst>
      <p:ext uri="{BB962C8B-B14F-4D97-AF65-F5344CB8AC3E}">
        <p14:creationId xmlns:p14="http://schemas.microsoft.com/office/powerpoint/2010/main" val="2548704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307E-529C-4BA5-A3AC-A697916BD56D}"/>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955E9A62-F89D-6407-1EFC-7FD8AF6C8629}"/>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Decision tables </a:t>
            </a:r>
            <a:r>
              <a:rPr lang="en-US" b="0" i="0" dirty="0">
                <a:solidFill>
                  <a:srgbClr val="273239"/>
                </a:solidFill>
                <a:effectLst/>
                <a:highlight>
                  <a:srgbClr val="FFFFFF"/>
                </a:highlight>
                <a:latin typeface="Nunito" pitchFamily="2" charset="0"/>
              </a:rPr>
              <a:t>are used in various engineering fields to represent complex logical relationships. This testing is a very effective tool in testing the software and its requirements management. The output may be dependent on many input conditions and decision tables give a tabular view of various combinations of input conditions and these conditions are in the form of True(T) and False(F). Also, it provides a set of conditions and its corresponding actions required in the testing.</a:t>
            </a:r>
            <a:endParaRPr lang="en-IN" dirty="0"/>
          </a:p>
        </p:txBody>
      </p:sp>
    </p:spTree>
    <p:extLst>
      <p:ext uri="{BB962C8B-B14F-4D97-AF65-F5344CB8AC3E}">
        <p14:creationId xmlns:p14="http://schemas.microsoft.com/office/powerpoint/2010/main" val="195703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68A-812D-A666-34E5-827FF9B038EF}"/>
              </a:ext>
            </a:extLst>
          </p:cNvPr>
          <p:cNvSpPr>
            <a:spLocks noGrp="1"/>
          </p:cNvSpPr>
          <p:nvPr>
            <p:ph type="title"/>
          </p:nvPr>
        </p:nvSpPr>
        <p:spPr/>
        <p:txBody>
          <a:bodyPr/>
          <a:lstStyle/>
          <a:p>
            <a:r>
              <a:rPr lang="en-IN" dirty="0"/>
              <a:t>Software development lifecycle</a:t>
            </a:r>
          </a:p>
        </p:txBody>
      </p:sp>
      <p:sp>
        <p:nvSpPr>
          <p:cNvPr id="3" name="Content Placeholder 2">
            <a:extLst>
              <a:ext uri="{FF2B5EF4-FFF2-40B4-BE49-F238E27FC236}">
                <a16:creationId xmlns:a16="http://schemas.microsoft.com/office/drawing/2014/main" id="{29D0CF46-5D61-7C8D-D568-425DF27AAEB2}"/>
              </a:ext>
            </a:extLst>
          </p:cNvPr>
          <p:cNvSpPr>
            <a:spLocks noGrp="1"/>
          </p:cNvSpPr>
          <p:nvPr>
            <p:ph idx="1"/>
          </p:nvPr>
        </p:nvSpPr>
        <p:spPr>
          <a:xfrm>
            <a:off x="1024128" y="2286000"/>
            <a:ext cx="9720073" cy="4572000"/>
          </a:xfrm>
        </p:spPr>
        <p:txBody>
          <a:bodyPr/>
          <a:lstStyle/>
          <a:p>
            <a:r>
              <a:rPr lang="en-US" b="0" i="0" dirty="0">
                <a:solidFill>
                  <a:srgbClr val="333333"/>
                </a:solidFill>
                <a:effectLst/>
                <a:highlight>
                  <a:srgbClr val="FFFFFF"/>
                </a:highligh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F4E9B63-DA6C-B4F5-2835-414B7E48A912}"/>
              </a:ext>
            </a:extLst>
          </p:cNvPr>
          <p:cNvPicPr>
            <a:picLocks noChangeAspect="1"/>
          </p:cNvPicPr>
          <p:nvPr/>
        </p:nvPicPr>
        <p:blipFill>
          <a:blip r:embed="rId2"/>
          <a:stretch>
            <a:fillRect/>
          </a:stretch>
        </p:blipFill>
        <p:spPr>
          <a:xfrm>
            <a:off x="2711733" y="3701143"/>
            <a:ext cx="6083923" cy="2895600"/>
          </a:xfrm>
          <a:prstGeom prst="rect">
            <a:avLst/>
          </a:prstGeom>
        </p:spPr>
      </p:pic>
    </p:spTree>
    <p:extLst>
      <p:ext uri="{BB962C8B-B14F-4D97-AF65-F5344CB8AC3E}">
        <p14:creationId xmlns:p14="http://schemas.microsoft.com/office/powerpoint/2010/main" val="2028549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62BA-C527-88C6-A0D7-D16E1778E42F}"/>
              </a:ext>
            </a:extLst>
          </p:cNvPr>
          <p:cNvSpPr>
            <a:spLocks noGrp="1"/>
          </p:cNvSpPr>
          <p:nvPr>
            <p:ph type="title"/>
          </p:nvPr>
        </p:nvSpPr>
        <p:spPr/>
        <p:txBody>
          <a:bodyPr/>
          <a:lstStyle/>
          <a:p>
            <a:r>
              <a:rPr lang="en-IN" dirty="0"/>
              <a:t>Functional testing types</a:t>
            </a:r>
          </a:p>
        </p:txBody>
      </p:sp>
      <p:sp>
        <p:nvSpPr>
          <p:cNvPr id="3" name="Content Placeholder 2">
            <a:extLst>
              <a:ext uri="{FF2B5EF4-FFF2-40B4-BE49-F238E27FC236}">
                <a16:creationId xmlns:a16="http://schemas.microsoft.com/office/drawing/2014/main" id="{BC26C188-021E-A5F5-2F2D-F21BAF6BBCEF}"/>
              </a:ext>
            </a:extLst>
          </p:cNvPr>
          <p:cNvSpPr>
            <a:spLocks noGrp="1"/>
          </p:cNvSpPr>
          <p:nvPr>
            <p:ph idx="1"/>
          </p:nvPr>
        </p:nvSpPr>
        <p:spPr/>
        <p:txBody>
          <a:bodyPr>
            <a:normAutofit fontScale="77500" lnSpcReduction="20000"/>
          </a:bodyPr>
          <a:lstStyle/>
          <a:p>
            <a:r>
              <a:rPr lang="en-US" sz="3600" b="1" i="0" dirty="0">
                <a:solidFill>
                  <a:srgbClr val="273239"/>
                </a:solidFill>
                <a:effectLst/>
                <a:highlight>
                  <a:srgbClr val="FFFFFF"/>
                </a:highlight>
                <a:latin typeface="Nunito" pitchFamily="2" charset="0"/>
              </a:rPr>
              <a:t>Unit testing </a:t>
            </a:r>
            <a:r>
              <a:rPr lang="en-US" b="0" i="0" dirty="0">
                <a:solidFill>
                  <a:srgbClr val="273239"/>
                </a:solidFill>
                <a:effectLst/>
                <a:highlight>
                  <a:srgbClr val="FFFFFF"/>
                </a:highlight>
                <a:latin typeface="Nunito" pitchFamily="2" charset="0"/>
              </a:rPr>
              <a:t>is a type of </a:t>
            </a:r>
            <a:r>
              <a:rPr lang="en-US" b="1" i="0" u="sng" dirty="0">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focuses on individual units or components of a software system. The purpose of unit testing is to validate that each unit of the software works as intended and meets the requirements. Developers typically perform unit testing, and it is performed early in the development process before the code is integrated and tested as a whole system.</a:t>
            </a:r>
          </a:p>
          <a:p>
            <a:pPr algn="l" fontAlgn="base"/>
            <a:r>
              <a:rPr lang="en-US" b="1" i="0" dirty="0">
                <a:solidFill>
                  <a:srgbClr val="273239"/>
                </a:solidFill>
                <a:effectLst/>
                <a:highlight>
                  <a:srgbClr val="FFFFFF"/>
                </a:highlight>
                <a:latin typeface="Nunito" pitchFamily="2" charset="0"/>
              </a:rPr>
              <a:t>Objective of Unit Testing</a:t>
            </a:r>
          </a:p>
          <a:p>
            <a:pPr algn="l" rtl="0" fontAlgn="base"/>
            <a:r>
              <a:rPr lang="en-US" b="0" i="0" dirty="0">
                <a:solidFill>
                  <a:srgbClr val="273239"/>
                </a:solidFill>
                <a:effectLst/>
                <a:highlight>
                  <a:srgbClr val="FFFFFF"/>
                </a:highlight>
                <a:latin typeface="Nunito" pitchFamily="2" charset="0"/>
              </a:rPr>
              <a:t>The objective of Unit Testing are follows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isolate a section of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verify the correctness of the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test every function and procedure.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fix bugs early in the development cycle and to save costs.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the developers understand the code base and enable them to make changes quickly.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with code reuse.</a:t>
            </a:r>
          </a:p>
          <a:p>
            <a:endParaRPr lang="en-IN" dirty="0"/>
          </a:p>
        </p:txBody>
      </p:sp>
    </p:spTree>
    <p:extLst>
      <p:ext uri="{BB962C8B-B14F-4D97-AF65-F5344CB8AC3E}">
        <p14:creationId xmlns:p14="http://schemas.microsoft.com/office/powerpoint/2010/main" val="2764937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62B9-E5B4-5945-226C-601C939F3CB7}"/>
              </a:ext>
            </a:extLst>
          </p:cNvPr>
          <p:cNvSpPr>
            <a:spLocks noGrp="1"/>
          </p:cNvSpPr>
          <p:nvPr>
            <p:ph type="title"/>
          </p:nvPr>
        </p:nvSpPr>
        <p:spPr/>
        <p:txBody>
          <a:bodyPr/>
          <a:lstStyle/>
          <a:p>
            <a:r>
              <a:rPr lang="en-IN" dirty="0"/>
              <a:t>Objective of unit testing </a:t>
            </a:r>
          </a:p>
        </p:txBody>
      </p:sp>
      <p:pic>
        <p:nvPicPr>
          <p:cNvPr id="5" name="Content Placeholder 4">
            <a:extLst>
              <a:ext uri="{FF2B5EF4-FFF2-40B4-BE49-F238E27FC236}">
                <a16:creationId xmlns:a16="http://schemas.microsoft.com/office/drawing/2014/main" id="{72C5222E-7827-6F89-C81E-CB44F158F0F7}"/>
              </a:ext>
            </a:extLst>
          </p:cNvPr>
          <p:cNvPicPr>
            <a:picLocks noGrp="1" noChangeAspect="1"/>
          </p:cNvPicPr>
          <p:nvPr>
            <p:ph idx="1"/>
          </p:nvPr>
        </p:nvPicPr>
        <p:blipFill>
          <a:blip r:embed="rId2"/>
          <a:stretch>
            <a:fillRect/>
          </a:stretch>
        </p:blipFill>
        <p:spPr>
          <a:xfrm>
            <a:off x="2510327" y="1874774"/>
            <a:ext cx="6601015" cy="4526025"/>
          </a:xfrm>
        </p:spPr>
      </p:pic>
    </p:spTree>
    <p:extLst>
      <p:ext uri="{BB962C8B-B14F-4D97-AF65-F5344CB8AC3E}">
        <p14:creationId xmlns:p14="http://schemas.microsoft.com/office/powerpoint/2010/main" val="1174368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B928-310F-9C8E-F7C6-D5EBAF8AFF90}"/>
              </a:ext>
            </a:extLst>
          </p:cNvPr>
          <p:cNvSpPr>
            <a:spLocks noGrp="1"/>
          </p:cNvSpPr>
          <p:nvPr>
            <p:ph type="title"/>
          </p:nvPr>
        </p:nvSpPr>
        <p:spPr/>
        <p:txBody>
          <a:bodyPr/>
          <a:lstStyle/>
          <a:p>
            <a:r>
              <a:rPr lang="en-IN" dirty="0"/>
              <a:t>Tools for unit testing</a:t>
            </a:r>
          </a:p>
        </p:txBody>
      </p:sp>
      <p:sp>
        <p:nvSpPr>
          <p:cNvPr id="3" name="Content Placeholder 2">
            <a:extLst>
              <a:ext uri="{FF2B5EF4-FFF2-40B4-BE49-F238E27FC236}">
                <a16:creationId xmlns:a16="http://schemas.microsoft.com/office/drawing/2014/main" id="{E4C1F319-0A4C-EF27-771F-B44CF9095A19}"/>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Unit Testing Tools</a:t>
            </a:r>
          </a:p>
          <a:p>
            <a:pPr algn="l" rtl="0" fontAlgn="base"/>
            <a:r>
              <a:rPr lang="en-US" b="0" i="0" dirty="0">
                <a:solidFill>
                  <a:srgbClr val="273239"/>
                </a:solidFill>
                <a:effectLst/>
                <a:highlight>
                  <a:srgbClr val="FFFFFF"/>
                </a:highlight>
                <a:latin typeface="Nunito" pitchFamily="2" charset="0"/>
              </a:rPr>
              <a:t>Here are some commonly used </a:t>
            </a:r>
            <a:r>
              <a:rPr lang="en-US" b="1" i="0" u="sng" dirty="0">
                <a:solidFill>
                  <a:srgbClr val="273239"/>
                </a:solidFill>
                <a:effectLst/>
                <a:highlight>
                  <a:srgbClr val="FFFFFF"/>
                </a:highlight>
                <a:latin typeface="Nunito" pitchFamily="2" charset="0"/>
                <a:hlinkClick r:id="rId2"/>
              </a:rPr>
              <a:t>Unit Testing tools</a:t>
            </a:r>
            <a:r>
              <a:rPr lang="en-US" b="0" i="0" dirty="0">
                <a:solidFill>
                  <a:srgbClr val="273239"/>
                </a:solidFill>
                <a:effectLst/>
                <a:highlight>
                  <a:srgbClr val="FFFFFF"/>
                </a:highlight>
                <a:latin typeface="Nunito" pitchFamily="2" charset="0"/>
              </a:rPr>
              <a:t>: </a:t>
            </a:r>
          </a:p>
          <a:p>
            <a:pPr algn="l" fontAlgn="base">
              <a:buFont typeface="+mj-lt"/>
              <a:buAutoNum type="arabicPeriod"/>
            </a:pPr>
            <a:r>
              <a:rPr lang="en-US" b="0" i="0" u="sng" dirty="0" err="1">
                <a:solidFill>
                  <a:srgbClr val="273239"/>
                </a:solidFill>
                <a:effectLst/>
                <a:highlight>
                  <a:srgbClr val="FFFFFF"/>
                </a:highlight>
                <a:latin typeface="Nunito" pitchFamily="2" charset="0"/>
                <a:hlinkClick r:id="rId3"/>
              </a:rPr>
              <a:t>Jtest</a:t>
            </a:r>
            <a:r>
              <a:rPr lang="en-US" b="0" i="0" u="sng" dirty="0">
                <a:solidFill>
                  <a:srgbClr val="273239"/>
                </a:solidFill>
                <a:effectLst/>
                <a:highlight>
                  <a:srgbClr val="FFFFFF"/>
                </a:highlight>
                <a:latin typeface="Nunito" pitchFamily="2" charset="0"/>
                <a:hlinkClick r:id="rId3"/>
              </a:rPr>
              <a:t> </a:t>
            </a:r>
            <a:endParaRPr lang="en-US" b="0" i="0" dirty="0">
              <a:solidFill>
                <a:srgbClr val="273239"/>
              </a:solidFill>
              <a:effectLst/>
              <a:highlight>
                <a:srgbClr val="FFFFFF"/>
              </a:highlight>
              <a:latin typeface="Nunito" pitchFamily="2" charset="0"/>
            </a:endParaRPr>
          </a:p>
          <a:p>
            <a:pPr algn="l" fontAlgn="base">
              <a:buFont typeface="+mj-lt"/>
              <a:buAutoNum type="arabicPeriod" startAt="2"/>
            </a:pPr>
            <a:r>
              <a:rPr lang="en-US" b="0" i="0" u="sng" dirty="0">
                <a:solidFill>
                  <a:srgbClr val="273239"/>
                </a:solidFill>
                <a:effectLst/>
                <a:highlight>
                  <a:srgbClr val="FFFFFF"/>
                </a:highlight>
                <a:latin typeface="Nunito" pitchFamily="2" charset="0"/>
                <a:hlinkClick r:id="rId4"/>
              </a:rPr>
              <a:t>Junit </a:t>
            </a:r>
            <a:endParaRPr lang="en-US" b="0" i="0" dirty="0">
              <a:solidFill>
                <a:srgbClr val="273239"/>
              </a:solidFill>
              <a:effectLst/>
              <a:highlight>
                <a:srgbClr val="FFFFFF"/>
              </a:highlight>
              <a:latin typeface="Nunito" pitchFamily="2" charset="0"/>
            </a:endParaRPr>
          </a:p>
          <a:p>
            <a:pPr algn="l" fontAlgn="base">
              <a:buFont typeface="+mj-lt"/>
              <a:buAutoNum type="arabicPeriod" startAt="3"/>
            </a:pPr>
            <a:r>
              <a:rPr lang="en-US" b="0" i="0" dirty="0" err="1">
                <a:solidFill>
                  <a:srgbClr val="273239"/>
                </a:solidFill>
                <a:effectLst/>
                <a:highlight>
                  <a:srgbClr val="FFFFFF"/>
                </a:highlight>
                <a:latin typeface="Nunito" pitchFamily="2" charset="0"/>
              </a:rPr>
              <a:t>NUnit</a:t>
            </a:r>
            <a:r>
              <a:rPr lang="en-US" b="0" i="0" dirty="0">
                <a:solidFill>
                  <a:srgbClr val="273239"/>
                </a:solidFill>
                <a:effectLst/>
                <a:highlight>
                  <a:srgbClr val="FFFFFF"/>
                </a:highlight>
                <a:latin typeface="Nunito" pitchFamily="2" charset="0"/>
              </a:rPr>
              <a:t> </a:t>
            </a:r>
          </a:p>
          <a:p>
            <a:pPr algn="l" fontAlgn="base">
              <a:buFont typeface="+mj-lt"/>
              <a:buAutoNum type="arabicPeriod" startAt="4"/>
            </a:pPr>
            <a:r>
              <a:rPr lang="en-US" b="0" i="0" dirty="0">
                <a:solidFill>
                  <a:srgbClr val="273239"/>
                </a:solidFill>
                <a:effectLst/>
                <a:highlight>
                  <a:srgbClr val="FFFFFF"/>
                </a:highlight>
                <a:latin typeface="Nunito" pitchFamily="2" charset="0"/>
              </a:rPr>
              <a:t>EMMA</a:t>
            </a:r>
          </a:p>
          <a:p>
            <a:pPr algn="l" fontAlgn="base">
              <a:buFont typeface="+mj-lt"/>
              <a:buAutoNum type="arabicPeriod" startAt="5"/>
            </a:pPr>
            <a:r>
              <a:rPr lang="en-US" b="0" i="0" u="sng" dirty="0" err="1">
                <a:solidFill>
                  <a:srgbClr val="273239"/>
                </a:solidFill>
                <a:effectLst/>
                <a:highlight>
                  <a:srgbClr val="FFFFFF"/>
                </a:highlight>
                <a:latin typeface="Nunito" pitchFamily="2" charset="0"/>
                <a:hlinkClick r:id="rId5"/>
              </a:rPr>
              <a:t>PHPUnit</a:t>
            </a:r>
            <a:r>
              <a:rPr lang="en-US" b="0" i="0" u="sng" dirty="0">
                <a:solidFill>
                  <a:srgbClr val="273239"/>
                </a:solidFill>
                <a:effectLst/>
                <a:highlight>
                  <a:srgbClr val="FFFFFF"/>
                </a:highlight>
                <a:latin typeface="Nunito" pitchFamily="2" charset="0"/>
                <a:hlinkClick r:id="rId5"/>
              </a:rPr>
              <a:t> </a:t>
            </a: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425055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6B1D-ABC6-2DEA-A725-914CF225F0F6}"/>
              </a:ext>
            </a:extLst>
          </p:cNvPr>
          <p:cNvSpPr>
            <a:spLocks noGrp="1"/>
          </p:cNvSpPr>
          <p:nvPr>
            <p:ph type="title"/>
          </p:nvPr>
        </p:nvSpPr>
        <p:spPr/>
        <p:txBody>
          <a:bodyPr/>
          <a:lstStyle/>
          <a:p>
            <a:r>
              <a:rPr lang="en-IN" dirty="0"/>
              <a:t>Integration testing</a:t>
            </a:r>
          </a:p>
        </p:txBody>
      </p:sp>
      <p:sp>
        <p:nvSpPr>
          <p:cNvPr id="3" name="Content Placeholder 2">
            <a:extLst>
              <a:ext uri="{FF2B5EF4-FFF2-40B4-BE49-F238E27FC236}">
                <a16:creationId xmlns:a16="http://schemas.microsoft.com/office/drawing/2014/main" id="{4AF8DDDD-0F74-6256-9627-CE236BC35628}"/>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Integration testing</a:t>
            </a:r>
            <a:r>
              <a:rPr lang="en-US" b="0" i="0" dirty="0">
                <a:solidFill>
                  <a:srgbClr val="273239"/>
                </a:solidFill>
                <a:effectLst/>
                <a:highlight>
                  <a:srgbClr val="FFFFFF"/>
                </a:highlight>
                <a:latin typeface="Nunito" pitchFamily="2" charset="0"/>
              </a:rPr>
              <a:t>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p>
          <a:p>
            <a:r>
              <a:rPr lang="en-US" b="0" i="0" dirty="0">
                <a:solidFill>
                  <a:srgbClr val="273239"/>
                </a:solidFill>
                <a:effectLst/>
                <a:highlight>
                  <a:srgbClr val="FFFFFF"/>
                </a:highlight>
                <a:latin typeface="Nunito" pitchFamily="2" charset="0"/>
              </a:rPr>
              <a:t>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endParaRPr lang="en-IN" dirty="0"/>
          </a:p>
        </p:txBody>
      </p:sp>
    </p:spTree>
    <p:extLst>
      <p:ext uri="{BB962C8B-B14F-4D97-AF65-F5344CB8AC3E}">
        <p14:creationId xmlns:p14="http://schemas.microsoft.com/office/powerpoint/2010/main" val="2825386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6B1-82B2-59ED-AA69-2FD2A6972C37}"/>
              </a:ext>
            </a:extLst>
          </p:cNvPr>
          <p:cNvSpPr>
            <a:spLocks noGrp="1"/>
          </p:cNvSpPr>
          <p:nvPr>
            <p:ph type="title"/>
          </p:nvPr>
        </p:nvSpPr>
        <p:spPr/>
        <p:txBody>
          <a:bodyPr/>
          <a:lstStyle/>
          <a:p>
            <a:r>
              <a:rPr lang="en-IN" dirty="0"/>
              <a:t>Integration testing approach</a:t>
            </a:r>
          </a:p>
        </p:txBody>
      </p:sp>
      <p:pic>
        <p:nvPicPr>
          <p:cNvPr id="5" name="Content Placeholder 4">
            <a:extLst>
              <a:ext uri="{FF2B5EF4-FFF2-40B4-BE49-F238E27FC236}">
                <a16:creationId xmlns:a16="http://schemas.microsoft.com/office/drawing/2014/main" id="{1564DD03-8548-9529-B8F6-73164BA844FC}"/>
              </a:ext>
            </a:extLst>
          </p:cNvPr>
          <p:cNvPicPr>
            <a:picLocks noGrp="1" noChangeAspect="1"/>
          </p:cNvPicPr>
          <p:nvPr>
            <p:ph idx="1"/>
          </p:nvPr>
        </p:nvPicPr>
        <p:blipFill>
          <a:blip r:embed="rId2"/>
          <a:stretch>
            <a:fillRect/>
          </a:stretch>
        </p:blipFill>
        <p:spPr>
          <a:xfrm>
            <a:off x="1273629" y="2231571"/>
            <a:ext cx="9296400" cy="4041213"/>
          </a:xfrm>
        </p:spPr>
      </p:pic>
    </p:spTree>
    <p:extLst>
      <p:ext uri="{BB962C8B-B14F-4D97-AF65-F5344CB8AC3E}">
        <p14:creationId xmlns:p14="http://schemas.microsoft.com/office/powerpoint/2010/main" val="2750998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3B33-A517-50F6-EB0E-67B556D3E17E}"/>
              </a:ext>
            </a:extLst>
          </p:cNvPr>
          <p:cNvSpPr>
            <a:spLocks noGrp="1"/>
          </p:cNvSpPr>
          <p:nvPr>
            <p:ph type="title"/>
          </p:nvPr>
        </p:nvSpPr>
        <p:spPr/>
        <p:txBody>
          <a:bodyPr/>
          <a:lstStyle/>
          <a:p>
            <a:r>
              <a:rPr lang="en-IN" dirty="0"/>
              <a:t>Big bang integration testing </a:t>
            </a:r>
          </a:p>
        </p:txBody>
      </p:sp>
      <p:sp>
        <p:nvSpPr>
          <p:cNvPr id="3" name="Content Placeholder 2">
            <a:extLst>
              <a:ext uri="{FF2B5EF4-FFF2-40B4-BE49-F238E27FC236}">
                <a16:creationId xmlns:a16="http://schemas.microsoft.com/office/drawing/2014/main" id="{6E1B1D14-D572-6F6C-1E5D-CF1189C77FD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debugging errors reported during Big Bang integration testing is very expensive to fix.</a:t>
            </a:r>
            <a:endParaRPr lang="en-IN" dirty="0"/>
          </a:p>
        </p:txBody>
      </p:sp>
    </p:spTree>
    <p:extLst>
      <p:ext uri="{BB962C8B-B14F-4D97-AF65-F5344CB8AC3E}">
        <p14:creationId xmlns:p14="http://schemas.microsoft.com/office/powerpoint/2010/main" val="185365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4140-5787-49F3-1BF5-7C6DF19B11DE}"/>
              </a:ext>
            </a:extLst>
          </p:cNvPr>
          <p:cNvSpPr>
            <a:spLocks noGrp="1"/>
          </p:cNvSpPr>
          <p:nvPr>
            <p:ph type="title"/>
          </p:nvPr>
        </p:nvSpPr>
        <p:spPr/>
        <p:txBody>
          <a:bodyPr/>
          <a:lstStyle/>
          <a:p>
            <a:r>
              <a:rPr lang="en-IN" dirty="0"/>
              <a:t>Bottom up integration testing</a:t>
            </a:r>
          </a:p>
        </p:txBody>
      </p:sp>
      <p:sp>
        <p:nvSpPr>
          <p:cNvPr id="3" name="Content Placeholder 2">
            <a:extLst>
              <a:ext uri="{FF2B5EF4-FFF2-40B4-BE49-F238E27FC236}">
                <a16:creationId xmlns:a16="http://schemas.microsoft.com/office/drawing/2014/main" id="{2836DC36-FABC-C378-5FC0-5598C089F83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In bottom-up testing, each module at lower levels are tested with higher modules until all modules are tested. The primary purpose of this integration testing is that each subsystem tests the interfaces among various modules making up the subsystem. This integration testing uses test drivers to drive and pass appropriate data to the lower-level modules.</a:t>
            </a:r>
            <a:endParaRPr lang="en-IN" dirty="0"/>
          </a:p>
        </p:txBody>
      </p:sp>
    </p:spTree>
    <p:extLst>
      <p:ext uri="{BB962C8B-B14F-4D97-AF65-F5344CB8AC3E}">
        <p14:creationId xmlns:p14="http://schemas.microsoft.com/office/powerpoint/2010/main" val="3203117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ECA-C1B7-B970-490A-ECBE1776380F}"/>
              </a:ext>
            </a:extLst>
          </p:cNvPr>
          <p:cNvSpPr>
            <a:spLocks noGrp="1"/>
          </p:cNvSpPr>
          <p:nvPr>
            <p:ph type="title"/>
          </p:nvPr>
        </p:nvSpPr>
        <p:spPr/>
        <p:txBody>
          <a:bodyPr/>
          <a:lstStyle/>
          <a:p>
            <a:r>
              <a:rPr lang="en-IN" dirty="0"/>
              <a:t>Top down integration testing</a:t>
            </a:r>
          </a:p>
        </p:txBody>
      </p:sp>
      <p:sp>
        <p:nvSpPr>
          <p:cNvPr id="3" name="Content Placeholder 2">
            <a:extLst>
              <a:ext uri="{FF2B5EF4-FFF2-40B4-BE49-F238E27FC236}">
                <a16:creationId xmlns:a16="http://schemas.microsoft.com/office/drawing/2014/main" id="{CE62DE16-22F5-F058-E1A1-CBCDBE031A4B}"/>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Top-down integration testing technique is used in order to simulate the </a:t>
            </a:r>
            <a:r>
              <a:rPr lang="en-US" b="0" i="0" dirty="0" err="1">
                <a:solidFill>
                  <a:srgbClr val="273239"/>
                </a:solidFill>
                <a:effectLst/>
                <a:highlight>
                  <a:srgbClr val="FFFFFF"/>
                </a:highlight>
                <a:latin typeface="Nunito" pitchFamily="2" charset="0"/>
              </a:rPr>
              <a:t>behaviour</a:t>
            </a:r>
            <a:r>
              <a:rPr lang="en-US" b="0" i="0" dirty="0">
                <a:solidFill>
                  <a:srgbClr val="273239"/>
                </a:solidFill>
                <a:effectLst/>
                <a:highlight>
                  <a:srgbClr val="FFFFFF"/>
                </a:highlight>
                <a:latin typeface="Nunito" pitchFamily="2" charset="0"/>
              </a:rPr>
              <a:t> of the lower-level modules that are not yet integrated. In this integration testing, testing takes place from top to bottom. First, high-level modules are tested and then low-level modules and finally integrating the low-level modules to a high level to ensure the system is working as intended. </a:t>
            </a:r>
            <a:endParaRPr lang="en-IN" dirty="0"/>
          </a:p>
        </p:txBody>
      </p:sp>
    </p:spTree>
    <p:extLst>
      <p:ext uri="{BB962C8B-B14F-4D97-AF65-F5344CB8AC3E}">
        <p14:creationId xmlns:p14="http://schemas.microsoft.com/office/powerpoint/2010/main" val="1167652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EF24-2F38-5D6D-2C85-6A17A6D0E1A1}"/>
              </a:ext>
            </a:extLst>
          </p:cNvPr>
          <p:cNvSpPr>
            <a:spLocks noGrp="1"/>
          </p:cNvSpPr>
          <p:nvPr>
            <p:ph type="title"/>
          </p:nvPr>
        </p:nvSpPr>
        <p:spPr/>
        <p:txBody>
          <a:bodyPr/>
          <a:lstStyle/>
          <a:p>
            <a:r>
              <a:rPr lang="en-IN" dirty="0"/>
              <a:t>Mixed integration testing </a:t>
            </a:r>
          </a:p>
        </p:txBody>
      </p:sp>
      <p:sp>
        <p:nvSpPr>
          <p:cNvPr id="3" name="Content Placeholder 2">
            <a:extLst>
              <a:ext uri="{FF2B5EF4-FFF2-40B4-BE49-F238E27FC236}">
                <a16:creationId xmlns:a16="http://schemas.microsoft.com/office/drawing/2014/main" id="{3B4B6074-C773-C614-D17F-B73C65D51FA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a:t>
            </a:r>
            <a:endParaRPr lang="en-IN" dirty="0"/>
          </a:p>
        </p:txBody>
      </p:sp>
    </p:spTree>
    <p:extLst>
      <p:ext uri="{BB962C8B-B14F-4D97-AF65-F5344CB8AC3E}">
        <p14:creationId xmlns:p14="http://schemas.microsoft.com/office/powerpoint/2010/main" val="3353514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4707-F196-323C-8781-D3A938D02795}"/>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5C7DCE00-80E9-628F-6260-B0B1FF252F66}"/>
              </a:ext>
            </a:extLst>
          </p:cNvPr>
          <p:cNvSpPr>
            <a:spLocks noGrp="1"/>
          </p:cNvSpPr>
          <p:nvPr>
            <p:ph idx="1"/>
          </p:nvPr>
        </p:nvSpPr>
        <p:spPr/>
        <p:txBody>
          <a:bodyPr>
            <a:normAutofit lnSpcReduction="10000"/>
          </a:bodyPr>
          <a:lstStyle/>
          <a:p>
            <a:pPr algn="l" rtl="0" fontAlgn="base"/>
            <a:r>
              <a:rPr lang="en-US" b="1" i="0" dirty="0">
                <a:solidFill>
                  <a:srgbClr val="273239"/>
                </a:solidFill>
                <a:effectLst/>
                <a:highlight>
                  <a:srgbClr val="FFFFFF"/>
                </a:highlight>
                <a:latin typeface="Nunito" pitchFamily="2" charset="0"/>
              </a:rPr>
              <a:t>System Testing</a:t>
            </a:r>
            <a:r>
              <a:rPr lang="en-US" b="0" i="0" dirty="0">
                <a:solidFill>
                  <a:srgbClr val="273239"/>
                </a:solidFill>
                <a:effectLst/>
                <a:highlight>
                  <a:srgbClr val="FFFFFF"/>
                </a:highlight>
                <a:latin typeface="Nunito" pitchFamily="2" charset="0"/>
              </a:rPr>
              <a:t> is a type of </a:t>
            </a:r>
            <a:r>
              <a:rPr lang="en-US" b="0" i="0" u="sng" dirty="0">
                <a:solidFill>
                  <a:srgbClr val="273239"/>
                </a:solidFill>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is performed on a completely integrated system to evaluate the compliance of the system with the corresponding requirements. In system testing, integration testing passed components are taken as input.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goal of integration testing is to detect any irregularity between the units that are integrated. System testing detects defects within both the integrated units and the whole system. The result of system testing is the observed behavior of a component or a system when it is tested.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System Testing</a:t>
            </a:r>
            <a:r>
              <a:rPr lang="en-US" b="0" i="0" dirty="0">
                <a:solidFill>
                  <a:srgbClr val="273239"/>
                </a:solidFill>
                <a:effectLst/>
                <a:highlight>
                  <a:srgbClr val="FFFFFF"/>
                </a:highlight>
                <a:latin typeface="Nunito" pitchFamily="2" charset="0"/>
              </a:rPr>
              <a:t> is carried out on the whole system in the context of either system requirement specifications or functional requirement specifications or the context of both. System testing tests the design and behavior of the system and also the expectations of the customer.</a:t>
            </a:r>
          </a:p>
          <a:p>
            <a:endParaRPr lang="en-IN" dirty="0"/>
          </a:p>
        </p:txBody>
      </p:sp>
    </p:spTree>
    <p:extLst>
      <p:ext uri="{BB962C8B-B14F-4D97-AF65-F5344CB8AC3E}">
        <p14:creationId xmlns:p14="http://schemas.microsoft.com/office/powerpoint/2010/main" val="3764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9F0-C1A5-CEFB-B4B4-A59199C9F818}"/>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2FACCF5-E0CE-84A4-C21E-A73A49D992BA}"/>
              </a:ext>
            </a:extLst>
          </p:cNvPr>
          <p:cNvSpPr>
            <a:spLocks noGrp="1"/>
          </p:cNvSpPr>
          <p:nvPr>
            <p:ph idx="1"/>
          </p:nvPr>
        </p:nvSpPr>
        <p:spPr/>
        <p:txBody>
          <a:bodyPr/>
          <a:lstStyle/>
          <a:p>
            <a:r>
              <a:rPr lang="en-IN" b="1" i="0" dirty="0">
                <a:solidFill>
                  <a:srgbClr val="333333"/>
                </a:solidFill>
                <a:effectLst/>
                <a:highlight>
                  <a:srgbClr val="FFFFFF"/>
                </a:highlight>
                <a:latin typeface="inter-bold"/>
              </a:rPr>
              <a:t>Planning and requirement analysis</a:t>
            </a:r>
          </a:p>
          <a:p>
            <a:pPr algn="just"/>
            <a:r>
              <a:rPr lang="en-US" b="0" i="0" dirty="0">
                <a:solidFill>
                  <a:srgbClr val="333333"/>
                </a:solidFill>
                <a:effectLst/>
                <a:highlight>
                  <a:srgbClr val="FFFFFF"/>
                </a:highlight>
                <a:latin typeface="inter-regular"/>
              </a:rPr>
              <a:t>Requirement Analysis is the most important and necessary stage in SDLC.</a:t>
            </a:r>
          </a:p>
          <a:p>
            <a:pPr algn="just"/>
            <a:r>
              <a:rPr lang="en-US" b="0" i="0" dirty="0">
                <a:solidFill>
                  <a:srgbClr val="333333"/>
                </a:solidFill>
                <a:effectLst/>
                <a:highlight>
                  <a:srgbClr val="FFFFFF"/>
                </a:highlight>
                <a:latin typeface="inter-regular"/>
              </a:rPr>
              <a:t>The senior members of the team perform it with inputs from all the stakeholders and domain experts or SMEs in the industry.</a:t>
            </a:r>
          </a:p>
          <a:p>
            <a:pPr algn="just"/>
            <a:r>
              <a:rPr lang="en-US" b="0" i="0" dirty="0">
                <a:solidFill>
                  <a:srgbClr val="333333"/>
                </a:solidFill>
                <a:effectLst/>
                <a:highlight>
                  <a:srgbClr val="FFFFFF"/>
                </a:highlight>
                <a:latin typeface="inter-regular"/>
              </a:rPr>
              <a:t>Planning for the quality assurance requirements and identifications of the risks associated with the projects is also done at this stage.</a:t>
            </a:r>
          </a:p>
          <a:p>
            <a:r>
              <a:rPr lang="en-US" b="0" i="0" dirty="0">
                <a:solidFill>
                  <a:srgbClr val="333333"/>
                </a:solidFill>
                <a:effectLst/>
                <a:highlight>
                  <a:srgbClr val="FFFFFF"/>
                </a:highlight>
                <a:latin typeface="inter-regular"/>
              </a:rPr>
              <a:t>Once the requirement is understood, the SRS (Software Requirement Specification) document is created. The developers should thoroughly follow this document and also should be reviewed by the customer for future reference.</a:t>
            </a:r>
            <a:endParaRPr lang="en-IN" dirty="0"/>
          </a:p>
        </p:txBody>
      </p:sp>
    </p:spTree>
    <p:extLst>
      <p:ext uri="{BB962C8B-B14F-4D97-AF65-F5344CB8AC3E}">
        <p14:creationId xmlns:p14="http://schemas.microsoft.com/office/powerpoint/2010/main" val="2721294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AEED-0724-316E-088A-DBEC221A1198}"/>
              </a:ext>
            </a:extLst>
          </p:cNvPr>
          <p:cNvSpPr>
            <a:spLocks noGrp="1"/>
          </p:cNvSpPr>
          <p:nvPr>
            <p:ph type="title"/>
          </p:nvPr>
        </p:nvSpPr>
        <p:spPr/>
        <p:txBody>
          <a:bodyPr/>
          <a:lstStyle/>
          <a:p>
            <a:r>
              <a:rPr lang="en-IN" dirty="0"/>
              <a:t>System testing level</a:t>
            </a:r>
          </a:p>
        </p:txBody>
      </p:sp>
      <p:pic>
        <p:nvPicPr>
          <p:cNvPr id="5" name="Content Placeholder 4">
            <a:extLst>
              <a:ext uri="{FF2B5EF4-FFF2-40B4-BE49-F238E27FC236}">
                <a16:creationId xmlns:a16="http://schemas.microsoft.com/office/drawing/2014/main" id="{3AC4E12C-0EA8-979F-3E5F-3392F4EE3F24}"/>
              </a:ext>
            </a:extLst>
          </p:cNvPr>
          <p:cNvPicPr>
            <a:picLocks noGrp="1" noChangeAspect="1"/>
          </p:cNvPicPr>
          <p:nvPr>
            <p:ph idx="1"/>
          </p:nvPr>
        </p:nvPicPr>
        <p:blipFill>
          <a:blip r:embed="rId2"/>
          <a:stretch>
            <a:fillRect/>
          </a:stretch>
        </p:blipFill>
        <p:spPr>
          <a:xfrm>
            <a:off x="2892769" y="2271081"/>
            <a:ext cx="6406462" cy="4001703"/>
          </a:xfrm>
        </p:spPr>
      </p:pic>
    </p:spTree>
    <p:extLst>
      <p:ext uri="{BB962C8B-B14F-4D97-AF65-F5344CB8AC3E}">
        <p14:creationId xmlns:p14="http://schemas.microsoft.com/office/powerpoint/2010/main" val="1081599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9B79-776E-C77D-1C0F-7BB2D76D4EEB}"/>
              </a:ext>
            </a:extLst>
          </p:cNvPr>
          <p:cNvSpPr>
            <a:spLocks noGrp="1"/>
          </p:cNvSpPr>
          <p:nvPr>
            <p:ph type="title"/>
          </p:nvPr>
        </p:nvSpPr>
        <p:spPr/>
        <p:txBody>
          <a:bodyPr/>
          <a:lstStyle/>
          <a:p>
            <a:r>
              <a:rPr lang="en-IN" dirty="0"/>
              <a:t>System testing process</a:t>
            </a:r>
          </a:p>
        </p:txBody>
      </p:sp>
      <p:pic>
        <p:nvPicPr>
          <p:cNvPr id="5" name="Content Placeholder 4">
            <a:extLst>
              <a:ext uri="{FF2B5EF4-FFF2-40B4-BE49-F238E27FC236}">
                <a16:creationId xmlns:a16="http://schemas.microsoft.com/office/drawing/2014/main" id="{8C27262B-0383-0B44-C44A-081CAFF1E96F}"/>
              </a:ext>
            </a:extLst>
          </p:cNvPr>
          <p:cNvPicPr>
            <a:picLocks noGrp="1" noChangeAspect="1"/>
          </p:cNvPicPr>
          <p:nvPr>
            <p:ph idx="1"/>
          </p:nvPr>
        </p:nvPicPr>
        <p:blipFill>
          <a:blip r:embed="rId2"/>
          <a:stretch>
            <a:fillRect/>
          </a:stretch>
        </p:blipFill>
        <p:spPr>
          <a:xfrm>
            <a:off x="1730830" y="2318658"/>
            <a:ext cx="8610600" cy="3842656"/>
          </a:xfrm>
        </p:spPr>
      </p:pic>
    </p:spTree>
    <p:extLst>
      <p:ext uri="{BB962C8B-B14F-4D97-AF65-F5344CB8AC3E}">
        <p14:creationId xmlns:p14="http://schemas.microsoft.com/office/powerpoint/2010/main" val="2617475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63A5-3CCE-2002-3707-7A0F24676A69}"/>
              </a:ext>
            </a:extLst>
          </p:cNvPr>
          <p:cNvSpPr>
            <a:spLocks noGrp="1"/>
          </p:cNvSpPr>
          <p:nvPr>
            <p:ph type="title"/>
          </p:nvPr>
        </p:nvSpPr>
        <p:spPr/>
        <p:txBody>
          <a:bodyPr/>
          <a:lstStyle/>
          <a:p>
            <a:r>
              <a:rPr lang="en-IN" dirty="0"/>
              <a:t>Testing based on changes in application</a:t>
            </a:r>
          </a:p>
        </p:txBody>
      </p:sp>
      <p:sp>
        <p:nvSpPr>
          <p:cNvPr id="3" name="Content Placeholder 2">
            <a:extLst>
              <a:ext uri="{FF2B5EF4-FFF2-40B4-BE49-F238E27FC236}">
                <a16:creationId xmlns:a16="http://schemas.microsoft.com/office/drawing/2014/main" id="{65DFB4D0-47B7-CDE8-93B8-A1293E4E9ECC}"/>
              </a:ext>
            </a:extLst>
          </p:cNvPr>
          <p:cNvSpPr>
            <a:spLocks noGrp="1"/>
          </p:cNvSpPr>
          <p:nvPr>
            <p:ph idx="1"/>
          </p:nvPr>
        </p:nvSpPr>
        <p:spPr/>
        <p:txBody>
          <a:bodyPr/>
          <a:lstStyle/>
          <a:p>
            <a:r>
              <a:rPr lang="en-IN" dirty="0"/>
              <a:t>There are 4 major types of testing done based on changes in software application </a:t>
            </a:r>
          </a:p>
          <a:p>
            <a:endParaRPr lang="en-IN" dirty="0"/>
          </a:p>
          <a:p>
            <a:pPr algn="ctr"/>
            <a:r>
              <a:rPr lang="en-IN" sz="3200" dirty="0"/>
              <a:t>1. Retesting</a:t>
            </a:r>
          </a:p>
          <a:p>
            <a:pPr algn="ctr"/>
            <a:r>
              <a:rPr lang="en-IN" sz="3200" dirty="0"/>
              <a:t>2.Regression Testing</a:t>
            </a:r>
          </a:p>
          <a:p>
            <a:pPr algn="ctr"/>
            <a:r>
              <a:rPr lang="en-IN" sz="3200" dirty="0"/>
              <a:t>3.Sanity Testing</a:t>
            </a:r>
          </a:p>
          <a:p>
            <a:pPr algn="ctr"/>
            <a:r>
              <a:rPr lang="en-IN" sz="3200" dirty="0"/>
              <a:t>4.Smoke Testing </a:t>
            </a:r>
          </a:p>
          <a:p>
            <a:endParaRPr lang="en-IN" dirty="0"/>
          </a:p>
        </p:txBody>
      </p:sp>
    </p:spTree>
    <p:extLst>
      <p:ext uri="{BB962C8B-B14F-4D97-AF65-F5344CB8AC3E}">
        <p14:creationId xmlns:p14="http://schemas.microsoft.com/office/powerpoint/2010/main" val="32223122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C051-3690-3195-0311-15C838ADAB5C}"/>
              </a:ext>
            </a:extLst>
          </p:cNvPr>
          <p:cNvSpPr>
            <a:spLocks noGrp="1"/>
          </p:cNvSpPr>
          <p:nvPr>
            <p:ph type="title"/>
          </p:nvPr>
        </p:nvSpPr>
        <p:spPr/>
        <p:txBody>
          <a:bodyPr/>
          <a:lstStyle/>
          <a:p>
            <a:r>
              <a:rPr lang="en-IN" dirty="0"/>
              <a:t>Retesting</a:t>
            </a:r>
          </a:p>
        </p:txBody>
      </p:sp>
      <p:sp>
        <p:nvSpPr>
          <p:cNvPr id="3" name="Content Placeholder 2">
            <a:extLst>
              <a:ext uri="{FF2B5EF4-FFF2-40B4-BE49-F238E27FC236}">
                <a16:creationId xmlns:a16="http://schemas.microsoft.com/office/drawing/2014/main" id="{1A9F57B9-DBC2-DBDE-8B83-62DDDFBF9C22}"/>
              </a:ext>
            </a:extLst>
          </p:cNvPr>
          <p:cNvSpPr>
            <a:spLocks noGrp="1"/>
          </p:cNvSpPr>
          <p:nvPr>
            <p:ph idx="1"/>
          </p:nvPr>
        </p:nvSpPr>
        <p:spPr/>
        <p:txBody>
          <a:bodyPr/>
          <a:lstStyle/>
          <a:p>
            <a:pPr algn="just" rtl="0" fontAlgn="base"/>
            <a:r>
              <a:rPr lang="en-US" sz="2400" b="1" i="0" dirty="0">
                <a:solidFill>
                  <a:srgbClr val="273239"/>
                </a:solidFill>
                <a:effectLst/>
                <a:highlight>
                  <a:srgbClr val="FFFFFF"/>
                </a:highlight>
                <a:latin typeface="Nunito" pitchFamily="2" charset="0"/>
              </a:rPr>
              <a:t>Retesting</a:t>
            </a:r>
          </a:p>
          <a:p>
            <a:pPr marL="0" indent="0" algn="just" rtl="0" fontAlgn="base">
              <a:buNone/>
            </a:pPr>
            <a:r>
              <a:rPr lang="en-US" b="0" i="0" dirty="0">
                <a:solidFill>
                  <a:srgbClr val="273239"/>
                </a:solidFill>
                <a:effectLst/>
                <a:highlight>
                  <a:srgbClr val="FFFFFF"/>
                </a:highlight>
                <a:latin typeface="Nunito" pitchFamily="2" charset="0"/>
              </a:rPr>
              <a:t>Retesting is a procedure where we need to check that particular test cases that are found with some bugs during the execution time. Retesting also occurs when the product is already tested and due to some problems, it needs to be tested again. This test is named retesting.</a:t>
            </a:r>
          </a:p>
          <a:p>
            <a:pPr algn="just" rtl="0" fontAlgn="base"/>
            <a:r>
              <a:rPr lang="en-US" b="0" i="0" u="sng" dirty="0">
                <a:solidFill>
                  <a:srgbClr val="273239"/>
                </a:solidFill>
                <a:effectLst/>
                <a:highlight>
                  <a:srgbClr val="FFFFFF"/>
                </a:highlight>
                <a:latin typeface="Nunito" pitchFamily="2" charset="0"/>
                <a:hlinkClick r:id="rId2"/>
              </a:rPr>
              <a:t>Retesting </a:t>
            </a:r>
            <a:r>
              <a:rPr lang="en-US" b="0" i="0" dirty="0">
                <a:solidFill>
                  <a:srgbClr val="273239"/>
                </a:solidFill>
                <a:effectLst/>
                <a:highlight>
                  <a:srgbClr val="FFFFFF"/>
                </a:highlight>
                <a:latin typeface="Nunito" pitchFamily="2" charset="0"/>
              </a:rPr>
              <a:t>depends on the developer department whether they are going to accept the bug testing or reject it. Retesting is done when there is a specific bug when the bug is rejected by the developer and the tester department needs to test the issues when the user reports a problem for retesting and fixing an issue for better application and better workflow.</a:t>
            </a:r>
          </a:p>
          <a:p>
            <a:endParaRPr lang="en-IN" dirty="0"/>
          </a:p>
        </p:txBody>
      </p:sp>
    </p:spTree>
    <p:extLst>
      <p:ext uri="{BB962C8B-B14F-4D97-AF65-F5344CB8AC3E}">
        <p14:creationId xmlns:p14="http://schemas.microsoft.com/office/powerpoint/2010/main" val="2756730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30B-B87D-FBD5-59A5-E40C836C2EF7}"/>
              </a:ext>
            </a:extLst>
          </p:cNvPr>
          <p:cNvSpPr>
            <a:spLocks noGrp="1"/>
          </p:cNvSpPr>
          <p:nvPr>
            <p:ph type="title"/>
          </p:nvPr>
        </p:nvSpPr>
        <p:spPr/>
        <p:txBody>
          <a:bodyPr/>
          <a:lstStyle/>
          <a:p>
            <a:r>
              <a:rPr lang="en-IN" dirty="0"/>
              <a:t>Usage of retesting</a:t>
            </a:r>
          </a:p>
        </p:txBody>
      </p:sp>
      <p:sp>
        <p:nvSpPr>
          <p:cNvPr id="3" name="Content Placeholder 2">
            <a:extLst>
              <a:ext uri="{FF2B5EF4-FFF2-40B4-BE49-F238E27FC236}">
                <a16:creationId xmlns:a16="http://schemas.microsoft.com/office/drawing/2014/main" id="{9ACB1C0C-2CBB-165A-6973-853513CD092D}"/>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highlight>
                  <a:srgbClr val="FFFFFF"/>
                </a:highlight>
                <a:latin typeface="Nunito" pitchFamily="2" charset="0"/>
                <a:hlinkClick r:id="rId2"/>
              </a:rPr>
              <a:t>Retesting</a:t>
            </a:r>
            <a:r>
              <a:rPr lang="en-US" b="0" i="0" dirty="0">
                <a:solidFill>
                  <a:srgbClr val="273239"/>
                </a:solidFill>
                <a:effectLst/>
                <a:highlight>
                  <a:srgbClr val="FFFFFF"/>
                </a:highlight>
                <a:latin typeface="Nunito" pitchFamily="2" charset="0"/>
              </a:rPr>
              <a:t> is used when there is any specific </a:t>
            </a:r>
            <a:r>
              <a:rPr lang="en-US" b="0" i="0" u="sng" dirty="0">
                <a:solidFill>
                  <a:srgbClr val="273239"/>
                </a:solidFill>
                <a:effectLst/>
                <a:highlight>
                  <a:srgbClr val="FFFFFF"/>
                </a:highlight>
                <a:latin typeface="Nunito" pitchFamily="2" charset="0"/>
                <a:hlinkClick r:id="rId3"/>
              </a:rPr>
              <a:t>error</a:t>
            </a:r>
            <a:r>
              <a:rPr lang="en-US" b="0" i="0" dirty="0">
                <a:solidFill>
                  <a:srgbClr val="273239"/>
                </a:solidFill>
                <a:effectLst/>
                <a:highlight>
                  <a:srgbClr val="FFFFFF"/>
                </a:highlight>
                <a:latin typeface="Nunito" pitchFamily="2" charset="0"/>
              </a:rPr>
              <a:t> or</a:t>
            </a:r>
            <a:r>
              <a:rPr lang="en-US" b="0" i="0" u="sng" dirty="0">
                <a:solidFill>
                  <a:srgbClr val="273239"/>
                </a:solidFill>
                <a:effectLst/>
                <a:highlight>
                  <a:srgbClr val="FFFFFF"/>
                </a:highlight>
                <a:latin typeface="Nunito" pitchFamily="2" charset="0"/>
                <a:hlinkClick r:id="rId4"/>
              </a:rPr>
              <a:t> bug </a:t>
            </a:r>
            <a:r>
              <a:rPr lang="en-US" b="0" i="0" dirty="0">
                <a:solidFill>
                  <a:srgbClr val="273239"/>
                </a:solidFill>
                <a:effectLst/>
                <a:highlight>
                  <a:srgbClr val="FFFFFF"/>
                </a:highlight>
                <a:latin typeface="Nunito" pitchFamily="2" charset="0"/>
              </a:rPr>
              <a:t>which needs to be verified.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used when the bug is rejected by the developers then the testing department tests whether that bug is actual or not.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also used to check the whole system to verify the final functionality.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also checks the quality of a specific part of a system.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some user demands retesting of their system.</a:t>
            </a:r>
          </a:p>
          <a:p>
            <a:endParaRPr lang="en-IN" dirty="0"/>
          </a:p>
        </p:txBody>
      </p:sp>
    </p:spTree>
    <p:extLst>
      <p:ext uri="{BB962C8B-B14F-4D97-AF65-F5344CB8AC3E}">
        <p14:creationId xmlns:p14="http://schemas.microsoft.com/office/powerpoint/2010/main" val="326722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799D-35F4-1A2E-93F2-85C599E025C6}"/>
              </a:ext>
            </a:extLst>
          </p:cNvPr>
          <p:cNvSpPr>
            <a:spLocks noGrp="1"/>
          </p:cNvSpPr>
          <p:nvPr>
            <p:ph type="title"/>
          </p:nvPr>
        </p:nvSpPr>
        <p:spPr/>
        <p:txBody>
          <a:bodyPr/>
          <a:lstStyle/>
          <a:p>
            <a:r>
              <a:rPr lang="en-IN" dirty="0"/>
              <a:t>Regression testing</a:t>
            </a:r>
          </a:p>
        </p:txBody>
      </p:sp>
      <p:sp>
        <p:nvSpPr>
          <p:cNvPr id="3" name="Content Placeholder 2">
            <a:extLst>
              <a:ext uri="{FF2B5EF4-FFF2-40B4-BE49-F238E27FC236}">
                <a16:creationId xmlns:a16="http://schemas.microsoft.com/office/drawing/2014/main" id="{F068E235-8FE3-2AA6-9AB0-133DA51804F1}"/>
              </a:ext>
            </a:extLst>
          </p:cNvPr>
          <p:cNvSpPr>
            <a:spLocks noGrp="1"/>
          </p:cNvSpPr>
          <p:nvPr>
            <p:ph idx="1"/>
          </p:nvPr>
        </p:nvSpPr>
        <p:spPr/>
        <p:txBody>
          <a:bodyPr/>
          <a:lstStyle/>
          <a:p>
            <a:pPr algn="l" rtl="0" fontAlgn="base"/>
            <a:r>
              <a:rPr lang="en-US" b="1" i="0" dirty="0">
                <a:solidFill>
                  <a:srgbClr val="273239"/>
                </a:solidFill>
                <a:effectLst/>
                <a:highlight>
                  <a:srgbClr val="FFFFFF"/>
                </a:highlight>
                <a:latin typeface="Nunito" pitchFamily="2" charset="0"/>
              </a:rPr>
              <a:t>Regression testing</a:t>
            </a:r>
            <a:r>
              <a:rPr lang="en-US" b="0" i="0" dirty="0">
                <a:solidFill>
                  <a:srgbClr val="273239"/>
                </a:solidFill>
                <a:effectLst/>
                <a:highlight>
                  <a:srgbClr val="FFFFFF"/>
                </a:highlight>
                <a:latin typeface="Nunito" pitchFamily="2" charset="0"/>
              </a:rPr>
              <a:t> is a crucial aspect of </a:t>
            </a:r>
            <a:r>
              <a:rPr lang="en-US" b="1" i="0" dirty="0">
                <a:solidFill>
                  <a:srgbClr val="273239"/>
                </a:solidFill>
                <a:effectLst/>
                <a:highlight>
                  <a:srgbClr val="FFFFFF"/>
                </a:highlight>
                <a:latin typeface="Nunito" pitchFamily="2" charset="0"/>
              </a:rPr>
              <a:t>software engineering</a:t>
            </a:r>
            <a:r>
              <a:rPr lang="en-US" b="0" i="0" dirty="0">
                <a:solidFill>
                  <a:srgbClr val="273239"/>
                </a:solidFill>
                <a:effectLst/>
                <a:highlight>
                  <a:srgbClr val="FFFFFF"/>
                </a:highlight>
                <a:latin typeface="Nunito" pitchFamily="2" charset="0"/>
              </a:rPr>
              <a:t> that ensures the stability and reliability of a software product. It involves retesting the previously tested functionalities to verify that recent code changes haven’t adversely affected the existing features.</a:t>
            </a:r>
          </a:p>
          <a:p>
            <a:pPr algn="l" rtl="0" fontAlgn="base"/>
            <a:r>
              <a:rPr lang="en-US" b="0" i="0" dirty="0">
                <a:solidFill>
                  <a:srgbClr val="273239"/>
                </a:solidFill>
                <a:effectLst/>
                <a:highlight>
                  <a:srgbClr val="FFFFFF"/>
                </a:highlight>
                <a:latin typeface="Nunito" pitchFamily="2" charset="0"/>
              </a:rPr>
              <a:t>By identifying and fixing any </a:t>
            </a:r>
            <a:r>
              <a:rPr lang="en-US" b="1" i="0" dirty="0">
                <a:solidFill>
                  <a:srgbClr val="273239"/>
                </a:solidFill>
                <a:effectLst/>
                <a:highlight>
                  <a:srgbClr val="FFFFFF"/>
                </a:highlight>
                <a:latin typeface="Nunito" pitchFamily="2" charset="0"/>
              </a:rPr>
              <a:t>regression</a:t>
            </a:r>
            <a:r>
              <a:rPr lang="en-US" b="0" i="0" dirty="0">
                <a:solidFill>
                  <a:srgbClr val="273239"/>
                </a:solidFill>
                <a:effectLst/>
                <a:highlight>
                  <a:srgbClr val="FFFFFF"/>
                </a:highlight>
                <a:latin typeface="Nunito" pitchFamily="2" charset="0"/>
              </a:rPr>
              <a:t> or unintended bugs, </a:t>
            </a:r>
            <a:r>
              <a:rPr lang="en-US" b="1" i="0" dirty="0">
                <a:solidFill>
                  <a:srgbClr val="273239"/>
                </a:solidFill>
                <a:effectLst/>
                <a:highlight>
                  <a:srgbClr val="FFFFFF"/>
                </a:highlight>
                <a:latin typeface="Nunito" pitchFamily="2" charset="0"/>
              </a:rPr>
              <a:t>regression testing</a:t>
            </a:r>
            <a:r>
              <a:rPr lang="en-US" b="0" i="0" dirty="0">
                <a:solidFill>
                  <a:srgbClr val="273239"/>
                </a:solidFill>
                <a:effectLst/>
                <a:highlight>
                  <a:srgbClr val="FFFFFF"/>
                </a:highlight>
                <a:latin typeface="Nunito" pitchFamily="2" charset="0"/>
              </a:rPr>
              <a:t> helps maintain the overall quality of the software. This process is essential for </a:t>
            </a:r>
            <a:r>
              <a:rPr lang="en-US" b="1" i="0" dirty="0">
                <a:solidFill>
                  <a:srgbClr val="273239"/>
                </a:solidFill>
                <a:effectLst/>
                <a:highlight>
                  <a:srgbClr val="FFFFFF"/>
                </a:highlight>
                <a:latin typeface="Nunito" pitchFamily="2" charset="0"/>
              </a:rPr>
              <a:t>software development</a:t>
            </a:r>
            <a:r>
              <a:rPr lang="en-US" b="0" i="0" dirty="0">
                <a:solidFill>
                  <a:srgbClr val="273239"/>
                </a:solidFill>
                <a:effectLst/>
                <a:highlight>
                  <a:srgbClr val="FFFFFF"/>
                </a:highlight>
                <a:latin typeface="Nunito" pitchFamily="2" charset="0"/>
              </a:rPr>
              <a:t> teams to deliver consistent and high-quality products to their users.</a:t>
            </a:r>
          </a:p>
          <a:p>
            <a:endParaRPr lang="en-IN" dirty="0"/>
          </a:p>
        </p:txBody>
      </p:sp>
    </p:spTree>
    <p:extLst>
      <p:ext uri="{BB962C8B-B14F-4D97-AF65-F5344CB8AC3E}">
        <p14:creationId xmlns:p14="http://schemas.microsoft.com/office/powerpoint/2010/main" val="1455848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9096-3E1C-0D29-8BF7-C22EF3B6CDBF}"/>
              </a:ext>
            </a:extLst>
          </p:cNvPr>
          <p:cNvSpPr>
            <a:spLocks noGrp="1"/>
          </p:cNvSpPr>
          <p:nvPr>
            <p:ph type="title"/>
          </p:nvPr>
        </p:nvSpPr>
        <p:spPr/>
        <p:txBody>
          <a:bodyPr/>
          <a:lstStyle/>
          <a:p>
            <a:r>
              <a:rPr lang="en-IN" dirty="0"/>
              <a:t>When to do regression testing</a:t>
            </a:r>
          </a:p>
        </p:txBody>
      </p:sp>
      <p:sp>
        <p:nvSpPr>
          <p:cNvPr id="3" name="Content Placeholder 2">
            <a:extLst>
              <a:ext uri="{FF2B5EF4-FFF2-40B4-BE49-F238E27FC236}">
                <a16:creationId xmlns:a16="http://schemas.microsoft.com/office/drawing/2014/main" id="{B27DFC7B-EA36-1593-90C8-8C819B441021}"/>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When to do regression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new functionality is added to the system and the code has been modified to absorb and integrate that functionality with the existing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some defect has been identified in the software and the code is debugged to fix 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the code is modified to optimize its working.</a:t>
            </a:r>
          </a:p>
          <a:p>
            <a:endParaRPr lang="en-IN" dirty="0"/>
          </a:p>
        </p:txBody>
      </p:sp>
    </p:spTree>
    <p:extLst>
      <p:ext uri="{BB962C8B-B14F-4D97-AF65-F5344CB8AC3E}">
        <p14:creationId xmlns:p14="http://schemas.microsoft.com/office/powerpoint/2010/main" val="2916620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4F7D-5F7C-3060-F51D-4A59EC4DAE31}"/>
              </a:ext>
            </a:extLst>
          </p:cNvPr>
          <p:cNvSpPr>
            <a:spLocks noGrp="1"/>
          </p:cNvSpPr>
          <p:nvPr>
            <p:ph type="title"/>
          </p:nvPr>
        </p:nvSpPr>
        <p:spPr/>
        <p:txBody>
          <a:bodyPr/>
          <a:lstStyle/>
          <a:p>
            <a:r>
              <a:rPr lang="en-IN" dirty="0"/>
              <a:t>Advantages of regression testing</a:t>
            </a:r>
          </a:p>
        </p:txBody>
      </p:sp>
      <p:sp>
        <p:nvSpPr>
          <p:cNvPr id="3" name="Content Placeholder 2">
            <a:extLst>
              <a:ext uri="{FF2B5EF4-FFF2-40B4-BE49-F238E27FC236}">
                <a16:creationId xmlns:a16="http://schemas.microsoft.com/office/drawing/2014/main" id="{9B86B4B0-612F-9922-C536-46C5A13E339C}"/>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Automated unit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Comprehensive test coverage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integration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Faster test execution completion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Improved developer productivity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Parallel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Reduced costs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Regression testing improves product quality</a:t>
            </a:r>
          </a:p>
          <a:p>
            <a:endParaRPr lang="en-IN" dirty="0"/>
          </a:p>
        </p:txBody>
      </p:sp>
    </p:spTree>
    <p:extLst>
      <p:ext uri="{BB962C8B-B14F-4D97-AF65-F5344CB8AC3E}">
        <p14:creationId xmlns:p14="http://schemas.microsoft.com/office/powerpoint/2010/main" val="1880326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DB98-60A5-32FE-D46F-BAF8C0ED5072}"/>
              </a:ext>
            </a:extLst>
          </p:cNvPr>
          <p:cNvSpPr>
            <a:spLocks noGrp="1"/>
          </p:cNvSpPr>
          <p:nvPr>
            <p:ph type="title"/>
          </p:nvPr>
        </p:nvSpPr>
        <p:spPr/>
        <p:txBody>
          <a:bodyPr/>
          <a:lstStyle/>
          <a:p>
            <a:r>
              <a:rPr lang="en-IN" dirty="0"/>
              <a:t>Sanity testing</a:t>
            </a:r>
          </a:p>
        </p:txBody>
      </p:sp>
      <p:sp>
        <p:nvSpPr>
          <p:cNvPr id="3" name="Content Placeholder 2">
            <a:extLst>
              <a:ext uri="{FF2B5EF4-FFF2-40B4-BE49-F238E27FC236}">
                <a16:creationId xmlns:a16="http://schemas.microsoft.com/office/drawing/2014/main" id="{0F8A27B1-E874-BD6A-C8EA-5D17ECA925EB}"/>
              </a:ext>
            </a:extLst>
          </p:cNvPr>
          <p:cNvSpPr>
            <a:spLocks noGrp="1"/>
          </p:cNvSpPr>
          <p:nvPr>
            <p:ph idx="1"/>
          </p:nvPr>
        </p:nvSpPr>
        <p:spPr>
          <a:xfrm>
            <a:off x="1024128" y="2286000"/>
            <a:ext cx="9720073" cy="4572000"/>
          </a:xfrm>
        </p:spPr>
        <p:txBody>
          <a:bodyPr/>
          <a:lstStyle/>
          <a:p>
            <a:r>
              <a:rPr lang="en-US" b="0" i="0" dirty="0">
                <a:solidFill>
                  <a:srgbClr val="273239"/>
                </a:solidFill>
                <a:effectLst/>
                <a:highlight>
                  <a:srgbClr val="FFFFFF"/>
                </a:highlight>
                <a:latin typeface="Nunito" pitchFamily="2" charset="0"/>
              </a:rPr>
              <a:t>It is a </a:t>
            </a:r>
            <a:r>
              <a:rPr lang="en-US" b="1" i="0" dirty="0">
                <a:solidFill>
                  <a:srgbClr val="273239"/>
                </a:solidFill>
                <a:effectLst/>
                <a:highlight>
                  <a:srgbClr val="FFFFFF"/>
                </a:highlight>
                <a:latin typeface="Nunito" pitchFamily="2" charset="0"/>
              </a:rPr>
              <a:t>subset </a:t>
            </a:r>
            <a:r>
              <a:rPr lang="en-US" b="0" i="0" dirty="0">
                <a:solidFill>
                  <a:srgbClr val="273239"/>
                </a:solidFill>
                <a:effectLst/>
                <a:highlight>
                  <a:srgbClr val="FFFFFF"/>
                </a:highlight>
                <a:latin typeface="Nunito" pitchFamily="2" charset="0"/>
              </a:rPr>
              <a:t>of </a:t>
            </a:r>
            <a:r>
              <a:rPr lang="en-US" b="0" i="0" u="sng" dirty="0">
                <a:effectLst/>
                <a:highlight>
                  <a:srgbClr val="FFFFFF"/>
                </a:highlight>
                <a:latin typeface="Nunito" pitchFamily="2" charset="0"/>
                <a:hlinkClick r:id="rId2"/>
              </a:rPr>
              <a:t>regression testing</a:t>
            </a:r>
            <a:r>
              <a:rPr lang="en-US" b="0" i="0" dirty="0">
                <a:solidFill>
                  <a:srgbClr val="273239"/>
                </a:solidFill>
                <a:effectLst/>
                <a:highlight>
                  <a:srgbClr val="FFFFFF"/>
                </a:highlight>
                <a:latin typeface="Nunito" pitchFamily="2" charset="0"/>
              </a:rPr>
              <a:t>. Sanity testing is performed to ensure that the code changes that are made are working properly. Sanity testing is a stoppage to check whether testing for the build can proceed or not. The focus of the team during the sanity testing process is to validate the functionality of the application and not detailed testing. Sanity testing is generally performed on a build where the production deployment is required immediately like a critical bug fix. </a:t>
            </a:r>
          </a:p>
          <a:p>
            <a:endParaRPr lang="en-IN" dirty="0"/>
          </a:p>
        </p:txBody>
      </p:sp>
      <p:pic>
        <p:nvPicPr>
          <p:cNvPr id="5" name="Picture 4">
            <a:extLst>
              <a:ext uri="{FF2B5EF4-FFF2-40B4-BE49-F238E27FC236}">
                <a16:creationId xmlns:a16="http://schemas.microsoft.com/office/drawing/2014/main" id="{B85638C6-78C6-4DE9-BBFD-59ADA2F338E6}"/>
              </a:ext>
            </a:extLst>
          </p:cNvPr>
          <p:cNvPicPr>
            <a:picLocks noChangeAspect="1"/>
          </p:cNvPicPr>
          <p:nvPr/>
        </p:nvPicPr>
        <p:blipFill>
          <a:blip r:embed="rId3"/>
          <a:stretch>
            <a:fillRect/>
          </a:stretch>
        </p:blipFill>
        <p:spPr>
          <a:xfrm>
            <a:off x="3585371" y="4698889"/>
            <a:ext cx="4324572" cy="2159111"/>
          </a:xfrm>
          <a:prstGeom prst="rect">
            <a:avLst/>
          </a:prstGeom>
        </p:spPr>
      </p:pic>
    </p:spTree>
    <p:extLst>
      <p:ext uri="{BB962C8B-B14F-4D97-AF65-F5344CB8AC3E}">
        <p14:creationId xmlns:p14="http://schemas.microsoft.com/office/powerpoint/2010/main" val="3872108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9ED6-585C-1BD9-8FDE-B39D0263B1FE}"/>
              </a:ext>
            </a:extLst>
          </p:cNvPr>
          <p:cNvSpPr>
            <a:spLocks noGrp="1"/>
          </p:cNvSpPr>
          <p:nvPr>
            <p:ph type="title"/>
          </p:nvPr>
        </p:nvSpPr>
        <p:spPr/>
        <p:txBody>
          <a:bodyPr/>
          <a:lstStyle/>
          <a:p>
            <a:r>
              <a:rPr lang="en-IN" dirty="0"/>
              <a:t>Advantages of sanity testing</a:t>
            </a:r>
          </a:p>
        </p:txBody>
      </p:sp>
      <p:sp>
        <p:nvSpPr>
          <p:cNvPr id="3" name="Content Placeholder 2">
            <a:extLst>
              <a:ext uri="{FF2B5EF4-FFF2-40B4-BE49-F238E27FC236}">
                <a16:creationId xmlns:a16="http://schemas.microsoft.com/office/drawing/2014/main" id="{BFD33E23-CAC1-5708-A300-41926E33EBF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Sanity testing helps to quickly identify defects in the core functionality.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can be carried out in lesser time as no documentation is required for sanity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 the defects are found during sanity testing, project is rejected that is helpful in saving time for execution of regression tests.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This testing technique is not so expensive when compared to another types of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helps to identify the dependent missing objects.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used to verify a small functionality of the system application whether it is still working or not even after a small change.</a:t>
            </a:r>
          </a:p>
          <a:p>
            <a:endParaRPr lang="en-IN" dirty="0"/>
          </a:p>
        </p:txBody>
      </p:sp>
    </p:spTree>
    <p:extLst>
      <p:ext uri="{BB962C8B-B14F-4D97-AF65-F5344CB8AC3E}">
        <p14:creationId xmlns:p14="http://schemas.microsoft.com/office/powerpoint/2010/main" val="303658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4BCB-3811-CC81-FD3E-B68F0874838B}"/>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C25157E-61A2-7147-15EB-5EF81F080359}"/>
              </a:ext>
            </a:extLst>
          </p:cNvPr>
          <p:cNvSpPr>
            <a:spLocks noGrp="1"/>
          </p:cNvSpPr>
          <p:nvPr>
            <p:ph idx="1"/>
          </p:nvPr>
        </p:nvSpPr>
        <p:spPr/>
        <p:txBody>
          <a:bodyPr>
            <a:normAutofit lnSpcReduction="10000"/>
          </a:bodyPr>
          <a:lstStyle/>
          <a:p>
            <a:r>
              <a:rPr lang="en-IN" b="1" i="0" dirty="0">
                <a:solidFill>
                  <a:srgbClr val="333333"/>
                </a:solidFill>
                <a:effectLst/>
                <a:highlight>
                  <a:srgbClr val="FFFFFF"/>
                </a:highlight>
                <a:latin typeface="inter-bold"/>
              </a:rPr>
              <a:t>Defining Requirements</a:t>
            </a:r>
          </a:p>
          <a:p>
            <a:pPr algn="just"/>
            <a:r>
              <a:rPr lang="en-US" b="0" i="0" dirty="0">
                <a:solidFill>
                  <a:srgbClr val="333333"/>
                </a:solidFill>
                <a:effectLst/>
                <a:highlight>
                  <a:srgbClr val="FFFFFF"/>
                </a:highlight>
                <a:latin typeface="inter-regular"/>
              </a:rPr>
              <a:t>Once the requirement analysis is done, the next stage is to certainly represent and document the software requirements and get them accepted from the project stakeholders.</a:t>
            </a:r>
          </a:p>
          <a:p>
            <a:pPr algn="just"/>
            <a:r>
              <a:rPr lang="en-US" b="0" i="0" dirty="0">
                <a:solidFill>
                  <a:srgbClr val="333333"/>
                </a:solidFill>
                <a:effectLst/>
                <a:highlight>
                  <a:srgbClr val="FFFFFF"/>
                </a:highlight>
                <a:latin typeface="inter-regular"/>
              </a:rPr>
              <a:t>This is accomplished through "SRS"- Software Requirement Specification document which contains all the product requirements to be constructed and developed during the project life cycle.</a:t>
            </a:r>
          </a:p>
          <a:p>
            <a:pPr algn="just"/>
            <a:r>
              <a:rPr lang="en-US" b="1" i="0" dirty="0">
                <a:solidFill>
                  <a:srgbClr val="333333"/>
                </a:solidFill>
                <a:effectLst/>
                <a:highlight>
                  <a:srgbClr val="FFFFFF"/>
                </a:highlight>
                <a:latin typeface="inter-bold"/>
              </a:rPr>
              <a:t>Designing the Software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next phase is about to bring down all the knowledge of requirements, analysis, and design of the software project. This phase is the product of the last two, like inputs from the customer and requirement gathering.</a:t>
            </a:r>
          </a:p>
          <a:p>
            <a:endParaRPr lang="en-IN" dirty="0"/>
          </a:p>
        </p:txBody>
      </p:sp>
    </p:spTree>
    <p:extLst>
      <p:ext uri="{BB962C8B-B14F-4D97-AF65-F5344CB8AC3E}">
        <p14:creationId xmlns:p14="http://schemas.microsoft.com/office/powerpoint/2010/main" val="568733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B8A0-8A7B-C40D-9EA5-665C4124ADB1}"/>
              </a:ext>
            </a:extLst>
          </p:cNvPr>
          <p:cNvSpPr>
            <a:spLocks noGrp="1"/>
          </p:cNvSpPr>
          <p:nvPr>
            <p:ph type="title"/>
          </p:nvPr>
        </p:nvSpPr>
        <p:spPr/>
        <p:txBody>
          <a:bodyPr/>
          <a:lstStyle/>
          <a:p>
            <a:r>
              <a:rPr lang="en-IN" dirty="0"/>
              <a:t>Smoke testing</a:t>
            </a:r>
          </a:p>
        </p:txBody>
      </p:sp>
      <p:sp>
        <p:nvSpPr>
          <p:cNvPr id="3" name="Content Placeholder 2">
            <a:extLst>
              <a:ext uri="{FF2B5EF4-FFF2-40B4-BE49-F238E27FC236}">
                <a16:creationId xmlns:a16="http://schemas.microsoft.com/office/drawing/2014/main" id="{719AFAD4-EBEA-5CFA-307E-8B69C9A4FB5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Smoke testing, also known as “Build Verification Testing” or “Build Acceptance Testing,” is a</a:t>
            </a:r>
            <a:r>
              <a:rPr lang="en-US" b="0" i="0" u="sng" dirty="0">
                <a:effectLst/>
                <a:highlight>
                  <a:srgbClr val="FFFFFF"/>
                </a:highlight>
                <a:latin typeface="Nunito" pitchFamily="2" charset="0"/>
              </a:rPr>
              <a:t> type of software testing </a:t>
            </a:r>
            <a:r>
              <a:rPr lang="en-US" b="0" i="0" dirty="0">
                <a:solidFill>
                  <a:srgbClr val="273239"/>
                </a:solidFill>
                <a:effectLst/>
                <a:highlight>
                  <a:srgbClr val="FFFFFF"/>
                </a:highlight>
                <a:latin typeface="Nunito" pitchFamily="2" charset="0"/>
              </a:rPr>
              <a:t>that is typically performed at the beginning of the </a:t>
            </a:r>
            <a:r>
              <a:rPr lang="en-US" b="0" i="0" u="sng" dirty="0">
                <a:effectLst/>
                <a:highlight>
                  <a:srgbClr val="FFFFFF"/>
                </a:highlight>
                <a:latin typeface="Nunito" pitchFamily="2" charset="0"/>
              </a:rPr>
              <a:t>development process</a:t>
            </a:r>
            <a:r>
              <a:rPr lang="en-US" b="0" i="0" dirty="0">
                <a:solidFill>
                  <a:srgbClr val="273239"/>
                </a:solidFill>
                <a:effectLst/>
                <a:highlight>
                  <a:srgbClr val="FFFFFF"/>
                </a:highlight>
                <a:latin typeface="Nunito" pitchFamily="2" charset="0"/>
              </a:rPr>
              <a:t> to ensure that the most critical functions of a </a:t>
            </a:r>
            <a:r>
              <a:rPr lang="en-US" b="0" i="0" u="sng" dirty="0">
                <a:effectLst/>
                <a:highlight>
                  <a:srgbClr val="FFFFFF"/>
                </a:highlight>
                <a:latin typeface="Nunito" pitchFamily="2" charset="0"/>
              </a:rPr>
              <a:t>software application</a:t>
            </a:r>
            <a:r>
              <a:rPr lang="en-US" b="0" i="0" dirty="0">
                <a:solidFill>
                  <a:srgbClr val="273239"/>
                </a:solidFill>
                <a:effectLst/>
                <a:highlight>
                  <a:srgbClr val="FFFFFF"/>
                </a:highlight>
                <a:latin typeface="Nunito" pitchFamily="2" charset="0"/>
              </a:rPr>
              <a:t> are working correctly. It is used to quickly identify and fix any major issues with the software before more detailed testing is performed. The goal of smoke testing is to determine whether the build is stable enough to proceed with further </a:t>
            </a:r>
            <a:r>
              <a:rPr lang="en-US" b="0" i="0" u="sng" dirty="0">
                <a:effectLst/>
                <a:highlight>
                  <a:srgbClr val="FFFFFF"/>
                </a:highlight>
                <a:latin typeface="Nunito" pitchFamily="2" charset="0"/>
              </a:rPr>
              <a:t>types of testing</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3670121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3DDB-C6D3-4A64-A46C-21B4203F1DE1}"/>
              </a:ext>
            </a:extLst>
          </p:cNvPr>
          <p:cNvSpPr>
            <a:spLocks noGrp="1"/>
          </p:cNvSpPr>
          <p:nvPr>
            <p:ph type="title"/>
          </p:nvPr>
        </p:nvSpPr>
        <p:spPr/>
        <p:txBody>
          <a:bodyPr/>
          <a:lstStyle/>
          <a:p>
            <a:r>
              <a:rPr lang="en-IN" dirty="0"/>
              <a:t>Level of SMOKE testing</a:t>
            </a:r>
          </a:p>
        </p:txBody>
      </p:sp>
      <p:pic>
        <p:nvPicPr>
          <p:cNvPr id="5" name="Content Placeholder 4">
            <a:extLst>
              <a:ext uri="{FF2B5EF4-FFF2-40B4-BE49-F238E27FC236}">
                <a16:creationId xmlns:a16="http://schemas.microsoft.com/office/drawing/2014/main" id="{F88C0B57-EDF0-7B9A-B0D6-F1A6EF906068}"/>
              </a:ext>
            </a:extLst>
          </p:cNvPr>
          <p:cNvPicPr>
            <a:picLocks noGrp="1" noChangeAspect="1"/>
          </p:cNvPicPr>
          <p:nvPr>
            <p:ph idx="1"/>
          </p:nvPr>
        </p:nvPicPr>
        <p:blipFill>
          <a:blip r:embed="rId2"/>
          <a:stretch>
            <a:fillRect/>
          </a:stretch>
        </p:blipFill>
        <p:spPr>
          <a:xfrm>
            <a:off x="3418114" y="2084833"/>
            <a:ext cx="5366657" cy="4686082"/>
          </a:xfrm>
        </p:spPr>
      </p:pic>
    </p:spTree>
    <p:extLst>
      <p:ext uri="{BB962C8B-B14F-4D97-AF65-F5344CB8AC3E}">
        <p14:creationId xmlns:p14="http://schemas.microsoft.com/office/powerpoint/2010/main" val="29205440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4D9E-315F-D0F0-6240-738C951E7382}"/>
              </a:ext>
            </a:extLst>
          </p:cNvPr>
          <p:cNvSpPr>
            <a:spLocks noGrp="1"/>
          </p:cNvSpPr>
          <p:nvPr>
            <p:ph type="title"/>
          </p:nvPr>
        </p:nvSpPr>
        <p:spPr/>
        <p:txBody>
          <a:bodyPr/>
          <a:lstStyle/>
          <a:p>
            <a:r>
              <a:rPr lang="en-IN" dirty="0"/>
              <a:t>Advantages of smoke testing</a:t>
            </a:r>
          </a:p>
        </p:txBody>
      </p:sp>
      <p:sp>
        <p:nvSpPr>
          <p:cNvPr id="3" name="Content Placeholder 2">
            <a:extLst>
              <a:ext uri="{FF2B5EF4-FFF2-40B4-BE49-F238E27FC236}">
                <a16:creationId xmlns:a16="http://schemas.microsoft.com/office/drawing/2014/main" id="{007FA476-C35F-9034-2A80-71B89E2B4BCC}"/>
              </a:ext>
            </a:extLst>
          </p:cNvPr>
          <p:cNvSpPr>
            <a:spLocks noGrp="1"/>
          </p:cNvSpPr>
          <p:nvPr>
            <p:ph idx="1"/>
          </p:nvPr>
        </p:nvSpPr>
        <p:spPr/>
        <p:txBody>
          <a:bodyPr>
            <a:normAutofit fontScale="92500"/>
          </a:bodyPr>
          <a:lstStyle/>
          <a:p>
            <a:pPr algn="l" fontAlgn="base">
              <a:buFont typeface="+mj-lt"/>
              <a:buAutoNum type="arabicPeriod"/>
            </a:pPr>
            <a:r>
              <a:rPr lang="en-US" b="0" i="0" dirty="0">
                <a:solidFill>
                  <a:srgbClr val="273239"/>
                </a:solidFill>
                <a:effectLst/>
                <a:highlight>
                  <a:srgbClr val="FFFFFF"/>
                </a:highlight>
                <a:latin typeface="Nunito" pitchFamily="2" charset="0"/>
              </a:rPr>
              <a:t>Smoke testing is easy to perform.</a:t>
            </a:r>
          </a:p>
          <a:p>
            <a:pPr algn="l" fontAlgn="base">
              <a:buFont typeface="+mj-lt"/>
              <a:buAutoNum type="arabicPeriod" startAt="2"/>
            </a:pPr>
            <a:r>
              <a:rPr lang="en-US" b="0" i="0" dirty="0">
                <a:solidFill>
                  <a:srgbClr val="273239"/>
                </a:solidFill>
                <a:effectLst/>
                <a:highlight>
                  <a:srgbClr val="FFFFFF"/>
                </a:highlight>
                <a:latin typeface="Nunito" pitchFamily="2" charset="0"/>
              </a:rPr>
              <a:t>It helps in identifying defects in the early stages.</a:t>
            </a:r>
          </a:p>
          <a:p>
            <a:pPr algn="l" fontAlgn="base">
              <a:buFont typeface="+mj-lt"/>
              <a:buAutoNum type="arabicPeriod" startAt="3"/>
            </a:pPr>
            <a:r>
              <a:rPr lang="en-US" b="0" i="0" dirty="0">
                <a:solidFill>
                  <a:srgbClr val="273239"/>
                </a:solidFill>
                <a:effectLst/>
                <a:highlight>
                  <a:srgbClr val="FFFFFF"/>
                </a:highlight>
                <a:latin typeface="Nunito" pitchFamily="2" charset="0"/>
              </a:rPr>
              <a:t>It improves the quality of the system.</a:t>
            </a:r>
          </a:p>
          <a:p>
            <a:pPr algn="l" fontAlgn="base">
              <a:buFont typeface="+mj-lt"/>
              <a:buAutoNum type="arabicPeriod" startAt="4"/>
            </a:pPr>
            <a:r>
              <a:rPr lang="en-US" b="0" i="0" dirty="0">
                <a:solidFill>
                  <a:srgbClr val="273239"/>
                </a:solidFill>
                <a:effectLst/>
                <a:highlight>
                  <a:srgbClr val="FFFFFF"/>
                </a:highlight>
                <a:latin typeface="Nunito" pitchFamily="2" charset="0"/>
              </a:rPr>
              <a:t>Smoke testing reduces the risk of failure.</a:t>
            </a:r>
          </a:p>
          <a:p>
            <a:pPr algn="l" fontAlgn="base">
              <a:buFont typeface="+mj-lt"/>
              <a:buAutoNum type="arabicPeriod" startAt="5"/>
            </a:pPr>
            <a:r>
              <a:rPr lang="en-US" b="0" i="0" dirty="0">
                <a:solidFill>
                  <a:srgbClr val="273239"/>
                </a:solidFill>
                <a:effectLst/>
                <a:highlight>
                  <a:srgbClr val="FFFFFF"/>
                </a:highlight>
                <a:latin typeface="Nunito" pitchFamily="2" charset="0"/>
              </a:rPr>
              <a:t>Smoke testing makes progress easier to access.</a:t>
            </a:r>
          </a:p>
          <a:p>
            <a:pPr algn="l" fontAlgn="base">
              <a:buFont typeface="+mj-lt"/>
              <a:buAutoNum type="arabicPeriod" startAt="6"/>
            </a:pPr>
            <a:r>
              <a:rPr lang="en-US" b="0" i="0" dirty="0">
                <a:solidFill>
                  <a:srgbClr val="273239"/>
                </a:solidFill>
                <a:effectLst/>
                <a:highlight>
                  <a:srgbClr val="FFFFFF"/>
                </a:highlight>
                <a:latin typeface="Nunito" pitchFamily="2" charset="0"/>
              </a:rPr>
              <a:t>It saves test effort and time.</a:t>
            </a:r>
          </a:p>
          <a:p>
            <a:pPr algn="l" fontAlgn="base">
              <a:buFont typeface="+mj-lt"/>
              <a:buAutoNum type="arabicPeriod" startAt="7"/>
            </a:pPr>
            <a:r>
              <a:rPr lang="en-US" b="0" i="0" dirty="0">
                <a:solidFill>
                  <a:srgbClr val="273239"/>
                </a:solidFill>
                <a:effectLst/>
                <a:highlight>
                  <a:srgbClr val="FFFFFF"/>
                </a:highlight>
                <a:latin typeface="Nunito" pitchFamily="2" charset="0"/>
              </a:rPr>
              <a:t>It makes it easy to detect critical errors and helps in the correction of errors.</a:t>
            </a:r>
          </a:p>
          <a:p>
            <a:pPr algn="l" fontAlgn="base">
              <a:buFont typeface="+mj-lt"/>
              <a:buAutoNum type="arabicPeriod" startAt="8"/>
            </a:pPr>
            <a:r>
              <a:rPr lang="en-US" b="0" i="0" dirty="0">
                <a:solidFill>
                  <a:srgbClr val="273239"/>
                </a:solidFill>
                <a:effectLst/>
                <a:highlight>
                  <a:srgbClr val="FFFFFF"/>
                </a:highlight>
                <a:latin typeface="Nunito" pitchFamily="2" charset="0"/>
              </a:rPr>
              <a:t>It runs quickly.</a:t>
            </a:r>
          </a:p>
          <a:p>
            <a:pPr algn="l" fontAlgn="base">
              <a:buFont typeface="+mj-lt"/>
              <a:buAutoNum type="arabicPeriod" startAt="9"/>
            </a:pPr>
            <a:r>
              <a:rPr lang="en-US" b="0" i="0" dirty="0">
                <a:solidFill>
                  <a:srgbClr val="273239"/>
                </a:solidFill>
                <a:effectLst/>
                <a:highlight>
                  <a:srgbClr val="FFFFFF"/>
                </a:highlight>
                <a:latin typeface="Nunito" pitchFamily="2" charset="0"/>
              </a:rPr>
              <a:t>It minimizes integration risks.</a:t>
            </a:r>
          </a:p>
          <a:p>
            <a:endParaRPr lang="en-IN" dirty="0"/>
          </a:p>
        </p:txBody>
      </p:sp>
    </p:spTree>
    <p:extLst>
      <p:ext uri="{BB962C8B-B14F-4D97-AF65-F5344CB8AC3E}">
        <p14:creationId xmlns:p14="http://schemas.microsoft.com/office/powerpoint/2010/main" val="478931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29CF-6FCB-643F-6834-995B06E47113}"/>
              </a:ext>
            </a:extLst>
          </p:cNvPr>
          <p:cNvSpPr>
            <a:spLocks noGrp="1"/>
          </p:cNvSpPr>
          <p:nvPr>
            <p:ph type="title"/>
          </p:nvPr>
        </p:nvSpPr>
        <p:spPr/>
        <p:txBody>
          <a:bodyPr/>
          <a:lstStyle/>
          <a:p>
            <a:r>
              <a:rPr lang="en-IN" dirty="0"/>
              <a:t>Installation testing</a:t>
            </a:r>
          </a:p>
        </p:txBody>
      </p:sp>
      <p:sp>
        <p:nvSpPr>
          <p:cNvPr id="3" name="Content Placeholder 2">
            <a:extLst>
              <a:ext uri="{FF2B5EF4-FFF2-40B4-BE49-F238E27FC236}">
                <a16:creationId xmlns:a16="http://schemas.microsoft.com/office/drawing/2014/main" id="{7D962306-672B-E82F-66DA-D69955DAFEE9}"/>
              </a:ext>
            </a:extLst>
          </p:cNvPr>
          <p:cNvSpPr>
            <a:spLocks noGrp="1"/>
          </p:cNvSpPr>
          <p:nvPr>
            <p:ph idx="1"/>
          </p:nvPr>
        </p:nvSpPr>
        <p:spPr/>
        <p:txBody>
          <a:bodyPr>
            <a:normAutofit lnSpcReduction="10000"/>
          </a:bodyPr>
          <a:lstStyle/>
          <a:p>
            <a:r>
              <a:rPr lang="en-US" b="0" i="0" dirty="0">
                <a:solidFill>
                  <a:srgbClr val="273239"/>
                </a:solidFill>
                <a:effectLst/>
                <a:highlight>
                  <a:srgbClr val="FFFFFF"/>
                </a:highlight>
                <a:latin typeface="Nunito" pitchFamily="2" charset="0"/>
              </a:rPr>
              <a:t>Installation testing is a type of </a:t>
            </a:r>
            <a:r>
              <a:rPr lang="en-US" b="0" i="0" u="sng" dirty="0">
                <a:effectLst/>
                <a:highlight>
                  <a:srgbClr val="FFFFFF"/>
                </a:highlight>
                <a:latin typeface="Nunito" pitchFamily="2" charset="0"/>
              </a:rPr>
              <a:t>software testing</a:t>
            </a:r>
            <a:r>
              <a:rPr lang="en-US" b="0" i="0" dirty="0">
                <a:solidFill>
                  <a:srgbClr val="273239"/>
                </a:solidFill>
                <a:effectLst/>
                <a:highlight>
                  <a:srgbClr val="FFFFFF"/>
                </a:highlight>
                <a:latin typeface="Nunito" pitchFamily="2" charset="0"/>
              </a:rPr>
              <a:t> that verifies the software’s installation process and ensures that the software is installed correctly on various systems and configurations. It is a critical aspect of the software testing process and helps ensure that the software can be easily installed, configured, and uninstalled without any issues.</a:t>
            </a:r>
          </a:p>
          <a:p>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The primary goal of installation testing is to ensure that the software is installed correctly and that the software’s functionality is not compromised during the installation process.</a:t>
            </a:r>
          </a:p>
          <a:p>
            <a:r>
              <a:rPr lang="en-US" b="0" i="0" dirty="0">
                <a:solidFill>
                  <a:srgbClr val="273239"/>
                </a:solidFill>
                <a:effectLst/>
                <a:highlight>
                  <a:srgbClr val="FFFFFF"/>
                </a:highlight>
                <a:latin typeface="Nunito" pitchFamily="2" charset="0"/>
              </a:rPr>
              <a:t> The installation testing ensures that the software application has been successfully installed with all its inherent features or not. It is also named implementation testing, mainly it’s done in the end phase.</a:t>
            </a:r>
            <a:endParaRPr lang="en-IN" dirty="0"/>
          </a:p>
        </p:txBody>
      </p:sp>
    </p:spTree>
    <p:extLst>
      <p:ext uri="{BB962C8B-B14F-4D97-AF65-F5344CB8AC3E}">
        <p14:creationId xmlns:p14="http://schemas.microsoft.com/office/powerpoint/2010/main" val="13433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3A51-E052-5031-5897-913855B7ED11}"/>
              </a:ext>
            </a:extLst>
          </p:cNvPr>
          <p:cNvSpPr>
            <a:spLocks noGrp="1"/>
          </p:cNvSpPr>
          <p:nvPr>
            <p:ph type="title"/>
          </p:nvPr>
        </p:nvSpPr>
        <p:spPr/>
        <p:txBody>
          <a:bodyPr/>
          <a:lstStyle/>
          <a:p>
            <a:r>
              <a:rPr lang="en-IN" dirty="0"/>
              <a:t>Advantages of installation testing</a:t>
            </a:r>
          </a:p>
        </p:txBody>
      </p:sp>
      <p:sp>
        <p:nvSpPr>
          <p:cNvPr id="3" name="Content Placeholder 2">
            <a:extLst>
              <a:ext uri="{FF2B5EF4-FFF2-40B4-BE49-F238E27FC236}">
                <a16:creationId xmlns:a16="http://schemas.microsoft.com/office/drawing/2014/main" id="{186BADB9-702A-3BB2-8C0A-A7B32C5F6118}"/>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first biggest advantage is that it verifies the designs of apps and software on a basic level of test performance.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It’s a very crucial part of STLC which helps in maintaining the standard according to that.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It’s a very quick and handy method to check the version of the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greater output results of installation testing help the developer to improve the app or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Improved software quality: Installation testing helps to identify and fix installation issues and errors, improving the software’s overall quality. This reduces the risk of negative user experiences and reviews, which can impact the software’s reputation.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Enhanced user experience: Installation testing helps to ensure that the software is installed and configured correctly, providing users with a smooth and hassle-free installation process. This improves the user experience and increases user satisfaction.</a:t>
            </a:r>
          </a:p>
          <a:p>
            <a:endParaRPr lang="en-IN" dirty="0"/>
          </a:p>
        </p:txBody>
      </p:sp>
    </p:spTree>
    <p:extLst>
      <p:ext uri="{BB962C8B-B14F-4D97-AF65-F5344CB8AC3E}">
        <p14:creationId xmlns:p14="http://schemas.microsoft.com/office/powerpoint/2010/main" val="1897522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C092-5D0D-A2C0-095A-319D16F3534F}"/>
              </a:ext>
            </a:extLst>
          </p:cNvPr>
          <p:cNvSpPr>
            <a:spLocks noGrp="1"/>
          </p:cNvSpPr>
          <p:nvPr>
            <p:ph type="title"/>
          </p:nvPr>
        </p:nvSpPr>
        <p:spPr/>
        <p:txBody>
          <a:bodyPr/>
          <a:lstStyle/>
          <a:p>
            <a:r>
              <a:rPr lang="en-IN" dirty="0"/>
              <a:t>Non functional testing </a:t>
            </a:r>
          </a:p>
        </p:txBody>
      </p:sp>
      <p:sp>
        <p:nvSpPr>
          <p:cNvPr id="3" name="Content Placeholder 2">
            <a:extLst>
              <a:ext uri="{FF2B5EF4-FFF2-40B4-BE49-F238E27FC236}">
                <a16:creationId xmlns:a16="http://schemas.microsoft.com/office/drawing/2014/main" id="{0BBB2D4F-135B-39FD-86C8-C10D3FF61D28}"/>
              </a:ext>
            </a:extLst>
          </p:cNvPr>
          <p:cNvSpPr>
            <a:spLocks noGrp="1"/>
          </p:cNvSpPr>
          <p:nvPr>
            <p:ph idx="1"/>
          </p:nvPr>
        </p:nvSpPr>
        <p:spPr/>
        <p:txBody>
          <a:bodyPr>
            <a:normAutofit fontScale="62500" lnSpcReduction="20000"/>
          </a:bodyPr>
          <a:lstStyle/>
          <a:p>
            <a:r>
              <a:rPr lang="en-US" sz="2600" b="1" i="0" dirty="0">
                <a:solidFill>
                  <a:srgbClr val="273239"/>
                </a:solidFill>
                <a:effectLst/>
                <a:highlight>
                  <a:srgbClr val="FFFFFF"/>
                </a:highlight>
                <a:latin typeface="Nunito" pitchFamily="2" charset="0"/>
              </a:rPr>
              <a:t>Non-functional Testing</a:t>
            </a:r>
            <a:r>
              <a:rPr lang="en-US" sz="2600" b="0" i="0" dirty="0">
                <a:solidFill>
                  <a:srgbClr val="273239"/>
                </a:solidFill>
                <a:effectLst/>
                <a:highlight>
                  <a:srgbClr val="FFFFFF"/>
                </a:highlight>
                <a:latin typeface="Nunito" pitchFamily="2" charset="0"/>
              </a:rPr>
              <a:t> is a type of </a:t>
            </a:r>
            <a:r>
              <a:rPr lang="en-US" sz="2600" b="0" i="0" u="sng" dirty="0">
                <a:effectLst/>
                <a:highlight>
                  <a:srgbClr val="FFFFFF"/>
                </a:highlight>
                <a:latin typeface="Nunito" pitchFamily="2" charset="0"/>
              </a:rPr>
              <a:t>Software Testing</a:t>
            </a:r>
            <a:r>
              <a:rPr lang="en-US" sz="2600" b="0" i="0" dirty="0">
                <a:solidFill>
                  <a:srgbClr val="273239"/>
                </a:solidFill>
                <a:effectLst/>
                <a:highlight>
                  <a:srgbClr val="FFFFFF"/>
                </a:highlight>
                <a:latin typeface="Nunito" pitchFamily="2" charset="0"/>
              </a:rPr>
              <a:t> that is performed to verify the non-functional requirements of the application. It verifies whether the behavior of the system is as per the requirement or not. It tests all the aspects that are not tested in functional testing.</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Increased usability: </a:t>
            </a:r>
            <a:r>
              <a:rPr lang="en-US" sz="2600" b="0" i="0" dirty="0">
                <a:solidFill>
                  <a:srgbClr val="273239"/>
                </a:solidFill>
                <a:effectLst/>
                <a:highlight>
                  <a:srgbClr val="FFFFFF"/>
                </a:highlight>
                <a:latin typeface="Nunito" pitchFamily="2" charset="0"/>
              </a:rPr>
              <a:t>To increase usability, efficiency, maintainability, and portability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Reduction in production risk: </a:t>
            </a:r>
            <a:r>
              <a:rPr lang="en-US" sz="2600" b="0" i="0" dirty="0">
                <a:solidFill>
                  <a:srgbClr val="273239"/>
                </a:solidFill>
                <a:effectLst/>
                <a:highlight>
                  <a:srgbClr val="FFFFFF"/>
                </a:highlight>
                <a:latin typeface="Nunito" pitchFamily="2" charset="0"/>
              </a:rPr>
              <a:t>To help in the reduction of production risk related to non-functional aspects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Cost Reduction: </a:t>
            </a:r>
            <a:r>
              <a:rPr lang="en-US" sz="2600" b="0" i="0" dirty="0">
                <a:solidFill>
                  <a:srgbClr val="273239"/>
                </a:solidFill>
                <a:effectLst/>
                <a:highlight>
                  <a:srgbClr val="FFFFFF"/>
                </a:highlight>
                <a:latin typeface="Nunito" pitchFamily="2" charset="0"/>
              </a:rPr>
              <a:t>To help in the reduction of costs related to non-functional aspects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Optimize installation: </a:t>
            </a:r>
            <a:r>
              <a:rPr lang="en-US" sz="2600" b="0" i="0" dirty="0">
                <a:solidFill>
                  <a:srgbClr val="273239"/>
                </a:solidFill>
                <a:effectLst/>
                <a:highlight>
                  <a:srgbClr val="FFFFFF"/>
                </a:highlight>
                <a:latin typeface="Nunito" pitchFamily="2" charset="0"/>
              </a:rPr>
              <a:t>To optimize the installation, execution, and monitoring way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Collect metrics: </a:t>
            </a:r>
            <a:r>
              <a:rPr lang="en-US" sz="2600" b="0" i="0" dirty="0">
                <a:solidFill>
                  <a:srgbClr val="273239"/>
                </a:solidFill>
                <a:effectLst/>
                <a:highlight>
                  <a:srgbClr val="FFFFFF"/>
                </a:highlight>
                <a:latin typeface="Nunito" pitchFamily="2" charset="0"/>
              </a:rPr>
              <a:t>To collect and produce measurements and metrics for internal research and development.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Enhance knowledge of product: </a:t>
            </a:r>
            <a:r>
              <a:rPr lang="en-US" sz="2600" b="0" i="0" dirty="0">
                <a:solidFill>
                  <a:srgbClr val="273239"/>
                </a:solidFill>
                <a:effectLst/>
                <a:highlight>
                  <a:srgbClr val="FFFFFF"/>
                </a:highlight>
                <a:latin typeface="Nunito" pitchFamily="2" charset="0"/>
              </a:rPr>
              <a:t>To improve and enhance knowledge of the product behavior and technologies in use.</a:t>
            </a:r>
          </a:p>
          <a:p>
            <a:endParaRPr lang="en-IN" sz="2900" dirty="0"/>
          </a:p>
        </p:txBody>
      </p:sp>
    </p:spTree>
    <p:extLst>
      <p:ext uri="{BB962C8B-B14F-4D97-AF65-F5344CB8AC3E}">
        <p14:creationId xmlns:p14="http://schemas.microsoft.com/office/powerpoint/2010/main" val="2638313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34F8-A6BB-DCFA-DCA9-5FB4CD3BF83A}"/>
              </a:ext>
            </a:extLst>
          </p:cNvPr>
          <p:cNvSpPr>
            <a:spLocks noGrp="1"/>
          </p:cNvSpPr>
          <p:nvPr>
            <p:ph type="title"/>
          </p:nvPr>
        </p:nvSpPr>
        <p:spPr/>
        <p:txBody>
          <a:bodyPr/>
          <a:lstStyle/>
          <a:p>
            <a:r>
              <a:rPr lang="en-IN" dirty="0"/>
              <a:t>Non functional testing parameters</a:t>
            </a:r>
          </a:p>
        </p:txBody>
      </p:sp>
      <p:pic>
        <p:nvPicPr>
          <p:cNvPr id="5" name="Content Placeholder 4">
            <a:extLst>
              <a:ext uri="{FF2B5EF4-FFF2-40B4-BE49-F238E27FC236}">
                <a16:creationId xmlns:a16="http://schemas.microsoft.com/office/drawing/2014/main" id="{B49ECE22-71C4-4EDF-D2AC-69F8C7331465}"/>
              </a:ext>
            </a:extLst>
          </p:cNvPr>
          <p:cNvPicPr>
            <a:picLocks noGrp="1" noChangeAspect="1"/>
          </p:cNvPicPr>
          <p:nvPr>
            <p:ph idx="1"/>
          </p:nvPr>
        </p:nvPicPr>
        <p:blipFill>
          <a:blip r:embed="rId2"/>
          <a:stretch>
            <a:fillRect/>
          </a:stretch>
        </p:blipFill>
        <p:spPr>
          <a:xfrm>
            <a:off x="1970314" y="1937657"/>
            <a:ext cx="7979229" cy="4757057"/>
          </a:xfrm>
        </p:spPr>
      </p:pic>
    </p:spTree>
    <p:extLst>
      <p:ext uri="{BB962C8B-B14F-4D97-AF65-F5344CB8AC3E}">
        <p14:creationId xmlns:p14="http://schemas.microsoft.com/office/powerpoint/2010/main" val="2687038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E587-0807-DDC4-3862-9CFD3BBB84A3}"/>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A0968695-5015-D5CB-EEB9-71719B1D86B3}"/>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Compatibility testing</a:t>
            </a:r>
            <a:r>
              <a:rPr lang="en-US" b="0" i="0" dirty="0">
                <a:solidFill>
                  <a:srgbClr val="273239"/>
                </a:solidFill>
                <a:effectLst/>
                <a:highlight>
                  <a:srgbClr val="FFFFFF"/>
                </a:highlight>
                <a:latin typeface="Nunito" pitchFamily="2" charset="0"/>
              </a:rPr>
              <a:t>: is a type of testing to ensure that a software program or system is compatible with other software programs or systems. For example, in this, the tester checks that the software is compatible with other software, operating systems, etc.</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Compliance testing</a:t>
            </a:r>
            <a:r>
              <a:rPr lang="en-US" b="0" i="0" dirty="0">
                <a:solidFill>
                  <a:srgbClr val="273239"/>
                </a:solidFill>
                <a:effectLst/>
                <a:highlight>
                  <a:srgbClr val="FFFFFF"/>
                </a:highlight>
                <a:latin typeface="Nunito" pitchFamily="2" charset="0"/>
              </a:rPr>
              <a:t>: is a type of testing to ensure that a software program or system meets a specific compliance standard, such as HIPAA or Sarbanes-Oxley. It is often the first type of testing that is performed when accessing the control environment.</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Endurance testing</a:t>
            </a:r>
            <a:r>
              <a:rPr lang="en-US" b="0" i="0" dirty="0">
                <a:solidFill>
                  <a:srgbClr val="273239"/>
                </a:solidFill>
                <a:effectLst/>
                <a:highlight>
                  <a:srgbClr val="FFFFFF"/>
                </a:highlight>
                <a:latin typeface="Nunito" pitchFamily="2" charset="0"/>
              </a:rPr>
              <a:t>: is a type of testing to ensure that a software program or system can handle a long-term, continuous load. For example for the banking application, the application is tested to know if the system can sustain under the continuous expected load.</a:t>
            </a:r>
          </a:p>
          <a:p>
            <a:endParaRPr lang="en-IN" dirty="0"/>
          </a:p>
        </p:txBody>
      </p:sp>
    </p:spTree>
    <p:extLst>
      <p:ext uri="{BB962C8B-B14F-4D97-AF65-F5344CB8AC3E}">
        <p14:creationId xmlns:p14="http://schemas.microsoft.com/office/powerpoint/2010/main" val="4070243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91CE-1518-F3B9-63AA-8A257FBCCB5D}"/>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D966F33D-121C-865A-CF76-49DC4857DF84}"/>
              </a:ext>
            </a:extLst>
          </p:cNvPr>
          <p:cNvSpPr>
            <a:spLocks noGrp="1"/>
          </p:cNvSpPr>
          <p:nvPr>
            <p:ph idx="1"/>
          </p:nvPr>
        </p:nvSpPr>
        <p:spPr/>
        <p:txBody>
          <a:bodyPr>
            <a:normAutofit fontScale="92500" lnSpcReduction="20000"/>
          </a:bodyPr>
          <a:lstStyle/>
          <a:p>
            <a:pPr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Load testing</a:t>
            </a:r>
            <a:r>
              <a:rPr lang="en-US" b="0" i="0" dirty="0">
                <a:solidFill>
                  <a:srgbClr val="273239"/>
                </a:solidFill>
                <a:effectLst/>
                <a:highlight>
                  <a:srgbClr val="FFFFFF"/>
                </a:highlight>
                <a:latin typeface="Nunito" pitchFamily="2" charset="0"/>
              </a:rPr>
              <a:t>: is a type of testing to ensure that a software program or system can </a:t>
            </a:r>
            <a:r>
              <a:rPr lang="en-US" b="0" i="0" dirty="0" err="1">
                <a:solidFill>
                  <a:srgbClr val="273239"/>
                </a:solidFill>
                <a:effectLst/>
                <a:highlight>
                  <a:srgbClr val="FFFFFF"/>
                </a:highlight>
                <a:latin typeface="Nunito" pitchFamily="2" charset="0"/>
              </a:rPr>
              <a:t>han</a:t>
            </a:r>
            <a:r>
              <a:rPr lang="en-US" b="1" u="sng" dirty="0" err="1">
                <a:solidFill>
                  <a:srgbClr val="273239"/>
                </a:solidFill>
                <a:highlight>
                  <a:srgbClr val="FFFFFF"/>
                </a:highlight>
                <a:latin typeface="Nunito" pitchFamily="2" charset="0"/>
              </a:rPr>
              <a:t>Load</a:t>
            </a:r>
            <a:r>
              <a:rPr lang="en-US" b="1" u="sng" dirty="0">
                <a:solidFill>
                  <a:srgbClr val="273239"/>
                </a:solidFill>
                <a:highlight>
                  <a:srgbClr val="FFFFFF"/>
                </a:highlight>
                <a:latin typeface="Nunito" pitchFamily="2" charset="0"/>
              </a:rPr>
              <a:t> </a:t>
            </a:r>
            <a:r>
              <a:rPr lang="en-US" b="1" u="sng" dirty="0" err="1">
                <a:solidFill>
                  <a:srgbClr val="273239"/>
                </a:solidFill>
                <a:highlight>
                  <a:srgbClr val="FFFFFF"/>
                </a:highlight>
                <a:latin typeface="Nunito" pitchFamily="2" charset="0"/>
              </a:rPr>
              <a:t>testing</a:t>
            </a:r>
            <a:r>
              <a:rPr lang="en-US" b="0" i="0" dirty="0" err="1">
                <a:solidFill>
                  <a:srgbClr val="273239"/>
                </a:solidFill>
                <a:effectLst/>
                <a:highlight>
                  <a:srgbClr val="FFFFFF"/>
                </a:highlight>
                <a:latin typeface="Nunito" pitchFamily="2" charset="0"/>
              </a:rPr>
              <a:t>dle</a:t>
            </a:r>
            <a:r>
              <a:rPr lang="en-US" b="0" i="0" dirty="0">
                <a:solidFill>
                  <a:srgbClr val="273239"/>
                </a:solidFill>
                <a:effectLst/>
                <a:highlight>
                  <a:srgbClr val="FFFFFF"/>
                </a:highlight>
                <a:latin typeface="Nunito" pitchFamily="2" charset="0"/>
              </a:rPr>
              <a:t> a large number of users or transactions. For example, Running multiple applications on the computer simultaneously. </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Performance testing</a:t>
            </a:r>
            <a:r>
              <a:rPr lang="en-US" b="0" i="0" dirty="0">
                <a:solidFill>
                  <a:srgbClr val="273239"/>
                </a:solidFill>
                <a:effectLst/>
                <a:highlight>
                  <a:srgbClr val="FFFFFF"/>
                </a:highlight>
                <a:latin typeface="Nunito" pitchFamily="2" charset="0"/>
              </a:rPr>
              <a:t>: is a type of testing to ensure that a software program or system meets specific performance goals, such as response time or throughput. For example, organizations perform performance tests to identify performance-related bottlenecks.</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Recovery testing</a:t>
            </a:r>
            <a:r>
              <a:rPr lang="en-US" b="0" i="0" dirty="0">
                <a:solidFill>
                  <a:srgbClr val="273239"/>
                </a:solidFill>
                <a:effectLst/>
                <a:highlight>
                  <a:srgbClr val="FFFFFF"/>
                </a:highlight>
                <a:latin typeface="Nunito" pitchFamily="2" charset="0"/>
              </a:rPr>
              <a:t>: is a type of testing to ensure that a software program or system can be recovered from a failure or data loss. For example, when the application is running and the computer is restarted, check the validity of the application’s integrity.</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Security testing</a:t>
            </a:r>
            <a:r>
              <a:rPr lang="en-US" b="0" i="0" dirty="0">
                <a:solidFill>
                  <a:srgbClr val="273239"/>
                </a:solidFill>
                <a:effectLst/>
                <a:highlight>
                  <a:srgbClr val="FFFFFF"/>
                </a:highlight>
                <a:latin typeface="Nunito" pitchFamily="2" charset="0"/>
              </a:rPr>
              <a:t>: is a type of testing to ensure that a software program or system is secure from unauthorized access or attack. For example, Organizations perform security testing to reveal flaws in the security mechanism of the information system.</a:t>
            </a:r>
          </a:p>
          <a:p>
            <a:endParaRPr lang="en-IN" dirty="0"/>
          </a:p>
        </p:txBody>
      </p:sp>
    </p:spTree>
    <p:extLst>
      <p:ext uri="{BB962C8B-B14F-4D97-AF65-F5344CB8AC3E}">
        <p14:creationId xmlns:p14="http://schemas.microsoft.com/office/powerpoint/2010/main" val="18861070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FF2F-6080-4A97-8E1A-CC8EAED087A3}"/>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2A1DFE54-3E8E-09CD-0B31-4FE33125CD09}"/>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Scalability testing</a:t>
            </a:r>
            <a:r>
              <a:rPr lang="en-US" b="0" i="0" dirty="0">
                <a:solidFill>
                  <a:srgbClr val="273239"/>
                </a:solidFill>
                <a:effectLst/>
                <a:highlight>
                  <a:srgbClr val="FFFFFF"/>
                </a:highlight>
                <a:latin typeface="Nunito" pitchFamily="2" charset="0"/>
              </a:rPr>
              <a:t>: is a type of testing to ensure that a software program or system can be scaled up or down to meet changing needs. For example, to measure the application’s capability to scale up or scale out in terms of non-functional capability. </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Stress testing</a:t>
            </a:r>
            <a:r>
              <a:rPr lang="en-US" b="0" i="0" dirty="0">
                <a:solidFill>
                  <a:srgbClr val="273239"/>
                </a:solidFill>
                <a:effectLst/>
                <a:highlight>
                  <a:srgbClr val="FFFFFF"/>
                </a:highlight>
                <a:latin typeface="Nunito" pitchFamily="2" charset="0"/>
              </a:rPr>
              <a:t>: is a type of testing to ensure that a software program or system can handle an unusually high load. For example, extremely large numbers of concurrent users try to log into the application.</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Usability testing</a:t>
            </a:r>
            <a:r>
              <a:rPr lang="en-US" b="0" i="0" dirty="0">
                <a:solidFill>
                  <a:srgbClr val="273239"/>
                </a:solidFill>
                <a:effectLst/>
                <a:highlight>
                  <a:srgbClr val="FFFFFF"/>
                </a:highlight>
                <a:latin typeface="Nunito" pitchFamily="2" charset="0"/>
              </a:rPr>
              <a:t>: is a type of testing to ensure that a software program or system is easy to use. For example, on the e-commerce website, it can be tested whether the users can easily locate the Buy Now button or not.</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Volume testing</a:t>
            </a:r>
            <a:r>
              <a:rPr lang="en-US" b="0" i="0" dirty="0">
                <a:solidFill>
                  <a:srgbClr val="273239"/>
                </a:solidFill>
                <a:effectLst/>
                <a:highlight>
                  <a:srgbClr val="FFFFFF"/>
                </a:highlight>
                <a:latin typeface="Nunito" pitchFamily="2" charset="0"/>
              </a:rPr>
              <a:t>: is a type of testing to ensure that a software program or system can handle a large volume of data. For example, if the website is developed to handle traffic of 500 users, volume testing will whether the site is able to handle 500 users or not.</a:t>
            </a:r>
          </a:p>
          <a:p>
            <a:endParaRPr lang="en-IN" dirty="0"/>
          </a:p>
        </p:txBody>
      </p:sp>
    </p:spTree>
    <p:extLst>
      <p:ext uri="{BB962C8B-B14F-4D97-AF65-F5344CB8AC3E}">
        <p14:creationId xmlns:p14="http://schemas.microsoft.com/office/powerpoint/2010/main" val="211366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F7EC-0EA9-0977-27E5-B3420682639F}"/>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B2344AB-88C8-D6E0-E292-6B0A4E1D9098}"/>
              </a:ext>
            </a:extLst>
          </p:cNvPr>
          <p:cNvSpPr>
            <a:spLocks noGrp="1"/>
          </p:cNvSpPr>
          <p:nvPr>
            <p:ph idx="1"/>
          </p:nvPr>
        </p:nvSpPr>
        <p:spPr/>
        <p:txBody>
          <a:bodyPr>
            <a:normAutofit fontScale="92500"/>
          </a:bodyPr>
          <a:lstStyle/>
          <a:p>
            <a:r>
              <a:rPr lang="en-IN" b="1" i="0" dirty="0">
                <a:solidFill>
                  <a:srgbClr val="333333"/>
                </a:solidFill>
                <a:effectLst/>
                <a:highlight>
                  <a:srgbClr val="FFFFFF"/>
                </a:highlight>
                <a:latin typeface="inter-bold"/>
              </a:rPr>
              <a:t>Developing the project</a:t>
            </a:r>
          </a:p>
          <a:p>
            <a:r>
              <a:rPr lang="en-US" b="0" i="0" dirty="0">
                <a:solidFill>
                  <a:srgbClr val="333333"/>
                </a:solidFill>
                <a:effectLst/>
                <a:highlight>
                  <a:srgbClr val="FFFFFF"/>
                </a:highligh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lang="en-IN" b="1" dirty="0">
              <a:solidFill>
                <a:srgbClr val="333333"/>
              </a:solidFill>
              <a:highlight>
                <a:srgbClr val="FFFFFF"/>
              </a:highlight>
              <a:latin typeface="inter-bold"/>
            </a:endParaRPr>
          </a:p>
          <a:p>
            <a:r>
              <a:rPr lang="en-IN" b="1" i="0" dirty="0">
                <a:solidFill>
                  <a:srgbClr val="333333"/>
                </a:solidFill>
                <a:effectLst/>
                <a:highlight>
                  <a:srgbClr val="FFFFFF"/>
                </a:highlight>
                <a:latin typeface="inter-bold"/>
              </a:rPr>
              <a:t>Testing</a:t>
            </a:r>
          </a:p>
          <a:p>
            <a:pPr algn="just"/>
            <a:r>
              <a:rPr lang="en-US" b="0" i="0" dirty="0">
                <a:solidFill>
                  <a:srgbClr val="333333"/>
                </a:solidFill>
                <a:effectLst/>
                <a:highlight>
                  <a:srgbClr val="FFFFFF"/>
                </a:highligh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highlight>
                  <a:srgbClr val="FFFFFF"/>
                </a:highlight>
                <a:latin typeface="inter-regular"/>
              </a:rPr>
              <a:t>During this stage, unit testing, integration testing, system testing, acceptance testing are done.</a:t>
            </a:r>
          </a:p>
          <a:p>
            <a:endParaRPr lang="en-IN" dirty="0"/>
          </a:p>
        </p:txBody>
      </p:sp>
    </p:spTree>
    <p:extLst>
      <p:ext uri="{BB962C8B-B14F-4D97-AF65-F5344CB8AC3E}">
        <p14:creationId xmlns:p14="http://schemas.microsoft.com/office/powerpoint/2010/main" val="1113647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640-3DCB-37B9-8BA9-8A94B6B1AC3B}"/>
              </a:ext>
            </a:extLst>
          </p:cNvPr>
          <p:cNvSpPr>
            <a:spLocks noGrp="1"/>
          </p:cNvSpPr>
          <p:nvPr>
            <p:ph type="title"/>
          </p:nvPr>
        </p:nvSpPr>
        <p:spPr/>
        <p:txBody>
          <a:bodyPr/>
          <a:lstStyle/>
          <a:p>
            <a:r>
              <a:rPr lang="en-IN" dirty="0"/>
              <a:t>Test pyramid</a:t>
            </a:r>
          </a:p>
        </p:txBody>
      </p:sp>
      <p:sp>
        <p:nvSpPr>
          <p:cNvPr id="3" name="Content Placeholder 2">
            <a:extLst>
              <a:ext uri="{FF2B5EF4-FFF2-40B4-BE49-F238E27FC236}">
                <a16:creationId xmlns:a16="http://schemas.microsoft.com/office/drawing/2014/main" id="{913979A4-7B54-5BB2-575A-4A18D13BFFE0}"/>
              </a:ext>
            </a:extLst>
          </p:cNvPr>
          <p:cNvSpPr>
            <a:spLocks noGrp="1"/>
          </p:cNvSpPr>
          <p:nvPr>
            <p:ph idx="1"/>
          </p:nvPr>
        </p:nvSpPr>
        <p:spPr/>
        <p:txBody>
          <a:bodyPr/>
          <a:lstStyle/>
          <a:p>
            <a:pPr algn="l"/>
            <a:r>
              <a:rPr lang="en-US" b="0" i="0" dirty="0">
                <a:solidFill>
                  <a:srgbClr val="000000"/>
                </a:solidFill>
                <a:effectLst/>
                <a:highlight>
                  <a:srgbClr val="FFFFFF"/>
                </a:highlight>
                <a:latin typeface="Inter"/>
              </a:rPr>
              <a:t>The testing pyramid is a testing strategy that can help developers and testers create high-quality products. It lets developers quickly identify whether their code changes have caused any issues, thus saving them time. Also, it helps QAs to build a powerful test suite.</a:t>
            </a:r>
          </a:p>
          <a:p>
            <a:pPr algn="l"/>
            <a:r>
              <a:rPr lang="en-US" b="0" i="0" dirty="0">
                <a:solidFill>
                  <a:srgbClr val="000000"/>
                </a:solidFill>
                <a:effectLst/>
                <a:highlight>
                  <a:srgbClr val="FFFFFF"/>
                </a:highlight>
                <a:latin typeface="Inter"/>
              </a:rPr>
              <a:t>It was introduced by Mike Cohn in his book </a:t>
            </a:r>
            <a:r>
              <a:rPr lang="en-US" b="0" i="1" dirty="0">
                <a:solidFill>
                  <a:srgbClr val="000000"/>
                </a:solidFill>
                <a:effectLst/>
                <a:highlight>
                  <a:srgbClr val="FFFFFF"/>
                </a:highlight>
                <a:latin typeface="Inter"/>
              </a:rPr>
              <a:t>“Succeeding with Agile.”</a:t>
            </a:r>
            <a:r>
              <a:rPr lang="en-US" b="0" i="0" dirty="0">
                <a:solidFill>
                  <a:srgbClr val="000000"/>
                </a:solidFill>
                <a:effectLst/>
                <a:highlight>
                  <a:srgbClr val="FFFFFF"/>
                </a:highlight>
                <a:latin typeface="Inter"/>
              </a:rPr>
              <a:t> It is one of the popular strategies in software testing that illustrates the distribution of different types of tests in a test suite.</a:t>
            </a:r>
          </a:p>
          <a:p>
            <a:endParaRPr lang="en-IN" dirty="0"/>
          </a:p>
        </p:txBody>
      </p:sp>
    </p:spTree>
    <p:extLst>
      <p:ext uri="{BB962C8B-B14F-4D97-AF65-F5344CB8AC3E}">
        <p14:creationId xmlns:p14="http://schemas.microsoft.com/office/powerpoint/2010/main" val="3620900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7668-EEF5-9024-01D4-240D535225D7}"/>
              </a:ext>
            </a:extLst>
          </p:cNvPr>
          <p:cNvSpPr>
            <a:spLocks noGrp="1"/>
          </p:cNvSpPr>
          <p:nvPr>
            <p:ph type="title"/>
          </p:nvPr>
        </p:nvSpPr>
        <p:spPr/>
        <p:txBody>
          <a:bodyPr/>
          <a:lstStyle/>
          <a:p>
            <a:r>
              <a:rPr lang="en-IN" dirty="0"/>
              <a:t>Test pyramid phases</a:t>
            </a:r>
          </a:p>
        </p:txBody>
      </p:sp>
      <p:pic>
        <p:nvPicPr>
          <p:cNvPr id="5" name="Content Placeholder 4">
            <a:extLst>
              <a:ext uri="{FF2B5EF4-FFF2-40B4-BE49-F238E27FC236}">
                <a16:creationId xmlns:a16="http://schemas.microsoft.com/office/drawing/2014/main" id="{74A4B644-709D-22CC-4876-386334EB792B}"/>
              </a:ext>
            </a:extLst>
          </p:cNvPr>
          <p:cNvPicPr>
            <a:picLocks noGrp="1" noChangeAspect="1"/>
          </p:cNvPicPr>
          <p:nvPr>
            <p:ph idx="1"/>
          </p:nvPr>
        </p:nvPicPr>
        <p:blipFill>
          <a:blip r:embed="rId2"/>
          <a:stretch>
            <a:fillRect/>
          </a:stretch>
        </p:blipFill>
        <p:spPr>
          <a:xfrm>
            <a:off x="2417064" y="2165251"/>
            <a:ext cx="6934200" cy="4267613"/>
          </a:xfrm>
        </p:spPr>
      </p:pic>
    </p:spTree>
    <p:extLst>
      <p:ext uri="{BB962C8B-B14F-4D97-AF65-F5344CB8AC3E}">
        <p14:creationId xmlns:p14="http://schemas.microsoft.com/office/powerpoint/2010/main" val="3688860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7A3D-F575-B220-8D65-1D83C9B24D4F}"/>
              </a:ext>
            </a:extLst>
          </p:cNvPr>
          <p:cNvSpPr>
            <a:spLocks noGrp="1"/>
          </p:cNvSpPr>
          <p:nvPr>
            <p:ph type="title"/>
          </p:nvPr>
        </p:nvSpPr>
        <p:spPr/>
        <p:txBody>
          <a:bodyPr/>
          <a:lstStyle/>
          <a:p>
            <a:r>
              <a:rPr lang="en-IN" dirty="0"/>
              <a:t>USER Acceptance testing</a:t>
            </a:r>
          </a:p>
        </p:txBody>
      </p:sp>
      <p:sp>
        <p:nvSpPr>
          <p:cNvPr id="3" name="Content Placeholder 2">
            <a:extLst>
              <a:ext uri="{FF2B5EF4-FFF2-40B4-BE49-F238E27FC236}">
                <a16:creationId xmlns:a16="http://schemas.microsoft.com/office/drawing/2014/main" id="{DF287A7E-CD4B-58D8-E539-73FF06421A00}"/>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User Acceptance Testing (UAT)</a:t>
            </a:r>
            <a:r>
              <a:rPr lang="en-US" b="0" i="0" dirty="0">
                <a:solidFill>
                  <a:srgbClr val="273239"/>
                </a:solidFill>
                <a:effectLst/>
                <a:highlight>
                  <a:srgbClr val="FFFFFF"/>
                </a:highlight>
                <a:latin typeface="Nunito" pitchFamily="2" charset="0"/>
              </a:rPr>
              <a:t> is a crucial phase in </a:t>
            </a:r>
            <a:r>
              <a:rPr lang="en-US" b="1" i="0" dirty="0">
                <a:solidFill>
                  <a:srgbClr val="273239"/>
                </a:solidFill>
                <a:effectLst/>
                <a:highlight>
                  <a:srgbClr val="FFFFFF"/>
                </a:highlight>
                <a:latin typeface="Nunito" pitchFamily="2" charset="0"/>
              </a:rPr>
              <a:t>software testing</a:t>
            </a:r>
            <a:r>
              <a:rPr lang="en-US" b="0" i="0" dirty="0">
                <a:solidFill>
                  <a:srgbClr val="273239"/>
                </a:solidFill>
                <a:effectLst/>
                <a:highlight>
                  <a:srgbClr val="FFFFFF"/>
                </a:highlight>
                <a:latin typeface="Nunito" pitchFamily="2" charset="0"/>
              </a:rPr>
              <a:t> where the software is tested in a real-world scenario by </a:t>
            </a:r>
            <a:r>
              <a:rPr lang="en-US" b="1" i="0" dirty="0">
                <a:solidFill>
                  <a:srgbClr val="273239"/>
                </a:solidFill>
                <a:effectLst/>
                <a:highlight>
                  <a:srgbClr val="FFFFFF"/>
                </a:highlight>
                <a:latin typeface="Nunito" pitchFamily="2" charset="0"/>
              </a:rPr>
              <a:t>end-users</a:t>
            </a:r>
            <a:r>
              <a:rPr lang="en-US" b="0" i="0" dirty="0">
                <a:solidFill>
                  <a:srgbClr val="273239"/>
                </a:solidFill>
                <a:effectLst/>
                <a:highlight>
                  <a:srgbClr val="FFFFFF"/>
                </a:highlight>
                <a:latin typeface="Nunito" pitchFamily="2" charset="0"/>
              </a:rPr>
              <a:t> to ensure it meets their requirements and functions as expected. Unlike other forms of testing, UAT focuses on validating the software’s </a:t>
            </a:r>
            <a:r>
              <a:rPr lang="en-US" b="1" i="0" dirty="0">
                <a:solidFill>
                  <a:srgbClr val="273239"/>
                </a:solidFill>
                <a:effectLst/>
                <a:highlight>
                  <a:srgbClr val="FFFFFF"/>
                </a:highlight>
                <a:latin typeface="Nunito" pitchFamily="2" charset="0"/>
              </a:rPr>
              <a:t>user-friendliness</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functionality</a:t>
            </a:r>
            <a:r>
              <a:rPr lang="en-US" b="0" i="0" dirty="0">
                <a:solidFill>
                  <a:srgbClr val="273239"/>
                </a:solidFill>
                <a:effectLst/>
                <a:highlight>
                  <a:srgbClr val="FFFFFF"/>
                </a:highlight>
                <a:latin typeface="Nunito" pitchFamily="2" charset="0"/>
              </a:rPr>
              <a:t>, and </a:t>
            </a:r>
            <a:r>
              <a:rPr lang="en-US" b="1" i="0" dirty="0">
                <a:solidFill>
                  <a:srgbClr val="273239"/>
                </a:solidFill>
                <a:effectLst/>
                <a:highlight>
                  <a:srgbClr val="FFFFFF"/>
                </a:highlight>
                <a:latin typeface="Nunito" pitchFamily="2" charset="0"/>
              </a:rPr>
              <a:t>performance</a:t>
            </a:r>
            <a:r>
              <a:rPr lang="en-US" b="0" i="0" dirty="0">
                <a:solidFill>
                  <a:srgbClr val="273239"/>
                </a:solidFill>
                <a:effectLst/>
                <a:highlight>
                  <a:srgbClr val="FFFFFF"/>
                </a:highlight>
                <a:latin typeface="Nunito" pitchFamily="2" charset="0"/>
              </a:rPr>
              <a:t> from the user’s perspective.</a:t>
            </a:r>
          </a:p>
          <a:p>
            <a:endParaRPr lang="en-IN" dirty="0"/>
          </a:p>
        </p:txBody>
      </p:sp>
      <p:pic>
        <p:nvPicPr>
          <p:cNvPr id="5" name="Picture 4">
            <a:extLst>
              <a:ext uri="{FF2B5EF4-FFF2-40B4-BE49-F238E27FC236}">
                <a16:creationId xmlns:a16="http://schemas.microsoft.com/office/drawing/2014/main" id="{F5B27582-1579-1B85-CB38-84E661000109}"/>
              </a:ext>
            </a:extLst>
          </p:cNvPr>
          <p:cNvPicPr>
            <a:picLocks noChangeAspect="1"/>
          </p:cNvPicPr>
          <p:nvPr/>
        </p:nvPicPr>
        <p:blipFill>
          <a:blip r:embed="rId2"/>
          <a:stretch>
            <a:fillRect/>
          </a:stretch>
        </p:blipFill>
        <p:spPr>
          <a:xfrm>
            <a:off x="4989212" y="4074045"/>
            <a:ext cx="3468987" cy="2235315"/>
          </a:xfrm>
          <a:prstGeom prst="rect">
            <a:avLst/>
          </a:prstGeom>
        </p:spPr>
      </p:pic>
    </p:spTree>
    <p:extLst>
      <p:ext uri="{BB962C8B-B14F-4D97-AF65-F5344CB8AC3E}">
        <p14:creationId xmlns:p14="http://schemas.microsoft.com/office/powerpoint/2010/main" val="85887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1B40-712B-6E58-BDCA-38937C12CF6B}"/>
              </a:ext>
            </a:extLst>
          </p:cNvPr>
          <p:cNvSpPr>
            <a:spLocks noGrp="1"/>
          </p:cNvSpPr>
          <p:nvPr>
            <p:ph type="title"/>
          </p:nvPr>
        </p:nvSpPr>
        <p:spPr/>
        <p:txBody>
          <a:bodyPr/>
          <a:lstStyle/>
          <a:p>
            <a:r>
              <a:rPr lang="en-IN" dirty="0"/>
              <a:t>Types of </a:t>
            </a:r>
            <a:r>
              <a:rPr lang="en-IN" dirty="0" err="1"/>
              <a:t>uat</a:t>
            </a:r>
            <a:endParaRPr lang="en-IN" dirty="0"/>
          </a:p>
        </p:txBody>
      </p:sp>
      <p:sp>
        <p:nvSpPr>
          <p:cNvPr id="3" name="Content Placeholder 2">
            <a:extLst>
              <a:ext uri="{FF2B5EF4-FFF2-40B4-BE49-F238E27FC236}">
                <a16:creationId xmlns:a16="http://schemas.microsoft.com/office/drawing/2014/main" id="{2B15B227-CCC0-D62D-D82F-0D073EDBC439}"/>
              </a:ext>
            </a:extLst>
          </p:cNvPr>
          <p:cNvSpPr>
            <a:spLocks noGrp="1"/>
          </p:cNvSpPr>
          <p:nvPr>
            <p:ph idx="1"/>
          </p:nvPr>
        </p:nvSpPr>
        <p:spPr/>
        <p:txBody>
          <a:bodyPr>
            <a:normAutofit lnSpcReduction="10000"/>
          </a:bodyPr>
          <a:lstStyle/>
          <a:p>
            <a:r>
              <a:rPr lang="en-IN" b="1" i="0" dirty="0">
                <a:solidFill>
                  <a:srgbClr val="273239"/>
                </a:solidFill>
                <a:effectLst/>
                <a:highlight>
                  <a:srgbClr val="FFFFFF"/>
                </a:highlight>
                <a:latin typeface="Nunito" pitchFamily="2" charset="0"/>
              </a:rPr>
              <a:t>Beta User Acceptance Testing</a:t>
            </a:r>
          </a:p>
          <a:p>
            <a:r>
              <a:rPr lang="en-US" b="0" i="0" dirty="0">
                <a:solidFill>
                  <a:srgbClr val="273239"/>
                </a:solidFill>
                <a:effectLst/>
                <a:highlight>
                  <a:srgbClr val="FFFFFF"/>
                </a:highlight>
                <a:latin typeface="Nunito" pitchFamily="2" charset="0"/>
              </a:rPr>
              <a:t>Beta UAT means that users who have completed one or more rounds of tests will be shown a popup stating if they are accepted for testing by the new version of Angular2 (a beta release). </a:t>
            </a:r>
          </a:p>
          <a:p>
            <a:r>
              <a:rPr lang="en-IN" b="1" i="0" dirty="0">
                <a:solidFill>
                  <a:srgbClr val="273239"/>
                </a:solidFill>
                <a:effectLst/>
                <a:highlight>
                  <a:srgbClr val="FFFFFF"/>
                </a:highlight>
                <a:latin typeface="Nunito" pitchFamily="2" charset="0"/>
              </a:rPr>
              <a:t>Black Box Testing</a:t>
            </a:r>
          </a:p>
          <a:p>
            <a:r>
              <a:rPr lang="en-US" b="0" i="0" dirty="0">
                <a:solidFill>
                  <a:srgbClr val="273239"/>
                </a:solidFill>
                <a:effectLst/>
                <a:highlight>
                  <a:srgbClr val="FFFFFF"/>
                </a:highlight>
                <a:latin typeface="Nunito" pitchFamily="2" charset="0"/>
              </a:rPr>
              <a:t>In </a:t>
            </a:r>
            <a:r>
              <a:rPr lang="en-US" b="0" i="0" u="sng" dirty="0">
                <a:solidFill>
                  <a:srgbClr val="273239"/>
                </a:solidFill>
                <a:effectLst/>
                <a:highlight>
                  <a:srgbClr val="FFFFFF"/>
                </a:highlight>
                <a:latin typeface="Nunito" pitchFamily="2" charset="0"/>
              </a:rPr>
              <a:t>black box testing</a:t>
            </a:r>
            <a:r>
              <a:rPr lang="en-US" b="0" i="0" dirty="0">
                <a:solidFill>
                  <a:srgbClr val="273239"/>
                </a:solidFill>
                <a:effectLst/>
                <a:highlight>
                  <a:srgbClr val="FFFFFF"/>
                </a:highlight>
                <a:latin typeface="Nunito" pitchFamily="2" charset="0"/>
              </a:rPr>
              <a:t>, end-users or testers evaluate specific functionalities of the software without knowing the internal workings or code structure.</a:t>
            </a:r>
          </a:p>
          <a:p>
            <a:r>
              <a:rPr lang="en-IN" b="1" i="0" dirty="0">
                <a:solidFill>
                  <a:srgbClr val="273239"/>
                </a:solidFill>
                <a:effectLst/>
                <a:highlight>
                  <a:srgbClr val="FFFFFF"/>
                </a:highlight>
                <a:latin typeface="Nunito" pitchFamily="2" charset="0"/>
              </a:rPr>
              <a:t>Operational Acceptance Testing (OAT)</a:t>
            </a:r>
          </a:p>
          <a:p>
            <a:r>
              <a:rPr lang="en-US" b="0" i="0" u="sng" dirty="0">
                <a:solidFill>
                  <a:srgbClr val="273239"/>
                </a:solidFill>
                <a:effectLst/>
                <a:highlight>
                  <a:srgbClr val="FFFFFF"/>
                </a:highlight>
                <a:latin typeface="Nunito" pitchFamily="2" charset="0"/>
              </a:rPr>
              <a:t>Operational Acceptance Testing</a:t>
            </a:r>
            <a:r>
              <a:rPr lang="en-US" b="0" i="0" dirty="0">
                <a:solidFill>
                  <a:srgbClr val="273239"/>
                </a:solidFill>
                <a:effectLst/>
                <a:highlight>
                  <a:srgbClr val="FFFFFF"/>
                </a:highlight>
                <a:latin typeface="Nunito" pitchFamily="2" charset="0"/>
              </a:rPr>
              <a:t> (OAT) is a software testing technique that evaluates a software application’s operational readiness before release or production. </a:t>
            </a:r>
          </a:p>
          <a:p>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42848690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5C8-B71A-870E-FEAB-7D51E7AD5D49}"/>
              </a:ext>
            </a:extLst>
          </p:cNvPr>
          <p:cNvSpPr>
            <a:spLocks noGrp="1"/>
          </p:cNvSpPr>
          <p:nvPr>
            <p:ph type="title"/>
          </p:nvPr>
        </p:nvSpPr>
        <p:spPr/>
        <p:txBody>
          <a:bodyPr/>
          <a:lstStyle/>
          <a:p>
            <a:r>
              <a:rPr lang="en-IN" dirty="0"/>
              <a:t>Types of </a:t>
            </a:r>
            <a:r>
              <a:rPr lang="en-IN" dirty="0" err="1"/>
              <a:t>uat</a:t>
            </a:r>
            <a:endParaRPr lang="en-IN" dirty="0"/>
          </a:p>
        </p:txBody>
      </p:sp>
      <p:sp>
        <p:nvSpPr>
          <p:cNvPr id="3" name="Content Placeholder 2">
            <a:extLst>
              <a:ext uri="{FF2B5EF4-FFF2-40B4-BE49-F238E27FC236}">
                <a16:creationId xmlns:a16="http://schemas.microsoft.com/office/drawing/2014/main" id="{A8171726-2660-92E5-BED7-38802B1A79EB}"/>
              </a:ext>
            </a:extLst>
          </p:cNvPr>
          <p:cNvSpPr>
            <a:spLocks noGrp="1"/>
          </p:cNvSpPr>
          <p:nvPr>
            <p:ph idx="1"/>
          </p:nvPr>
        </p:nvSpPr>
        <p:spPr/>
        <p:txBody>
          <a:bodyPr/>
          <a:lstStyle/>
          <a:p>
            <a:r>
              <a:rPr lang="en-IN" b="1" i="0" dirty="0">
                <a:solidFill>
                  <a:srgbClr val="273239"/>
                </a:solidFill>
                <a:effectLst/>
                <a:highlight>
                  <a:srgbClr val="FFFFFF"/>
                </a:highlight>
                <a:latin typeface="Nunito" pitchFamily="2" charset="0"/>
              </a:rPr>
              <a:t>Contract Acceptance Testing</a:t>
            </a:r>
          </a:p>
          <a:p>
            <a:r>
              <a:rPr lang="en-US" b="0" i="0" dirty="0">
                <a:solidFill>
                  <a:srgbClr val="273239"/>
                </a:solidFill>
                <a:effectLst/>
                <a:highlight>
                  <a:srgbClr val="FFFFFF"/>
                </a:highlight>
                <a:latin typeface="Nunito" pitchFamily="2" charset="0"/>
              </a:rPr>
              <a:t>Contract Acceptance Testing refers to the process of testing developed software against predefined and agreed-upon criteria and specifications. </a:t>
            </a:r>
          </a:p>
          <a:p>
            <a:r>
              <a:rPr lang="en-IN" b="1" i="0" dirty="0">
                <a:solidFill>
                  <a:srgbClr val="273239"/>
                </a:solidFill>
                <a:effectLst/>
                <a:highlight>
                  <a:srgbClr val="FFFFFF"/>
                </a:highlight>
                <a:latin typeface="Nunito" pitchFamily="2" charset="0"/>
              </a:rPr>
              <a:t> Regulation Acceptance Testing</a:t>
            </a:r>
          </a:p>
          <a:p>
            <a:pPr marL="0" indent="0" algn="l" fontAlgn="base">
              <a:buNone/>
            </a:pPr>
            <a:r>
              <a:rPr lang="en-US" b="0" i="0" dirty="0">
                <a:solidFill>
                  <a:srgbClr val="273239"/>
                </a:solidFill>
                <a:effectLst/>
                <a:highlight>
                  <a:srgbClr val="FFFFFF"/>
                </a:highlight>
                <a:latin typeface="Nunito" pitchFamily="2" charset="0"/>
              </a:rPr>
              <a:t>Regulation AT is generally called Compliance AT.</a:t>
            </a:r>
          </a:p>
          <a:p>
            <a:pPr marL="0" indent="0" algn="l" fontAlgn="base">
              <a:buNone/>
            </a:pPr>
            <a:r>
              <a:rPr lang="en-US" b="0" i="0" dirty="0">
                <a:solidFill>
                  <a:srgbClr val="273239"/>
                </a:solidFill>
                <a:effectLst/>
                <a:highlight>
                  <a:srgbClr val="FFFFFF"/>
                </a:highlight>
                <a:latin typeface="Nunito" pitchFamily="2" charset="0"/>
              </a:rPr>
              <a:t>This sort of affirmation testing is done to guarantee the thing dismisses no rules and rules that are set by the regulating associations of the particular country where the thing is being conveyed. </a:t>
            </a:r>
          </a:p>
          <a:p>
            <a:endParaRPr lang="en-IN" dirty="0"/>
          </a:p>
        </p:txBody>
      </p:sp>
    </p:spTree>
    <p:extLst>
      <p:ext uri="{BB962C8B-B14F-4D97-AF65-F5344CB8AC3E}">
        <p14:creationId xmlns:p14="http://schemas.microsoft.com/office/powerpoint/2010/main" val="2035212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947B-62EC-894F-4DFB-10BB07F58F11}"/>
              </a:ext>
            </a:extLst>
          </p:cNvPr>
          <p:cNvSpPr>
            <a:spLocks noGrp="1"/>
          </p:cNvSpPr>
          <p:nvPr>
            <p:ph type="title"/>
          </p:nvPr>
        </p:nvSpPr>
        <p:spPr/>
        <p:txBody>
          <a:bodyPr/>
          <a:lstStyle/>
          <a:p>
            <a:r>
              <a:rPr lang="en-IN" dirty="0"/>
              <a:t>Compatibility testing</a:t>
            </a:r>
          </a:p>
        </p:txBody>
      </p:sp>
      <p:sp>
        <p:nvSpPr>
          <p:cNvPr id="3" name="Content Placeholder 2">
            <a:extLst>
              <a:ext uri="{FF2B5EF4-FFF2-40B4-BE49-F238E27FC236}">
                <a16:creationId xmlns:a16="http://schemas.microsoft.com/office/drawing/2014/main" id="{F06DC801-2F85-DDDC-0266-BAB46C1132C5}"/>
              </a:ext>
            </a:extLst>
          </p:cNvPr>
          <p:cNvSpPr>
            <a:spLocks noGrp="1"/>
          </p:cNvSpPr>
          <p:nvPr>
            <p:ph idx="1"/>
          </p:nvPr>
        </p:nvSpPr>
        <p:spPr/>
        <p:txBody>
          <a:bodyPr/>
          <a:lstStyle/>
          <a:p>
            <a:r>
              <a:rPr lang="en-US" b="0" i="0" dirty="0">
                <a:solidFill>
                  <a:srgbClr val="333333"/>
                </a:solidFill>
                <a:effectLst/>
                <a:highlight>
                  <a:srgbClr val="F9F9F9"/>
                </a:highlight>
                <a:latin typeface="Cambria" panose="02040503050406030204" pitchFamily="18" charset="0"/>
              </a:rPr>
              <a:t>Checking the functionality of an application on different software, hardware platforms, network, and browsers is known as compatibility testing.</a:t>
            </a:r>
          </a:p>
          <a:p>
            <a:endParaRPr lang="en-US" dirty="0">
              <a:solidFill>
                <a:srgbClr val="333333"/>
              </a:solidFill>
              <a:highlight>
                <a:srgbClr val="F9F9F9"/>
              </a:highlight>
              <a:latin typeface="Cambria" panose="02040503050406030204" pitchFamily="18" charset="0"/>
            </a:endParaRPr>
          </a:p>
          <a:p>
            <a:r>
              <a:rPr lang="en-US" dirty="0">
                <a:solidFill>
                  <a:srgbClr val="333333"/>
                </a:solidFill>
                <a:highlight>
                  <a:srgbClr val="F9F9F9"/>
                </a:highlight>
                <a:latin typeface="Cambria" panose="02040503050406030204" pitchFamily="18" charset="0"/>
              </a:rPr>
              <a:t>Types of </a:t>
            </a:r>
            <a:r>
              <a:rPr lang="en-IN" dirty="0"/>
              <a:t>Compatibility testing</a:t>
            </a:r>
          </a:p>
          <a:p>
            <a:pPr algn="just">
              <a:buFont typeface="Arial" panose="020B0604020202020204" pitchFamily="34" charset="0"/>
              <a:buChar char="•"/>
            </a:pPr>
            <a:r>
              <a:rPr lang="en-IN" b="1" i="0" dirty="0">
                <a:solidFill>
                  <a:srgbClr val="000000"/>
                </a:solidFill>
                <a:effectLst/>
                <a:highlight>
                  <a:srgbClr val="FFFFFF"/>
                </a:highlight>
                <a:latin typeface="inter-bold"/>
              </a:rPr>
              <a:t>Software</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Hardware</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Network</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Mobile</a:t>
            </a:r>
            <a:endParaRPr lang="en-IN" b="0" i="0" dirty="0">
              <a:solidFill>
                <a:srgbClr val="000000"/>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105720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4D4E-46BB-0429-84A0-94263A0F2E73}"/>
              </a:ext>
            </a:extLst>
          </p:cNvPr>
          <p:cNvSpPr>
            <a:spLocks noGrp="1"/>
          </p:cNvSpPr>
          <p:nvPr>
            <p:ph type="title"/>
          </p:nvPr>
        </p:nvSpPr>
        <p:spPr/>
        <p:txBody>
          <a:bodyPr/>
          <a:lstStyle/>
          <a:p>
            <a:r>
              <a:rPr lang="en-IN" dirty="0"/>
              <a:t>Compatibility testing process</a:t>
            </a:r>
          </a:p>
        </p:txBody>
      </p:sp>
      <p:pic>
        <p:nvPicPr>
          <p:cNvPr id="5" name="Content Placeholder 4">
            <a:extLst>
              <a:ext uri="{FF2B5EF4-FFF2-40B4-BE49-F238E27FC236}">
                <a16:creationId xmlns:a16="http://schemas.microsoft.com/office/drawing/2014/main" id="{A9214E0E-B2FD-9C7C-68BD-522B6D80A69E}"/>
              </a:ext>
            </a:extLst>
          </p:cNvPr>
          <p:cNvPicPr>
            <a:picLocks noGrp="1" noChangeAspect="1"/>
          </p:cNvPicPr>
          <p:nvPr>
            <p:ph idx="1"/>
          </p:nvPr>
        </p:nvPicPr>
        <p:blipFill>
          <a:blip r:embed="rId2"/>
          <a:stretch>
            <a:fillRect/>
          </a:stretch>
        </p:blipFill>
        <p:spPr>
          <a:xfrm>
            <a:off x="1698170" y="1872344"/>
            <a:ext cx="9873343" cy="4778828"/>
          </a:xfrm>
        </p:spPr>
      </p:pic>
    </p:spTree>
    <p:extLst>
      <p:ext uri="{BB962C8B-B14F-4D97-AF65-F5344CB8AC3E}">
        <p14:creationId xmlns:p14="http://schemas.microsoft.com/office/powerpoint/2010/main" val="2237910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F8BE-6175-B9EF-8DD9-52B44D9ADA49}"/>
              </a:ext>
            </a:extLst>
          </p:cNvPr>
          <p:cNvSpPr>
            <a:spLocks noGrp="1"/>
          </p:cNvSpPr>
          <p:nvPr>
            <p:ph type="title"/>
          </p:nvPr>
        </p:nvSpPr>
        <p:spPr/>
        <p:txBody>
          <a:bodyPr/>
          <a:lstStyle/>
          <a:p>
            <a:r>
              <a:rPr lang="en-IN" dirty="0"/>
              <a:t>Ui /</a:t>
            </a:r>
            <a:r>
              <a:rPr lang="en-IN" dirty="0" err="1"/>
              <a:t>ux</a:t>
            </a:r>
            <a:r>
              <a:rPr lang="en-IN" dirty="0"/>
              <a:t> testing</a:t>
            </a:r>
          </a:p>
        </p:txBody>
      </p:sp>
      <p:sp>
        <p:nvSpPr>
          <p:cNvPr id="3" name="Content Placeholder 2">
            <a:extLst>
              <a:ext uri="{FF2B5EF4-FFF2-40B4-BE49-F238E27FC236}">
                <a16:creationId xmlns:a16="http://schemas.microsoft.com/office/drawing/2014/main" id="{719427B7-AEA0-5814-30B6-97453098A474}"/>
              </a:ext>
            </a:extLst>
          </p:cNvPr>
          <p:cNvSpPr>
            <a:spLocks noGrp="1"/>
          </p:cNvSpPr>
          <p:nvPr>
            <p:ph idx="1"/>
          </p:nvPr>
        </p:nvSpPr>
        <p:spPr>
          <a:xfrm>
            <a:off x="1024128" y="2286000"/>
            <a:ext cx="9720073" cy="4713514"/>
          </a:xfrm>
        </p:spPr>
        <p:txBody>
          <a:bodyPr/>
          <a:lstStyle/>
          <a:p>
            <a:r>
              <a:rPr lang="en-US" b="0" i="0" dirty="0">
                <a:solidFill>
                  <a:srgbClr val="000000"/>
                </a:solidFill>
                <a:effectLst/>
                <a:highlight>
                  <a:srgbClr val="FFFFFF"/>
                </a:highlight>
                <a:latin typeface="Inter"/>
              </a:rPr>
              <a:t>UI/UX testing is the process of verifying the functionalities of the user interface (UI) and keeping the user experience (UX) in check. It helps explore critical bugs that can quickly magnify and may hinder performing basic operations on a web application. </a:t>
            </a:r>
          </a:p>
          <a:p>
            <a:r>
              <a:rPr lang="en-US" dirty="0">
                <a:solidFill>
                  <a:srgbClr val="000000"/>
                </a:solidFill>
                <a:highlight>
                  <a:srgbClr val="FFFFFF"/>
                </a:highlight>
                <a:latin typeface="Inter"/>
              </a:rPr>
              <a:t>Requirements for a Good UI/UX</a:t>
            </a:r>
          </a:p>
          <a:p>
            <a:r>
              <a:rPr lang="en-IN" b="1" dirty="0">
                <a:solidFill>
                  <a:srgbClr val="000000"/>
                </a:solidFill>
                <a:effectLst/>
                <a:highlight>
                  <a:srgbClr val="FFFFFF"/>
                </a:highlight>
                <a:latin typeface="PT Sans" panose="020F0502020204030204" pitchFamily="34" charset="0"/>
              </a:rPr>
              <a:t>Accessibility</a:t>
            </a:r>
          </a:p>
          <a:p>
            <a:r>
              <a:rPr lang="en-IN" b="1" dirty="0">
                <a:solidFill>
                  <a:srgbClr val="000000"/>
                </a:solidFill>
                <a:effectLst/>
                <a:highlight>
                  <a:srgbClr val="FFFFFF"/>
                </a:highlight>
                <a:latin typeface="PT Sans" panose="020B0503020203020204" pitchFamily="34" charset="0"/>
              </a:rPr>
              <a:t>Perceivability</a:t>
            </a:r>
          </a:p>
          <a:p>
            <a:r>
              <a:rPr lang="en-IN" b="1" dirty="0">
                <a:solidFill>
                  <a:srgbClr val="000000"/>
                </a:solidFill>
                <a:effectLst/>
                <a:highlight>
                  <a:srgbClr val="FFFFFF"/>
                </a:highlight>
                <a:latin typeface="PT Sans" panose="020B0503020203020204" pitchFamily="34" charset="0"/>
              </a:rPr>
              <a:t>Operability</a:t>
            </a:r>
          </a:p>
          <a:p>
            <a:r>
              <a:rPr lang="en-IN" b="1" dirty="0">
                <a:solidFill>
                  <a:srgbClr val="000000"/>
                </a:solidFill>
                <a:effectLst/>
                <a:highlight>
                  <a:srgbClr val="FFFFFF"/>
                </a:highlight>
                <a:latin typeface="PT Sans" panose="020B0503020203020204" pitchFamily="34" charset="0"/>
              </a:rPr>
              <a:t>Ease of Navigation</a:t>
            </a:r>
          </a:p>
          <a:p>
            <a:r>
              <a:rPr lang="en-IN" b="1" dirty="0">
                <a:solidFill>
                  <a:srgbClr val="000000"/>
                </a:solidFill>
                <a:effectLst/>
                <a:highlight>
                  <a:srgbClr val="FFFFFF"/>
                </a:highlight>
                <a:latin typeface="PT Sans" panose="020B0503020203020204" pitchFamily="34" charset="0"/>
              </a:rPr>
              <a:t>High Performance</a:t>
            </a:r>
          </a:p>
          <a:p>
            <a:r>
              <a:rPr lang="en-IN" b="1" dirty="0">
                <a:solidFill>
                  <a:srgbClr val="000000"/>
                </a:solidFill>
                <a:effectLst/>
                <a:highlight>
                  <a:srgbClr val="FFFFFF"/>
                </a:highlight>
                <a:latin typeface="PT Sans" panose="020B0503020203020204" pitchFamily="34" charset="0"/>
              </a:rPr>
              <a:t>Understandable Interface</a:t>
            </a:r>
          </a:p>
          <a:p>
            <a:endParaRPr lang="en-IN" b="1" dirty="0">
              <a:solidFill>
                <a:srgbClr val="000000"/>
              </a:solidFill>
              <a:effectLst/>
              <a:highlight>
                <a:srgbClr val="FFFFFF"/>
              </a:highlight>
              <a:latin typeface="PT Sans" panose="020B0503020203020204" pitchFamily="34" charset="0"/>
            </a:endParaRPr>
          </a:p>
          <a:p>
            <a:endParaRPr lang="en-IN" dirty="0"/>
          </a:p>
        </p:txBody>
      </p:sp>
    </p:spTree>
    <p:extLst>
      <p:ext uri="{BB962C8B-B14F-4D97-AF65-F5344CB8AC3E}">
        <p14:creationId xmlns:p14="http://schemas.microsoft.com/office/powerpoint/2010/main" val="14554313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F1A4-EB63-4368-C570-FB611D7E5B89}"/>
              </a:ext>
            </a:extLst>
          </p:cNvPr>
          <p:cNvSpPr>
            <a:spLocks noGrp="1"/>
          </p:cNvSpPr>
          <p:nvPr>
            <p:ph type="title"/>
          </p:nvPr>
        </p:nvSpPr>
        <p:spPr/>
        <p:txBody>
          <a:bodyPr/>
          <a:lstStyle/>
          <a:p>
            <a:r>
              <a:rPr lang="en-IN" dirty="0"/>
              <a:t>G11n, I18N,T9N and L10N Testing</a:t>
            </a:r>
          </a:p>
        </p:txBody>
      </p:sp>
      <p:sp>
        <p:nvSpPr>
          <p:cNvPr id="3" name="Content Placeholder 2">
            <a:extLst>
              <a:ext uri="{FF2B5EF4-FFF2-40B4-BE49-F238E27FC236}">
                <a16:creationId xmlns:a16="http://schemas.microsoft.com/office/drawing/2014/main" id="{695277E6-E06E-4230-1EF7-0BB7BB58A022}"/>
              </a:ext>
            </a:extLst>
          </p:cNvPr>
          <p:cNvSpPr>
            <a:spLocks noGrp="1"/>
          </p:cNvSpPr>
          <p:nvPr>
            <p:ph idx="1"/>
          </p:nvPr>
        </p:nvSpPr>
        <p:spPr/>
        <p:txBody>
          <a:bodyPr>
            <a:normAutofit fontScale="92500"/>
          </a:bodyPr>
          <a:lstStyle/>
          <a:p>
            <a:r>
              <a:rPr lang="en-US" b="1" i="0" dirty="0">
                <a:effectLst/>
                <a:highlight>
                  <a:srgbClr val="FFFFFF"/>
                </a:highlight>
                <a:latin typeface="-apple-system"/>
              </a:rPr>
              <a:t>Globalization </a:t>
            </a:r>
            <a:r>
              <a:rPr lang="en-US" b="0" i="0" dirty="0">
                <a:effectLst/>
                <a:highlight>
                  <a:srgbClr val="FFFFFF"/>
                </a:highlight>
                <a:latin typeface="-apple-system"/>
              </a:rPr>
              <a:t>– Globalization(G11N) consists internationalization, translation and localization. In order to take your product to global market and reach wider audience across globe it is important that you also provide your product into different locales. Many product based companies have been very actively globalizing their product. Product in regional language attracts more number of customer, Globalization makes it easier for people to use product in their regional language.</a:t>
            </a:r>
          </a:p>
          <a:p>
            <a:endParaRPr lang="en-US" dirty="0">
              <a:highlight>
                <a:srgbClr val="FFFFFF"/>
              </a:highlight>
              <a:latin typeface="-apple-system"/>
            </a:endParaRPr>
          </a:p>
          <a:p>
            <a:r>
              <a:rPr lang="en-US" b="1" i="0" dirty="0">
                <a:effectLst/>
                <a:highlight>
                  <a:srgbClr val="FFFFFF"/>
                </a:highlight>
                <a:latin typeface="-apple-system"/>
              </a:rPr>
              <a:t>Internalization(I18N)</a:t>
            </a:r>
            <a:r>
              <a:rPr lang="en-US" b="0" i="0" dirty="0">
                <a:effectLst/>
                <a:highlight>
                  <a:srgbClr val="FFFFFF"/>
                </a:highlight>
                <a:latin typeface="-apple-system"/>
              </a:rPr>
              <a:t>is a process of developing your source code according to international languages. For ex: There is different currency sign, date month year format used across world hence these fields should not be hard coded and flexible according to locales having said that while writing source code it should always be considered that this product will not only be used in English but it will be used by different locales and develop product accordingly.</a:t>
            </a:r>
            <a:endParaRPr lang="en-IN" dirty="0"/>
          </a:p>
        </p:txBody>
      </p:sp>
    </p:spTree>
    <p:extLst>
      <p:ext uri="{BB962C8B-B14F-4D97-AF65-F5344CB8AC3E}">
        <p14:creationId xmlns:p14="http://schemas.microsoft.com/office/powerpoint/2010/main" val="2155146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22C4-FC3A-D2BD-8F90-8062A68EACAF}"/>
              </a:ext>
            </a:extLst>
          </p:cNvPr>
          <p:cNvSpPr>
            <a:spLocks noGrp="1"/>
          </p:cNvSpPr>
          <p:nvPr>
            <p:ph type="title"/>
          </p:nvPr>
        </p:nvSpPr>
        <p:spPr/>
        <p:txBody>
          <a:bodyPr/>
          <a:lstStyle/>
          <a:p>
            <a:r>
              <a:rPr lang="en-IN" dirty="0"/>
              <a:t>G11n, I18N,T9N and L10N Testing</a:t>
            </a:r>
          </a:p>
        </p:txBody>
      </p:sp>
      <p:sp>
        <p:nvSpPr>
          <p:cNvPr id="3" name="Content Placeholder 2">
            <a:extLst>
              <a:ext uri="{FF2B5EF4-FFF2-40B4-BE49-F238E27FC236}">
                <a16:creationId xmlns:a16="http://schemas.microsoft.com/office/drawing/2014/main" id="{36910BE3-784F-BA5A-A88E-A4468775D9B9}"/>
              </a:ext>
            </a:extLst>
          </p:cNvPr>
          <p:cNvSpPr>
            <a:spLocks noGrp="1"/>
          </p:cNvSpPr>
          <p:nvPr>
            <p:ph idx="1"/>
          </p:nvPr>
        </p:nvSpPr>
        <p:spPr/>
        <p:txBody>
          <a:bodyPr>
            <a:normAutofit fontScale="92500" lnSpcReduction="10000"/>
          </a:bodyPr>
          <a:lstStyle/>
          <a:p>
            <a:r>
              <a:rPr lang="en-US" b="1" i="0" dirty="0">
                <a:effectLst/>
                <a:highlight>
                  <a:srgbClr val="FFFFFF"/>
                </a:highlight>
                <a:latin typeface="-apple-system"/>
              </a:rPr>
              <a:t>Localization(L10N) – </a:t>
            </a:r>
            <a:r>
              <a:rPr lang="en-US" b="0" i="0" dirty="0">
                <a:effectLst/>
                <a:highlight>
                  <a:srgbClr val="FFFFFF"/>
                </a:highlight>
                <a:latin typeface="-apple-system"/>
              </a:rPr>
              <a:t>A process of integrating translation back into source code or original file format and create final output. Localization also includes converting content according to geographical adaptability. For example any document which has polar bear in it and if document to be release in Arab then it make more sense to have Camel in it instead of Polar bear.</a:t>
            </a:r>
          </a:p>
          <a:p>
            <a:pPr algn="l" fontAlgn="auto"/>
            <a:r>
              <a:rPr lang="en-US" b="1" i="0" dirty="0">
                <a:effectLst/>
                <a:highlight>
                  <a:srgbClr val="FFFFFF"/>
                </a:highlight>
                <a:latin typeface="var(--artdeco-reset-typography-font-family-sans)"/>
              </a:rPr>
              <a:t>Translation(T9N): </a:t>
            </a:r>
            <a:r>
              <a:rPr lang="en-US" b="0" i="0" dirty="0">
                <a:effectLst/>
                <a:highlight>
                  <a:srgbClr val="FFFFFF"/>
                </a:highlight>
                <a:latin typeface="-apple-system"/>
              </a:rPr>
              <a:t>The process of translating text from one language into another.</a:t>
            </a:r>
          </a:p>
          <a:p>
            <a:pPr algn="l" fontAlgn="auto"/>
            <a:r>
              <a:rPr lang="en-US" b="0" i="0" dirty="0">
                <a:effectLst/>
                <a:highlight>
                  <a:srgbClr val="FFFFFF"/>
                </a:highlight>
                <a:latin typeface="-apple-system"/>
              </a:rPr>
              <a:t>Some key elements of translation are:</a:t>
            </a:r>
          </a:p>
          <a:p>
            <a:pPr algn="l" fontAlgn="auto"/>
            <a:r>
              <a:rPr lang="en-US" i="0" dirty="0">
                <a:effectLst/>
                <a:highlight>
                  <a:srgbClr val="FFFFFF"/>
                </a:highlight>
                <a:latin typeface="var(--artdeco-reset-typography-font-family-sans)"/>
              </a:rPr>
              <a:t>Translation Memory (TM)</a:t>
            </a:r>
            <a:r>
              <a:rPr lang="en-US" i="0" dirty="0">
                <a:effectLst/>
                <a:highlight>
                  <a:srgbClr val="FFFFFF"/>
                </a:highlight>
                <a:latin typeface="-apple-system"/>
              </a:rPr>
              <a:t>– </a:t>
            </a:r>
            <a:r>
              <a:rPr lang="en-US" b="0" i="0" dirty="0">
                <a:effectLst/>
                <a:highlight>
                  <a:srgbClr val="FFFFFF"/>
                </a:highlight>
                <a:latin typeface="-apple-system"/>
              </a:rPr>
              <a:t>Translation memory is simply a database of previous translations. Each time a new string is translated, the source text (original language) and its target text (translation language) are paired together and added to the translation memory.</a:t>
            </a:r>
          </a:p>
          <a:p>
            <a:pPr algn="l" fontAlgn="auto"/>
            <a:r>
              <a:rPr lang="en-US" b="0" i="0" dirty="0">
                <a:effectLst/>
                <a:highlight>
                  <a:srgbClr val="FFFFFF"/>
                </a:highlight>
                <a:latin typeface="-apple-system"/>
              </a:rPr>
              <a:t>When a translator is presented with similar source text in the future, its target text pairing may be suggested. Translators can then pull translation memory matches to reduce redundant work and maintain linguistic consistency when completing future translations.</a:t>
            </a:r>
          </a:p>
          <a:p>
            <a:endParaRPr lang="en-IN" dirty="0"/>
          </a:p>
        </p:txBody>
      </p:sp>
    </p:spTree>
    <p:extLst>
      <p:ext uri="{BB962C8B-B14F-4D97-AF65-F5344CB8AC3E}">
        <p14:creationId xmlns:p14="http://schemas.microsoft.com/office/powerpoint/2010/main" val="36728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5FB6-4351-77C7-1763-1F7E2CDFBAE5}"/>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F5BCE4E7-F6B2-4858-BC32-B344A53F0283}"/>
              </a:ext>
            </a:extLst>
          </p:cNvPr>
          <p:cNvSpPr>
            <a:spLocks noGrp="1"/>
          </p:cNvSpPr>
          <p:nvPr>
            <p:ph idx="1"/>
          </p:nvPr>
        </p:nvSpPr>
        <p:spPr/>
        <p:txBody>
          <a:bodyPr>
            <a:normAutofit lnSpcReduction="10000"/>
          </a:bodyPr>
          <a:lstStyle/>
          <a:p>
            <a:pPr algn="just"/>
            <a:r>
              <a:rPr lang="en-IN" b="1" i="0" dirty="0">
                <a:solidFill>
                  <a:srgbClr val="333333"/>
                </a:solidFill>
                <a:effectLst/>
                <a:highlight>
                  <a:srgbClr val="FFFFFF"/>
                </a:highlight>
                <a:latin typeface="inter-bold"/>
              </a:rPr>
              <a:t>Deployment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the software is certified, and no bugs or errors are stated, then it is deployed.</a:t>
            </a:r>
          </a:p>
          <a:p>
            <a:pPr algn="just"/>
            <a:r>
              <a:rPr lang="en-US" b="0" i="0" dirty="0">
                <a:solidFill>
                  <a:srgbClr val="333333"/>
                </a:solidFill>
                <a:effectLst/>
                <a:highlight>
                  <a:srgbClr val="FFFFFF"/>
                </a:highlight>
                <a:latin typeface="inter-regular"/>
              </a:rPr>
              <a:t>Then based on the assessment, the software may be released as it is or with suggested enhancement in the object segment.</a:t>
            </a:r>
          </a:p>
          <a:p>
            <a:pPr algn="just"/>
            <a:r>
              <a:rPr lang="en-US" b="0" i="0" dirty="0">
                <a:solidFill>
                  <a:srgbClr val="333333"/>
                </a:solidFill>
                <a:effectLst/>
                <a:highlight>
                  <a:srgbClr val="FFFFFF"/>
                </a:highlight>
                <a:latin typeface="inter-regular"/>
              </a:rPr>
              <a:t>After the software is deployed, then its maintenance begins.</a:t>
            </a:r>
          </a:p>
          <a:p>
            <a:pPr algn="just"/>
            <a:r>
              <a:rPr lang="en-US" b="1" i="0" dirty="0">
                <a:solidFill>
                  <a:srgbClr val="333333"/>
                </a:solidFill>
                <a:effectLst/>
                <a:highlight>
                  <a:srgbClr val="FFFFFF"/>
                </a:highlight>
                <a:latin typeface="inter-bold"/>
              </a:rPr>
              <a:t>Maintenance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when the client starts using the developed systems, then the real issues come up and requirements to be solved from time to time.</a:t>
            </a:r>
          </a:p>
          <a:p>
            <a:pPr algn="just"/>
            <a:r>
              <a:rPr lang="en-US" b="0" i="0" dirty="0">
                <a:solidFill>
                  <a:srgbClr val="333333"/>
                </a:solidFill>
                <a:effectLst/>
                <a:highlight>
                  <a:srgbClr val="FFFFFF"/>
                </a:highlight>
                <a:latin typeface="inter-regular"/>
              </a:rPr>
              <a:t>This procedure where the care is taken for the developed product is known as maintenance.</a:t>
            </a:r>
          </a:p>
          <a:p>
            <a:pPr algn="just"/>
            <a:endParaRPr lang="en-US" b="0" i="0" dirty="0">
              <a:solidFill>
                <a:srgbClr val="333333"/>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0819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833-78A1-0F18-5F98-E8565334A1CA}"/>
              </a:ext>
            </a:extLst>
          </p:cNvPr>
          <p:cNvSpPr>
            <a:spLocks noGrp="1"/>
          </p:cNvSpPr>
          <p:nvPr>
            <p:ph type="title"/>
          </p:nvPr>
        </p:nvSpPr>
        <p:spPr/>
        <p:txBody>
          <a:bodyPr/>
          <a:lstStyle/>
          <a:p>
            <a:r>
              <a:rPr lang="en-IN" dirty="0"/>
              <a:t>Types of models in </a:t>
            </a:r>
            <a:r>
              <a:rPr lang="en-IN" dirty="0" err="1"/>
              <a:t>sdlc</a:t>
            </a:r>
            <a:endParaRPr lang="en-IN" dirty="0"/>
          </a:p>
        </p:txBody>
      </p:sp>
      <p:sp>
        <p:nvSpPr>
          <p:cNvPr id="3" name="Content Placeholder 2">
            <a:extLst>
              <a:ext uri="{FF2B5EF4-FFF2-40B4-BE49-F238E27FC236}">
                <a16:creationId xmlns:a16="http://schemas.microsoft.com/office/drawing/2014/main" id="{F5A45B26-21F6-6223-9BF7-2724E2BB76CB}"/>
              </a:ext>
            </a:extLst>
          </p:cNvPr>
          <p:cNvSpPr>
            <a:spLocks noGrp="1"/>
          </p:cNvSpPr>
          <p:nvPr>
            <p:ph idx="1"/>
          </p:nvPr>
        </p:nvSpPr>
        <p:spPr/>
        <p:txBody>
          <a:bodyPr/>
          <a:lstStyle/>
          <a:p>
            <a:r>
              <a:rPr lang="en-IN" dirty="0"/>
              <a:t>1.Waterfall Model</a:t>
            </a:r>
          </a:p>
          <a:p>
            <a:r>
              <a:rPr lang="en-IN" dirty="0"/>
              <a:t>2. V model</a:t>
            </a:r>
          </a:p>
          <a:p>
            <a:r>
              <a:rPr lang="en-IN" dirty="0"/>
              <a:t>3. Incremental Model</a:t>
            </a:r>
          </a:p>
          <a:p>
            <a:r>
              <a:rPr lang="en-IN" dirty="0"/>
              <a:t>4. Prototype Model</a:t>
            </a:r>
          </a:p>
          <a:p>
            <a:r>
              <a:rPr lang="en-IN" dirty="0"/>
              <a:t>5. Spiral Model</a:t>
            </a:r>
          </a:p>
          <a:p>
            <a:r>
              <a:rPr lang="en-IN" dirty="0"/>
              <a:t>6. Agile Model </a:t>
            </a:r>
          </a:p>
          <a:p>
            <a:endParaRPr lang="en-IN" dirty="0"/>
          </a:p>
        </p:txBody>
      </p:sp>
    </p:spTree>
    <p:extLst>
      <p:ext uri="{BB962C8B-B14F-4D97-AF65-F5344CB8AC3E}">
        <p14:creationId xmlns:p14="http://schemas.microsoft.com/office/powerpoint/2010/main" val="240272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13380</TotalTime>
  <Words>6210</Words>
  <Application>Microsoft Office PowerPoint</Application>
  <PresentationFormat>Widescreen</PresentationFormat>
  <Paragraphs>334</Paragraphs>
  <Slides>79</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79</vt:i4>
      </vt:variant>
    </vt:vector>
  </HeadingPairs>
  <TitlesOfParts>
    <vt:vector size="97" baseType="lpstr">
      <vt:lpstr>-apple-system</vt:lpstr>
      <vt:lpstr>Arial</vt:lpstr>
      <vt:lpstr>Cambria</vt:lpstr>
      <vt:lpstr>erdana</vt:lpstr>
      <vt:lpstr>Inter</vt:lpstr>
      <vt:lpstr>inter-bold</vt:lpstr>
      <vt:lpstr>inter-regular</vt:lpstr>
      <vt:lpstr>Nunito</vt:lpstr>
      <vt:lpstr>PT Sans</vt:lpstr>
      <vt:lpstr>Rubik</vt:lpstr>
      <vt:lpstr>source-sans-pro</vt:lpstr>
      <vt:lpstr>system-ui</vt:lpstr>
      <vt:lpstr>Tw Cen MT</vt:lpstr>
      <vt:lpstr>Tw Cen MT Condensed</vt:lpstr>
      <vt:lpstr>var(--artdeco-reset-typography-font-family-sans)</vt:lpstr>
      <vt:lpstr>Verdana</vt:lpstr>
      <vt:lpstr>Wingdings 3</vt:lpstr>
      <vt:lpstr>Integral</vt:lpstr>
      <vt:lpstr>Principles of software testing</vt:lpstr>
      <vt:lpstr>Principles of software testing</vt:lpstr>
      <vt:lpstr>Quality engineering</vt:lpstr>
      <vt:lpstr>Software development lifecycle</vt:lpstr>
      <vt:lpstr>Stages of sdlc</vt:lpstr>
      <vt:lpstr>Stages of sdlc</vt:lpstr>
      <vt:lpstr>Stages of sdlc</vt:lpstr>
      <vt:lpstr>Stages of sdlc</vt:lpstr>
      <vt:lpstr>Types of models in sdlc</vt:lpstr>
      <vt:lpstr>Software test lifecycle </vt:lpstr>
      <vt:lpstr>error</vt:lpstr>
      <vt:lpstr>Bug defect and failure</vt:lpstr>
      <vt:lpstr>failure</vt:lpstr>
      <vt:lpstr>Defect lifecycle</vt:lpstr>
      <vt:lpstr>PowerPoint Presentation</vt:lpstr>
      <vt:lpstr>Web application testing</vt:lpstr>
      <vt:lpstr>Test Plan</vt:lpstr>
      <vt:lpstr>Components of test plan</vt:lpstr>
      <vt:lpstr>Test strategy</vt:lpstr>
      <vt:lpstr>Components of test strategy</vt:lpstr>
      <vt:lpstr>Test plan vs test strategy</vt:lpstr>
      <vt:lpstr>Test scenario</vt:lpstr>
      <vt:lpstr>Severity and priority of defect</vt:lpstr>
      <vt:lpstr>Priority of a defect</vt:lpstr>
      <vt:lpstr>Difference between severity and priority</vt:lpstr>
      <vt:lpstr>Test data preparation</vt:lpstr>
      <vt:lpstr>Test data generation</vt:lpstr>
      <vt:lpstr>Types of test data</vt:lpstr>
      <vt:lpstr>Types of software testing</vt:lpstr>
      <vt:lpstr>White box testing</vt:lpstr>
      <vt:lpstr>White box testing technique</vt:lpstr>
      <vt:lpstr>White box testing technique</vt:lpstr>
      <vt:lpstr>White box testing technique</vt:lpstr>
      <vt:lpstr>White box testing technique</vt:lpstr>
      <vt:lpstr>Black box testing</vt:lpstr>
      <vt:lpstr>Types of black box testing</vt:lpstr>
      <vt:lpstr>Types of black box testing</vt:lpstr>
      <vt:lpstr>Ways of black box testing</vt:lpstr>
      <vt:lpstr>Ways of black box testing</vt:lpstr>
      <vt:lpstr>Functional testing types</vt:lpstr>
      <vt:lpstr>Objective of unit testing </vt:lpstr>
      <vt:lpstr>Tools for unit testing</vt:lpstr>
      <vt:lpstr>Integration testing</vt:lpstr>
      <vt:lpstr>Integration testing approach</vt:lpstr>
      <vt:lpstr>Big bang integration testing </vt:lpstr>
      <vt:lpstr>Bottom up integration testing</vt:lpstr>
      <vt:lpstr>Top down integration testing</vt:lpstr>
      <vt:lpstr>Mixed integration testing </vt:lpstr>
      <vt:lpstr>SYSTEM testing</vt:lpstr>
      <vt:lpstr>System testing level</vt:lpstr>
      <vt:lpstr>System testing process</vt:lpstr>
      <vt:lpstr>Testing based on changes in application</vt:lpstr>
      <vt:lpstr>Retesting</vt:lpstr>
      <vt:lpstr>Usage of retesting</vt:lpstr>
      <vt:lpstr>Regression testing</vt:lpstr>
      <vt:lpstr>When to do regression testing</vt:lpstr>
      <vt:lpstr>Advantages of regression testing</vt:lpstr>
      <vt:lpstr>Sanity testing</vt:lpstr>
      <vt:lpstr>Advantages of sanity testing</vt:lpstr>
      <vt:lpstr>Smoke testing</vt:lpstr>
      <vt:lpstr>Level of SMOKE testing</vt:lpstr>
      <vt:lpstr>Advantages of smoke testing</vt:lpstr>
      <vt:lpstr>Installation testing</vt:lpstr>
      <vt:lpstr>Advantages of installation testing</vt:lpstr>
      <vt:lpstr>Non functional testing </vt:lpstr>
      <vt:lpstr>Non functional testing parameters</vt:lpstr>
      <vt:lpstr>Non functional testing techniques</vt:lpstr>
      <vt:lpstr>Non functional testing techniques</vt:lpstr>
      <vt:lpstr>Non functional testing techniques</vt:lpstr>
      <vt:lpstr>Test pyramid</vt:lpstr>
      <vt:lpstr>Test pyramid phases</vt:lpstr>
      <vt:lpstr>USER Acceptance testing</vt:lpstr>
      <vt:lpstr>Types of uat</vt:lpstr>
      <vt:lpstr>Types of uat</vt:lpstr>
      <vt:lpstr>Compatibility testing</vt:lpstr>
      <vt:lpstr>Compatibility testing process</vt:lpstr>
      <vt:lpstr>Ui /ux testing</vt:lpstr>
      <vt:lpstr>G11n, I18N,T9N and L10N Testing</vt:lpstr>
      <vt:lpstr>G11n, I18N,T9N and L10N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94</cp:revision>
  <dcterms:created xsi:type="dcterms:W3CDTF">2024-06-04T12:07:26Z</dcterms:created>
  <dcterms:modified xsi:type="dcterms:W3CDTF">2024-06-24T12:29:30Z</dcterms:modified>
</cp:coreProperties>
</file>