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3F42084-62ED-4838-A792-D1E860B022C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C2B8C-FF35-46E1-8D7C-4C259E523A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45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42084-62ED-4838-A792-D1E860B022C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18640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42084-62ED-4838-A792-D1E860B022C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C2B8C-FF35-46E1-8D7C-4C259E523A5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25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42084-62ED-4838-A792-D1E860B022C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204583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42084-62ED-4838-A792-D1E860B022C5}"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3C2B8C-FF35-46E1-8D7C-4C259E523A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95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42084-62ED-4838-A792-D1E860B022C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4082688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F42084-62ED-4838-A792-D1E860B022C5}"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244825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F42084-62ED-4838-A792-D1E860B022C5}"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86949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42084-62ED-4838-A792-D1E860B022C5}"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421046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42084-62ED-4838-A792-D1E860B022C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C2B8C-FF35-46E1-8D7C-4C259E523A54}" type="slidenum">
              <a:rPr lang="en-IN" smtClean="0"/>
              <a:t>‹#›</a:t>
            </a:fld>
            <a:endParaRPr lang="en-IN"/>
          </a:p>
        </p:txBody>
      </p:sp>
    </p:spTree>
    <p:extLst>
      <p:ext uri="{BB962C8B-B14F-4D97-AF65-F5344CB8AC3E}">
        <p14:creationId xmlns:p14="http://schemas.microsoft.com/office/powerpoint/2010/main" val="364732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42084-62ED-4838-A792-D1E860B022C5}"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3C2B8C-FF35-46E1-8D7C-4C259E523A5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F42084-62ED-4838-A792-D1E860B022C5}" type="datetimeFigureOut">
              <a:rPr lang="en-IN" smtClean="0"/>
              <a:t>18-06-2024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3C2B8C-FF35-46E1-8D7C-4C259E523A5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690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FB36-135C-BCF7-AC2E-7511674825AA}"/>
              </a:ext>
            </a:extLst>
          </p:cNvPr>
          <p:cNvSpPr>
            <a:spLocks noGrp="1"/>
          </p:cNvSpPr>
          <p:nvPr>
            <p:ph type="ctrTitle"/>
          </p:nvPr>
        </p:nvSpPr>
        <p:spPr/>
        <p:txBody>
          <a:bodyPr/>
          <a:lstStyle/>
          <a:p>
            <a:r>
              <a:rPr lang="en-IN" dirty="0"/>
              <a:t>JIRA </a:t>
            </a:r>
          </a:p>
        </p:txBody>
      </p:sp>
      <p:sp>
        <p:nvSpPr>
          <p:cNvPr id="3" name="Subtitle 2">
            <a:extLst>
              <a:ext uri="{FF2B5EF4-FFF2-40B4-BE49-F238E27FC236}">
                <a16:creationId xmlns:a16="http://schemas.microsoft.com/office/drawing/2014/main" id="{F49E3DB3-C93A-03BD-A392-E9E5CCE8183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6905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0E81-64EB-2B88-8419-52BAEB05BBC3}"/>
              </a:ext>
            </a:extLst>
          </p:cNvPr>
          <p:cNvSpPr>
            <a:spLocks noGrp="1"/>
          </p:cNvSpPr>
          <p:nvPr>
            <p:ph type="title"/>
          </p:nvPr>
        </p:nvSpPr>
        <p:spPr/>
        <p:txBody>
          <a:bodyPr/>
          <a:lstStyle/>
          <a:p>
            <a:r>
              <a:rPr lang="en-IN" dirty="0"/>
              <a:t>Jira core issue types</a:t>
            </a:r>
          </a:p>
        </p:txBody>
      </p:sp>
      <p:sp>
        <p:nvSpPr>
          <p:cNvPr id="3" name="Content Placeholder 2">
            <a:extLst>
              <a:ext uri="{FF2B5EF4-FFF2-40B4-BE49-F238E27FC236}">
                <a16:creationId xmlns:a16="http://schemas.microsoft.com/office/drawing/2014/main" id="{A5CF91DA-A620-4564-5D31-3240218E04DE}"/>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highlight>
                  <a:srgbClr val="FFFFFF"/>
                </a:highlight>
                <a:latin typeface="inter-bold"/>
              </a:rPr>
              <a:t>Task</a:t>
            </a:r>
            <a:br>
              <a:rPr lang="en-US" b="0" i="0" dirty="0">
                <a:solidFill>
                  <a:srgbClr val="000000"/>
                </a:solidFill>
                <a:effectLst/>
                <a:highlight>
                  <a:srgbClr val="FFFFFF"/>
                </a:highlight>
                <a:latin typeface="inter-regular"/>
              </a:rPr>
            </a:br>
            <a:r>
              <a:rPr lang="en-US" b="0" i="0" dirty="0">
                <a:solidFill>
                  <a:srgbClr val="000000"/>
                </a:solidFill>
                <a:effectLst/>
                <a:highlight>
                  <a:srgbClr val="FFFFFF"/>
                </a:highlight>
                <a:latin typeface="inter-regular"/>
              </a:rPr>
              <a:t>The task is the work which is to be completed or done to achieve the team's goal.</a:t>
            </a:r>
          </a:p>
          <a:p>
            <a:pPr algn="just">
              <a:buFont typeface="Arial" panose="020B0604020202020204" pitchFamily="34" charset="0"/>
              <a:buChar char="•"/>
            </a:pPr>
            <a:r>
              <a:rPr lang="en-US" b="1" i="0" dirty="0">
                <a:solidFill>
                  <a:srgbClr val="000000"/>
                </a:solidFill>
                <a:effectLst/>
                <a:highlight>
                  <a:srgbClr val="FFFFFF"/>
                </a:highlight>
                <a:latin typeface="inter-bold"/>
              </a:rPr>
              <a:t>Subtask</a:t>
            </a:r>
            <a:br>
              <a:rPr lang="en-US" b="0" i="0" dirty="0">
                <a:solidFill>
                  <a:srgbClr val="000000"/>
                </a:solidFill>
                <a:effectLst/>
                <a:highlight>
                  <a:srgbClr val="FFFFFF"/>
                </a:highlight>
                <a:latin typeface="inter-regular"/>
              </a:rPr>
            </a:br>
            <a:r>
              <a:rPr lang="en-US" b="0" i="0" dirty="0">
                <a:solidFill>
                  <a:srgbClr val="000000"/>
                </a:solidFill>
                <a:effectLst/>
                <a:highlight>
                  <a:srgbClr val="FFFFFF"/>
                </a:highlight>
                <a:latin typeface="inter-regular"/>
              </a:rPr>
              <a:t>It is the subtask of an issue. All the tasks that come under the logged issue are known as subtasks.</a:t>
            </a:r>
          </a:p>
          <a:p>
            <a:endParaRPr lang="en-IN" dirty="0"/>
          </a:p>
        </p:txBody>
      </p:sp>
    </p:spTree>
    <p:extLst>
      <p:ext uri="{BB962C8B-B14F-4D97-AF65-F5344CB8AC3E}">
        <p14:creationId xmlns:p14="http://schemas.microsoft.com/office/powerpoint/2010/main" val="2284047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16F0-6DE4-265D-0479-9B95C1355C46}"/>
              </a:ext>
            </a:extLst>
          </p:cNvPr>
          <p:cNvSpPr>
            <a:spLocks noGrp="1"/>
          </p:cNvSpPr>
          <p:nvPr>
            <p:ph type="title"/>
          </p:nvPr>
        </p:nvSpPr>
        <p:spPr/>
        <p:txBody>
          <a:bodyPr/>
          <a:lstStyle/>
          <a:p>
            <a:r>
              <a:rPr lang="en-IN" dirty="0"/>
              <a:t>Jira software issue type</a:t>
            </a:r>
          </a:p>
        </p:txBody>
      </p:sp>
      <p:sp>
        <p:nvSpPr>
          <p:cNvPr id="3" name="Content Placeholder 2">
            <a:extLst>
              <a:ext uri="{FF2B5EF4-FFF2-40B4-BE49-F238E27FC236}">
                <a16:creationId xmlns:a16="http://schemas.microsoft.com/office/drawing/2014/main" id="{8C3ABF04-3900-F087-3A2F-42E28DCEE26C}"/>
              </a:ext>
            </a:extLst>
          </p:cNvPr>
          <p:cNvSpPr>
            <a:spLocks noGrp="1"/>
          </p:cNvSpPr>
          <p:nvPr>
            <p:ph idx="1"/>
          </p:nvPr>
        </p:nvSpPr>
        <p:spPr/>
        <p:txBody>
          <a:bodyPr>
            <a:normAutofit fontScale="77500" lnSpcReduction="20000"/>
          </a:bodyPr>
          <a:lstStyle/>
          <a:p>
            <a:r>
              <a:rPr lang="en-IN" b="1" dirty="0"/>
              <a:t>Bug</a:t>
            </a:r>
          </a:p>
          <a:p>
            <a:r>
              <a:rPr lang="en-US" b="0" i="0" dirty="0">
                <a:solidFill>
                  <a:srgbClr val="000000"/>
                </a:solidFill>
                <a:effectLst/>
                <a:highlight>
                  <a:srgbClr val="FFFFFF"/>
                </a:highlight>
                <a:latin typeface="inter-regular"/>
              </a:rPr>
              <a:t>A bug is the problem or defect that occurs in the functions of a product.</a:t>
            </a:r>
            <a:endParaRPr lang="en-IN" b="0" i="0" dirty="0">
              <a:solidFill>
                <a:srgbClr val="000000"/>
              </a:solidFill>
              <a:effectLst/>
              <a:highlight>
                <a:srgbClr val="FFFFFF"/>
              </a:highlight>
              <a:latin typeface="inter-regular"/>
            </a:endParaRPr>
          </a:p>
          <a:p>
            <a:r>
              <a:rPr lang="en-IN" b="1" dirty="0">
                <a:solidFill>
                  <a:srgbClr val="000000"/>
                </a:solidFill>
                <a:highlight>
                  <a:srgbClr val="FFFFFF"/>
                </a:highlight>
                <a:latin typeface="inter-regular"/>
              </a:rPr>
              <a:t>Epic</a:t>
            </a:r>
          </a:p>
          <a:p>
            <a:pPr algn="just">
              <a:buFont typeface="Arial" panose="020B0604020202020204" pitchFamily="34" charset="0"/>
              <a:buChar char="•"/>
            </a:pPr>
            <a:r>
              <a:rPr lang="en-US" b="0" i="0" dirty="0">
                <a:solidFill>
                  <a:srgbClr val="000000"/>
                </a:solidFill>
                <a:effectLst/>
                <a:highlight>
                  <a:srgbClr val="FFFFFF"/>
                </a:highlight>
                <a:latin typeface="inter-regular"/>
              </a:rPr>
              <a:t>Epic is a large user story which is to be broken into smaller stories</a:t>
            </a:r>
          </a:p>
          <a:p>
            <a:pPr algn="just">
              <a:buFont typeface="Arial" panose="020B0604020202020204" pitchFamily="34" charset="0"/>
              <a:buChar char="•"/>
            </a:pPr>
            <a:r>
              <a:rPr lang="en-US" b="0" i="0" dirty="0">
                <a:solidFill>
                  <a:srgbClr val="000000"/>
                </a:solidFill>
                <a:effectLst/>
                <a:highlight>
                  <a:srgbClr val="FFFFFF"/>
                </a:highlight>
                <a:latin typeface="inter-regular"/>
              </a:rPr>
              <a:t>It cannot be achieved in a single sprint.</a:t>
            </a:r>
          </a:p>
          <a:p>
            <a:pPr algn="just">
              <a:buFont typeface="Arial" panose="020B0604020202020204" pitchFamily="34" charset="0"/>
              <a:buChar char="•"/>
            </a:pPr>
            <a:r>
              <a:rPr lang="en-US" b="0" i="0" dirty="0">
                <a:solidFill>
                  <a:srgbClr val="000000"/>
                </a:solidFill>
                <a:effectLst/>
                <a:highlight>
                  <a:srgbClr val="FFFFFF"/>
                </a:highlight>
                <a:latin typeface="inter-regular"/>
              </a:rPr>
              <a:t>The whole epic is completed in months.</a:t>
            </a:r>
          </a:p>
          <a:p>
            <a:pPr algn="just">
              <a:buFont typeface="Arial" panose="020B0604020202020204" pitchFamily="34" charset="0"/>
              <a:buChar char="•"/>
            </a:pPr>
            <a:r>
              <a:rPr lang="en-US" b="0" i="0" dirty="0">
                <a:solidFill>
                  <a:srgbClr val="000000"/>
                </a:solidFill>
                <a:effectLst/>
                <a:highlight>
                  <a:srgbClr val="FFFFFF"/>
                </a:highlight>
                <a:latin typeface="inter-regular"/>
              </a:rPr>
              <a:t>Epic refers to a set of activities which are not converted into user stories yet.</a:t>
            </a:r>
          </a:p>
          <a:p>
            <a:pPr algn="just">
              <a:buFont typeface="Arial" panose="020B0604020202020204" pitchFamily="34" charset="0"/>
              <a:buChar char="•"/>
            </a:pPr>
            <a:r>
              <a:rPr lang="en-US" b="0" i="0" dirty="0">
                <a:solidFill>
                  <a:srgbClr val="000000"/>
                </a:solidFill>
                <a:effectLst/>
                <a:highlight>
                  <a:srgbClr val="FFFFFF"/>
                </a:highlight>
                <a:latin typeface="inter-regular"/>
              </a:rPr>
              <a:t>First, Epics are converted into user stories, and then user stories are converted into several tasks on which agile team work.</a:t>
            </a:r>
          </a:p>
          <a:p>
            <a:pPr algn="just">
              <a:buFont typeface="Arial" panose="020B0604020202020204" pitchFamily="34" charset="0"/>
              <a:buChar char="•"/>
            </a:pPr>
            <a:r>
              <a:rPr lang="en-US" b="0" i="0" dirty="0">
                <a:solidFill>
                  <a:srgbClr val="000000"/>
                </a:solidFill>
                <a:effectLst/>
                <a:highlight>
                  <a:srgbClr val="FFFFFF"/>
                </a:highlight>
                <a:latin typeface="inter-regular"/>
              </a:rPr>
              <a:t>Epics are broad in scope and lacking details, and they split into smaller and multiple stories on which agile team work on.</a:t>
            </a:r>
          </a:p>
          <a:p>
            <a:pPr algn="just">
              <a:buFont typeface="Arial" panose="020B0604020202020204" pitchFamily="34" charset="0"/>
              <a:buChar char="•"/>
            </a:pPr>
            <a:r>
              <a:rPr lang="en-US" b="0" i="0" dirty="0">
                <a:solidFill>
                  <a:srgbClr val="000000"/>
                </a:solidFill>
                <a:effectLst/>
                <a:highlight>
                  <a:srgbClr val="FFFFFF"/>
                </a:highlight>
                <a:latin typeface="inter-regular"/>
              </a:rPr>
              <a:t>Epic is referred to as a 'top-tier in the work hierarchy.</a:t>
            </a:r>
          </a:p>
          <a:p>
            <a:endParaRPr lang="en-IN" dirty="0"/>
          </a:p>
        </p:txBody>
      </p:sp>
    </p:spTree>
    <p:extLst>
      <p:ext uri="{BB962C8B-B14F-4D97-AF65-F5344CB8AC3E}">
        <p14:creationId xmlns:p14="http://schemas.microsoft.com/office/powerpoint/2010/main" val="399062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1FFE-5BAF-EADD-8BCE-CBDAD1B7625C}"/>
              </a:ext>
            </a:extLst>
          </p:cNvPr>
          <p:cNvSpPr>
            <a:spLocks noGrp="1"/>
          </p:cNvSpPr>
          <p:nvPr>
            <p:ph type="title"/>
          </p:nvPr>
        </p:nvSpPr>
        <p:spPr/>
        <p:txBody>
          <a:bodyPr/>
          <a:lstStyle/>
          <a:p>
            <a:r>
              <a:rPr lang="en-IN" dirty="0"/>
              <a:t>Jira epics</a:t>
            </a:r>
          </a:p>
        </p:txBody>
      </p:sp>
      <p:pic>
        <p:nvPicPr>
          <p:cNvPr id="5" name="Content Placeholder 4">
            <a:extLst>
              <a:ext uri="{FF2B5EF4-FFF2-40B4-BE49-F238E27FC236}">
                <a16:creationId xmlns:a16="http://schemas.microsoft.com/office/drawing/2014/main" id="{44F2593F-988D-8AE7-CD7A-2645F02FB938}"/>
              </a:ext>
            </a:extLst>
          </p:cNvPr>
          <p:cNvPicPr>
            <a:picLocks noGrp="1" noChangeAspect="1"/>
          </p:cNvPicPr>
          <p:nvPr>
            <p:ph idx="1"/>
          </p:nvPr>
        </p:nvPicPr>
        <p:blipFill>
          <a:blip r:embed="rId2"/>
          <a:stretch>
            <a:fillRect/>
          </a:stretch>
        </p:blipFill>
        <p:spPr>
          <a:xfrm>
            <a:off x="1106905" y="2184935"/>
            <a:ext cx="9981397" cy="3522846"/>
          </a:xfrm>
        </p:spPr>
      </p:pic>
    </p:spTree>
    <p:extLst>
      <p:ext uri="{BB962C8B-B14F-4D97-AF65-F5344CB8AC3E}">
        <p14:creationId xmlns:p14="http://schemas.microsoft.com/office/powerpoint/2010/main" val="149166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9789-5649-D4AB-3D1B-1A5C202C8DA6}"/>
              </a:ext>
            </a:extLst>
          </p:cNvPr>
          <p:cNvSpPr>
            <a:spLocks noGrp="1"/>
          </p:cNvSpPr>
          <p:nvPr>
            <p:ph type="title"/>
          </p:nvPr>
        </p:nvSpPr>
        <p:spPr/>
        <p:txBody>
          <a:bodyPr/>
          <a:lstStyle/>
          <a:p>
            <a:r>
              <a:rPr lang="en-IN" dirty="0"/>
              <a:t>Story in </a:t>
            </a:r>
            <a:r>
              <a:rPr lang="en-IN" dirty="0" err="1"/>
              <a:t>jira</a:t>
            </a:r>
            <a:endParaRPr lang="en-IN" dirty="0"/>
          </a:p>
        </p:txBody>
      </p:sp>
      <p:sp>
        <p:nvSpPr>
          <p:cNvPr id="3" name="Content Placeholder 2">
            <a:extLst>
              <a:ext uri="{FF2B5EF4-FFF2-40B4-BE49-F238E27FC236}">
                <a16:creationId xmlns:a16="http://schemas.microsoft.com/office/drawing/2014/main" id="{CB638574-08B1-DBF5-DE66-4AD9D6505AA1}"/>
              </a:ext>
            </a:extLst>
          </p:cNvPr>
          <p:cNvSpPr>
            <a:spLocks noGrp="1"/>
          </p:cNvSpPr>
          <p:nvPr>
            <p:ph idx="1"/>
          </p:nvPr>
        </p:nvSpPr>
        <p:spPr/>
        <p:txBody>
          <a:bodyPr/>
          <a:lstStyle/>
          <a:p>
            <a:pPr algn="just">
              <a:buFont typeface="Arial" panose="020B0604020202020204" pitchFamily="34" charset="0"/>
              <a:buChar char="•"/>
            </a:pPr>
            <a:endParaRPr lang="en-US" b="0" i="0" dirty="0">
              <a:solidFill>
                <a:srgbClr val="000000"/>
              </a:solidFill>
              <a:effectLst/>
              <a:highlight>
                <a:srgbClr val="FFFFFF"/>
              </a:highlight>
              <a:latin typeface="inter-regular"/>
            </a:endParaRP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The story is a list of tasks that need to be completed within a project.</a:t>
            </a: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It defines the high-level design of project requirements.</a:t>
            </a: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It defines the short and simple descriptions of the whole project.</a:t>
            </a: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It is owned by the product owner of a company, but anyone can write the user story.</a:t>
            </a: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It is written in simple language so that customers can understand the final product.</a:t>
            </a:r>
          </a:p>
          <a:p>
            <a:pPr marL="742950" lvl="1" indent="-285750" algn="just">
              <a:buFont typeface="Arial" panose="020B0604020202020204" pitchFamily="34" charset="0"/>
              <a:buChar char="•"/>
            </a:pPr>
            <a:r>
              <a:rPr lang="en-US" b="0" i="0" dirty="0">
                <a:solidFill>
                  <a:srgbClr val="000000"/>
                </a:solidFill>
                <a:effectLst/>
                <a:highlight>
                  <a:srgbClr val="FFFFFF"/>
                </a:highlight>
                <a:latin typeface="inter-regular"/>
              </a:rPr>
              <a:t>User stories can be considered as the "</a:t>
            </a:r>
            <a:r>
              <a:rPr lang="en-US" b="1" i="0" dirty="0">
                <a:solidFill>
                  <a:srgbClr val="000000"/>
                </a:solidFill>
                <a:effectLst/>
                <a:highlight>
                  <a:srgbClr val="FFFFFF"/>
                </a:highlight>
                <a:latin typeface="inter-bold"/>
              </a:rPr>
              <a:t>heart of scum</a:t>
            </a:r>
            <a:r>
              <a:rPr lang="en-US" b="0" i="0" dirty="0">
                <a:solidFill>
                  <a:srgbClr val="000000"/>
                </a:solidFill>
                <a:effectLst/>
                <a:highlight>
                  <a:srgbClr val="FFFFFF"/>
                </a:highlight>
                <a:latin typeface="inter-regular"/>
              </a:rPr>
              <a:t>" as it serves as the building blocks for the sprint.</a:t>
            </a:r>
          </a:p>
          <a:p>
            <a:br>
              <a:rPr lang="en-US" dirty="0"/>
            </a:br>
            <a:endParaRPr lang="en-IN" dirty="0"/>
          </a:p>
        </p:txBody>
      </p:sp>
    </p:spTree>
    <p:extLst>
      <p:ext uri="{BB962C8B-B14F-4D97-AF65-F5344CB8AC3E}">
        <p14:creationId xmlns:p14="http://schemas.microsoft.com/office/powerpoint/2010/main" val="99096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B378-DA03-F4FC-5868-AB70F7B1C9FB}"/>
              </a:ext>
            </a:extLst>
          </p:cNvPr>
          <p:cNvSpPr>
            <a:spLocks noGrp="1"/>
          </p:cNvSpPr>
          <p:nvPr>
            <p:ph type="title"/>
          </p:nvPr>
        </p:nvSpPr>
        <p:spPr/>
        <p:txBody>
          <a:bodyPr/>
          <a:lstStyle/>
          <a:p>
            <a:r>
              <a:rPr lang="en-IN" dirty="0"/>
              <a:t>What is </a:t>
            </a:r>
            <a:r>
              <a:rPr lang="en-IN" dirty="0" err="1"/>
              <a:t>jira</a:t>
            </a:r>
            <a:endParaRPr lang="en-IN" dirty="0"/>
          </a:p>
        </p:txBody>
      </p:sp>
      <p:sp>
        <p:nvSpPr>
          <p:cNvPr id="3" name="Content Placeholder 2">
            <a:extLst>
              <a:ext uri="{FF2B5EF4-FFF2-40B4-BE49-F238E27FC236}">
                <a16:creationId xmlns:a16="http://schemas.microsoft.com/office/drawing/2014/main" id="{60F8EBFD-ECA9-FABC-B374-D87530B42061}"/>
              </a:ext>
            </a:extLst>
          </p:cNvPr>
          <p:cNvSpPr>
            <a:spLocks noGrp="1"/>
          </p:cNvSpPr>
          <p:nvPr>
            <p:ph idx="1"/>
          </p:nvPr>
        </p:nvSpPr>
        <p:spPr>
          <a:xfrm>
            <a:off x="1024128" y="2286000"/>
            <a:ext cx="9720073" cy="4572000"/>
          </a:xfrm>
        </p:spPr>
        <p:txBody>
          <a:bodyPr/>
          <a:lstStyle/>
          <a:p>
            <a:r>
              <a:rPr lang="en-US" b="0" i="0" dirty="0">
                <a:solidFill>
                  <a:srgbClr val="333333"/>
                </a:solidFill>
                <a:effectLst/>
                <a:highlight>
                  <a:srgbClr val="FFFFFF"/>
                </a:highlight>
                <a:latin typeface="inter-regular"/>
              </a:rPr>
              <a:t>JIRA is a software testing tool developed by the Australian Company Atlassian. It is a bug tracking tool that reports all the issues related to your software or mobile apps.</a:t>
            </a:r>
          </a:p>
          <a:p>
            <a:endParaRPr lang="en-US" dirty="0">
              <a:solidFill>
                <a:srgbClr val="333333"/>
              </a:solidFill>
              <a:highlight>
                <a:srgbClr val="FFFFFF"/>
              </a:highlight>
              <a:latin typeface="inter-regular"/>
            </a:endParaRPr>
          </a:p>
          <a:p>
            <a:endParaRPr lang="en-IN" dirty="0"/>
          </a:p>
        </p:txBody>
      </p:sp>
      <p:pic>
        <p:nvPicPr>
          <p:cNvPr id="5" name="Picture 4">
            <a:extLst>
              <a:ext uri="{FF2B5EF4-FFF2-40B4-BE49-F238E27FC236}">
                <a16:creationId xmlns:a16="http://schemas.microsoft.com/office/drawing/2014/main" id="{26D5D7DD-3B4A-F12B-B89A-CB88C03DE64E}"/>
              </a:ext>
            </a:extLst>
          </p:cNvPr>
          <p:cNvPicPr>
            <a:picLocks noChangeAspect="1"/>
          </p:cNvPicPr>
          <p:nvPr/>
        </p:nvPicPr>
        <p:blipFill>
          <a:blip r:embed="rId2"/>
          <a:stretch>
            <a:fillRect/>
          </a:stretch>
        </p:blipFill>
        <p:spPr>
          <a:xfrm>
            <a:off x="3258799" y="3015343"/>
            <a:ext cx="5460658" cy="3495185"/>
          </a:xfrm>
          <a:prstGeom prst="rect">
            <a:avLst/>
          </a:prstGeom>
        </p:spPr>
      </p:pic>
    </p:spTree>
    <p:extLst>
      <p:ext uri="{BB962C8B-B14F-4D97-AF65-F5344CB8AC3E}">
        <p14:creationId xmlns:p14="http://schemas.microsoft.com/office/powerpoint/2010/main" val="63241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6178-075E-D246-8649-7D215F20E970}"/>
              </a:ext>
            </a:extLst>
          </p:cNvPr>
          <p:cNvSpPr>
            <a:spLocks noGrp="1"/>
          </p:cNvSpPr>
          <p:nvPr>
            <p:ph type="title"/>
          </p:nvPr>
        </p:nvSpPr>
        <p:spPr/>
        <p:txBody>
          <a:bodyPr/>
          <a:lstStyle/>
          <a:p>
            <a:r>
              <a:rPr lang="en-IN" dirty="0"/>
              <a:t>Advantages of using </a:t>
            </a:r>
            <a:r>
              <a:rPr lang="en-IN" dirty="0" err="1"/>
              <a:t>jira</a:t>
            </a:r>
            <a:endParaRPr lang="en-IN" dirty="0"/>
          </a:p>
        </p:txBody>
      </p:sp>
      <p:sp>
        <p:nvSpPr>
          <p:cNvPr id="3" name="Content Placeholder 2">
            <a:extLst>
              <a:ext uri="{FF2B5EF4-FFF2-40B4-BE49-F238E27FC236}">
                <a16:creationId xmlns:a16="http://schemas.microsoft.com/office/drawing/2014/main" id="{593F000B-AFC9-6B96-92CE-CAFD3DE4585A}"/>
              </a:ext>
            </a:extLst>
          </p:cNvPr>
          <p:cNvSpPr>
            <a:spLocks noGrp="1"/>
          </p:cNvSpPr>
          <p:nvPr>
            <p:ph idx="1"/>
          </p:nvPr>
        </p:nvSpPr>
        <p:spPr/>
        <p:txBody>
          <a:bodyPr/>
          <a:lstStyle/>
          <a:p>
            <a:pPr marL="457200" indent="-457200">
              <a:buFont typeface="+mj-lt"/>
              <a:buAutoNum type="arabicPeriod"/>
            </a:pPr>
            <a:r>
              <a:rPr lang="en-US" b="1" i="0" dirty="0">
                <a:solidFill>
                  <a:srgbClr val="000000"/>
                </a:solidFill>
                <a:effectLst/>
                <a:highlight>
                  <a:srgbClr val="FFFFFF"/>
                </a:highlight>
                <a:latin typeface="inter-bold"/>
              </a:rPr>
              <a:t>Plan, Track and Work Faster</a:t>
            </a:r>
          </a:p>
          <a:p>
            <a:pPr marL="457200" indent="-457200">
              <a:buFont typeface="+mj-lt"/>
              <a:buAutoNum type="arabicPeriod"/>
            </a:pPr>
            <a:r>
              <a:rPr lang="en-US" b="1" i="0" dirty="0">
                <a:solidFill>
                  <a:srgbClr val="000000"/>
                </a:solidFill>
                <a:effectLst/>
                <a:highlight>
                  <a:srgbClr val="FFFFFF"/>
                </a:highlight>
                <a:latin typeface="inter-bold"/>
              </a:rPr>
              <a:t>The main source of information</a:t>
            </a:r>
            <a:endParaRPr lang="en-US" b="1" dirty="0">
              <a:solidFill>
                <a:srgbClr val="000000"/>
              </a:solidFill>
              <a:highlight>
                <a:srgbClr val="FFFFFF"/>
              </a:highlight>
              <a:latin typeface="inter-bold"/>
            </a:endParaRPr>
          </a:p>
          <a:p>
            <a:pPr marL="457200" indent="-457200">
              <a:buFont typeface="+mj-lt"/>
              <a:buAutoNum type="arabicPeriod"/>
            </a:pPr>
            <a:r>
              <a:rPr lang="en-IN" b="1" i="0" dirty="0">
                <a:solidFill>
                  <a:srgbClr val="000000"/>
                </a:solidFill>
                <a:effectLst/>
                <a:highlight>
                  <a:srgbClr val="FFFFFF"/>
                </a:highlight>
                <a:latin typeface="inter-bold"/>
              </a:rPr>
              <a:t>Organize the documentation tasks</a:t>
            </a:r>
            <a:endParaRPr lang="en-US" b="1" i="0" dirty="0">
              <a:solidFill>
                <a:srgbClr val="000000"/>
              </a:solidFill>
              <a:effectLst/>
              <a:highlight>
                <a:srgbClr val="FFFFFF"/>
              </a:highlight>
              <a:latin typeface="inter-bold"/>
            </a:endParaRPr>
          </a:p>
          <a:p>
            <a:pPr marL="457200" indent="-457200">
              <a:buFont typeface="+mj-lt"/>
              <a:buAutoNum type="arabicPeriod"/>
            </a:pPr>
            <a:r>
              <a:rPr lang="en-US" b="1" i="0" dirty="0">
                <a:solidFill>
                  <a:srgbClr val="000000"/>
                </a:solidFill>
                <a:effectLst/>
                <a:highlight>
                  <a:srgbClr val="FFFFFF"/>
                </a:highlight>
                <a:latin typeface="inter-bold"/>
              </a:rPr>
              <a:t>Track the progress of our documentation</a:t>
            </a:r>
            <a:endParaRPr lang="en-US" b="1" dirty="0">
              <a:solidFill>
                <a:srgbClr val="000000"/>
              </a:solidFill>
              <a:highlight>
                <a:srgbClr val="FFFFFF"/>
              </a:highlight>
              <a:latin typeface="inter-bold"/>
            </a:endParaRPr>
          </a:p>
          <a:p>
            <a:pPr marL="457200" indent="-457200">
              <a:buFont typeface="+mj-lt"/>
              <a:buAutoNum type="arabicPeriod"/>
            </a:pPr>
            <a:r>
              <a:rPr lang="en-US" b="1" i="0" dirty="0">
                <a:solidFill>
                  <a:srgbClr val="000000"/>
                </a:solidFill>
                <a:effectLst/>
                <a:highlight>
                  <a:srgbClr val="FFFFFF"/>
                </a:highlight>
                <a:latin typeface="inter-bold"/>
              </a:rPr>
              <a:t>Helps to meet the deadlines of a documentation release.</a:t>
            </a:r>
          </a:p>
          <a:p>
            <a:pPr marL="457200" indent="-457200">
              <a:buFont typeface="+mj-lt"/>
              <a:buAutoNum type="arabicPeriod"/>
            </a:pPr>
            <a:r>
              <a:rPr lang="en-US" b="1" i="0" dirty="0">
                <a:solidFill>
                  <a:srgbClr val="000000"/>
                </a:solidFill>
                <a:effectLst/>
                <a:highlight>
                  <a:srgbClr val="FFFFFF"/>
                </a:highlight>
                <a:latin typeface="inter-bold"/>
              </a:rPr>
              <a:t>Measures the time spent on documentation</a:t>
            </a:r>
            <a:endParaRPr lang="en-US" b="1" dirty="0">
              <a:solidFill>
                <a:srgbClr val="000000"/>
              </a:solidFill>
              <a:highlight>
                <a:srgbClr val="FFFFFF"/>
              </a:highlight>
              <a:latin typeface="inter-bold"/>
            </a:endParaRPr>
          </a:p>
          <a:p>
            <a:pPr marL="457200" indent="-457200">
              <a:buFont typeface="+mj-lt"/>
              <a:buAutoNum type="arabicPeriod"/>
            </a:pPr>
            <a:r>
              <a:rPr lang="en-IN" b="1" i="0" dirty="0">
                <a:solidFill>
                  <a:srgbClr val="000000"/>
                </a:solidFill>
                <a:effectLst/>
                <a:highlight>
                  <a:srgbClr val="FFFFFF"/>
                </a:highlight>
                <a:latin typeface="inter-bold"/>
              </a:rPr>
              <a:t>Provides feedback faster</a:t>
            </a:r>
            <a:endParaRPr lang="en-IN" dirty="0"/>
          </a:p>
        </p:txBody>
      </p:sp>
    </p:spTree>
    <p:extLst>
      <p:ext uri="{BB962C8B-B14F-4D97-AF65-F5344CB8AC3E}">
        <p14:creationId xmlns:p14="http://schemas.microsoft.com/office/powerpoint/2010/main" val="3334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9AA6-C540-4B24-1ED9-9A5C3FD3CB71}"/>
              </a:ext>
            </a:extLst>
          </p:cNvPr>
          <p:cNvSpPr>
            <a:spLocks noGrp="1"/>
          </p:cNvSpPr>
          <p:nvPr>
            <p:ph type="title"/>
          </p:nvPr>
        </p:nvSpPr>
        <p:spPr/>
        <p:txBody>
          <a:bodyPr/>
          <a:lstStyle/>
          <a:p>
            <a:r>
              <a:rPr lang="en-IN" dirty="0"/>
              <a:t>What is scrum</a:t>
            </a:r>
          </a:p>
        </p:txBody>
      </p:sp>
      <p:sp>
        <p:nvSpPr>
          <p:cNvPr id="3" name="Content Placeholder 2">
            <a:extLst>
              <a:ext uri="{FF2B5EF4-FFF2-40B4-BE49-F238E27FC236}">
                <a16:creationId xmlns:a16="http://schemas.microsoft.com/office/drawing/2014/main" id="{BD515474-CB92-2729-F20B-2311FF63F123}"/>
              </a:ext>
            </a:extLst>
          </p:cNvPr>
          <p:cNvSpPr>
            <a:spLocks noGrp="1"/>
          </p:cNvSpPr>
          <p:nvPr>
            <p:ph idx="1"/>
          </p:nvPr>
        </p:nvSpPr>
        <p:spPr/>
        <p:txBody>
          <a:bodyPr>
            <a:normAutofit fontScale="92500"/>
          </a:bodyPr>
          <a:lstStyle/>
          <a:p>
            <a:r>
              <a:rPr lang="en-US" b="0" i="0" dirty="0">
                <a:solidFill>
                  <a:srgbClr val="000000"/>
                </a:solidFill>
                <a:effectLst/>
                <a:highlight>
                  <a:srgbClr val="FFFFFF"/>
                </a:highlight>
                <a:latin typeface="inter-regular"/>
              </a:rPr>
              <a:t>Scrum is an agile framework that helps you to organize, iterate, and continue the same project that you are working on. In scrum, a product is built in the series of iterations known as sprints or parts.</a:t>
            </a:r>
          </a:p>
          <a:p>
            <a:pPr algn="just">
              <a:buFont typeface="Arial" panose="020B0604020202020204" pitchFamily="34" charset="0"/>
              <a:buChar char="•"/>
            </a:pPr>
            <a:r>
              <a:rPr lang="en-US" b="1" i="0" dirty="0">
                <a:solidFill>
                  <a:srgbClr val="000000"/>
                </a:solidFill>
                <a:effectLst/>
                <a:highlight>
                  <a:srgbClr val="FFFFFF"/>
                </a:highlight>
                <a:latin typeface="inter-bold"/>
              </a:rPr>
              <a:t>Sprint:</a:t>
            </a:r>
            <a:r>
              <a:rPr lang="en-US" b="0" i="0" dirty="0">
                <a:solidFill>
                  <a:srgbClr val="000000"/>
                </a:solidFill>
                <a:effectLst/>
                <a:highlight>
                  <a:srgbClr val="FFFFFF"/>
                </a:highlight>
                <a:latin typeface="inter-regular"/>
              </a:rPr>
              <a:t> Sprint is a time-boxed period in which the scrum team needs to finish the set amount of work. Each sprint has a specified timeline, i.e., 2 weeks to 1 month. The scrum team agrees with this timeline during the sprint planning meeting.</a:t>
            </a:r>
          </a:p>
          <a:p>
            <a:pPr algn="just">
              <a:buFont typeface="Arial" panose="020B0604020202020204" pitchFamily="34" charset="0"/>
              <a:buChar char="•"/>
            </a:pPr>
            <a:r>
              <a:rPr lang="en-US" b="1" i="0" dirty="0">
                <a:solidFill>
                  <a:srgbClr val="000000"/>
                </a:solidFill>
                <a:effectLst/>
                <a:highlight>
                  <a:srgbClr val="FFFFFF"/>
                </a:highlight>
                <a:latin typeface="inter-bold"/>
              </a:rPr>
              <a:t>Scrum Master:</a:t>
            </a:r>
            <a:r>
              <a:rPr lang="en-US" b="0" i="0" dirty="0">
                <a:solidFill>
                  <a:srgbClr val="000000"/>
                </a:solidFill>
                <a:effectLst/>
                <a:highlight>
                  <a:srgbClr val="FFFFFF"/>
                </a:highlight>
                <a:latin typeface="inter-regular"/>
              </a:rPr>
              <a:t> Scrum Master is defined as a facilitator or servant-leader to the Scrum development team. Scrum Master must ensure that scrum principles are followed.</a:t>
            </a:r>
          </a:p>
          <a:p>
            <a:pPr algn="just">
              <a:buFont typeface="Arial" panose="020B0604020202020204" pitchFamily="34" charset="0"/>
              <a:buChar char="•"/>
            </a:pPr>
            <a:r>
              <a:rPr lang="en-US" b="1" i="0" dirty="0">
                <a:solidFill>
                  <a:srgbClr val="000000"/>
                </a:solidFill>
                <a:effectLst/>
                <a:highlight>
                  <a:srgbClr val="FFFFFF"/>
                </a:highlight>
                <a:latin typeface="inter-bold"/>
              </a:rPr>
              <a:t>Scrum development team:</a:t>
            </a:r>
            <a:r>
              <a:rPr lang="en-US" b="0" i="0" dirty="0">
                <a:solidFill>
                  <a:srgbClr val="000000"/>
                </a:solidFill>
                <a:effectLst/>
                <a:highlight>
                  <a:srgbClr val="FFFFFF"/>
                </a:highlight>
                <a:latin typeface="inter-regular"/>
              </a:rPr>
              <a:t> A scrum development team is a collection of individual members that includes developers, QA, and scrum master. It decides and provides the effort estimate. The recommended size of the scrum team is between 5 and 9 members.</a:t>
            </a:r>
          </a:p>
          <a:p>
            <a:endParaRPr lang="en-IN" dirty="0"/>
          </a:p>
        </p:txBody>
      </p:sp>
    </p:spTree>
    <p:extLst>
      <p:ext uri="{BB962C8B-B14F-4D97-AF65-F5344CB8AC3E}">
        <p14:creationId xmlns:p14="http://schemas.microsoft.com/office/powerpoint/2010/main" val="163158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0005-7B03-38BB-98EE-049E0B8F0A54}"/>
              </a:ext>
            </a:extLst>
          </p:cNvPr>
          <p:cNvSpPr>
            <a:spLocks noGrp="1"/>
          </p:cNvSpPr>
          <p:nvPr>
            <p:ph type="title"/>
          </p:nvPr>
        </p:nvSpPr>
        <p:spPr/>
        <p:txBody>
          <a:bodyPr/>
          <a:lstStyle/>
          <a:p>
            <a:r>
              <a:rPr lang="en-IN" dirty="0"/>
              <a:t>What is kanban</a:t>
            </a:r>
          </a:p>
        </p:txBody>
      </p:sp>
      <p:sp>
        <p:nvSpPr>
          <p:cNvPr id="3" name="Content Placeholder 2">
            <a:extLst>
              <a:ext uri="{FF2B5EF4-FFF2-40B4-BE49-F238E27FC236}">
                <a16:creationId xmlns:a16="http://schemas.microsoft.com/office/drawing/2014/main" id="{BD73FFB8-263C-35D0-38EB-8F9B95CC4568}"/>
              </a:ext>
            </a:extLst>
          </p:cNvPr>
          <p:cNvSpPr>
            <a:spLocks noGrp="1"/>
          </p:cNvSpPr>
          <p:nvPr>
            <p:ph idx="1"/>
          </p:nvPr>
        </p:nvSpPr>
        <p:spPr/>
        <p:txBody>
          <a:bodyPr/>
          <a:lstStyle/>
          <a:p>
            <a:r>
              <a:rPr lang="en-US" b="0" i="0" dirty="0">
                <a:solidFill>
                  <a:srgbClr val="333333"/>
                </a:solidFill>
                <a:effectLst/>
                <a:highlight>
                  <a:srgbClr val="FFFFFF"/>
                </a:highlight>
                <a:latin typeface="inter-regular"/>
              </a:rPr>
              <a:t>Kanban is the most popular agile framework after Scrum for software development. It provides the real-time and transparency of work. In Kanban board, all the tasks are visible that allows the team members to see the state of every task at any time.</a:t>
            </a:r>
            <a:endParaRPr lang="en-IN" dirty="0"/>
          </a:p>
        </p:txBody>
      </p:sp>
      <p:pic>
        <p:nvPicPr>
          <p:cNvPr id="5" name="Picture 4">
            <a:extLst>
              <a:ext uri="{FF2B5EF4-FFF2-40B4-BE49-F238E27FC236}">
                <a16:creationId xmlns:a16="http://schemas.microsoft.com/office/drawing/2014/main" id="{6C0731C7-12D4-85F7-9D49-963F7B336490}"/>
              </a:ext>
            </a:extLst>
          </p:cNvPr>
          <p:cNvPicPr>
            <a:picLocks noChangeAspect="1"/>
          </p:cNvPicPr>
          <p:nvPr/>
        </p:nvPicPr>
        <p:blipFill>
          <a:blip r:embed="rId2"/>
          <a:stretch>
            <a:fillRect/>
          </a:stretch>
        </p:blipFill>
        <p:spPr>
          <a:xfrm>
            <a:off x="2825617" y="3429001"/>
            <a:ext cx="5169166" cy="2843784"/>
          </a:xfrm>
          <a:prstGeom prst="rect">
            <a:avLst/>
          </a:prstGeom>
        </p:spPr>
      </p:pic>
    </p:spTree>
    <p:extLst>
      <p:ext uri="{BB962C8B-B14F-4D97-AF65-F5344CB8AC3E}">
        <p14:creationId xmlns:p14="http://schemas.microsoft.com/office/powerpoint/2010/main" val="117244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B868-8F10-237E-1785-7DB3818A7219}"/>
              </a:ext>
            </a:extLst>
          </p:cNvPr>
          <p:cNvSpPr>
            <a:spLocks noGrp="1"/>
          </p:cNvSpPr>
          <p:nvPr>
            <p:ph type="title"/>
          </p:nvPr>
        </p:nvSpPr>
        <p:spPr/>
        <p:txBody>
          <a:bodyPr/>
          <a:lstStyle/>
          <a:p>
            <a:r>
              <a:rPr lang="en-IN" dirty="0"/>
              <a:t>Kanban vs scrum</a:t>
            </a:r>
          </a:p>
        </p:txBody>
      </p:sp>
      <p:pic>
        <p:nvPicPr>
          <p:cNvPr id="5" name="Content Placeholder 4">
            <a:extLst>
              <a:ext uri="{FF2B5EF4-FFF2-40B4-BE49-F238E27FC236}">
                <a16:creationId xmlns:a16="http://schemas.microsoft.com/office/drawing/2014/main" id="{C766DFC6-926C-6C40-870E-64DCF908ED24}"/>
              </a:ext>
            </a:extLst>
          </p:cNvPr>
          <p:cNvPicPr>
            <a:picLocks noGrp="1" noChangeAspect="1"/>
          </p:cNvPicPr>
          <p:nvPr>
            <p:ph idx="1"/>
          </p:nvPr>
        </p:nvPicPr>
        <p:blipFill>
          <a:blip r:embed="rId2"/>
          <a:stretch>
            <a:fillRect/>
          </a:stretch>
        </p:blipFill>
        <p:spPr>
          <a:xfrm>
            <a:off x="1567543" y="1774372"/>
            <a:ext cx="8839200" cy="4534354"/>
          </a:xfrm>
        </p:spPr>
      </p:pic>
    </p:spTree>
    <p:extLst>
      <p:ext uri="{BB962C8B-B14F-4D97-AF65-F5344CB8AC3E}">
        <p14:creationId xmlns:p14="http://schemas.microsoft.com/office/powerpoint/2010/main" val="403596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5A45-73B7-938D-D2B6-F06229687618}"/>
              </a:ext>
            </a:extLst>
          </p:cNvPr>
          <p:cNvSpPr>
            <a:spLocks noGrp="1"/>
          </p:cNvSpPr>
          <p:nvPr>
            <p:ph type="title"/>
          </p:nvPr>
        </p:nvSpPr>
        <p:spPr/>
        <p:txBody>
          <a:bodyPr/>
          <a:lstStyle/>
          <a:p>
            <a:r>
              <a:rPr lang="en-IN" dirty="0"/>
              <a:t>Kanban vs scrum</a:t>
            </a:r>
          </a:p>
        </p:txBody>
      </p:sp>
      <p:pic>
        <p:nvPicPr>
          <p:cNvPr id="5" name="Content Placeholder 4">
            <a:extLst>
              <a:ext uri="{FF2B5EF4-FFF2-40B4-BE49-F238E27FC236}">
                <a16:creationId xmlns:a16="http://schemas.microsoft.com/office/drawing/2014/main" id="{85162FA3-A138-D009-F312-A8225381638F}"/>
              </a:ext>
            </a:extLst>
          </p:cNvPr>
          <p:cNvPicPr>
            <a:picLocks noGrp="1" noChangeAspect="1"/>
          </p:cNvPicPr>
          <p:nvPr>
            <p:ph idx="1"/>
          </p:nvPr>
        </p:nvPicPr>
        <p:blipFill>
          <a:blip r:embed="rId2"/>
          <a:stretch>
            <a:fillRect/>
          </a:stretch>
        </p:blipFill>
        <p:spPr>
          <a:xfrm>
            <a:off x="1024128" y="2002971"/>
            <a:ext cx="9720071" cy="4269813"/>
          </a:xfrm>
        </p:spPr>
      </p:pic>
    </p:spTree>
    <p:extLst>
      <p:ext uri="{BB962C8B-B14F-4D97-AF65-F5344CB8AC3E}">
        <p14:creationId xmlns:p14="http://schemas.microsoft.com/office/powerpoint/2010/main" val="130943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DE7A-C428-063F-1F33-569A181B79B1}"/>
              </a:ext>
            </a:extLst>
          </p:cNvPr>
          <p:cNvSpPr>
            <a:spLocks noGrp="1"/>
          </p:cNvSpPr>
          <p:nvPr>
            <p:ph type="title"/>
          </p:nvPr>
        </p:nvSpPr>
        <p:spPr/>
        <p:txBody>
          <a:bodyPr/>
          <a:lstStyle/>
          <a:p>
            <a:r>
              <a:rPr lang="en-IN" dirty="0"/>
              <a:t>Jira issues type</a:t>
            </a:r>
          </a:p>
        </p:txBody>
      </p:sp>
      <p:sp>
        <p:nvSpPr>
          <p:cNvPr id="3" name="Content Placeholder 2">
            <a:extLst>
              <a:ext uri="{FF2B5EF4-FFF2-40B4-BE49-F238E27FC236}">
                <a16:creationId xmlns:a16="http://schemas.microsoft.com/office/drawing/2014/main" id="{BC3A8D32-A7DD-AAAB-2564-F63C6B75E548}"/>
              </a:ext>
            </a:extLst>
          </p:cNvPr>
          <p:cNvSpPr>
            <a:spLocks noGrp="1"/>
          </p:cNvSpPr>
          <p:nvPr>
            <p:ph idx="1"/>
          </p:nvPr>
        </p:nvSpPr>
        <p:spPr/>
        <p:txBody>
          <a:bodyPr/>
          <a:lstStyle/>
          <a:p>
            <a:r>
              <a:rPr lang="en-US" b="0" i="0" dirty="0">
                <a:solidFill>
                  <a:srgbClr val="333333"/>
                </a:solidFill>
                <a:effectLst/>
                <a:highlight>
                  <a:srgbClr val="FFFFFF"/>
                </a:highlight>
                <a:latin typeface="inter-regular"/>
              </a:rPr>
              <a:t>JIRA application can be used to break the pieces of work into issues. Issues can be represented as tasks, subtasks, bug, epic, feature requests, or other pieces of work. Each Jira software comes with some default issue types that suit your projects and teams.</a:t>
            </a:r>
            <a:endParaRPr lang="en-IN" dirty="0"/>
          </a:p>
        </p:txBody>
      </p:sp>
      <p:pic>
        <p:nvPicPr>
          <p:cNvPr id="5" name="Picture 4">
            <a:extLst>
              <a:ext uri="{FF2B5EF4-FFF2-40B4-BE49-F238E27FC236}">
                <a16:creationId xmlns:a16="http://schemas.microsoft.com/office/drawing/2014/main" id="{1E013F5A-F97E-5599-581A-E580781C43E2}"/>
              </a:ext>
            </a:extLst>
          </p:cNvPr>
          <p:cNvPicPr>
            <a:picLocks noChangeAspect="1"/>
          </p:cNvPicPr>
          <p:nvPr/>
        </p:nvPicPr>
        <p:blipFill>
          <a:blip r:embed="rId2"/>
          <a:stretch>
            <a:fillRect/>
          </a:stretch>
        </p:blipFill>
        <p:spPr>
          <a:xfrm>
            <a:off x="3539974" y="3429000"/>
            <a:ext cx="5874052" cy="2961785"/>
          </a:xfrm>
          <a:prstGeom prst="rect">
            <a:avLst/>
          </a:prstGeom>
        </p:spPr>
      </p:pic>
    </p:spTree>
    <p:extLst>
      <p:ext uri="{BB962C8B-B14F-4D97-AF65-F5344CB8AC3E}">
        <p14:creationId xmlns:p14="http://schemas.microsoft.com/office/powerpoint/2010/main" val="273377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090E-80EA-4BF1-4D53-8A830F1A2F1E}"/>
              </a:ext>
            </a:extLst>
          </p:cNvPr>
          <p:cNvSpPr>
            <a:spLocks noGrp="1"/>
          </p:cNvSpPr>
          <p:nvPr>
            <p:ph type="title"/>
          </p:nvPr>
        </p:nvSpPr>
        <p:spPr/>
        <p:txBody>
          <a:bodyPr/>
          <a:lstStyle/>
          <a:p>
            <a:r>
              <a:rPr lang="en-IN" dirty="0"/>
              <a:t>Jira issue types</a:t>
            </a:r>
          </a:p>
        </p:txBody>
      </p:sp>
      <p:sp>
        <p:nvSpPr>
          <p:cNvPr id="3" name="Content Placeholder 2">
            <a:extLst>
              <a:ext uri="{FF2B5EF4-FFF2-40B4-BE49-F238E27FC236}">
                <a16:creationId xmlns:a16="http://schemas.microsoft.com/office/drawing/2014/main" id="{5FDB13CF-2C78-F367-1C71-7E9BD787B46C}"/>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highlight>
                  <a:srgbClr val="FFFFFF"/>
                </a:highlight>
                <a:latin typeface="inter-regular"/>
              </a:rPr>
              <a:t>Jira Core (business projects) issue types</a:t>
            </a:r>
          </a:p>
          <a:p>
            <a:pPr algn="just">
              <a:buFont typeface="Arial" panose="020B0604020202020204" pitchFamily="34" charset="0"/>
              <a:buChar char="•"/>
            </a:pPr>
            <a:r>
              <a:rPr lang="en-IN" b="0" i="0" dirty="0">
                <a:solidFill>
                  <a:srgbClr val="000000"/>
                </a:solidFill>
                <a:effectLst/>
                <a:highlight>
                  <a:srgbClr val="FFFFFF"/>
                </a:highlight>
                <a:latin typeface="inter-regular"/>
              </a:rPr>
              <a:t>Jira Software (software projects) issue types</a:t>
            </a:r>
          </a:p>
          <a:p>
            <a:pPr algn="just">
              <a:buFont typeface="Arial" panose="020B0604020202020204" pitchFamily="34" charset="0"/>
              <a:buChar char="•"/>
            </a:pPr>
            <a:r>
              <a:rPr lang="en-IN" b="0" i="0" dirty="0">
                <a:solidFill>
                  <a:srgbClr val="000000"/>
                </a:solidFill>
                <a:effectLst/>
                <a:highlight>
                  <a:srgbClr val="FFFFFF"/>
                </a:highlight>
                <a:latin typeface="inter-regular"/>
              </a:rPr>
              <a:t>Jira Service desk (service desk projects) issue types.</a:t>
            </a:r>
          </a:p>
          <a:p>
            <a:pPr algn="just">
              <a:buFont typeface="Arial" panose="020B0604020202020204" pitchFamily="34" charset="0"/>
              <a:buChar char="•"/>
            </a:pPr>
            <a:endParaRPr lang="en-IN" b="0" i="0" dirty="0">
              <a:solidFill>
                <a:srgbClr val="000000"/>
              </a:solidFill>
              <a:effectLst/>
              <a:highlight>
                <a:srgbClr val="FFFFFF"/>
              </a:highlight>
              <a:latin typeface="inter-regular"/>
            </a:endParaRPr>
          </a:p>
          <a:p>
            <a:endParaRPr lang="en-IN" dirty="0"/>
          </a:p>
        </p:txBody>
      </p:sp>
    </p:spTree>
    <p:extLst>
      <p:ext uri="{BB962C8B-B14F-4D97-AF65-F5344CB8AC3E}">
        <p14:creationId xmlns:p14="http://schemas.microsoft.com/office/powerpoint/2010/main" val="1489251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TotalTime>
  <Words>668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inter-bold</vt:lpstr>
      <vt:lpstr>inter-regular</vt:lpstr>
      <vt:lpstr>Tw Cen MT</vt:lpstr>
      <vt:lpstr>Tw Cen MT Condensed</vt:lpstr>
      <vt:lpstr>Wingdings 3</vt:lpstr>
      <vt:lpstr>Integral</vt:lpstr>
      <vt:lpstr>JIRA </vt:lpstr>
      <vt:lpstr>What is jira</vt:lpstr>
      <vt:lpstr>Advantages of using jira</vt:lpstr>
      <vt:lpstr>What is scrum</vt:lpstr>
      <vt:lpstr>What is kanban</vt:lpstr>
      <vt:lpstr>Kanban vs scrum</vt:lpstr>
      <vt:lpstr>Kanban vs scrum</vt:lpstr>
      <vt:lpstr>Jira issues type</vt:lpstr>
      <vt:lpstr>Jira issue types</vt:lpstr>
      <vt:lpstr>Jira core issue types</vt:lpstr>
      <vt:lpstr>Jira software issue type</vt:lpstr>
      <vt:lpstr>Jira epics</vt:lpstr>
      <vt:lpstr>Story in jira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17</cp:revision>
  <dcterms:created xsi:type="dcterms:W3CDTF">2024-06-18T12:10:51Z</dcterms:created>
  <dcterms:modified xsi:type="dcterms:W3CDTF">2024-06-18T15:05:32Z</dcterms:modified>
</cp:coreProperties>
</file>