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274C45F-66E5-4B8A-972D-BA40BE48E57B}"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F247C-5851-453C-B021-26A6FD14014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758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4C45F-66E5-4B8A-972D-BA40BE48E57B}"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53439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4C45F-66E5-4B8A-972D-BA40BE48E57B}"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F247C-5851-453C-B021-26A6FD140147}"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19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74C45F-66E5-4B8A-972D-BA40BE48E57B}"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3067492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74C45F-66E5-4B8A-972D-BA40BE48E57B}" type="datetimeFigureOut">
              <a:rPr lang="en-IN" smtClean="0"/>
              <a:t>10-10-2023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3DF247C-5851-453C-B021-26A6FD14014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20746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74C45F-66E5-4B8A-972D-BA40BE48E57B}"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2659246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74C45F-66E5-4B8A-972D-BA40BE48E57B}" type="datetimeFigureOut">
              <a:rPr lang="en-IN" smtClean="0"/>
              <a:t>10-10-2023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372547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74C45F-66E5-4B8A-972D-BA40BE48E57B}" type="datetimeFigureOut">
              <a:rPr lang="en-IN" smtClean="0"/>
              <a:t>10-10-2023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1912188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74C45F-66E5-4B8A-972D-BA40BE48E57B}" type="datetimeFigureOut">
              <a:rPr lang="en-IN" smtClean="0"/>
              <a:t>10-10-2023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560828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74C45F-66E5-4B8A-972D-BA40BE48E57B}"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F247C-5851-453C-B021-26A6FD140147}" type="slidenum">
              <a:rPr lang="en-IN" smtClean="0"/>
              <a:t>‹#›</a:t>
            </a:fld>
            <a:endParaRPr lang="en-IN"/>
          </a:p>
        </p:txBody>
      </p:sp>
    </p:spTree>
    <p:extLst>
      <p:ext uri="{BB962C8B-B14F-4D97-AF65-F5344CB8AC3E}">
        <p14:creationId xmlns:p14="http://schemas.microsoft.com/office/powerpoint/2010/main" val="39713180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74C45F-66E5-4B8A-972D-BA40BE48E57B}" type="datetimeFigureOut">
              <a:rPr lang="en-IN" smtClean="0"/>
              <a:t>10-10-2023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3DF247C-5851-453C-B021-26A6FD140147}"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486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274C45F-66E5-4B8A-972D-BA40BE48E57B}" type="datetimeFigureOut">
              <a:rPr lang="en-IN" smtClean="0"/>
              <a:t>10-10-2023</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3DF247C-5851-453C-B021-26A6FD140147}"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5916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javatpoint.com/git-commit" TargetMode="External"/><Relationship Id="rId2" Type="http://schemas.openxmlformats.org/officeDocument/2006/relationships/hyperlink" Target="https://www.javatpoint.com/git-add"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javatpoint.com/git-index"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git-ad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git-scm.com/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CB0B-2208-12C0-3EBC-9958CDA14B06}"/>
              </a:ext>
            </a:extLst>
          </p:cNvPr>
          <p:cNvSpPr>
            <a:spLocks noGrp="1"/>
          </p:cNvSpPr>
          <p:nvPr>
            <p:ph type="ctrTitle"/>
          </p:nvPr>
        </p:nvSpPr>
        <p:spPr/>
        <p:txBody>
          <a:bodyPr/>
          <a:lstStyle/>
          <a:p>
            <a:r>
              <a:rPr lang="en-IN" dirty="0"/>
              <a:t>GIT</a:t>
            </a:r>
          </a:p>
        </p:txBody>
      </p:sp>
      <p:sp>
        <p:nvSpPr>
          <p:cNvPr id="3" name="Subtitle 2">
            <a:extLst>
              <a:ext uri="{FF2B5EF4-FFF2-40B4-BE49-F238E27FC236}">
                <a16:creationId xmlns:a16="http://schemas.microsoft.com/office/drawing/2014/main" id="{6B813526-A51C-D9D1-6D3A-13DFC89A9731}"/>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53883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DFEA0-3C28-A3F7-9396-0E3649413A8A}"/>
              </a:ext>
            </a:extLst>
          </p:cNvPr>
          <p:cNvSpPr>
            <a:spLocks noGrp="1"/>
          </p:cNvSpPr>
          <p:nvPr>
            <p:ph type="title"/>
          </p:nvPr>
        </p:nvSpPr>
        <p:spPr/>
        <p:txBody>
          <a:bodyPr/>
          <a:lstStyle/>
          <a:p>
            <a:r>
              <a:rPr lang="en-IN" dirty="0"/>
              <a:t>Git status</a:t>
            </a:r>
          </a:p>
        </p:txBody>
      </p:sp>
      <p:sp>
        <p:nvSpPr>
          <p:cNvPr id="3" name="Content Placeholder 2">
            <a:extLst>
              <a:ext uri="{FF2B5EF4-FFF2-40B4-BE49-F238E27FC236}">
                <a16:creationId xmlns:a16="http://schemas.microsoft.com/office/drawing/2014/main" id="{1A0F9868-25C3-5695-C0D4-1A16BD531CA1}"/>
              </a:ext>
            </a:extLst>
          </p:cNvPr>
          <p:cNvSpPr>
            <a:spLocks noGrp="1"/>
          </p:cNvSpPr>
          <p:nvPr>
            <p:ph idx="1"/>
          </p:nvPr>
        </p:nvSpPr>
        <p:spPr/>
        <p:txBody>
          <a:bodyPr/>
          <a:lstStyle/>
          <a:p>
            <a:pPr algn="just"/>
            <a:r>
              <a:rPr lang="en-US" b="0" i="0" dirty="0">
                <a:solidFill>
                  <a:srgbClr val="333333"/>
                </a:solidFill>
                <a:effectLst/>
                <a:latin typeface="inter-regular"/>
              </a:rPr>
              <a:t>The git status command is used to display the state of the repository and staging area. It allows us to see the tracked, untracked files and changes. This command will not show any commit records or information.</a:t>
            </a:r>
          </a:p>
          <a:p>
            <a:pPr algn="just"/>
            <a:r>
              <a:rPr lang="en-US" b="0" i="0" dirty="0">
                <a:solidFill>
                  <a:srgbClr val="333333"/>
                </a:solidFill>
                <a:effectLst/>
                <a:latin typeface="inter-regular"/>
              </a:rPr>
              <a:t>Mostly, it is used to display the state between </a:t>
            </a:r>
            <a:r>
              <a:rPr lang="en-US" b="1" i="0" u="none" strike="noStrike" dirty="0">
                <a:solidFill>
                  <a:srgbClr val="008000"/>
                </a:solidFill>
                <a:effectLst/>
                <a:latin typeface="inter-regular"/>
                <a:hlinkClick r:id="rId2"/>
              </a:rPr>
              <a:t>Git Add</a:t>
            </a:r>
            <a:r>
              <a:rPr lang="en-US" b="0" i="0" dirty="0">
                <a:solidFill>
                  <a:srgbClr val="333333"/>
                </a:solidFill>
                <a:effectLst/>
                <a:latin typeface="inter-regular"/>
              </a:rPr>
              <a:t> and </a:t>
            </a:r>
            <a:r>
              <a:rPr lang="en-US" b="1" i="0" u="none" strike="noStrike" dirty="0">
                <a:solidFill>
                  <a:srgbClr val="008000"/>
                </a:solidFill>
                <a:effectLst/>
                <a:latin typeface="inter-regular"/>
                <a:hlinkClick r:id="rId3"/>
              </a:rPr>
              <a:t>Git commit</a:t>
            </a:r>
            <a:r>
              <a:rPr lang="en-US" b="0" i="0" dirty="0">
                <a:solidFill>
                  <a:srgbClr val="333333"/>
                </a:solidFill>
                <a:effectLst/>
                <a:latin typeface="inter-regular"/>
              </a:rPr>
              <a:t> command. We can check whether the changes and files are tracked or not.</a:t>
            </a:r>
          </a:p>
          <a:p>
            <a:endParaRPr lang="en-IN" dirty="0"/>
          </a:p>
        </p:txBody>
      </p:sp>
      <p:pic>
        <p:nvPicPr>
          <p:cNvPr id="5" name="Picture 4">
            <a:extLst>
              <a:ext uri="{FF2B5EF4-FFF2-40B4-BE49-F238E27FC236}">
                <a16:creationId xmlns:a16="http://schemas.microsoft.com/office/drawing/2014/main" id="{DDD9417F-8D18-0093-71A9-A09B30B93C3B}"/>
              </a:ext>
            </a:extLst>
          </p:cNvPr>
          <p:cNvPicPr>
            <a:picLocks noChangeAspect="1"/>
          </p:cNvPicPr>
          <p:nvPr/>
        </p:nvPicPr>
        <p:blipFill>
          <a:blip r:embed="rId4"/>
          <a:stretch>
            <a:fillRect/>
          </a:stretch>
        </p:blipFill>
        <p:spPr>
          <a:xfrm>
            <a:off x="1572839" y="4491974"/>
            <a:ext cx="5667620" cy="1553226"/>
          </a:xfrm>
          <a:prstGeom prst="rect">
            <a:avLst/>
          </a:prstGeom>
        </p:spPr>
      </p:pic>
    </p:spTree>
    <p:extLst>
      <p:ext uri="{BB962C8B-B14F-4D97-AF65-F5344CB8AC3E}">
        <p14:creationId xmlns:p14="http://schemas.microsoft.com/office/powerpoint/2010/main" val="491220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A500E-5EF4-A6A4-981C-9FB9BF19CB39}"/>
              </a:ext>
            </a:extLst>
          </p:cNvPr>
          <p:cNvSpPr>
            <a:spLocks noGrp="1"/>
          </p:cNvSpPr>
          <p:nvPr>
            <p:ph type="title"/>
          </p:nvPr>
        </p:nvSpPr>
        <p:spPr/>
        <p:txBody>
          <a:bodyPr/>
          <a:lstStyle/>
          <a:p>
            <a:r>
              <a:rPr lang="en-IN" dirty="0"/>
              <a:t>Git add</a:t>
            </a:r>
          </a:p>
        </p:txBody>
      </p:sp>
      <p:sp>
        <p:nvSpPr>
          <p:cNvPr id="3" name="Content Placeholder 2">
            <a:extLst>
              <a:ext uri="{FF2B5EF4-FFF2-40B4-BE49-F238E27FC236}">
                <a16:creationId xmlns:a16="http://schemas.microsoft.com/office/drawing/2014/main" id="{04EFE786-1223-91FE-B7E5-BF28FDE1C9ED}"/>
              </a:ext>
            </a:extLst>
          </p:cNvPr>
          <p:cNvSpPr>
            <a:spLocks noGrp="1"/>
          </p:cNvSpPr>
          <p:nvPr>
            <p:ph idx="1"/>
          </p:nvPr>
        </p:nvSpPr>
        <p:spPr/>
        <p:txBody>
          <a:bodyPr/>
          <a:lstStyle/>
          <a:p>
            <a:pPr algn="just"/>
            <a:r>
              <a:rPr lang="en-US" b="0" i="0" dirty="0">
                <a:solidFill>
                  <a:srgbClr val="333333"/>
                </a:solidFill>
                <a:effectLst/>
                <a:latin typeface="inter-regular"/>
              </a:rPr>
              <a:t>The git add command is used to add file contents to the </a:t>
            </a:r>
            <a:r>
              <a:rPr lang="en-US" b="0" i="0" u="none" strike="noStrike" dirty="0">
                <a:solidFill>
                  <a:srgbClr val="008000"/>
                </a:solidFill>
                <a:effectLst/>
                <a:latin typeface="inter-regular"/>
                <a:hlinkClick r:id="rId2"/>
              </a:rPr>
              <a:t>Index (Staging Area)</a:t>
            </a:r>
            <a:r>
              <a:rPr lang="en-US" b="0" i="0" dirty="0">
                <a:solidFill>
                  <a:srgbClr val="333333"/>
                </a:solidFill>
                <a:effectLst/>
                <a:latin typeface="inter-regular"/>
              </a:rPr>
              <a:t>.This command updates the current content of the working tree to the staging area. It also prepares the staged content for the next commit. Every time we add or update any file in our project, it is required to forward updates to the staging area.</a:t>
            </a:r>
          </a:p>
          <a:p>
            <a:pPr algn="just"/>
            <a:r>
              <a:rPr lang="en-US" b="0" i="0" dirty="0">
                <a:solidFill>
                  <a:srgbClr val="333333"/>
                </a:solidFill>
                <a:effectLst/>
                <a:latin typeface="inter-regular"/>
              </a:rPr>
              <a:t>The git add command is a core part of Git technology. It typically adds one file at a time, but there some options are available that can add more than one file at once.</a:t>
            </a:r>
          </a:p>
          <a:p>
            <a:endParaRPr lang="en-IN" dirty="0"/>
          </a:p>
        </p:txBody>
      </p:sp>
      <p:pic>
        <p:nvPicPr>
          <p:cNvPr id="5" name="Picture 4">
            <a:extLst>
              <a:ext uri="{FF2B5EF4-FFF2-40B4-BE49-F238E27FC236}">
                <a16:creationId xmlns:a16="http://schemas.microsoft.com/office/drawing/2014/main" id="{F50A353E-674C-83EB-01C4-FED8AF6583BF}"/>
              </a:ext>
            </a:extLst>
          </p:cNvPr>
          <p:cNvPicPr>
            <a:picLocks noChangeAspect="1"/>
          </p:cNvPicPr>
          <p:nvPr/>
        </p:nvPicPr>
        <p:blipFill>
          <a:blip r:embed="rId3"/>
          <a:stretch>
            <a:fillRect/>
          </a:stretch>
        </p:blipFill>
        <p:spPr>
          <a:xfrm>
            <a:off x="1541727" y="4733910"/>
            <a:ext cx="5865820" cy="1538873"/>
          </a:xfrm>
          <a:prstGeom prst="rect">
            <a:avLst/>
          </a:prstGeom>
        </p:spPr>
      </p:pic>
    </p:spTree>
    <p:extLst>
      <p:ext uri="{BB962C8B-B14F-4D97-AF65-F5344CB8AC3E}">
        <p14:creationId xmlns:p14="http://schemas.microsoft.com/office/powerpoint/2010/main" val="1581075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DBEB5-9F72-C143-AA48-09CB71A87E5B}"/>
              </a:ext>
            </a:extLst>
          </p:cNvPr>
          <p:cNvSpPr>
            <a:spLocks noGrp="1"/>
          </p:cNvSpPr>
          <p:nvPr>
            <p:ph type="title"/>
          </p:nvPr>
        </p:nvSpPr>
        <p:spPr/>
        <p:txBody>
          <a:bodyPr/>
          <a:lstStyle/>
          <a:p>
            <a:r>
              <a:rPr lang="en-IN" dirty="0"/>
              <a:t>Git add all</a:t>
            </a:r>
          </a:p>
        </p:txBody>
      </p:sp>
      <p:sp>
        <p:nvSpPr>
          <p:cNvPr id="3" name="Content Placeholder 2">
            <a:extLst>
              <a:ext uri="{FF2B5EF4-FFF2-40B4-BE49-F238E27FC236}">
                <a16:creationId xmlns:a16="http://schemas.microsoft.com/office/drawing/2014/main" id="{6FD44233-21DC-8926-1E6F-AB2A744BBC23}"/>
              </a:ext>
            </a:extLst>
          </p:cNvPr>
          <p:cNvSpPr>
            <a:spLocks noGrp="1"/>
          </p:cNvSpPr>
          <p:nvPr>
            <p:ph idx="1"/>
          </p:nvPr>
        </p:nvSpPr>
        <p:spPr/>
        <p:txBody>
          <a:bodyPr/>
          <a:lstStyle/>
          <a:p>
            <a:r>
              <a:rPr lang="en-US" b="0" i="0" dirty="0">
                <a:solidFill>
                  <a:srgbClr val="333333"/>
                </a:solidFill>
                <a:effectLst/>
                <a:latin typeface="inter-regular"/>
              </a:rPr>
              <a:t>We can add more than one files in Git, but we have to run the add command repeatedly. Git facilitates us with a unique option of the add command by which we can add all the available files at once. To add all the files from the repository, run the add command with </a:t>
            </a:r>
            <a:r>
              <a:rPr lang="en-US" b="1" i="0" dirty="0">
                <a:solidFill>
                  <a:srgbClr val="333333"/>
                </a:solidFill>
                <a:effectLst/>
                <a:latin typeface="inter-bold"/>
              </a:rPr>
              <a:t>-A</a:t>
            </a:r>
            <a:r>
              <a:rPr lang="en-US" b="0" i="0" dirty="0">
                <a:solidFill>
                  <a:srgbClr val="333333"/>
                </a:solidFill>
                <a:effectLst/>
                <a:latin typeface="inter-regular"/>
              </a:rPr>
              <a:t> option. We can use '.' Instead of </a:t>
            </a:r>
            <a:r>
              <a:rPr lang="en-US" b="1" i="0" dirty="0">
                <a:solidFill>
                  <a:srgbClr val="333333"/>
                </a:solidFill>
                <a:effectLst/>
                <a:latin typeface="inter-bold"/>
              </a:rPr>
              <a:t>-A</a:t>
            </a:r>
            <a:r>
              <a:rPr lang="en-US" b="0" i="0" dirty="0">
                <a:solidFill>
                  <a:srgbClr val="333333"/>
                </a:solidFill>
                <a:effectLst/>
                <a:latin typeface="inter-regular"/>
              </a:rPr>
              <a:t> option. This command will stage all the files at a time. It will run as follows:</a:t>
            </a:r>
          </a:p>
          <a:p>
            <a:endParaRPr lang="en-IN" dirty="0"/>
          </a:p>
        </p:txBody>
      </p:sp>
      <p:pic>
        <p:nvPicPr>
          <p:cNvPr id="5" name="Picture 4">
            <a:extLst>
              <a:ext uri="{FF2B5EF4-FFF2-40B4-BE49-F238E27FC236}">
                <a16:creationId xmlns:a16="http://schemas.microsoft.com/office/drawing/2014/main" id="{E259AD33-7783-5672-1E14-4DE435FBEEAE}"/>
              </a:ext>
            </a:extLst>
          </p:cNvPr>
          <p:cNvPicPr>
            <a:picLocks noChangeAspect="1"/>
          </p:cNvPicPr>
          <p:nvPr/>
        </p:nvPicPr>
        <p:blipFill>
          <a:blip r:embed="rId2"/>
          <a:stretch>
            <a:fillRect/>
          </a:stretch>
        </p:blipFill>
        <p:spPr>
          <a:xfrm>
            <a:off x="1253414" y="4080470"/>
            <a:ext cx="7169226" cy="2669018"/>
          </a:xfrm>
          <a:prstGeom prst="rect">
            <a:avLst/>
          </a:prstGeom>
        </p:spPr>
      </p:pic>
    </p:spTree>
    <p:extLst>
      <p:ext uri="{BB962C8B-B14F-4D97-AF65-F5344CB8AC3E}">
        <p14:creationId xmlns:p14="http://schemas.microsoft.com/office/powerpoint/2010/main" val="343408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9431-3E01-9048-B7DF-620B8B0D672B}"/>
              </a:ext>
            </a:extLst>
          </p:cNvPr>
          <p:cNvSpPr>
            <a:spLocks noGrp="1"/>
          </p:cNvSpPr>
          <p:nvPr>
            <p:ph type="title"/>
          </p:nvPr>
        </p:nvSpPr>
        <p:spPr/>
        <p:txBody>
          <a:bodyPr/>
          <a:lstStyle/>
          <a:p>
            <a:r>
              <a:rPr lang="en-IN" dirty="0"/>
              <a:t>Git commit</a:t>
            </a:r>
          </a:p>
        </p:txBody>
      </p:sp>
      <p:sp>
        <p:nvSpPr>
          <p:cNvPr id="3" name="Content Placeholder 2">
            <a:extLst>
              <a:ext uri="{FF2B5EF4-FFF2-40B4-BE49-F238E27FC236}">
                <a16:creationId xmlns:a16="http://schemas.microsoft.com/office/drawing/2014/main" id="{4668349B-8C1D-6DC6-598E-C194382C3B79}"/>
              </a:ext>
            </a:extLst>
          </p:cNvPr>
          <p:cNvSpPr>
            <a:spLocks noGrp="1"/>
          </p:cNvSpPr>
          <p:nvPr>
            <p:ph idx="1"/>
          </p:nvPr>
        </p:nvSpPr>
        <p:spPr/>
        <p:txBody>
          <a:bodyPr/>
          <a:lstStyle/>
          <a:p>
            <a:pPr algn="just"/>
            <a:r>
              <a:rPr lang="en-US" b="0" i="0" dirty="0">
                <a:solidFill>
                  <a:srgbClr val="333333"/>
                </a:solidFill>
                <a:effectLst/>
                <a:latin typeface="inter-regular"/>
              </a:rPr>
              <a:t>It is used to record the changes in the repository. It is the next command after the </a:t>
            </a:r>
            <a:r>
              <a:rPr lang="en-US" b="0" i="0" u="none" strike="noStrike" dirty="0">
                <a:solidFill>
                  <a:srgbClr val="008000"/>
                </a:solidFill>
                <a:effectLst/>
                <a:latin typeface="inter-regular"/>
                <a:hlinkClick r:id="rId2"/>
              </a:rPr>
              <a:t>git add</a:t>
            </a:r>
            <a:r>
              <a:rPr lang="en-US" b="0" i="0" dirty="0">
                <a:solidFill>
                  <a:srgbClr val="333333"/>
                </a:solidFill>
                <a:effectLst/>
                <a:latin typeface="inter-regular"/>
              </a:rPr>
              <a:t>. Every commit contains the index data and the commit message. Every commit forms a parent-child relationship. When we add a file in Git, it will take place in the staging area. A commit command is used to fetch updates from the staging area to the repository.</a:t>
            </a:r>
          </a:p>
          <a:p>
            <a:pPr algn="just"/>
            <a:r>
              <a:rPr lang="en-US" b="0" i="0" dirty="0">
                <a:solidFill>
                  <a:srgbClr val="333333"/>
                </a:solidFill>
                <a:effectLst/>
                <a:latin typeface="inter-regular"/>
              </a:rPr>
              <a:t>The staging and committing are co-related to each other. Staging allows us to continue in making changes to the repository, and when we want to share these changes to the version control system, committing allows us to record these changes.</a:t>
            </a:r>
          </a:p>
          <a:p>
            <a:pPr algn="just"/>
            <a:r>
              <a:rPr lang="en-US" dirty="0">
                <a:solidFill>
                  <a:srgbClr val="333333"/>
                </a:solidFill>
                <a:highlight>
                  <a:srgbClr val="FFFF00"/>
                </a:highlight>
                <a:latin typeface="inter-regular"/>
              </a:rPr>
              <a:t>Git commit –m ---</a:t>
            </a:r>
            <a:r>
              <a:rPr lang="en-US" dirty="0">
                <a:solidFill>
                  <a:srgbClr val="333333"/>
                </a:solidFill>
                <a:highlight>
                  <a:srgbClr val="FFFF00"/>
                </a:highlight>
                <a:latin typeface="inter-regular"/>
                <a:sym typeface="Wingdings" panose="05000000000000000000" pitchFamily="2" charset="2"/>
              </a:rPr>
              <a:t> for committing a new file </a:t>
            </a:r>
          </a:p>
          <a:p>
            <a:pPr algn="just"/>
            <a:r>
              <a:rPr lang="en-US" b="0" i="0" dirty="0">
                <a:solidFill>
                  <a:srgbClr val="333333"/>
                </a:solidFill>
                <a:effectLst/>
                <a:highlight>
                  <a:srgbClr val="FFFF00"/>
                </a:highlight>
                <a:latin typeface="inter-regular"/>
                <a:sym typeface="Wingdings" panose="05000000000000000000" pitchFamily="2" charset="2"/>
              </a:rPr>
              <a:t>Git c</a:t>
            </a:r>
            <a:r>
              <a:rPr lang="en-US" dirty="0">
                <a:solidFill>
                  <a:srgbClr val="333333"/>
                </a:solidFill>
                <a:highlight>
                  <a:srgbClr val="FFFF00"/>
                </a:highlight>
                <a:latin typeface="inter-regular"/>
                <a:sym typeface="Wingdings" panose="05000000000000000000" pitchFamily="2" charset="2"/>
              </a:rPr>
              <a:t>ommit –am - for committing an already existing file </a:t>
            </a:r>
            <a:endParaRPr lang="en-US" b="0" i="0" dirty="0">
              <a:solidFill>
                <a:srgbClr val="333333"/>
              </a:solidFill>
              <a:effectLst/>
              <a:highlight>
                <a:srgbClr val="FFFF00"/>
              </a:highlight>
              <a:latin typeface="inter-regular"/>
            </a:endParaRPr>
          </a:p>
          <a:p>
            <a:endParaRPr lang="en-IN" dirty="0"/>
          </a:p>
        </p:txBody>
      </p:sp>
    </p:spTree>
    <p:extLst>
      <p:ext uri="{BB962C8B-B14F-4D97-AF65-F5344CB8AC3E}">
        <p14:creationId xmlns:p14="http://schemas.microsoft.com/office/powerpoint/2010/main" val="3786573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94A0-6BEF-789E-6F11-6805B7EAB48D}"/>
              </a:ext>
            </a:extLst>
          </p:cNvPr>
          <p:cNvSpPr>
            <a:spLocks noGrp="1"/>
          </p:cNvSpPr>
          <p:nvPr>
            <p:ph type="title"/>
          </p:nvPr>
        </p:nvSpPr>
        <p:spPr/>
        <p:txBody>
          <a:bodyPr/>
          <a:lstStyle/>
          <a:p>
            <a:r>
              <a:rPr lang="en-IN" dirty="0"/>
              <a:t>Git push</a:t>
            </a:r>
          </a:p>
        </p:txBody>
      </p:sp>
      <p:sp>
        <p:nvSpPr>
          <p:cNvPr id="3" name="Content Placeholder 2">
            <a:extLst>
              <a:ext uri="{FF2B5EF4-FFF2-40B4-BE49-F238E27FC236}">
                <a16:creationId xmlns:a16="http://schemas.microsoft.com/office/drawing/2014/main" id="{54875701-776C-DBA9-DD35-9029D63BA8F5}"/>
              </a:ext>
            </a:extLst>
          </p:cNvPr>
          <p:cNvSpPr>
            <a:spLocks noGrp="1"/>
          </p:cNvSpPr>
          <p:nvPr>
            <p:ph idx="1"/>
          </p:nvPr>
        </p:nvSpPr>
        <p:spPr>
          <a:xfrm>
            <a:off x="1024128" y="2249424"/>
            <a:ext cx="9720073" cy="4023360"/>
          </a:xfrm>
        </p:spPr>
        <p:txBody>
          <a:bodyPr/>
          <a:lstStyle/>
          <a:p>
            <a:r>
              <a:rPr lang="en-US" b="0" i="0" dirty="0">
                <a:solidFill>
                  <a:srgbClr val="333333"/>
                </a:solidFill>
                <a:effectLst/>
                <a:latin typeface="inter-regular"/>
              </a:rPr>
              <a:t>The push term refers to upload local repository content to a remote repository. Pushing is an act of transfer commits from your local repository to a remote repository. Pushing is capable of overwriting changes; caution should be taken when pushing.</a:t>
            </a:r>
          </a:p>
          <a:p>
            <a:endParaRPr lang="en-US" dirty="0">
              <a:solidFill>
                <a:srgbClr val="333333"/>
              </a:solidFill>
              <a:latin typeface="inter-regular"/>
            </a:endParaRPr>
          </a:p>
          <a:p>
            <a:r>
              <a:rPr lang="en-US" dirty="0">
                <a:solidFill>
                  <a:srgbClr val="333333"/>
                </a:solidFill>
                <a:highlight>
                  <a:srgbClr val="FFFF00"/>
                </a:highlight>
                <a:latin typeface="inter-regular"/>
              </a:rPr>
              <a:t>Git push </a:t>
            </a:r>
          </a:p>
          <a:p>
            <a:endParaRPr lang="en-US" dirty="0">
              <a:solidFill>
                <a:srgbClr val="333333"/>
              </a:solidFill>
              <a:highlight>
                <a:srgbClr val="FFFF00"/>
              </a:highlight>
              <a:latin typeface="inter-regular"/>
            </a:endParaRPr>
          </a:p>
          <a:p>
            <a:pPr marL="0" indent="0">
              <a:buNone/>
            </a:pPr>
            <a:r>
              <a:rPr lang="en-US" dirty="0">
                <a:solidFill>
                  <a:srgbClr val="333333"/>
                </a:solidFill>
                <a:highlight>
                  <a:srgbClr val="FFFF00"/>
                </a:highlight>
                <a:latin typeface="inter-regular"/>
              </a:rPr>
              <a:t>Git push origin &lt;branch name&gt;</a:t>
            </a:r>
            <a:endParaRPr lang="en-IN" dirty="0">
              <a:highlight>
                <a:srgbClr val="FFFF00"/>
              </a:highlight>
            </a:endParaRPr>
          </a:p>
        </p:txBody>
      </p:sp>
      <p:pic>
        <p:nvPicPr>
          <p:cNvPr id="5" name="Picture 4">
            <a:extLst>
              <a:ext uri="{FF2B5EF4-FFF2-40B4-BE49-F238E27FC236}">
                <a16:creationId xmlns:a16="http://schemas.microsoft.com/office/drawing/2014/main" id="{D94EEB4E-E5C4-AC08-14A9-7CC790BD3CAE}"/>
              </a:ext>
            </a:extLst>
          </p:cNvPr>
          <p:cNvPicPr>
            <a:picLocks noChangeAspect="1"/>
          </p:cNvPicPr>
          <p:nvPr/>
        </p:nvPicPr>
        <p:blipFill>
          <a:blip r:embed="rId2"/>
          <a:stretch>
            <a:fillRect/>
          </a:stretch>
        </p:blipFill>
        <p:spPr>
          <a:xfrm>
            <a:off x="5884164" y="4138254"/>
            <a:ext cx="4730993" cy="1568531"/>
          </a:xfrm>
          <a:prstGeom prst="rect">
            <a:avLst/>
          </a:prstGeom>
        </p:spPr>
      </p:pic>
    </p:spTree>
    <p:extLst>
      <p:ext uri="{BB962C8B-B14F-4D97-AF65-F5344CB8AC3E}">
        <p14:creationId xmlns:p14="http://schemas.microsoft.com/office/powerpoint/2010/main" val="4117600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95CA-8624-9E5F-09EB-47FFB25C4CE6}"/>
              </a:ext>
            </a:extLst>
          </p:cNvPr>
          <p:cNvSpPr>
            <a:spLocks noGrp="1"/>
          </p:cNvSpPr>
          <p:nvPr>
            <p:ph type="title"/>
          </p:nvPr>
        </p:nvSpPr>
        <p:spPr/>
        <p:txBody>
          <a:bodyPr/>
          <a:lstStyle/>
          <a:p>
            <a:r>
              <a:rPr lang="en-IN" dirty="0"/>
              <a:t>Git pull</a:t>
            </a:r>
          </a:p>
        </p:txBody>
      </p:sp>
      <p:sp>
        <p:nvSpPr>
          <p:cNvPr id="3" name="Content Placeholder 2">
            <a:extLst>
              <a:ext uri="{FF2B5EF4-FFF2-40B4-BE49-F238E27FC236}">
                <a16:creationId xmlns:a16="http://schemas.microsoft.com/office/drawing/2014/main" id="{DD9538F5-FE91-4CB1-3375-E3FC2F68E93E}"/>
              </a:ext>
            </a:extLst>
          </p:cNvPr>
          <p:cNvSpPr>
            <a:spLocks noGrp="1"/>
          </p:cNvSpPr>
          <p:nvPr>
            <p:ph idx="1"/>
          </p:nvPr>
        </p:nvSpPr>
        <p:spPr/>
        <p:txBody>
          <a:bodyPr/>
          <a:lstStyle/>
          <a:p>
            <a:r>
              <a:rPr lang="en-US" b="0" i="0" dirty="0">
                <a:solidFill>
                  <a:srgbClr val="333333"/>
                </a:solidFill>
                <a:effectLst/>
                <a:latin typeface="inter-regular"/>
              </a:rPr>
              <a:t>The term pull is used to receive data from GitHub. It fetches and merges changes from the remote server to your working directory. The </a:t>
            </a:r>
            <a:r>
              <a:rPr lang="en-US" b="1" i="0" dirty="0">
                <a:solidFill>
                  <a:srgbClr val="333333"/>
                </a:solidFill>
                <a:effectLst/>
                <a:latin typeface="inter-bold"/>
              </a:rPr>
              <a:t>git pull command</a:t>
            </a:r>
            <a:r>
              <a:rPr lang="en-US" b="0" i="0" dirty="0">
                <a:solidFill>
                  <a:srgbClr val="333333"/>
                </a:solidFill>
                <a:effectLst/>
                <a:latin typeface="inter-regular"/>
              </a:rPr>
              <a:t> is used to pull a repository.</a:t>
            </a:r>
            <a:endParaRPr lang="en-IN" dirty="0"/>
          </a:p>
        </p:txBody>
      </p:sp>
      <p:pic>
        <p:nvPicPr>
          <p:cNvPr id="5" name="Picture 4">
            <a:extLst>
              <a:ext uri="{FF2B5EF4-FFF2-40B4-BE49-F238E27FC236}">
                <a16:creationId xmlns:a16="http://schemas.microsoft.com/office/drawing/2014/main" id="{85E1A6DA-1D2C-EE37-3945-D8C39F43B73D}"/>
              </a:ext>
            </a:extLst>
          </p:cNvPr>
          <p:cNvPicPr>
            <a:picLocks noChangeAspect="1"/>
          </p:cNvPicPr>
          <p:nvPr/>
        </p:nvPicPr>
        <p:blipFill>
          <a:blip r:embed="rId2"/>
          <a:stretch>
            <a:fillRect/>
          </a:stretch>
        </p:blipFill>
        <p:spPr>
          <a:xfrm>
            <a:off x="6096000" y="3889964"/>
            <a:ext cx="4807197" cy="1790792"/>
          </a:xfrm>
          <a:prstGeom prst="rect">
            <a:avLst/>
          </a:prstGeom>
        </p:spPr>
      </p:pic>
      <p:pic>
        <p:nvPicPr>
          <p:cNvPr id="7" name="Picture 6">
            <a:extLst>
              <a:ext uri="{FF2B5EF4-FFF2-40B4-BE49-F238E27FC236}">
                <a16:creationId xmlns:a16="http://schemas.microsoft.com/office/drawing/2014/main" id="{1FC349B4-B4FC-BD08-97CE-6BBD53904C3B}"/>
              </a:ext>
            </a:extLst>
          </p:cNvPr>
          <p:cNvPicPr>
            <a:picLocks noChangeAspect="1"/>
          </p:cNvPicPr>
          <p:nvPr/>
        </p:nvPicPr>
        <p:blipFill>
          <a:blip r:embed="rId3"/>
          <a:stretch>
            <a:fillRect/>
          </a:stretch>
        </p:blipFill>
        <p:spPr>
          <a:xfrm>
            <a:off x="1024127" y="3573120"/>
            <a:ext cx="4675633" cy="1933600"/>
          </a:xfrm>
          <a:prstGeom prst="rect">
            <a:avLst/>
          </a:prstGeom>
        </p:spPr>
      </p:pic>
    </p:spTree>
    <p:extLst>
      <p:ext uri="{BB962C8B-B14F-4D97-AF65-F5344CB8AC3E}">
        <p14:creationId xmlns:p14="http://schemas.microsoft.com/office/powerpoint/2010/main" val="632318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6A9A-03B7-E220-4BF2-BDFC4DEDF2B0}"/>
              </a:ext>
            </a:extLst>
          </p:cNvPr>
          <p:cNvSpPr>
            <a:spLocks noGrp="1"/>
          </p:cNvSpPr>
          <p:nvPr>
            <p:ph type="title"/>
          </p:nvPr>
        </p:nvSpPr>
        <p:spPr/>
        <p:txBody>
          <a:bodyPr/>
          <a:lstStyle/>
          <a:p>
            <a:r>
              <a:rPr lang="en-IN" dirty="0"/>
              <a:t>Git fetch</a:t>
            </a:r>
          </a:p>
        </p:txBody>
      </p:sp>
      <p:sp>
        <p:nvSpPr>
          <p:cNvPr id="3" name="Content Placeholder 2">
            <a:extLst>
              <a:ext uri="{FF2B5EF4-FFF2-40B4-BE49-F238E27FC236}">
                <a16:creationId xmlns:a16="http://schemas.microsoft.com/office/drawing/2014/main" id="{F9618834-1332-CD26-2E90-A534A7B5C9E5}"/>
              </a:ext>
            </a:extLst>
          </p:cNvPr>
          <p:cNvSpPr>
            <a:spLocks noGrp="1"/>
          </p:cNvSpPr>
          <p:nvPr>
            <p:ph idx="1"/>
          </p:nvPr>
        </p:nvSpPr>
        <p:spPr/>
        <p:txBody>
          <a:bodyPr/>
          <a:lstStyle/>
          <a:p>
            <a:r>
              <a:rPr lang="en-US" b="0" i="0" dirty="0">
                <a:solidFill>
                  <a:srgbClr val="333333"/>
                </a:solidFill>
                <a:effectLst/>
                <a:latin typeface="inter-regular"/>
              </a:rPr>
              <a:t>Git "fetch" Downloads commits, objects and refs from another repository. It fetches branches and tags from one or more repositories. It holds repositories along with the objects that are necessary to complete their histories to keep updated remote-tracking branches</a:t>
            </a:r>
            <a:endParaRPr lang="en-IN" dirty="0"/>
          </a:p>
        </p:txBody>
      </p:sp>
      <p:pic>
        <p:nvPicPr>
          <p:cNvPr id="5" name="Picture 4">
            <a:extLst>
              <a:ext uri="{FF2B5EF4-FFF2-40B4-BE49-F238E27FC236}">
                <a16:creationId xmlns:a16="http://schemas.microsoft.com/office/drawing/2014/main" id="{FE888C6D-BBD7-050D-517D-20CE1B5617DB}"/>
              </a:ext>
            </a:extLst>
          </p:cNvPr>
          <p:cNvPicPr>
            <a:picLocks noChangeAspect="1"/>
          </p:cNvPicPr>
          <p:nvPr/>
        </p:nvPicPr>
        <p:blipFill>
          <a:blip r:embed="rId2"/>
          <a:stretch>
            <a:fillRect/>
          </a:stretch>
        </p:blipFill>
        <p:spPr>
          <a:xfrm>
            <a:off x="6292116" y="3530534"/>
            <a:ext cx="3854648" cy="2540131"/>
          </a:xfrm>
          <a:prstGeom prst="rect">
            <a:avLst/>
          </a:prstGeom>
        </p:spPr>
      </p:pic>
    </p:spTree>
    <p:extLst>
      <p:ext uri="{BB962C8B-B14F-4D97-AF65-F5344CB8AC3E}">
        <p14:creationId xmlns:p14="http://schemas.microsoft.com/office/powerpoint/2010/main" val="1532174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E3F6-1D33-B963-9FD1-887C77B74B70}"/>
              </a:ext>
            </a:extLst>
          </p:cNvPr>
          <p:cNvSpPr>
            <a:spLocks noGrp="1"/>
          </p:cNvSpPr>
          <p:nvPr>
            <p:ph type="title"/>
          </p:nvPr>
        </p:nvSpPr>
        <p:spPr/>
        <p:txBody>
          <a:bodyPr/>
          <a:lstStyle/>
          <a:p>
            <a:r>
              <a:rPr lang="en-IN" dirty="0"/>
              <a:t>Git checkout </a:t>
            </a:r>
          </a:p>
        </p:txBody>
      </p:sp>
      <p:sp>
        <p:nvSpPr>
          <p:cNvPr id="3" name="Content Placeholder 2">
            <a:extLst>
              <a:ext uri="{FF2B5EF4-FFF2-40B4-BE49-F238E27FC236}">
                <a16:creationId xmlns:a16="http://schemas.microsoft.com/office/drawing/2014/main" id="{E94949FC-1F13-9ACC-684A-2A4C3D6FA4F8}"/>
              </a:ext>
            </a:extLst>
          </p:cNvPr>
          <p:cNvSpPr>
            <a:spLocks noGrp="1"/>
          </p:cNvSpPr>
          <p:nvPr>
            <p:ph idx="1"/>
          </p:nvPr>
        </p:nvSpPr>
        <p:spPr/>
        <p:txBody>
          <a:bodyPr/>
          <a:lstStyle/>
          <a:p>
            <a:r>
              <a:rPr lang="en-US" b="0" i="0" dirty="0">
                <a:solidFill>
                  <a:srgbClr val="333333"/>
                </a:solidFill>
                <a:effectLst/>
                <a:latin typeface="inter-regular"/>
              </a:rPr>
              <a:t>In Git, the term checkout is used for the act of switching between different versions of a target entity. The </a:t>
            </a:r>
            <a:r>
              <a:rPr lang="en-US" b="1" i="0" dirty="0">
                <a:solidFill>
                  <a:srgbClr val="333333"/>
                </a:solidFill>
                <a:effectLst/>
                <a:latin typeface="inter-bold"/>
              </a:rPr>
              <a:t>git checkout</a:t>
            </a:r>
            <a:r>
              <a:rPr lang="en-US" b="0" i="0" dirty="0">
                <a:solidFill>
                  <a:srgbClr val="333333"/>
                </a:solidFill>
                <a:effectLst/>
                <a:latin typeface="inter-regular"/>
              </a:rPr>
              <a:t> command is used to switch between branches in a repository. Be careful with your staged files and commits when switching between branches.</a:t>
            </a:r>
            <a:endParaRPr lang="en-IN" dirty="0"/>
          </a:p>
        </p:txBody>
      </p:sp>
      <p:pic>
        <p:nvPicPr>
          <p:cNvPr id="5" name="Picture 4">
            <a:extLst>
              <a:ext uri="{FF2B5EF4-FFF2-40B4-BE49-F238E27FC236}">
                <a16:creationId xmlns:a16="http://schemas.microsoft.com/office/drawing/2014/main" id="{2B78DDC6-E79D-1AE8-DBC8-6562BAFCB397}"/>
              </a:ext>
            </a:extLst>
          </p:cNvPr>
          <p:cNvPicPr>
            <a:picLocks noChangeAspect="1"/>
          </p:cNvPicPr>
          <p:nvPr/>
        </p:nvPicPr>
        <p:blipFill>
          <a:blip r:embed="rId2"/>
          <a:stretch>
            <a:fillRect/>
          </a:stretch>
        </p:blipFill>
        <p:spPr>
          <a:xfrm>
            <a:off x="5182225" y="3653731"/>
            <a:ext cx="5561975" cy="2856797"/>
          </a:xfrm>
          <a:prstGeom prst="rect">
            <a:avLst/>
          </a:prstGeom>
        </p:spPr>
      </p:pic>
      <p:pic>
        <p:nvPicPr>
          <p:cNvPr id="7" name="Picture 6">
            <a:extLst>
              <a:ext uri="{FF2B5EF4-FFF2-40B4-BE49-F238E27FC236}">
                <a16:creationId xmlns:a16="http://schemas.microsoft.com/office/drawing/2014/main" id="{73199C82-4442-CC0F-D098-E8F758932612}"/>
              </a:ext>
            </a:extLst>
          </p:cNvPr>
          <p:cNvPicPr>
            <a:picLocks noChangeAspect="1"/>
          </p:cNvPicPr>
          <p:nvPr/>
        </p:nvPicPr>
        <p:blipFill>
          <a:blip r:embed="rId3"/>
          <a:stretch>
            <a:fillRect/>
          </a:stretch>
        </p:blipFill>
        <p:spPr>
          <a:xfrm>
            <a:off x="1024128" y="3990948"/>
            <a:ext cx="3951327" cy="2023772"/>
          </a:xfrm>
          <a:prstGeom prst="rect">
            <a:avLst/>
          </a:prstGeom>
        </p:spPr>
      </p:pic>
    </p:spTree>
    <p:extLst>
      <p:ext uri="{BB962C8B-B14F-4D97-AF65-F5344CB8AC3E}">
        <p14:creationId xmlns:p14="http://schemas.microsoft.com/office/powerpoint/2010/main" val="4085732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A7801-1D06-87BE-E1CB-0CB28037F5F6}"/>
              </a:ext>
            </a:extLst>
          </p:cNvPr>
          <p:cNvSpPr>
            <a:spLocks noGrp="1"/>
          </p:cNvSpPr>
          <p:nvPr>
            <p:ph type="title"/>
          </p:nvPr>
        </p:nvSpPr>
        <p:spPr/>
        <p:txBody>
          <a:bodyPr/>
          <a:lstStyle/>
          <a:p>
            <a:r>
              <a:rPr lang="en-IN" dirty="0"/>
              <a:t>Git reset</a:t>
            </a:r>
          </a:p>
        </p:txBody>
      </p:sp>
      <p:sp>
        <p:nvSpPr>
          <p:cNvPr id="3" name="Content Placeholder 2">
            <a:extLst>
              <a:ext uri="{FF2B5EF4-FFF2-40B4-BE49-F238E27FC236}">
                <a16:creationId xmlns:a16="http://schemas.microsoft.com/office/drawing/2014/main" id="{FBB99AE1-3420-DB9F-CD08-0836C5FC34BF}"/>
              </a:ext>
            </a:extLst>
          </p:cNvPr>
          <p:cNvSpPr>
            <a:spLocks noGrp="1"/>
          </p:cNvSpPr>
          <p:nvPr>
            <p:ph idx="1"/>
          </p:nvPr>
        </p:nvSpPr>
        <p:spPr/>
        <p:txBody>
          <a:bodyPr/>
          <a:lstStyle/>
          <a:p>
            <a:r>
              <a:rPr lang="en-US" b="0" i="0" dirty="0">
                <a:solidFill>
                  <a:srgbClr val="333333"/>
                </a:solidFill>
                <a:effectLst/>
                <a:latin typeface="inter-regular"/>
              </a:rPr>
              <a:t>The term reset stands for undoing changes. The git reset command is used to reset the changes. The git reset command has three core forms of invocation</a:t>
            </a:r>
          </a:p>
          <a:p>
            <a:r>
              <a:rPr lang="en-US" b="0" i="0" dirty="0">
                <a:solidFill>
                  <a:srgbClr val="333333"/>
                </a:solidFill>
                <a:effectLst/>
                <a:latin typeface="inter-regular"/>
              </a:rPr>
              <a:t> You can jump up and forth between the various commits. Each of these reset variations affects specific trees that git uses to handle your file in its content.</a:t>
            </a:r>
          </a:p>
          <a:p>
            <a:endParaRPr lang="en-US" dirty="0">
              <a:solidFill>
                <a:srgbClr val="333333"/>
              </a:solidFill>
              <a:latin typeface="inter-regular"/>
            </a:endParaRPr>
          </a:p>
          <a:p>
            <a:r>
              <a:rPr lang="en-US" b="1" dirty="0">
                <a:solidFill>
                  <a:srgbClr val="333333"/>
                </a:solidFill>
                <a:latin typeface="inter-regular"/>
              </a:rPr>
              <a:t>Syntax</a:t>
            </a:r>
            <a:endParaRPr lang="en-IN" b="1" dirty="0"/>
          </a:p>
        </p:txBody>
      </p:sp>
      <p:pic>
        <p:nvPicPr>
          <p:cNvPr id="5" name="Picture 4">
            <a:extLst>
              <a:ext uri="{FF2B5EF4-FFF2-40B4-BE49-F238E27FC236}">
                <a16:creationId xmlns:a16="http://schemas.microsoft.com/office/drawing/2014/main" id="{FB6BE971-5B41-46E0-7ED1-BA8FCF5E70E0}"/>
              </a:ext>
            </a:extLst>
          </p:cNvPr>
          <p:cNvPicPr>
            <a:picLocks noChangeAspect="1"/>
          </p:cNvPicPr>
          <p:nvPr/>
        </p:nvPicPr>
        <p:blipFill>
          <a:blip r:embed="rId2"/>
          <a:stretch>
            <a:fillRect/>
          </a:stretch>
        </p:blipFill>
        <p:spPr>
          <a:xfrm>
            <a:off x="834333" y="4842045"/>
            <a:ext cx="4408227" cy="1430739"/>
          </a:xfrm>
          <a:prstGeom prst="rect">
            <a:avLst/>
          </a:prstGeom>
        </p:spPr>
      </p:pic>
    </p:spTree>
    <p:extLst>
      <p:ext uri="{BB962C8B-B14F-4D97-AF65-F5344CB8AC3E}">
        <p14:creationId xmlns:p14="http://schemas.microsoft.com/office/powerpoint/2010/main" val="3366592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5A180-AD21-CDB9-8C35-65817EBE1A87}"/>
              </a:ext>
            </a:extLst>
          </p:cNvPr>
          <p:cNvSpPr>
            <a:spLocks noGrp="1"/>
          </p:cNvSpPr>
          <p:nvPr>
            <p:ph type="title"/>
          </p:nvPr>
        </p:nvSpPr>
        <p:spPr/>
        <p:txBody>
          <a:bodyPr/>
          <a:lstStyle/>
          <a:p>
            <a:r>
              <a:rPr lang="en-IN" dirty="0"/>
              <a:t>Git rm</a:t>
            </a:r>
          </a:p>
        </p:txBody>
      </p:sp>
      <p:sp>
        <p:nvSpPr>
          <p:cNvPr id="3" name="Content Placeholder 2">
            <a:extLst>
              <a:ext uri="{FF2B5EF4-FFF2-40B4-BE49-F238E27FC236}">
                <a16:creationId xmlns:a16="http://schemas.microsoft.com/office/drawing/2014/main" id="{547D035E-F1E6-C954-5C4C-06609B44660A}"/>
              </a:ext>
            </a:extLst>
          </p:cNvPr>
          <p:cNvSpPr>
            <a:spLocks noGrp="1"/>
          </p:cNvSpPr>
          <p:nvPr>
            <p:ph idx="1"/>
          </p:nvPr>
        </p:nvSpPr>
        <p:spPr/>
        <p:txBody>
          <a:bodyPr/>
          <a:lstStyle/>
          <a:p>
            <a:pPr algn="just"/>
            <a:r>
              <a:rPr lang="en-US" b="0" i="0" dirty="0">
                <a:solidFill>
                  <a:srgbClr val="333333"/>
                </a:solidFill>
                <a:effectLst/>
                <a:latin typeface="inter-regular"/>
              </a:rPr>
              <a:t>In Git, the term rm stands for remove. It is used to remove individual files or a collection of files. The key function of git rm is to remove tracked files from the Git index. Additionally, it can be used to remove files from both the working directory and staging index.</a:t>
            </a:r>
          </a:p>
          <a:p>
            <a:pPr algn="just"/>
            <a:r>
              <a:rPr lang="en-US" b="0" i="0" dirty="0">
                <a:solidFill>
                  <a:srgbClr val="333333"/>
                </a:solidFill>
                <a:effectLst/>
                <a:latin typeface="inter-regular"/>
              </a:rPr>
              <a:t>The files being removed must be ideal for the branch to remove. No updates to their contents can be staged in the index. Otherwise, the removing process can be complex, and sometimes it will not happen. But it can be done forcefully by </a:t>
            </a:r>
            <a:r>
              <a:rPr lang="en-US" b="1" i="0" dirty="0">
                <a:solidFill>
                  <a:srgbClr val="333333"/>
                </a:solidFill>
                <a:effectLst/>
                <a:latin typeface="inter-bold"/>
              </a:rPr>
              <a:t>-f</a:t>
            </a:r>
            <a:r>
              <a:rPr lang="en-US" b="0" i="0" dirty="0">
                <a:solidFill>
                  <a:srgbClr val="333333"/>
                </a:solidFill>
                <a:effectLst/>
                <a:latin typeface="inter-regular"/>
              </a:rPr>
              <a:t> option.</a:t>
            </a:r>
          </a:p>
          <a:p>
            <a:endParaRPr lang="en-IN" dirty="0"/>
          </a:p>
        </p:txBody>
      </p:sp>
      <p:pic>
        <p:nvPicPr>
          <p:cNvPr id="5" name="Picture 4">
            <a:extLst>
              <a:ext uri="{FF2B5EF4-FFF2-40B4-BE49-F238E27FC236}">
                <a16:creationId xmlns:a16="http://schemas.microsoft.com/office/drawing/2014/main" id="{A6F158D1-05E7-ED0E-1A45-93F5637124CE}"/>
              </a:ext>
            </a:extLst>
          </p:cNvPr>
          <p:cNvPicPr>
            <a:picLocks noChangeAspect="1"/>
          </p:cNvPicPr>
          <p:nvPr/>
        </p:nvPicPr>
        <p:blipFill>
          <a:blip r:embed="rId2"/>
          <a:stretch>
            <a:fillRect/>
          </a:stretch>
        </p:blipFill>
        <p:spPr>
          <a:xfrm>
            <a:off x="1024128" y="5167053"/>
            <a:ext cx="3439206" cy="1142307"/>
          </a:xfrm>
          <a:prstGeom prst="rect">
            <a:avLst/>
          </a:prstGeom>
        </p:spPr>
      </p:pic>
      <p:pic>
        <p:nvPicPr>
          <p:cNvPr id="7" name="Picture 6">
            <a:extLst>
              <a:ext uri="{FF2B5EF4-FFF2-40B4-BE49-F238E27FC236}">
                <a16:creationId xmlns:a16="http://schemas.microsoft.com/office/drawing/2014/main" id="{184B176A-8EDA-BDB3-C4C5-B314B0EEE06D}"/>
              </a:ext>
            </a:extLst>
          </p:cNvPr>
          <p:cNvPicPr>
            <a:picLocks noChangeAspect="1"/>
          </p:cNvPicPr>
          <p:nvPr/>
        </p:nvPicPr>
        <p:blipFill>
          <a:blip r:embed="rId3"/>
          <a:stretch>
            <a:fillRect/>
          </a:stretch>
        </p:blipFill>
        <p:spPr>
          <a:xfrm>
            <a:off x="5650880" y="5085773"/>
            <a:ext cx="4431620" cy="1304867"/>
          </a:xfrm>
          <a:prstGeom prst="rect">
            <a:avLst/>
          </a:prstGeom>
        </p:spPr>
      </p:pic>
    </p:spTree>
    <p:extLst>
      <p:ext uri="{BB962C8B-B14F-4D97-AF65-F5344CB8AC3E}">
        <p14:creationId xmlns:p14="http://schemas.microsoft.com/office/powerpoint/2010/main" val="278286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BD3B2-7608-44D5-7C1A-BD63FF3A500E}"/>
              </a:ext>
            </a:extLst>
          </p:cNvPr>
          <p:cNvSpPr>
            <a:spLocks noGrp="1"/>
          </p:cNvSpPr>
          <p:nvPr>
            <p:ph type="title"/>
          </p:nvPr>
        </p:nvSpPr>
        <p:spPr/>
        <p:txBody>
          <a:bodyPr/>
          <a:lstStyle/>
          <a:p>
            <a:r>
              <a:rPr lang="en-IN" dirty="0"/>
              <a:t>What is git </a:t>
            </a:r>
          </a:p>
        </p:txBody>
      </p:sp>
      <p:sp>
        <p:nvSpPr>
          <p:cNvPr id="3" name="Content Placeholder 2">
            <a:extLst>
              <a:ext uri="{FF2B5EF4-FFF2-40B4-BE49-F238E27FC236}">
                <a16:creationId xmlns:a16="http://schemas.microsoft.com/office/drawing/2014/main" id="{875F48D6-2E42-E226-32F7-504B17B1CD3E}"/>
              </a:ext>
            </a:extLst>
          </p:cNvPr>
          <p:cNvSpPr>
            <a:spLocks noGrp="1"/>
          </p:cNvSpPr>
          <p:nvPr>
            <p:ph idx="1"/>
          </p:nvPr>
        </p:nvSpPr>
        <p:spPr/>
        <p:txBody>
          <a:bodyPr/>
          <a:lstStyle/>
          <a:p>
            <a:r>
              <a:rPr lang="en-US" b="1" i="0" dirty="0">
                <a:solidFill>
                  <a:srgbClr val="333333"/>
                </a:solidFill>
                <a:effectLst/>
                <a:latin typeface="inter-bold"/>
              </a:rPr>
              <a:t>Git</a:t>
            </a:r>
            <a:r>
              <a:rPr lang="en-US" b="0" i="0" dirty="0">
                <a:solidFill>
                  <a:srgbClr val="333333"/>
                </a:solidFill>
                <a:effectLst/>
                <a:latin typeface="inter-regular"/>
              </a:rPr>
              <a:t> is an </a:t>
            </a:r>
            <a:r>
              <a:rPr lang="en-US" b="1" i="0" dirty="0">
                <a:solidFill>
                  <a:srgbClr val="333333"/>
                </a:solidFill>
                <a:effectLst/>
                <a:latin typeface="inter-bold"/>
              </a:rPr>
              <a:t>open-source distributed version control system</a:t>
            </a:r>
            <a:r>
              <a:rPr lang="en-US" b="0" i="0" dirty="0">
                <a:solidFill>
                  <a:srgbClr val="333333"/>
                </a:solidFill>
                <a:effectLst/>
                <a:latin typeface="inter-regular"/>
              </a:rPr>
              <a:t>. It is designed to handle minor to major projects with high speed and efficiency. It is developed to co-ordinate the work among the developers. The version control allows us to track and work together with our team members at the same workspace.</a:t>
            </a:r>
          </a:p>
          <a:p>
            <a:endParaRPr lang="en-US" dirty="0">
              <a:solidFill>
                <a:srgbClr val="333333"/>
              </a:solidFill>
              <a:latin typeface="inter-regular"/>
            </a:endParaRPr>
          </a:p>
          <a:p>
            <a:endParaRPr lang="en-IN" dirty="0"/>
          </a:p>
        </p:txBody>
      </p:sp>
      <p:pic>
        <p:nvPicPr>
          <p:cNvPr id="6" name="Picture 5">
            <a:extLst>
              <a:ext uri="{FF2B5EF4-FFF2-40B4-BE49-F238E27FC236}">
                <a16:creationId xmlns:a16="http://schemas.microsoft.com/office/drawing/2014/main" id="{137CF2AA-9C42-3A28-0638-70AA78AF6569}"/>
              </a:ext>
            </a:extLst>
          </p:cNvPr>
          <p:cNvPicPr>
            <a:picLocks noChangeAspect="1"/>
          </p:cNvPicPr>
          <p:nvPr/>
        </p:nvPicPr>
        <p:blipFill>
          <a:blip r:embed="rId2"/>
          <a:stretch>
            <a:fillRect/>
          </a:stretch>
        </p:blipFill>
        <p:spPr>
          <a:xfrm>
            <a:off x="2346960" y="3775580"/>
            <a:ext cx="5801360" cy="2533780"/>
          </a:xfrm>
          <a:prstGeom prst="rect">
            <a:avLst/>
          </a:prstGeom>
        </p:spPr>
      </p:pic>
    </p:spTree>
    <p:extLst>
      <p:ext uri="{BB962C8B-B14F-4D97-AF65-F5344CB8AC3E}">
        <p14:creationId xmlns:p14="http://schemas.microsoft.com/office/powerpoint/2010/main" val="222217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2684-71CE-0774-4AFF-063B3B715306}"/>
              </a:ext>
            </a:extLst>
          </p:cNvPr>
          <p:cNvSpPr>
            <a:spLocks noGrp="1"/>
          </p:cNvSpPr>
          <p:nvPr>
            <p:ph type="title"/>
          </p:nvPr>
        </p:nvSpPr>
        <p:spPr/>
        <p:txBody>
          <a:bodyPr/>
          <a:lstStyle/>
          <a:p>
            <a:r>
              <a:rPr lang="en-IN" dirty="0"/>
              <a:t>Benefits of git</a:t>
            </a:r>
          </a:p>
        </p:txBody>
      </p:sp>
      <p:pic>
        <p:nvPicPr>
          <p:cNvPr id="7" name="Content Placeholder 6">
            <a:extLst>
              <a:ext uri="{FF2B5EF4-FFF2-40B4-BE49-F238E27FC236}">
                <a16:creationId xmlns:a16="http://schemas.microsoft.com/office/drawing/2014/main" id="{03FC32F9-3010-F179-2914-EBF33AA99BF6}"/>
              </a:ext>
            </a:extLst>
          </p:cNvPr>
          <p:cNvPicPr>
            <a:picLocks noGrp="1" noChangeAspect="1"/>
          </p:cNvPicPr>
          <p:nvPr>
            <p:ph idx="1"/>
          </p:nvPr>
        </p:nvPicPr>
        <p:blipFill>
          <a:blip r:embed="rId2"/>
          <a:stretch>
            <a:fillRect/>
          </a:stretch>
        </p:blipFill>
        <p:spPr>
          <a:xfrm>
            <a:off x="1447800" y="1836666"/>
            <a:ext cx="7066280" cy="4203383"/>
          </a:xfrm>
        </p:spPr>
      </p:pic>
    </p:spTree>
    <p:extLst>
      <p:ext uri="{BB962C8B-B14F-4D97-AF65-F5344CB8AC3E}">
        <p14:creationId xmlns:p14="http://schemas.microsoft.com/office/powerpoint/2010/main" val="3950205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D4EFE-D329-A4D6-5649-B14EF716AF49}"/>
              </a:ext>
            </a:extLst>
          </p:cNvPr>
          <p:cNvSpPr>
            <a:spLocks noGrp="1"/>
          </p:cNvSpPr>
          <p:nvPr>
            <p:ph type="title"/>
          </p:nvPr>
        </p:nvSpPr>
        <p:spPr/>
        <p:txBody>
          <a:bodyPr/>
          <a:lstStyle/>
          <a:p>
            <a:r>
              <a:rPr lang="en-IN" dirty="0"/>
              <a:t>Why git </a:t>
            </a:r>
          </a:p>
        </p:txBody>
      </p:sp>
      <p:pic>
        <p:nvPicPr>
          <p:cNvPr id="5" name="Content Placeholder 4">
            <a:extLst>
              <a:ext uri="{FF2B5EF4-FFF2-40B4-BE49-F238E27FC236}">
                <a16:creationId xmlns:a16="http://schemas.microsoft.com/office/drawing/2014/main" id="{4416E644-914E-163E-DCAD-679058897559}"/>
              </a:ext>
            </a:extLst>
          </p:cNvPr>
          <p:cNvPicPr>
            <a:picLocks noGrp="1" noChangeAspect="1"/>
          </p:cNvPicPr>
          <p:nvPr>
            <p:ph idx="1"/>
          </p:nvPr>
        </p:nvPicPr>
        <p:blipFill>
          <a:blip r:embed="rId2"/>
          <a:stretch>
            <a:fillRect/>
          </a:stretch>
        </p:blipFill>
        <p:spPr>
          <a:xfrm>
            <a:off x="2158386" y="2084831"/>
            <a:ext cx="6274414" cy="4400239"/>
          </a:xfrm>
        </p:spPr>
      </p:pic>
    </p:spTree>
    <p:extLst>
      <p:ext uri="{BB962C8B-B14F-4D97-AF65-F5344CB8AC3E}">
        <p14:creationId xmlns:p14="http://schemas.microsoft.com/office/powerpoint/2010/main" val="131899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A5A4B-7383-2C8E-5740-D141600DD4E2}"/>
              </a:ext>
            </a:extLst>
          </p:cNvPr>
          <p:cNvSpPr>
            <a:spLocks noGrp="1"/>
          </p:cNvSpPr>
          <p:nvPr>
            <p:ph type="title"/>
          </p:nvPr>
        </p:nvSpPr>
        <p:spPr/>
        <p:txBody>
          <a:bodyPr/>
          <a:lstStyle/>
          <a:p>
            <a:r>
              <a:rPr lang="en-IN" dirty="0"/>
              <a:t>Install git on windows</a:t>
            </a:r>
          </a:p>
        </p:txBody>
      </p:sp>
      <p:sp>
        <p:nvSpPr>
          <p:cNvPr id="3" name="Content Placeholder 2">
            <a:extLst>
              <a:ext uri="{FF2B5EF4-FFF2-40B4-BE49-F238E27FC236}">
                <a16:creationId xmlns:a16="http://schemas.microsoft.com/office/drawing/2014/main" id="{AD463D79-1196-F848-8DA2-17C45E69B544}"/>
              </a:ext>
            </a:extLst>
          </p:cNvPr>
          <p:cNvSpPr>
            <a:spLocks noGrp="1"/>
          </p:cNvSpPr>
          <p:nvPr>
            <p:ph idx="1"/>
          </p:nvPr>
        </p:nvSpPr>
        <p:spPr/>
        <p:txBody>
          <a:bodyPr/>
          <a:lstStyle/>
          <a:p>
            <a:r>
              <a:rPr lang="en-IN" dirty="0"/>
              <a:t>Step1 </a:t>
            </a:r>
          </a:p>
          <a:p>
            <a:r>
              <a:rPr lang="en-US" b="0" i="0" dirty="0">
                <a:solidFill>
                  <a:srgbClr val="333333"/>
                </a:solidFill>
                <a:effectLst/>
                <a:latin typeface="inter-regular"/>
              </a:rPr>
              <a:t>To download the Git installer, visit the Git's official site and go to download page. The link for the download page is </a:t>
            </a:r>
            <a:r>
              <a:rPr lang="en-US" b="0" i="0" u="none" strike="noStrike" dirty="0">
                <a:solidFill>
                  <a:srgbClr val="008000"/>
                </a:solidFill>
                <a:effectLst/>
                <a:latin typeface="inter-regular"/>
                <a:hlinkClick r:id="rId2"/>
              </a:rPr>
              <a:t>https://git-scm.com/downloads</a:t>
            </a:r>
            <a:r>
              <a:rPr lang="en-US" b="0" i="0" dirty="0">
                <a:solidFill>
                  <a:srgbClr val="333333"/>
                </a:solidFill>
                <a:effectLst/>
                <a:latin typeface="inter-regular"/>
              </a:rPr>
              <a:t>. The page looks like as</a:t>
            </a:r>
            <a:endParaRPr lang="en-IN" dirty="0"/>
          </a:p>
        </p:txBody>
      </p:sp>
      <p:pic>
        <p:nvPicPr>
          <p:cNvPr id="5" name="Picture 4">
            <a:extLst>
              <a:ext uri="{FF2B5EF4-FFF2-40B4-BE49-F238E27FC236}">
                <a16:creationId xmlns:a16="http://schemas.microsoft.com/office/drawing/2014/main" id="{F1C8882C-B5DF-87D5-B7C2-3CDC9A020A9E}"/>
              </a:ext>
            </a:extLst>
          </p:cNvPr>
          <p:cNvPicPr>
            <a:picLocks noChangeAspect="1"/>
          </p:cNvPicPr>
          <p:nvPr/>
        </p:nvPicPr>
        <p:blipFill>
          <a:blip r:embed="rId3"/>
          <a:stretch>
            <a:fillRect/>
          </a:stretch>
        </p:blipFill>
        <p:spPr>
          <a:xfrm>
            <a:off x="2743056" y="3469672"/>
            <a:ext cx="6065664" cy="2839688"/>
          </a:xfrm>
          <a:prstGeom prst="rect">
            <a:avLst/>
          </a:prstGeom>
        </p:spPr>
      </p:pic>
    </p:spTree>
    <p:extLst>
      <p:ext uri="{BB962C8B-B14F-4D97-AF65-F5344CB8AC3E}">
        <p14:creationId xmlns:p14="http://schemas.microsoft.com/office/powerpoint/2010/main" val="38671814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1BBAB-CEBD-5479-4843-4BE1484BF0FE}"/>
              </a:ext>
            </a:extLst>
          </p:cNvPr>
          <p:cNvSpPr>
            <a:spLocks noGrp="1"/>
          </p:cNvSpPr>
          <p:nvPr>
            <p:ph type="title"/>
          </p:nvPr>
        </p:nvSpPr>
        <p:spPr/>
        <p:txBody>
          <a:bodyPr/>
          <a:lstStyle/>
          <a:p>
            <a:r>
              <a:rPr lang="en-IN" dirty="0"/>
              <a:t>Git installation steps</a:t>
            </a:r>
          </a:p>
        </p:txBody>
      </p:sp>
      <p:pic>
        <p:nvPicPr>
          <p:cNvPr id="5" name="Content Placeholder 4">
            <a:extLst>
              <a:ext uri="{FF2B5EF4-FFF2-40B4-BE49-F238E27FC236}">
                <a16:creationId xmlns:a16="http://schemas.microsoft.com/office/drawing/2014/main" id="{7B609527-38BD-1B66-D0F0-F94A6A9D4D88}"/>
              </a:ext>
            </a:extLst>
          </p:cNvPr>
          <p:cNvPicPr>
            <a:picLocks noGrp="1" noChangeAspect="1"/>
          </p:cNvPicPr>
          <p:nvPr>
            <p:ph idx="1"/>
          </p:nvPr>
        </p:nvPicPr>
        <p:blipFill>
          <a:blip r:embed="rId2"/>
          <a:stretch>
            <a:fillRect/>
          </a:stretch>
        </p:blipFill>
        <p:spPr>
          <a:xfrm>
            <a:off x="1447800" y="1916021"/>
            <a:ext cx="9296400" cy="4825480"/>
          </a:xfrm>
        </p:spPr>
      </p:pic>
    </p:spTree>
    <p:extLst>
      <p:ext uri="{BB962C8B-B14F-4D97-AF65-F5344CB8AC3E}">
        <p14:creationId xmlns:p14="http://schemas.microsoft.com/office/powerpoint/2010/main" val="390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89B37-C48C-1510-7684-FFBEB11EE20F}"/>
              </a:ext>
            </a:extLst>
          </p:cNvPr>
          <p:cNvSpPr>
            <a:spLocks noGrp="1"/>
          </p:cNvSpPr>
          <p:nvPr>
            <p:ph type="title"/>
          </p:nvPr>
        </p:nvSpPr>
        <p:spPr/>
        <p:txBody>
          <a:bodyPr/>
          <a:lstStyle/>
          <a:p>
            <a:r>
              <a:rPr lang="en-IN" dirty="0"/>
              <a:t>Git installation steps</a:t>
            </a:r>
          </a:p>
        </p:txBody>
      </p:sp>
      <p:pic>
        <p:nvPicPr>
          <p:cNvPr id="5" name="Content Placeholder 4">
            <a:extLst>
              <a:ext uri="{FF2B5EF4-FFF2-40B4-BE49-F238E27FC236}">
                <a16:creationId xmlns:a16="http://schemas.microsoft.com/office/drawing/2014/main" id="{44D0B9B7-3CD5-8819-B2B8-3A7CD5223E54}"/>
              </a:ext>
            </a:extLst>
          </p:cNvPr>
          <p:cNvPicPr>
            <a:picLocks noGrp="1" noChangeAspect="1"/>
          </p:cNvPicPr>
          <p:nvPr>
            <p:ph idx="1"/>
          </p:nvPr>
        </p:nvPicPr>
        <p:blipFill>
          <a:blip r:embed="rId2"/>
          <a:stretch>
            <a:fillRect/>
          </a:stretch>
        </p:blipFill>
        <p:spPr>
          <a:xfrm>
            <a:off x="1387494" y="2222730"/>
            <a:ext cx="8345786" cy="4399686"/>
          </a:xfrm>
        </p:spPr>
      </p:pic>
    </p:spTree>
    <p:extLst>
      <p:ext uri="{BB962C8B-B14F-4D97-AF65-F5344CB8AC3E}">
        <p14:creationId xmlns:p14="http://schemas.microsoft.com/office/powerpoint/2010/main" val="3612588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4239-C896-F299-89B1-BFA871ED0759}"/>
              </a:ext>
            </a:extLst>
          </p:cNvPr>
          <p:cNvSpPr>
            <a:spLocks noGrp="1"/>
          </p:cNvSpPr>
          <p:nvPr>
            <p:ph type="title"/>
          </p:nvPr>
        </p:nvSpPr>
        <p:spPr/>
        <p:txBody>
          <a:bodyPr/>
          <a:lstStyle/>
          <a:p>
            <a:r>
              <a:rPr lang="en-IN" dirty="0"/>
              <a:t>Git installation steps</a:t>
            </a:r>
          </a:p>
        </p:txBody>
      </p:sp>
      <p:pic>
        <p:nvPicPr>
          <p:cNvPr id="5" name="Content Placeholder 4">
            <a:extLst>
              <a:ext uri="{FF2B5EF4-FFF2-40B4-BE49-F238E27FC236}">
                <a16:creationId xmlns:a16="http://schemas.microsoft.com/office/drawing/2014/main" id="{36B0D516-469E-47D8-9C93-47C24A9C1956}"/>
              </a:ext>
            </a:extLst>
          </p:cNvPr>
          <p:cNvPicPr>
            <a:picLocks noGrp="1" noChangeAspect="1"/>
          </p:cNvPicPr>
          <p:nvPr>
            <p:ph idx="1"/>
          </p:nvPr>
        </p:nvPicPr>
        <p:blipFill>
          <a:blip r:embed="rId2"/>
          <a:stretch>
            <a:fillRect/>
          </a:stretch>
        </p:blipFill>
        <p:spPr>
          <a:xfrm>
            <a:off x="1838960" y="2512921"/>
            <a:ext cx="6572539" cy="3568883"/>
          </a:xfrm>
        </p:spPr>
      </p:pic>
    </p:spTree>
    <p:extLst>
      <p:ext uri="{BB962C8B-B14F-4D97-AF65-F5344CB8AC3E}">
        <p14:creationId xmlns:p14="http://schemas.microsoft.com/office/powerpoint/2010/main" val="2825156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3008-DE4F-1A7C-2E6B-98B5AA46EFDC}"/>
              </a:ext>
            </a:extLst>
          </p:cNvPr>
          <p:cNvSpPr>
            <a:spLocks noGrp="1"/>
          </p:cNvSpPr>
          <p:nvPr>
            <p:ph type="title"/>
          </p:nvPr>
        </p:nvSpPr>
        <p:spPr/>
        <p:txBody>
          <a:bodyPr/>
          <a:lstStyle/>
          <a:p>
            <a:r>
              <a:rPr lang="en-IN" dirty="0"/>
              <a:t>Git </a:t>
            </a:r>
            <a:r>
              <a:rPr lang="en-IN" dirty="0" err="1"/>
              <a:t>init</a:t>
            </a:r>
            <a:endParaRPr lang="en-IN" dirty="0"/>
          </a:p>
        </p:txBody>
      </p:sp>
      <p:sp>
        <p:nvSpPr>
          <p:cNvPr id="3" name="Content Placeholder 2">
            <a:extLst>
              <a:ext uri="{FF2B5EF4-FFF2-40B4-BE49-F238E27FC236}">
                <a16:creationId xmlns:a16="http://schemas.microsoft.com/office/drawing/2014/main" id="{FAFB75B6-F197-02BA-6A92-5BF5D31C6C1D}"/>
              </a:ext>
            </a:extLst>
          </p:cNvPr>
          <p:cNvSpPr>
            <a:spLocks noGrp="1"/>
          </p:cNvSpPr>
          <p:nvPr>
            <p:ph idx="1"/>
          </p:nvPr>
        </p:nvSpPr>
        <p:spPr/>
        <p:txBody>
          <a:bodyPr/>
          <a:lstStyle/>
          <a:p>
            <a:pPr algn="just"/>
            <a:r>
              <a:rPr lang="en-US" b="0" i="0" dirty="0">
                <a:solidFill>
                  <a:srgbClr val="333333"/>
                </a:solidFill>
                <a:effectLst/>
                <a:latin typeface="inter-regular"/>
              </a:rPr>
              <a:t>The git </a:t>
            </a:r>
            <a:r>
              <a:rPr lang="en-US" b="0" i="0" dirty="0" err="1">
                <a:solidFill>
                  <a:srgbClr val="333333"/>
                </a:solidFill>
                <a:effectLst/>
                <a:latin typeface="inter-regular"/>
              </a:rPr>
              <a:t>init</a:t>
            </a:r>
            <a:r>
              <a:rPr lang="en-US" b="0" i="0" dirty="0">
                <a:solidFill>
                  <a:srgbClr val="333333"/>
                </a:solidFill>
                <a:effectLst/>
                <a:latin typeface="inter-regular"/>
              </a:rPr>
              <a:t> command is the first command that you will run on Git. The git </a:t>
            </a:r>
            <a:r>
              <a:rPr lang="en-US" b="0" i="0" dirty="0" err="1">
                <a:solidFill>
                  <a:srgbClr val="333333"/>
                </a:solidFill>
                <a:effectLst/>
                <a:latin typeface="inter-regular"/>
              </a:rPr>
              <a:t>init</a:t>
            </a:r>
            <a:r>
              <a:rPr lang="en-US" b="0" i="0" dirty="0">
                <a:solidFill>
                  <a:srgbClr val="333333"/>
                </a:solidFill>
                <a:effectLst/>
                <a:latin typeface="inter-regular"/>
              </a:rPr>
              <a:t> command is used to create a new blank repository. It is used to make an existing project as a Git project. Several Git commands run inside the repository, but </a:t>
            </a:r>
            <a:r>
              <a:rPr lang="en-US" b="0" i="0" dirty="0" err="1">
                <a:solidFill>
                  <a:srgbClr val="333333"/>
                </a:solidFill>
                <a:effectLst/>
                <a:latin typeface="inter-regular"/>
              </a:rPr>
              <a:t>init</a:t>
            </a:r>
            <a:r>
              <a:rPr lang="en-US" b="0" i="0" dirty="0">
                <a:solidFill>
                  <a:srgbClr val="333333"/>
                </a:solidFill>
                <a:effectLst/>
                <a:latin typeface="inter-regular"/>
              </a:rPr>
              <a:t> command can be run outside of the repository.</a:t>
            </a:r>
          </a:p>
          <a:p>
            <a:pPr algn="just"/>
            <a:r>
              <a:rPr lang="en-US" b="0" i="0" dirty="0">
                <a:solidFill>
                  <a:srgbClr val="333333"/>
                </a:solidFill>
                <a:effectLst/>
                <a:latin typeface="inter-regular"/>
              </a:rPr>
              <a:t>The git </a:t>
            </a:r>
            <a:r>
              <a:rPr lang="en-US" b="0" i="0" dirty="0" err="1">
                <a:solidFill>
                  <a:srgbClr val="333333"/>
                </a:solidFill>
                <a:effectLst/>
                <a:latin typeface="inter-regular"/>
              </a:rPr>
              <a:t>init</a:t>
            </a:r>
            <a:r>
              <a:rPr lang="en-US" b="0" i="0" dirty="0">
                <a:solidFill>
                  <a:srgbClr val="333333"/>
                </a:solidFill>
                <a:effectLst/>
                <a:latin typeface="inter-regular"/>
              </a:rPr>
              <a:t> command creates a .git subdirectory in the current working directory. This newly created subdirectory contains all of the necessary metadata. These metadata can be categorized into objects, refs, and temp files. It also initializes a HEAD pointer for the master branch of the repository.</a:t>
            </a:r>
          </a:p>
          <a:p>
            <a:endParaRPr lang="en-IN" dirty="0"/>
          </a:p>
          <a:p>
            <a:endParaRPr lang="en-IN" dirty="0"/>
          </a:p>
        </p:txBody>
      </p:sp>
      <p:pic>
        <p:nvPicPr>
          <p:cNvPr id="5" name="Picture 4">
            <a:extLst>
              <a:ext uri="{FF2B5EF4-FFF2-40B4-BE49-F238E27FC236}">
                <a16:creationId xmlns:a16="http://schemas.microsoft.com/office/drawing/2014/main" id="{81C62D27-7771-D9D1-D448-C4F4160CBD04}"/>
              </a:ext>
            </a:extLst>
          </p:cNvPr>
          <p:cNvPicPr>
            <a:picLocks noChangeAspect="1"/>
          </p:cNvPicPr>
          <p:nvPr/>
        </p:nvPicPr>
        <p:blipFill>
          <a:blip r:embed="rId2"/>
          <a:stretch>
            <a:fillRect/>
          </a:stretch>
        </p:blipFill>
        <p:spPr>
          <a:xfrm>
            <a:off x="1368385" y="5076173"/>
            <a:ext cx="6210975" cy="1562290"/>
          </a:xfrm>
          <a:prstGeom prst="rect">
            <a:avLst/>
          </a:prstGeom>
        </p:spPr>
      </p:pic>
    </p:spTree>
    <p:extLst>
      <p:ext uri="{BB962C8B-B14F-4D97-AF65-F5344CB8AC3E}">
        <p14:creationId xmlns:p14="http://schemas.microsoft.com/office/powerpoint/2010/main" val="27673531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2844</TotalTime>
  <Words>1003</Words>
  <Application>Microsoft Office PowerPoint</Application>
  <PresentationFormat>Widescreen</PresentationFormat>
  <Paragraphs>47</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inter-bold</vt:lpstr>
      <vt:lpstr>inter-regular</vt:lpstr>
      <vt:lpstr>Tw Cen MT</vt:lpstr>
      <vt:lpstr>Tw Cen MT Condensed</vt:lpstr>
      <vt:lpstr>Wingdings 3</vt:lpstr>
      <vt:lpstr>Integral</vt:lpstr>
      <vt:lpstr>GIT</vt:lpstr>
      <vt:lpstr>What is git </vt:lpstr>
      <vt:lpstr>Benefits of git</vt:lpstr>
      <vt:lpstr>Why git </vt:lpstr>
      <vt:lpstr>Install git on windows</vt:lpstr>
      <vt:lpstr>Git installation steps</vt:lpstr>
      <vt:lpstr>Git installation steps</vt:lpstr>
      <vt:lpstr>Git installation steps</vt:lpstr>
      <vt:lpstr>Git init</vt:lpstr>
      <vt:lpstr>Git status</vt:lpstr>
      <vt:lpstr>Git add</vt:lpstr>
      <vt:lpstr>Git add all</vt:lpstr>
      <vt:lpstr>Git commit</vt:lpstr>
      <vt:lpstr>Git push</vt:lpstr>
      <vt:lpstr>Git pull</vt:lpstr>
      <vt:lpstr>Git fetch</vt:lpstr>
      <vt:lpstr>Git checkout </vt:lpstr>
      <vt:lpstr>Git reset</vt:lpstr>
      <vt:lpstr>Git 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dc:title>
  <dc:creator>Saurabh Kandhway</dc:creator>
  <cp:lastModifiedBy>Saurabh Kandhway</cp:lastModifiedBy>
  <cp:revision>22</cp:revision>
  <dcterms:created xsi:type="dcterms:W3CDTF">2023-07-02T05:47:52Z</dcterms:created>
  <dcterms:modified xsi:type="dcterms:W3CDTF">2023-10-10T15:31:17Z</dcterms:modified>
</cp:coreProperties>
</file>