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7" r:id="rId6"/>
    <p:sldId id="260" r:id="rId7"/>
    <p:sldId id="261" r:id="rId8"/>
    <p:sldId id="262" r:id="rId9"/>
    <p:sldId id="263" r:id="rId10"/>
    <p:sldId id="264" r:id="rId11"/>
    <p:sldId id="268" r:id="rId12"/>
    <p:sldId id="269" r:id="rId13"/>
    <p:sldId id="265" r:id="rId14"/>
    <p:sldId id="266"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36" d="100"/>
          <a:sy n="36"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1EF8E9-4562-41D0-86C2-B663B7F51044}" type="datetimeFigureOut">
              <a:rPr lang="en-IN" smtClean="0"/>
              <a:t>26-03-2023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AB531ED-7DFC-4D4F-A27B-DC453B655D9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87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1EF8E9-4562-41D0-86C2-B663B7F51044}"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531ED-7DFC-4D4F-A27B-DC453B655D9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093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1EF8E9-4562-41D0-86C2-B663B7F51044}"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531ED-7DFC-4D4F-A27B-DC453B655D9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336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1EF8E9-4562-41D0-86C2-B663B7F51044}"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531ED-7DFC-4D4F-A27B-DC453B655D9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9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1EF8E9-4562-41D0-86C2-B663B7F51044}"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531ED-7DFC-4D4F-A27B-DC453B655D9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779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1EF8E9-4562-41D0-86C2-B663B7F51044}"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531ED-7DFC-4D4F-A27B-DC453B655D9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328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1EF8E9-4562-41D0-86C2-B663B7F51044}" type="datetimeFigureOut">
              <a:rPr lang="en-IN" smtClean="0"/>
              <a:t>26-03-2023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B531ED-7DFC-4D4F-A27B-DC453B655D9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20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1EF8E9-4562-41D0-86C2-B663B7F51044}" type="datetimeFigureOut">
              <a:rPr lang="en-IN" smtClean="0"/>
              <a:t>26-03-2023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B531ED-7DFC-4D4F-A27B-DC453B655D9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900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EF8E9-4562-41D0-86C2-B663B7F51044}" type="datetimeFigureOut">
              <a:rPr lang="en-IN" smtClean="0"/>
              <a:t>26-03-2023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B531ED-7DFC-4D4F-A27B-DC453B655D9B}" type="slidenum">
              <a:rPr lang="en-IN" smtClean="0"/>
              <a:t>‹#›</a:t>
            </a:fld>
            <a:endParaRPr lang="en-IN"/>
          </a:p>
        </p:txBody>
      </p:sp>
    </p:spTree>
    <p:extLst>
      <p:ext uri="{BB962C8B-B14F-4D97-AF65-F5344CB8AC3E}">
        <p14:creationId xmlns:p14="http://schemas.microsoft.com/office/powerpoint/2010/main" val="50122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1EF8E9-4562-41D0-86C2-B663B7F51044}"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531ED-7DFC-4D4F-A27B-DC453B655D9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77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1EF8E9-4562-41D0-86C2-B663B7F51044}" type="datetimeFigureOut">
              <a:rPr lang="en-IN" smtClean="0"/>
              <a:t>26-03-2023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AB531ED-7DFC-4D4F-A27B-DC453B655D9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237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1EF8E9-4562-41D0-86C2-B663B7F51044}" type="datetimeFigureOut">
              <a:rPr lang="en-IN" smtClean="0"/>
              <a:t>26-03-2023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AB531ED-7DFC-4D4F-A27B-DC453B655D9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6416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oolsqa.com/java/list-interface/#:~:text=Method%3A%20iterator()&amp;text=For%20the%20reader%20unfamiliar%20with,point%20to%20the%20next%20page.&amp;text=%2F%2F%20Get%20a%20list%20iterator%20over%20the%20elements%20in%20the%20list.,-ListIterator%20listIterator" TargetMode="External"/><Relationship Id="rId2" Type="http://schemas.openxmlformats.org/officeDocument/2006/relationships/hyperlink" Target="https://www.toolsqa.com/java/string-clas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rowserstack.com/guide/drag-and-drop-in-selenium" TargetMode="External"/><Relationship Id="rId2" Type="http://schemas.openxmlformats.org/officeDocument/2006/relationships/hyperlink" Target="https://www.browserstack.com/guide/selenium-webdriver-tutorial"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elenium.de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5797-7DA5-2A12-F6C0-7479F5E59C61}"/>
              </a:ext>
            </a:extLst>
          </p:cNvPr>
          <p:cNvSpPr>
            <a:spLocks noGrp="1"/>
          </p:cNvSpPr>
          <p:nvPr>
            <p:ph type="ctrTitle"/>
          </p:nvPr>
        </p:nvSpPr>
        <p:spPr/>
        <p:txBody>
          <a:bodyPr/>
          <a:lstStyle/>
          <a:p>
            <a:r>
              <a:rPr lang="en-IN" dirty="0"/>
              <a:t>Selenium</a:t>
            </a:r>
          </a:p>
        </p:txBody>
      </p:sp>
      <p:sp>
        <p:nvSpPr>
          <p:cNvPr id="3" name="Subtitle 2">
            <a:extLst>
              <a:ext uri="{FF2B5EF4-FFF2-40B4-BE49-F238E27FC236}">
                <a16:creationId xmlns:a16="http://schemas.microsoft.com/office/drawing/2014/main" id="{EA469B4E-E8FF-17FE-A7B9-855632A707B9}"/>
              </a:ext>
            </a:extLst>
          </p:cNvPr>
          <p:cNvSpPr>
            <a:spLocks noGrp="1"/>
          </p:cNvSpPr>
          <p:nvPr>
            <p:ph type="subTitle" idx="1"/>
          </p:nvPr>
        </p:nvSpPr>
        <p:spPr/>
        <p:txBody>
          <a:bodyPr/>
          <a:lstStyle/>
          <a:p>
            <a:r>
              <a:rPr lang="en-IN" dirty="0"/>
              <a:t>Date – 24</a:t>
            </a:r>
            <a:r>
              <a:rPr lang="en-IN" baseline="30000" dirty="0"/>
              <a:t>th</a:t>
            </a:r>
            <a:r>
              <a:rPr lang="en-IN" dirty="0"/>
              <a:t> March 2023</a:t>
            </a:r>
          </a:p>
          <a:p>
            <a:r>
              <a:rPr lang="en-IN" dirty="0"/>
              <a:t>SIMPLILEARN</a:t>
            </a:r>
          </a:p>
        </p:txBody>
      </p:sp>
    </p:spTree>
    <p:extLst>
      <p:ext uri="{BB962C8B-B14F-4D97-AF65-F5344CB8AC3E}">
        <p14:creationId xmlns:p14="http://schemas.microsoft.com/office/powerpoint/2010/main" val="101337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C387-55F8-AB1E-AAEA-F86A6166A2F1}"/>
              </a:ext>
            </a:extLst>
          </p:cNvPr>
          <p:cNvSpPr>
            <a:spLocks noGrp="1"/>
          </p:cNvSpPr>
          <p:nvPr>
            <p:ph type="title"/>
          </p:nvPr>
        </p:nvSpPr>
        <p:spPr/>
        <p:txBody>
          <a:bodyPr/>
          <a:lstStyle/>
          <a:p>
            <a:r>
              <a:rPr lang="en-IN" b="1" u="sng" dirty="0"/>
              <a:t>Web Element Command</a:t>
            </a:r>
          </a:p>
        </p:txBody>
      </p:sp>
      <p:sp>
        <p:nvSpPr>
          <p:cNvPr id="3" name="Content Placeholder 2">
            <a:extLst>
              <a:ext uri="{FF2B5EF4-FFF2-40B4-BE49-F238E27FC236}">
                <a16:creationId xmlns:a16="http://schemas.microsoft.com/office/drawing/2014/main" id="{EAF4C0E5-B77F-7EC4-30EC-E83013B7D9F5}"/>
              </a:ext>
            </a:extLst>
          </p:cNvPr>
          <p:cNvSpPr>
            <a:spLocks noGrp="1"/>
          </p:cNvSpPr>
          <p:nvPr>
            <p:ph idx="1"/>
          </p:nvPr>
        </p:nvSpPr>
        <p:spPr/>
        <p:txBody>
          <a:bodyPr>
            <a:normAutofit fontScale="85000" lnSpcReduction="20000"/>
          </a:bodyPr>
          <a:lstStyle/>
          <a:p>
            <a:r>
              <a:rPr lang="en-IN" b="1" i="1" dirty="0" err="1">
                <a:solidFill>
                  <a:srgbClr val="212529"/>
                </a:solidFill>
                <a:effectLst/>
                <a:latin typeface="open sans" panose="020B0606030504020204" pitchFamily="34" charset="0"/>
              </a:rPr>
              <a:t>element.sendKeys</a:t>
            </a:r>
            <a:r>
              <a:rPr lang="en-IN" b="1" i="1" dirty="0">
                <a:solidFill>
                  <a:srgbClr val="212529"/>
                </a:solidFill>
                <a:effectLst/>
                <a:latin typeface="open sans" panose="020B0606030504020204" pitchFamily="34" charset="0"/>
              </a:rPr>
              <a:t>("text");</a:t>
            </a:r>
          </a:p>
          <a:p>
            <a:r>
              <a:rPr lang="en-IN" b="1" i="1" dirty="0" err="1">
                <a:solidFill>
                  <a:srgbClr val="212529"/>
                </a:solidFill>
                <a:effectLst/>
                <a:latin typeface="open sans" panose="020B0606030504020204" pitchFamily="34" charset="0"/>
              </a:rPr>
              <a:t>element.click</a:t>
            </a:r>
            <a:r>
              <a:rPr lang="en-IN" b="1" i="1" dirty="0">
                <a:solidFill>
                  <a:srgbClr val="212529"/>
                </a:solidFill>
                <a:effectLst/>
                <a:latin typeface="open sans" panose="020B0606030504020204" pitchFamily="34" charset="0"/>
              </a:rPr>
              <a:t>();</a:t>
            </a:r>
            <a:endParaRPr lang="en-IN" b="1" i="1" dirty="0">
              <a:solidFill>
                <a:srgbClr val="212529"/>
              </a:solidFill>
              <a:latin typeface="open sans" panose="020B0606030504020204" pitchFamily="34" charset="0"/>
            </a:endParaRPr>
          </a:p>
          <a:p>
            <a:r>
              <a:rPr lang="en-IN" b="1" i="1" dirty="0" err="1">
                <a:solidFill>
                  <a:srgbClr val="212529"/>
                </a:solidFill>
                <a:effectLst/>
                <a:latin typeface="open sans" panose="020B0606030504020204" pitchFamily="34" charset="0"/>
              </a:rPr>
              <a:t>element.isDisplayed</a:t>
            </a:r>
            <a:r>
              <a:rPr lang="en-IN" b="1" i="1" dirty="0">
                <a:solidFill>
                  <a:srgbClr val="212529"/>
                </a:solidFill>
                <a:effectLst/>
                <a:latin typeface="open sans" panose="020B0606030504020204" pitchFamily="34" charset="0"/>
              </a:rPr>
              <a:t>();</a:t>
            </a:r>
          </a:p>
          <a:p>
            <a:r>
              <a:rPr lang="en-IN" b="1" i="1" dirty="0" err="1">
                <a:solidFill>
                  <a:srgbClr val="212529"/>
                </a:solidFill>
                <a:effectLst/>
                <a:latin typeface="open sans" panose="020B0606030504020204" pitchFamily="34" charset="0"/>
              </a:rPr>
              <a:t>element.isEnabled</a:t>
            </a:r>
            <a:r>
              <a:rPr lang="en-IN" b="1" i="1" dirty="0">
                <a:solidFill>
                  <a:srgbClr val="212529"/>
                </a:solidFill>
                <a:effectLst/>
                <a:latin typeface="open sans" panose="020B0606030504020204" pitchFamily="34" charset="0"/>
              </a:rPr>
              <a:t>();</a:t>
            </a:r>
            <a:endParaRPr lang="en-IN" b="1" i="1" dirty="0">
              <a:solidFill>
                <a:srgbClr val="212529"/>
              </a:solidFill>
              <a:latin typeface="open sans" panose="020B0606030504020204" pitchFamily="34" charset="0"/>
            </a:endParaRPr>
          </a:p>
          <a:p>
            <a:r>
              <a:rPr lang="en-IN" b="1" i="1" dirty="0" err="1">
                <a:solidFill>
                  <a:srgbClr val="212529"/>
                </a:solidFill>
                <a:effectLst/>
                <a:latin typeface="open sans" panose="020B0606030504020204" pitchFamily="34" charset="0"/>
              </a:rPr>
              <a:t>element.isSelected</a:t>
            </a:r>
            <a:r>
              <a:rPr lang="en-IN" b="1" i="1" dirty="0">
                <a:solidFill>
                  <a:srgbClr val="212529"/>
                </a:solidFill>
                <a:effectLst/>
                <a:latin typeface="open sans" panose="020B0606030504020204" pitchFamily="34" charset="0"/>
              </a:rPr>
              <a:t>();</a:t>
            </a:r>
          </a:p>
          <a:p>
            <a:r>
              <a:rPr lang="en-IN" b="1" i="1" dirty="0" err="1">
                <a:solidFill>
                  <a:srgbClr val="212529"/>
                </a:solidFill>
                <a:effectLst/>
                <a:latin typeface="open sans" panose="020B0606030504020204" pitchFamily="34" charset="0"/>
              </a:rPr>
              <a:t>element.submit</a:t>
            </a:r>
            <a:r>
              <a:rPr lang="en-IN" b="1" i="1" dirty="0">
                <a:solidFill>
                  <a:srgbClr val="212529"/>
                </a:solidFill>
                <a:effectLst/>
                <a:latin typeface="open sans" panose="020B0606030504020204" pitchFamily="34" charset="0"/>
              </a:rPr>
              <a:t>();</a:t>
            </a:r>
            <a:endParaRPr lang="en-IN" b="1" i="1" dirty="0">
              <a:solidFill>
                <a:srgbClr val="212529"/>
              </a:solidFill>
              <a:latin typeface="open sans" panose="020B0606030504020204" pitchFamily="34" charset="0"/>
            </a:endParaRPr>
          </a:p>
          <a:p>
            <a:r>
              <a:rPr lang="en-IN" b="1" i="1" dirty="0" err="1">
                <a:solidFill>
                  <a:srgbClr val="212529"/>
                </a:solidFill>
                <a:effectLst/>
                <a:latin typeface="open sans" panose="020B0606030504020204" pitchFamily="34" charset="0"/>
              </a:rPr>
              <a:t>element.getText</a:t>
            </a:r>
            <a:r>
              <a:rPr lang="en-IN" b="1" i="1" dirty="0">
                <a:solidFill>
                  <a:srgbClr val="212529"/>
                </a:solidFill>
                <a:effectLst/>
                <a:latin typeface="open sans" panose="020B0606030504020204" pitchFamily="34" charset="0"/>
              </a:rPr>
              <a:t>();</a:t>
            </a:r>
          </a:p>
          <a:p>
            <a:r>
              <a:rPr lang="en-IN" b="1" i="1" dirty="0" err="1">
                <a:solidFill>
                  <a:srgbClr val="212529"/>
                </a:solidFill>
                <a:effectLst/>
                <a:latin typeface="open sans" panose="020B0606030504020204" pitchFamily="34" charset="0"/>
              </a:rPr>
              <a:t>element.getTagName</a:t>
            </a:r>
            <a:r>
              <a:rPr lang="en-IN" b="1" i="1" dirty="0">
                <a:solidFill>
                  <a:srgbClr val="212529"/>
                </a:solidFill>
                <a:effectLst/>
                <a:latin typeface="open sans" panose="020B0606030504020204" pitchFamily="34" charset="0"/>
              </a:rPr>
              <a:t>();</a:t>
            </a:r>
            <a:endParaRPr lang="en-IN" b="1" i="1" dirty="0">
              <a:solidFill>
                <a:srgbClr val="212529"/>
              </a:solidFill>
              <a:latin typeface="open sans" panose="020B0606030504020204" pitchFamily="34" charset="0"/>
            </a:endParaRPr>
          </a:p>
          <a:p>
            <a:r>
              <a:rPr lang="en-IN" b="1" i="1" dirty="0" err="1">
                <a:solidFill>
                  <a:srgbClr val="212529"/>
                </a:solidFill>
                <a:effectLst/>
                <a:latin typeface="open sans" panose="020B0606030504020204" pitchFamily="34" charset="0"/>
              </a:rPr>
              <a:t>element.getAttribute</a:t>
            </a:r>
            <a:r>
              <a:rPr lang="en-IN" b="1" i="1" dirty="0">
                <a:solidFill>
                  <a:srgbClr val="212529"/>
                </a:solidFill>
                <a:effectLst/>
                <a:latin typeface="open sans" panose="020B0606030504020204" pitchFamily="34" charset="0"/>
              </a:rPr>
              <a:t>();</a:t>
            </a:r>
            <a:endParaRPr lang="en-IN" dirty="0"/>
          </a:p>
        </p:txBody>
      </p:sp>
    </p:spTree>
    <p:extLst>
      <p:ext uri="{BB962C8B-B14F-4D97-AF65-F5344CB8AC3E}">
        <p14:creationId xmlns:p14="http://schemas.microsoft.com/office/powerpoint/2010/main" val="370929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920F-4D6D-35B5-AEB1-7EA9E49E1889}"/>
              </a:ext>
            </a:extLst>
          </p:cNvPr>
          <p:cNvSpPr>
            <a:spLocks noGrp="1"/>
          </p:cNvSpPr>
          <p:nvPr>
            <p:ph type="title"/>
          </p:nvPr>
        </p:nvSpPr>
        <p:spPr/>
        <p:txBody>
          <a:bodyPr/>
          <a:lstStyle/>
          <a:p>
            <a:r>
              <a:rPr lang="en-IN" b="1" u="sng" dirty="0" err="1"/>
              <a:t>SeLECTING</a:t>
            </a:r>
            <a:r>
              <a:rPr lang="en-IN" b="1" u="sng" dirty="0"/>
              <a:t> VALUES FROM A DROPDOWN</a:t>
            </a:r>
          </a:p>
        </p:txBody>
      </p:sp>
      <p:sp>
        <p:nvSpPr>
          <p:cNvPr id="3" name="Content Placeholder 2">
            <a:extLst>
              <a:ext uri="{FF2B5EF4-FFF2-40B4-BE49-F238E27FC236}">
                <a16:creationId xmlns:a16="http://schemas.microsoft.com/office/drawing/2014/main" id="{8E944A34-922F-FE4A-342E-22ECC4F22730}"/>
              </a:ext>
            </a:extLst>
          </p:cNvPr>
          <p:cNvSpPr>
            <a:spLocks noGrp="1"/>
          </p:cNvSpPr>
          <p:nvPr>
            <p:ph idx="1"/>
          </p:nvPr>
        </p:nvSpPr>
        <p:spPr>
          <a:xfrm>
            <a:off x="1451579" y="1524000"/>
            <a:ext cx="9603275" cy="3942345"/>
          </a:xfrm>
        </p:spPr>
        <p:txBody>
          <a:bodyPr>
            <a:normAutofit lnSpcReduction="10000"/>
          </a:bodyPr>
          <a:lstStyle/>
          <a:p>
            <a:r>
              <a:rPr lang="en-US" dirty="0">
                <a:solidFill>
                  <a:srgbClr val="333333"/>
                </a:solidFill>
                <a:latin typeface="source-sans-pro"/>
              </a:rPr>
              <a:t>T</a:t>
            </a:r>
            <a:r>
              <a:rPr lang="en-US" b="0" i="0" dirty="0">
                <a:solidFill>
                  <a:srgbClr val="333333"/>
                </a:solidFill>
                <a:effectLst/>
                <a:latin typeface="source-sans-pro"/>
              </a:rPr>
              <a:t>he Select class provides the implementation of the HTML SELECT tag. A Select tag provides the helper methods with select and deselect options. As Select is an ordinary class, its object is created by the keyword New and also specifies the location of the web element.</a:t>
            </a:r>
          </a:p>
          <a:p>
            <a:r>
              <a:rPr lang="en-IN" dirty="0"/>
              <a:t>Select </a:t>
            </a:r>
            <a:r>
              <a:rPr lang="en-IN" dirty="0" err="1"/>
              <a:t>objSelect</a:t>
            </a:r>
            <a:r>
              <a:rPr lang="en-IN" dirty="0"/>
              <a:t> = new Select();</a:t>
            </a:r>
            <a:endParaRPr lang="en-US" dirty="0">
              <a:solidFill>
                <a:srgbClr val="333333"/>
              </a:solidFill>
              <a:latin typeface="source-sans-pro"/>
            </a:endParaRPr>
          </a:p>
          <a:p>
            <a:pPr marL="0" indent="0">
              <a:buNone/>
            </a:pPr>
            <a:r>
              <a:rPr lang="en-US" dirty="0">
                <a:solidFill>
                  <a:srgbClr val="333333"/>
                </a:solidFill>
                <a:latin typeface="source-sans-pro"/>
              </a:rPr>
              <a:t>Different ways of Selecting values</a:t>
            </a:r>
          </a:p>
          <a:p>
            <a:r>
              <a:rPr lang="en-IN" b="1" dirty="0" err="1">
                <a:solidFill>
                  <a:srgbClr val="333333"/>
                </a:solidFill>
                <a:effectLst/>
                <a:latin typeface="source-sans-pro"/>
              </a:rPr>
              <a:t>selectByVisibleText</a:t>
            </a:r>
            <a:endParaRPr lang="en-IN" b="1" dirty="0">
              <a:solidFill>
                <a:srgbClr val="333333"/>
              </a:solidFill>
              <a:effectLst/>
              <a:latin typeface="source-sans-pro"/>
            </a:endParaRPr>
          </a:p>
          <a:p>
            <a:r>
              <a:rPr lang="en-IN" b="1" dirty="0" err="1">
                <a:solidFill>
                  <a:srgbClr val="333333"/>
                </a:solidFill>
                <a:effectLst/>
                <a:latin typeface="source-sans-pro"/>
              </a:rPr>
              <a:t>selectByIndex</a:t>
            </a:r>
            <a:endParaRPr lang="en-IN" b="0" dirty="0">
              <a:solidFill>
                <a:srgbClr val="333333"/>
              </a:solidFill>
              <a:effectLst/>
              <a:latin typeface="source-sans-pro"/>
            </a:endParaRPr>
          </a:p>
          <a:p>
            <a:r>
              <a:rPr lang="en-IN" b="1" dirty="0" err="1">
                <a:solidFill>
                  <a:srgbClr val="333333"/>
                </a:solidFill>
                <a:effectLst/>
                <a:latin typeface="source-sans-pro"/>
              </a:rPr>
              <a:t>selectByValue</a:t>
            </a:r>
            <a:endParaRPr lang="en-IN" b="0" dirty="0">
              <a:solidFill>
                <a:srgbClr val="333333"/>
              </a:solidFill>
              <a:effectLst/>
              <a:latin typeface="source-sans-pro"/>
            </a:endParaRPr>
          </a:p>
          <a:p>
            <a:endParaRPr lang="en-IN" b="0" dirty="0">
              <a:solidFill>
                <a:srgbClr val="333333"/>
              </a:solidFill>
              <a:effectLst/>
              <a:latin typeface="source-sans-pro"/>
            </a:endParaRPr>
          </a:p>
          <a:p>
            <a:pPr marL="0" indent="0">
              <a:buNone/>
            </a:pPr>
            <a:endParaRPr lang="en-IN" dirty="0"/>
          </a:p>
        </p:txBody>
      </p:sp>
    </p:spTree>
    <p:extLst>
      <p:ext uri="{BB962C8B-B14F-4D97-AF65-F5344CB8AC3E}">
        <p14:creationId xmlns:p14="http://schemas.microsoft.com/office/powerpoint/2010/main" val="45694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E56F-5265-6478-EF78-21A5C87EC009}"/>
              </a:ext>
            </a:extLst>
          </p:cNvPr>
          <p:cNvSpPr>
            <a:spLocks noGrp="1"/>
          </p:cNvSpPr>
          <p:nvPr>
            <p:ph type="title"/>
          </p:nvPr>
        </p:nvSpPr>
        <p:spPr/>
        <p:txBody>
          <a:bodyPr/>
          <a:lstStyle/>
          <a:p>
            <a:r>
              <a:rPr lang="en-IN" b="1" u="sng" dirty="0" err="1"/>
              <a:t>JavaSCRIPT</a:t>
            </a:r>
            <a:r>
              <a:rPr lang="en-IN" b="1" u="sng" dirty="0"/>
              <a:t> EXECUTOR INTERFACE</a:t>
            </a:r>
          </a:p>
        </p:txBody>
      </p:sp>
      <p:sp>
        <p:nvSpPr>
          <p:cNvPr id="3" name="Content Placeholder 2">
            <a:extLst>
              <a:ext uri="{FF2B5EF4-FFF2-40B4-BE49-F238E27FC236}">
                <a16:creationId xmlns:a16="http://schemas.microsoft.com/office/drawing/2014/main" id="{37989CF8-A0AC-F90A-3215-353E1D0A1680}"/>
              </a:ext>
            </a:extLst>
          </p:cNvPr>
          <p:cNvSpPr>
            <a:spLocks noGrp="1"/>
          </p:cNvSpPr>
          <p:nvPr>
            <p:ph idx="1"/>
          </p:nvPr>
        </p:nvSpPr>
        <p:spPr>
          <a:xfrm>
            <a:off x="1451579" y="2015732"/>
            <a:ext cx="10212101" cy="4750828"/>
          </a:xfrm>
        </p:spPr>
        <p:txBody>
          <a:bodyPr/>
          <a:lstStyle/>
          <a:p>
            <a:r>
              <a:rPr lang="en-US" b="0" i="0" dirty="0" err="1">
                <a:solidFill>
                  <a:srgbClr val="222222"/>
                </a:solidFill>
                <a:effectLst/>
                <a:latin typeface="Source Sans Pro" panose="020B0604020202020204" pitchFamily="34" charset="0"/>
              </a:rPr>
              <a:t>JavaScriptExecutor</a:t>
            </a:r>
            <a:r>
              <a:rPr lang="en-US" b="0" i="0" dirty="0">
                <a:solidFill>
                  <a:srgbClr val="222222"/>
                </a:solidFill>
                <a:effectLst/>
                <a:latin typeface="Source Sans Pro" panose="020B0604020202020204" pitchFamily="34" charset="0"/>
              </a:rPr>
              <a:t> is an Interface that helps to execute JavaScript through Selenium </a:t>
            </a:r>
            <a:r>
              <a:rPr lang="en-US" b="0" i="0" dirty="0" err="1">
                <a:solidFill>
                  <a:srgbClr val="222222"/>
                </a:solidFill>
                <a:effectLst/>
                <a:latin typeface="Source Sans Pro" panose="020B0604020202020204" pitchFamily="34" charset="0"/>
              </a:rPr>
              <a:t>Webdriver</a:t>
            </a:r>
            <a:r>
              <a:rPr lang="en-US" b="0" i="0" dirty="0">
                <a:solidFill>
                  <a:srgbClr val="222222"/>
                </a:solidFill>
                <a:effectLst/>
                <a:latin typeface="Source Sans Pro" panose="020B0604020202020204" pitchFamily="34" charset="0"/>
              </a:rPr>
              <a:t>. </a:t>
            </a:r>
            <a:r>
              <a:rPr lang="en-US" b="0" i="0" dirty="0" err="1">
                <a:solidFill>
                  <a:srgbClr val="222222"/>
                </a:solidFill>
                <a:effectLst/>
                <a:latin typeface="Source Sans Pro" panose="020B0604020202020204" pitchFamily="34" charset="0"/>
              </a:rPr>
              <a:t>JavaScriptExecutor</a:t>
            </a:r>
            <a:r>
              <a:rPr lang="en-US" b="0" i="0" dirty="0">
                <a:solidFill>
                  <a:srgbClr val="222222"/>
                </a:solidFill>
                <a:effectLst/>
                <a:latin typeface="Source Sans Pro" panose="020B0604020202020204" pitchFamily="34" charset="0"/>
              </a:rPr>
              <a:t> provides two methods “</a:t>
            </a:r>
            <a:r>
              <a:rPr lang="en-US" b="0" i="0" dirty="0" err="1">
                <a:solidFill>
                  <a:srgbClr val="222222"/>
                </a:solidFill>
                <a:effectLst/>
                <a:latin typeface="Source Sans Pro" panose="020B0604020202020204" pitchFamily="34" charset="0"/>
              </a:rPr>
              <a:t>executescript</a:t>
            </a:r>
            <a:r>
              <a:rPr lang="en-US" b="0" i="0" dirty="0">
                <a:solidFill>
                  <a:srgbClr val="222222"/>
                </a:solidFill>
                <a:effectLst/>
                <a:latin typeface="Source Sans Pro" panose="020B0604020202020204" pitchFamily="34" charset="0"/>
              </a:rPr>
              <a:t>” &amp; “</a:t>
            </a:r>
            <a:r>
              <a:rPr lang="en-US" b="0" i="0" dirty="0" err="1">
                <a:solidFill>
                  <a:srgbClr val="222222"/>
                </a:solidFill>
                <a:effectLst/>
                <a:latin typeface="Source Sans Pro" panose="020B0604020202020204" pitchFamily="34" charset="0"/>
              </a:rPr>
              <a:t>executeAsyncScript</a:t>
            </a:r>
            <a:r>
              <a:rPr lang="en-US" b="0" i="0" dirty="0">
                <a:solidFill>
                  <a:srgbClr val="222222"/>
                </a:solidFill>
                <a:effectLst/>
                <a:latin typeface="Source Sans Pro" panose="020B0604020202020204" pitchFamily="34" charset="0"/>
              </a:rPr>
              <a:t>” to run </a:t>
            </a:r>
            <a:r>
              <a:rPr lang="en-US" b="0" i="0" dirty="0" err="1">
                <a:solidFill>
                  <a:srgbClr val="222222"/>
                </a:solidFill>
                <a:effectLst/>
                <a:latin typeface="Source Sans Pro" panose="020B0604020202020204" pitchFamily="34" charset="0"/>
              </a:rPr>
              <a:t>javascript</a:t>
            </a:r>
            <a:r>
              <a:rPr lang="en-US" b="0" i="0" dirty="0">
                <a:solidFill>
                  <a:srgbClr val="222222"/>
                </a:solidFill>
                <a:effectLst/>
                <a:latin typeface="Source Sans Pro" panose="020B0604020202020204" pitchFamily="34" charset="0"/>
              </a:rPr>
              <a:t> on the selected window or current page.</a:t>
            </a:r>
          </a:p>
          <a:p>
            <a:endParaRPr lang="en-IN" dirty="0"/>
          </a:p>
        </p:txBody>
      </p:sp>
      <p:pic>
        <p:nvPicPr>
          <p:cNvPr id="5" name="Picture 4">
            <a:extLst>
              <a:ext uri="{FF2B5EF4-FFF2-40B4-BE49-F238E27FC236}">
                <a16:creationId xmlns:a16="http://schemas.microsoft.com/office/drawing/2014/main" id="{89250FEB-74F4-A931-939B-8463F6F1AAD8}"/>
              </a:ext>
            </a:extLst>
          </p:cNvPr>
          <p:cNvPicPr>
            <a:picLocks noChangeAspect="1"/>
          </p:cNvPicPr>
          <p:nvPr/>
        </p:nvPicPr>
        <p:blipFill>
          <a:blip r:embed="rId2"/>
          <a:stretch>
            <a:fillRect/>
          </a:stretch>
        </p:blipFill>
        <p:spPr>
          <a:xfrm>
            <a:off x="1319990" y="3357140"/>
            <a:ext cx="6269524" cy="702324"/>
          </a:xfrm>
          <a:prstGeom prst="rect">
            <a:avLst/>
          </a:prstGeom>
        </p:spPr>
      </p:pic>
      <p:pic>
        <p:nvPicPr>
          <p:cNvPr id="7" name="Picture 6">
            <a:extLst>
              <a:ext uri="{FF2B5EF4-FFF2-40B4-BE49-F238E27FC236}">
                <a16:creationId xmlns:a16="http://schemas.microsoft.com/office/drawing/2014/main" id="{202AFFDE-0DCE-23FC-42BC-92E9D7288FDE}"/>
              </a:ext>
            </a:extLst>
          </p:cNvPr>
          <p:cNvPicPr>
            <a:picLocks noChangeAspect="1"/>
          </p:cNvPicPr>
          <p:nvPr/>
        </p:nvPicPr>
        <p:blipFill>
          <a:blip r:embed="rId3"/>
          <a:stretch>
            <a:fillRect/>
          </a:stretch>
        </p:blipFill>
        <p:spPr>
          <a:xfrm>
            <a:off x="1319990" y="4288124"/>
            <a:ext cx="6788499" cy="1187511"/>
          </a:xfrm>
          <a:prstGeom prst="rect">
            <a:avLst/>
          </a:prstGeom>
        </p:spPr>
      </p:pic>
    </p:spTree>
    <p:extLst>
      <p:ext uri="{BB962C8B-B14F-4D97-AF65-F5344CB8AC3E}">
        <p14:creationId xmlns:p14="http://schemas.microsoft.com/office/powerpoint/2010/main" val="295356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39A6-C90D-21E3-8D39-7D15006A59EC}"/>
              </a:ext>
            </a:extLst>
          </p:cNvPr>
          <p:cNvSpPr>
            <a:spLocks noGrp="1"/>
          </p:cNvSpPr>
          <p:nvPr>
            <p:ph type="title"/>
          </p:nvPr>
        </p:nvSpPr>
        <p:spPr/>
        <p:txBody>
          <a:bodyPr/>
          <a:lstStyle/>
          <a:p>
            <a:r>
              <a:rPr lang="en-IN" dirty="0"/>
              <a:t>Window Handle and Window Handles </a:t>
            </a:r>
          </a:p>
        </p:txBody>
      </p:sp>
      <p:sp>
        <p:nvSpPr>
          <p:cNvPr id="3" name="Content Placeholder 2">
            <a:extLst>
              <a:ext uri="{FF2B5EF4-FFF2-40B4-BE49-F238E27FC236}">
                <a16:creationId xmlns:a16="http://schemas.microsoft.com/office/drawing/2014/main" id="{934B57F2-C0B0-F954-C9D0-A7D586231759}"/>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sz="2600" b="1" i="1" dirty="0" err="1">
                <a:solidFill>
                  <a:srgbClr val="212529"/>
                </a:solidFill>
                <a:effectLst/>
                <a:latin typeface="open sans" panose="020B0606030504020204" pitchFamily="34" charset="0"/>
              </a:rPr>
              <a:t>getWindowHandle</a:t>
            </a:r>
            <a:r>
              <a:rPr lang="en-US" sz="2600" b="1" i="1" dirty="0">
                <a:solidFill>
                  <a:srgbClr val="212529"/>
                </a:solidFill>
                <a:effectLst/>
                <a:latin typeface="open sans" panose="020B0606030504020204" pitchFamily="34" charset="0"/>
              </a:rPr>
              <a:t>( ):</a:t>
            </a:r>
            <a:r>
              <a:rPr lang="en-US" sz="2600" b="0" i="1" dirty="0">
                <a:solidFill>
                  <a:srgbClr val="212529"/>
                </a:solidFill>
                <a:effectLst/>
                <a:latin typeface="open sans" panose="020B0606030504020204" pitchFamily="34" charset="0"/>
              </a:rPr>
              <a:t> When a website opens, we need to handle the main window </a:t>
            </a:r>
            <a:r>
              <a:rPr lang="en-US" sz="2600" b="0" i="1" dirty="0" err="1">
                <a:solidFill>
                  <a:srgbClr val="212529"/>
                </a:solidFill>
                <a:effectLst/>
                <a:latin typeface="open sans" panose="020B0606030504020204" pitchFamily="34" charset="0"/>
              </a:rPr>
              <a:t>i.e</a:t>
            </a:r>
            <a:r>
              <a:rPr lang="en-US" sz="2600" b="0" i="1" dirty="0">
                <a:solidFill>
                  <a:srgbClr val="212529"/>
                </a:solidFill>
                <a:effectLst/>
                <a:latin typeface="open sans" panose="020B0606030504020204" pitchFamily="34" charset="0"/>
              </a:rPr>
              <a:t> the parent window using </a:t>
            </a:r>
            <a:r>
              <a:rPr lang="en-US" sz="2600" b="0" i="1" dirty="0" err="1">
                <a:solidFill>
                  <a:srgbClr val="212529"/>
                </a:solidFill>
                <a:effectLst/>
                <a:latin typeface="open sans" panose="020B0606030504020204" pitchFamily="34" charset="0"/>
              </a:rPr>
              <a:t>driver.getWindowHandle</a:t>
            </a:r>
            <a:r>
              <a:rPr lang="en-US" sz="2600" b="0" i="1" dirty="0">
                <a:solidFill>
                  <a:srgbClr val="212529"/>
                </a:solidFill>
                <a:effectLst/>
                <a:latin typeface="open sans" panose="020B0606030504020204" pitchFamily="34" charset="0"/>
              </a:rPr>
              <a:t>( ); method. With this method, we get a unique ID of the current window which will identify it within this driver instance. This method will return the value of the </a:t>
            </a:r>
            <a:r>
              <a:rPr lang="en-US" sz="2600" b="1" i="1" u="none" strike="noStrike" dirty="0">
                <a:solidFill>
                  <a:srgbClr val="27579E"/>
                </a:solidFill>
                <a:effectLst/>
                <a:latin typeface="open sans" panose="020B0606030504020204" pitchFamily="34" charset="0"/>
                <a:hlinkClick r:id="rId2"/>
              </a:rPr>
              <a:t>String type.</a:t>
            </a:r>
            <a:endParaRPr lang="en-US" sz="2600" b="1" i="1" u="none" strike="noStrike" dirty="0">
              <a:solidFill>
                <a:srgbClr val="27579E"/>
              </a:solidFill>
              <a:effectLst/>
              <a:latin typeface="open sans" panose="020B0606030504020204" pitchFamily="34" charset="0"/>
            </a:endParaRPr>
          </a:p>
          <a:p>
            <a:pPr algn="l">
              <a:buFont typeface="Arial" panose="020B0604020202020204" pitchFamily="34" charset="0"/>
              <a:buChar char="•"/>
            </a:pPr>
            <a:r>
              <a:rPr lang="en-US" sz="2600" b="0" i="0" dirty="0">
                <a:solidFill>
                  <a:srgbClr val="212529"/>
                </a:solidFill>
                <a:effectLst/>
                <a:highlight>
                  <a:srgbClr val="FFFF00"/>
                </a:highlight>
                <a:latin typeface="open sans" panose="020B0606030504020204" pitchFamily="34" charset="0"/>
              </a:rPr>
              <a:t>Syntax – </a:t>
            </a:r>
            <a:r>
              <a:rPr lang="en-US" sz="2600" b="0" i="0" dirty="0" err="1">
                <a:solidFill>
                  <a:srgbClr val="212529"/>
                </a:solidFill>
                <a:effectLst/>
                <a:highlight>
                  <a:srgbClr val="FFFF00"/>
                </a:highlight>
                <a:latin typeface="open sans" panose="020B0606030504020204" pitchFamily="34" charset="0"/>
              </a:rPr>
              <a:t>driver</a:t>
            </a:r>
            <a:r>
              <a:rPr lang="en-US" sz="2600" b="0" i="0" err="1">
                <a:solidFill>
                  <a:srgbClr val="212529"/>
                </a:solidFill>
                <a:effectLst/>
                <a:highlight>
                  <a:srgbClr val="FFFF00"/>
                </a:highlight>
                <a:latin typeface="open sans" panose="020B0606030504020204" pitchFamily="34" charset="0"/>
              </a:rPr>
              <a:t>.</a:t>
            </a:r>
            <a:r>
              <a:rPr lang="en-US" sz="2600" b="0" i="0">
                <a:solidFill>
                  <a:srgbClr val="212529"/>
                </a:solidFill>
                <a:effectLst/>
                <a:highlight>
                  <a:srgbClr val="FFFF00"/>
                </a:highlight>
                <a:latin typeface="open sans" panose="020B0606030504020204" pitchFamily="34" charset="0"/>
              </a:rPr>
              <a:t>getWindowHandle()</a:t>
            </a:r>
            <a:endParaRPr lang="en-US" sz="2600" b="0" i="0" dirty="0">
              <a:solidFill>
                <a:srgbClr val="212529"/>
              </a:solidFill>
              <a:effectLst/>
              <a:highlight>
                <a:srgbClr val="FFFF00"/>
              </a:highlight>
              <a:latin typeface="open sans" panose="020B0606030504020204" pitchFamily="34" charset="0"/>
            </a:endParaRPr>
          </a:p>
          <a:p>
            <a:pPr algn="l">
              <a:buFont typeface="Arial" panose="020B0604020202020204" pitchFamily="34" charset="0"/>
              <a:buChar char="•"/>
            </a:pPr>
            <a:r>
              <a:rPr lang="en-US" sz="2600" b="1" i="1" dirty="0" err="1">
                <a:solidFill>
                  <a:srgbClr val="212529"/>
                </a:solidFill>
                <a:effectLst/>
                <a:latin typeface="open sans" panose="020B0606030504020204" pitchFamily="34" charset="0"/>
              </a:rPr>
              <a:t>getWindowHandles</a:t>
            </a:r>
            <a:r>
              <a:rPr lang="en-US" sz="2600" b="1" i="1" dirty="0">
                <a:solidFill>
                  <a:srgbClr val="212529"/>
                </a:solidFill>
                <a:effectLst/>
                <a:latin typeface="open sans" panose="020B0606030504020204" pitchFamily="34" charset="0"/>
              </a:rPr>
              <a:t>( ):</a:t>
            </a:r>
            <a:r>
              <a:rPr lang="en-US" sz="2600" b="0" i="1" dirty="0">
                <a:solidFill>
                  <a:srgbClr val="212529"/>
                </a:solidFill>
                <a:effectLst/>
                <a:latin typeface="open sans" panose="020B0606030504020204" pitchFamily="34" charset="0"/>
              </a:rPr>
              <a:t> To handle all opened windows which are the </a:t>
            </a:r>
            <a:r>
              <a:rPr lang="en-US" sz="2600" b="1" i="1" dirty="0">
                <a:solidFill>
                  <a:srgbClr val="212529"/>
                </a:solidFill>
                <a:effectLst/>
                <a:latin typeface="open sans" panose="020B0606030504020204" pitchFamily="34" charset="0"/>
              </a:rPr>
              <a:t>child windows</a:t>
            </a:r>
            <a:r>
              <a:rPr lang="en-US" sz="2600" b="0" i="1" dirty="0">
                <a:solidFill>
                  <a:srgbClr val="212529"/>
                </a:solidFill>
                <a:effectLst/>
                <a:latin typeface="open sans" panose="020B0606030504020204" pitchFamily="34" charset="0"/>
              </a:rPr>
              <a:t> by web driver, we use </a:t>
            </a:r>
            <a:r>
              <a:rPr lang="en-US" sz="2600" b="0" i="1" dirty="0" err="1">
                <a:solidFill>
                  <a:srgbClr val="212529"/>
                </a:solidFill>
                <a:effectLst/>
                <a:latin typeface="open sans" panose="020B0606030504020204" pitchFamily="34" charset="0"/>
              </a:rPr>
              <a:t>driver.getWindowHandles</a:t>
            </a:r>
            <a:r>
              <a:rPr lang="en-US" sz="2600" b="0" i="1" dirty="0">
                <a:solidFill>
                  <a:srgbClr val="212529"/>
                </a:solidFill>
                <a:effectLst/>
                <a:latin typeface="open sans" panose="020B0606030504020204" pitchFamily="34" charset="0"/>
              </a:rPr>
              <a:t>( ); method. The windows store in a </a:t>
            </a:r>
            <a:r>
              <a:rPr lang="en-US" sz="2600" b="1" i="1" dirty="0">
                <a:solidFill>
                  <a:srgbClr val="212529"/>
                </a:solidFill>
                <a:effectLst/>
                <a:latin typeface="open sans" panose="020B0606030504020204" pitchFamily="34" charset="0"/>
              </a:rPr>
              <a:t>Set</a:t>
            </a:r>
            <a:r>
              <a:rPr lang="en-US" sz="2600" b="0" i="1" dirty="0">
                <a:solidFill>
                  <a:srgbClr val="212529"/>
                </a:solidFill>
                <a:effectLst/>
                <a:latin typeface="open sans" panose="020B0606030504020204" pitchFamily="34" charset="0"/>
              </a:rPr>
              <a:t> of String type and here we can see the transition from one window to another window in a web application. Its return type is </a:t>
            </a:r>
            <a:r>
              <a:rPr lang="en-US" sz="2600" b="1" i="1" u="none" strike="noStrike" dirty="0">
                <a:solidFill>
                  <a:srgbClr val="27579E"/>
                </a:solidFill>
                <a:effectLst/>
                <a:latin typeface="open sans" panose="020B0606030504020204" pitchFamily="34" charset="0"/>
                <a:hlinkClick r:id="rId3"/>
              </a:rPr>
              <a:t>Set</a:t>
            </a:r>
            <a:endParaRPr lang="en-US" sz="2600" b="1" i="1" u="none" strike="noStrike" dirty="0">
              <a:solidFill>
                <a:srgbClr val="27579E"/>
              </a:solidFill>
              <a:effectLst/>
              <a:latin typeface="open sans" panose="020B0606030504020204" pitchFamily="34" charset="0"/>
            </a:endParaRPr>
          </a:p>
          <a:p>
            <a:r>
              <a:rPr lang="en-US" sz="2600" b="0" i="0" dirty="0">
                <a:solidFill>
                  <a:srgbClr val="212529"/>
                </a:solidFill>
                <a:effectLst/>
                <a:highlight>
                  <a:srgbClr val="FFFF00"/>
                </a:highlight>
                <a:latin typeface="open sans" panose="020B0606030504020204" pitchFamily="34" charset="0"/>
              </a:rPr>
              <a:t>Syntax – </a:t>
            </a:r>
            <a:r>
              <a:rPr lang="en-US" sz="2600" b="0" i="0" dirty="0" err="1">
                <a:solidFill>
                  <a:srgbClr val="212529"/>
                </a:solidFill>
                <a:effectLst/>
                <a:highlight>
                  <a:srgbClr val="FFFF00"/>
                </a:highlight>
                <a:latin typeface="open sans" panose="020B0606030504020204" pitchFamily="34" charset="0"/>
              </a:rPr>
              <a:t>driver.getWindowHandles</a:t>
            </a:r>
            <a:r>
              <a:rPr lang="en-US" sz="2600" b="0" i="0" dirty="0">
                <a:solidFill>
                  <a:srgbClr val="212529"/>
                </a:solidFill>
                <a:effectLst/>
                <a:highlight>
                  <a:srgbClr val="FFFF00"/>
                </a:highlight>
                <a:latin typeface="open sans" panose="020B0606030504020204" pitchFamily="34" charset="0"/>
              </a:rPr>
              <a:t>()</a:t>
            </a:r>
          </a:p>
          <a:p>
            <a:pPr algn="l">
              <a:buFont typeface="Arial" panose="020B0604020202020204" pitchFamily="34" charset="0"/>
              <a:buChar char="•"/>
            </a:pPr>
            <a:endParaRPr lang="en-US" b="0" i="0" dirty="0">
              <a:solidFill>
                <a:srgbClr val="212529"/>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48529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4970-1B17-C3DA-027B-9A5D32646DB5}"/>
              </a:ext>
            </a:extLst>
          </p:cNvPr>
          <p:cNvSpPr>
            <a:spLocks noGrp="1"/>
          </p:cNvSpPr>
          <p:nvPr>
            <p:ph type="title"/>
          </p:nvPr>
        </p:nvSpPr>
        <p:spPr/>
        <p:txBody>
          <a:bodyPr/>
          <a:lstStyle/>
          <a:p>
            <a:r>
              <a:rPr lang="en-IN" dirty="0"/>
              <a:t>Pop Ups and Alert in Selenium </a:t>
            </a:r>
          </a:p>
        </p:txBody>
      </p:sp>
      <p:sp>
        <p:nvSpPr>
          <p:cNvPr id="3" name="Content Placeholder 2">
            <a:extLst>
              <a:ext uri="{FF2B5EF4-FFF2-40B4-BE49-F238E27FC236}">
                <a16:creationId xmlns:a16="http://schemas.microsoft.com/office/drawing/2014/main" id="{ABB0B809-78CC-2FB8-99B0-CF0B3F16882E}"/>
              </a:ext>
            </a:extLst>
          </p:cNvPr>
          <p:cNvSpPr>
            <a:spLocks noGrp="1"/>
          </p:cNvSpPr>
          <p:nvPr>
            <p:ph idx="1"/>
          </p:nvPr>
        </p:nvSpPr>
        <p:spPr/>
        <p:txBody>
          <a:bodyPr>
            <a:normAutofit fontScale="70000" lnSpcReduction="20000"/>
          </a:bodyPr>
          <a:lstStyle/>
          <a:p>
            <a:r>
              <a:rPr lang="en-US" sz="2400" b="1" i="1" dirty="0">
                <a:solidFill>
                  <a:srgbClr val="212529"/>
                </a:solidFill>
                <a:effectLst/>
                <a:latin typeface="open sans" panose="020B0606030504020204" pitchFamily="34" charset="0"/>
              </a:rPr>
              <a:t>Alerts</a:t>
            </a:r>
            <a:r>
              <a:rPr lang="en-US" sz="2400" b="0" i="0" dirty="0">
                <a:solidFill>
                  <a:srgbClr val="212529"/>
                </a:solidFill>
                <a:effectLst/>
                <a:latin typeface="open sans" panose="020B0606030504020204" pitchFamily="34" charset="0"/>
              </a:rPr>
              <a:t> are small popup boxes/windows which display the </a:t>
            </a:r>
            <a:r>
              <a:rPr lang="en-US" sz="2400" b="1" i="1" dirty="0">
                <a:solidFill>
                  <a:srgbClr val="212529"/>
                </a:solidFill>
                <a:effectLst/>
                <a:latin typeface="open sans" panose="020B0606030504020204" pitchFamily="34" charset="0"/>
              </a:rPr>
              <a:t>messages/notifications</a:t>
            </a:r>
            <a:r>
              <a:rPr lang="en-US" sz="2400" b="0" i="0" dirty="0">
                <a:solidFill>
                  <a:srgbClr val="212529"/>
                </a:solidFill>
                <a:effectLst/>
                <a:latin typeface="open sans" panose="020B0606030504020204" pitchFamily="34" charset="0"/>
              </a:rPr>
              <a:t> and notify the user with some information seeking some permission on certain kinds of operations. Additionally, we can also use them for warning purposes. Sometimes, the user can enter a few details in the alert box as well.</a:t>
            </a:r>
          </a:p>
          <a:p>
            <a:endParaRPr lang="en-US" sz="2400" b="0" i="0" dirty="0">
              <a:solidFill>
                <a:srgbClr val="212529"/>
              </a:solidFill>
              <a:effectLst/>
              <a:latin typeface="open sans" panose="020B0606030504020204" pitchFamily="34" charset="0"/>
            </a:endParaRPr>
          </a:p>
          <a:p>
            <a:r>
              <a:rPr lang="en-US" sz="2400" dirty="0">
                <a:solidFill>
                  <a:srgbClr val="212529"/>
                </a:solidFill>
                <a:latin typeface="open sans" panose="020B0606030504020204" pitchFamily="34" charset="0"/>
              </a:rPr>
              <a:t>Types of Alerts </a:t>
            </a:r>
          </a:p>
          <a:p>
            <a:r>
              <a:rPr lang="en-IN" sz="2000" b="1" i="1" dirty="0">
                <a:solidFill>
                  <a:srgbClr val="212529"/>
                </a:solidFill>
                <a:effectLst/>
                <a:latin typeface="open sans" panose="020B0606030504020204" pitchFamily="34" charset="0"/>
              </a:rPr>
              <a:t>Simple alert</a:t>
            </a:r>
            <a:r>
              <a:rPr lang="en-IN" sz="2000" b="0" i="1" dirty="0">
                <a:solidFill>
                  <a:srgbClr val="212529"/>
                </a:solidFill>
                <a:effectLst/>
                <a:latin typeface="open sans" panose="020B0606030504020204" pitchFamily="34" charset="0"/>
              </a:rPr>
              <a:t>:</a:t>
            </a:r>
          </a:p>
          <a:p>
            <a:r>
              <a:rPr lang="en-IN" sz="2000" b="1" i="1" dirty="0">
                <a:solidFill>
                  <a:srgbClr val="212529"/>
                </a:solidFill>
                <a:effectLst/>
                <a:latin typeface="open sans" panose="020B0606030504020204" pitchFamily="34" charset="0"/>
              </a:rPr>
              <a:t>Prompt Alert</a:t>
            </a:r>
          </a:p>
          <a:p>
            <a:r>
              <a:rPr lang="en-IN" sz="2000" b="1" i="1" dirty="0">
                <a:solidFill>
                  <a:srgbClr val="212529"/>
                </a:solidFill>
                <a:effectLst/>
                <a:latin typeface="open sans" panose="020B0606030504020204" pitchFamily="34" charset="0"/>
              </a:rPr>
              <a:t>Confirmation Alert</a:t>
            </a:r>
            <a:r>
              <a:rPr lang="en-IN" sz="2000" b="0" i="1" dirty="0">
                <a:solidFill>
                  <a:srgbClr val="212529"/>
                </a:solidFill>
                <a:effectLst/>
                <a:latin typeface="open sans" panose="020B0606030504020204" pitchFamily="34" charset="0"/>
              </a:rPr>
              <a:t>:</a:t>
            </a:r>
            <a:endParaRPr lang="en-IN" sz="2000" i="1" dirty="0">
              <a:solidFill>
                <a:srgbClr val="212529"/>
              </a:solidFill>
              <a:latin typeface="open sans" panose="020B0606030504020204" pitchFamily="34" charset="0"/>
            </a:endParaRPr>
          </a:p>
        </p:txBody>
      </p:sp>
    </p:spTree>
    <p:extLst>
      <p:ext uri="{BB962C8B-B14F-4D97-AF65-F5344CB8AC3E}">
        <p14:creationId xmlns:p14="http://schemas.microsoft.com/office/powerpoint/2010/main" val="362789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B920-B575-DC0A-2E73-69D43BEBA448}"/>
              </a:ext>
            </a:extLst>
          </p:cNvPr>
          <p:cNvSpPr>
            <a:spLocks noGrp="1"/>
          </p:cNvSpPr>
          <p:nvPr>
            <p:ph type="title"/>
          </p:nvPr>
        </p:nvSpPr>
        <p:spPr/>
        <p:txBody>
          <a:bodyPr/>
          <a:lstStyle/>
          <a:p>
            <a:r>
              <a:rPr lang="en-IN" dirty="0"/>
              <a:t>Action Class in selenium</a:t>
            </a:r>
          </a:p>
        </p:txBody>
      </p:sp>
      <p:sp>
        <p:nvSpPr>
          <p:cNvPr id="3" name="Content Placeholder 2">
            <a:extLst>
              <a:ext uri="{FF2B5EF4-FFF2-40B4-BE49-F238E27FC236}">
                <a16:creationId xmlns:a16="http://schemas.microsoft.com/office/drawing/2014/main" id="{9FE8E8C5-B391-BFAF-5EAA-D525FB238826}"/>
              </a:ext>
            </a:extLst>
          </p:cNvPr>
          <p:cNvSpPr>
            <a:spLocks noGrp="1"/>
          </p:cNvSpPr>
          <p:nvPr>
            <p:ph idx="1"/>
          </p:nvPr>
        </p:nvSpPr>
        <p:spPr>
          <a:xfrm>
            <a:off x="436881" y="2015732"/>
            <a:ext cx="11440160" cy="4842268"/>
          </a:xfrm>
        </p:spPr>
        <p:txBody>
          <a:bodyPr>
            <a:normAutofit/>
          </a:bodyPr>
          <a:lstStyle/>
          <a:p>
            <a:r>
              <a:rPr lang="en-US" b="0" i="0" dirty="0">
                <a:solidFill>
                  <a:srgbClr val="333333"/>
                </a:solidFill>
                <a:effectLst/>
                <a:latin typeface="source-sans-pro"/>
              </a:rPr>
              <a:t>Actions class is an ability provided by Selenium for handling keyboard and mouse events. In </a:t>
            </a:r>
            <a:r>
              <a:rPr lang="en-US" b="0" i="0" u="sng" dirty="0">
                <a:solidFill>
                  <a:srgbClr val="0070F0"/>
                </a:solidFill>
                <a:effectLst/>
                <a:latin typeface="source-sans-pro"/>
                <a:hlinkClick r:id="rId2" tooltip="Selenium webdriver"/>
              </a:rPr>
              <a:t>Selenium WebDriver</a:t>
            </a:r>
            <a:r>
              <a:rPr lang="en-US" b="0" i="0" dirty="0">
                <a:solidFill>
                  <a:srgbClr val="333333"/>
                </a:solidFill>
                <a:effectLst/>
                <a:latin typeface="source-sans-pro"/>
              </a:rPr>
              <a:t>, handling these events includes operations such as </a:t>
            </a:r>
            <a:r>
              <a:rPr lang="en-US" b="0" i="0" u="sng" dirty="0">
                <a:solidFill>
                  <a:srgbClr val="0070F0"/>
                </a:solidFill>
                <a:effectLst/>
                <a:latin typeface="source-sans-pro"/>
                <a:hlinkClick r:id="rId3" tooltip="How to Drag and Drop in Selenium?"/>
              </a:rPr>
              <a:t>drag and drop in Selenium</a:t>
            </a:r>
            <a:r>
              <a:rPr lang="en-US" b="0" i="0" dirty="0">
                <a:solidFill>
                  <a:srgbClr val="333333"/>
                </a:solidFill>
                <a:effectLst/>
                <a:latin typeface="source-sans-pro"/>
              </a:rPr>
              <a:t>, clicking on multiple elements with the control key, among others. These operations are performed using the advanced user interactions API. It mainly consists of </a:t>
            </a:r>
            <a:r>
              <a:rPr lang="en-US" b="0" i="1" dirty="0">
                <a:solidFill>
                  <a:srgbClr val="333333"/>
                </a:solidFill>
                <a:effectLst/>
                <a:latin typeface="source-sans-pro"/>
              </a:rPr>
              <a:t>Actions </a:t>
            </a:r>
            <a:r>
              <a:rPr lang="en-US" b="0" i="0" dirty="0">
                <a:solidFill>
                  <a:srgbClr val="333333"/>
                </a:solidFill>
                <a:effectLst/>
                <a:latin typeface="source-sans-pro"/>
              </a:rPr>
              <a:t>that are needed while performing these operations.</a:t>
            </a:r>
          </a:p>
          <a:p>
            <a:endParaRPr lang="en-IN" dirty="0"/>
          </a:p>
        </p:txBody>
      </p:sp>
      <p:pic>
        <p:nvPicPr>
          <p:cNvPr id="5" name="Picture 4">
            <a:extLst>
              <a:ext uri="{FF2B5EF4-FFF2-40B4-BE49-F238E27FC236}">
                <a16:creationId xmlns:a16="http://schemas.microsoft.com/office/drawing/2014/main" id="{AEDCB61F-510B-984C-A3B5-C371001E0D32}"/>
              </a:ext>
            </a:extLst>
          </p:cNvPr>
          <p:cNvPicPr>
            <a:picLocks noChangeAspect="1"/>
          </p:cNvPicPr>
          <p:nvPr/>
        </p:nvPicPr>
        <p:blipFill>
          <a:blip r:embed="rId4"/>
          <a:stretch>
            <a:fillRect/>
          </a:stretch>
        </p:blipFill>
        <p:spPr>
          <a:xfrm>
            <a:off x="6617390" y="3925505"/>
            <a:ext cx="5259651" cy="2439606"/>
          </a:xfrm>
          <a:prstGeom prst="rect">
            <a:avLst/>
          </a:prstGeom>
        </p:spPr>
      </p:pic>
      <p:pic>
        <p:nvPicPr>
          <p:cNvPr id="7" name="Picture 6">
            <a:extLst>
              <a:ext uri="{FF2B5EF4-FFF2-40B4-BE49-F238E27FC236}">
                <a16:creationId xmlns:a16="http://schemas.microsoft.com/office/drawing/2014/main" id="{7EFB0193-B9DA-C50F-90F5-42F22A1AC6B8}"/>
              </a:ext>
            </a:extLst>
          </p:cNvPr>
          <p:cNvPicPr>
            <a:picLocks noChangeAspect="1"/>
          </p:cNvPicPr>
          <p:nvPr/>
        </p:nvPicPr>
        <p:blipFill>
          <a:blip r:embed="rId5"/>
          <a:stretch>
            <a:fillRect/>
          </a:stretch>
        </p:blipFill>
        <p:spPr>
          <a:xfrm>
            <a:off x="1002524" y="3925505"/>
            <a:ext cx="5355989" cy="2439607"/>
          </a:xfrm>
          <a:prstGeom prst="rect">
            <a:avLst/>
          </a:prstGeom>
        </p:spPr>
      </p:pic>
    </p:spTree>
    <p:extLst>
      <p:ext uri="{BB962C8B-B14F-4D97-AF65-F5344CB8AC3E}">
        <p14:creationId xmlns:p14="http://schemas.microsoft.com/office/powerpoint/2010/main" val="205371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209D-DF4F-29E8-E688-73874A4226E3}"/>
              </a:ext>
            </a:extLst>
          </p:cNvPr>
          <p:cNvSpPr>
            <a:spLocks noGrp="1"/>
          </p:cNvSpPr>
          <p:nvPr>
            <p:ph type="title"/>
          </p:nvPr>
        </p:nvSpPr>
        <p:spPr/>
        <p:txBody>
          <a:bodyPr/>
          <a:lstStyle/>
          <a:p>
            <a:r>
              <a:rPr lang="en-IN" dirty="0"/>
              <a:t>CODE snipper for action class</a:t>
            </a:r>
          </a:p>
        </p:txBody>
      </p:sp>
      <p:pic>
        <p:nvPicPr>
          <p:cNvPr id="5" name="Content Placeholder 4">
            <a:extLst>
              <a:ext uri="{FF2B5EF4-FFF2-40B4-BE49-F238E27FC236}">
                <a16:creationId xmlns:a16="http://schemas.microsoft.com/office/drawing/2014/main" id="{33303877-B293-BA06-8957-3AA734849BF9}"/>
              </a:ext>
            </a:extLst>
          </p:cNvPr>
          <p:cNvPicPr>
            <a:picLocks noGrp="1" noChangeAspect="1"/>
          </p:cNvPicPr>
          <p:nvPr>
            <p:ph idx="1"/>
          </p:nvPr>
        </p:nvPicPr>
        <p:blipFill>
          <a:blip r:embed="rId2"/>
          <a:stretch>
            <a:fillRect/>
          </a:stretch>
        </p:blipFill>
        <p:spPr>
          <a:xfrm>
            <a:off x="1369897" y="2148322"/>
            <a:ext cx="6619358" cy="2362717"/>
          </a:xfrm>
        </p:spPr>
      </p:pic>
    </p:spTree>
    <p:extLst>
      <p:ext uri="{BB962C8B-B14F-4D97-AF65-F5344CB8AC3E}">
        <p14:creationId xmlns:p14="http://schemas.microsoft.com/office/powerpoint/2010/main" val="338276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826C-62F1-9CE2-B133-AE94C634803A}"/>
              </a:ext>
            </a:extLst>
          </p:cNvPr>
          <p:cNvSpPr>
            <a:spLocks noGrp="1"/>
          </p:cNvSpPr>
          <p:nvPr>
            <p:ph type="title"/>
          </p:nvPr>
        </p:nvSpPr>
        <p:spPr/>
        <p:txBody>
          <a:bodyPr/>
          <a:lstStyle/>
          <a:p>
            <a:r>
              <a:rPr lang="en-IN" dirty="0"/>
              <a:t>Taking screenshots in selenium</a:t>
            </a:r>
          </a:p>
        </p:txBody>
      </p:sp>
      <p:sp>
        <p:nvSpPr>
          <p:cNvPr id="3" name="Content Placeholder 2">
            <a:extLst>
              <a:ext uri="{FF2B5EF4-FFF2-40B4-BE49-F238E27FC236}">
                <a16:creationId xmlns:a16="http://schemas.microsoft.com/office/drawing/2014/main" id="{C33DE665-E5CC-A0BD-8E89-ADADFC6125B6}"/>
              </a:ext>
            </a:extLst>
          </p:cNvPr>
          <p:cNvSpPr>
            <a:spLocks noGrp="1"/>
          </p:cNvSpPr>
          <p:nvPr>
            <p:ph idx="1"/>
          </p:nvPr>
        </p:nvSpPr>
        <p:spPr>
          <a:xfrm>
            <a:off x="1451579" y="2015732"/>
            <a:ext cx="9947941" cy="4181868"/>
          </a:xfrm>
        </p:spPr>
        <p:txBody>
          <a:bodyPr/>
          <a:lstStyle/>
          <a:p>
            <a:r>
              <a:rPr lang="en-US" b="0" i="0" dirty="0">
                <a:solidFill>
                  <a:srgbClr val="222222"/>
                </a:solidFill>
                <a:effectLst/>
                <a:latin typeface="Source Sans Pro" panose="020B0503030403020204" pitchFamily="34" charset="0"/>
              </a:rPr>
              <a:t>A </a:t>
            </a:r>
            <a:r>
              <a:rPr lang="en-US" b="1" i="0" dirty="0">
                <a:solidFill>
                  <a:srgbClr val="222222"/>
                </a:solidFill>
                <a:effectLst/>
                <a:latin typeface="Source Sans Pro" panose="020B0503030403020204" pitchFamily="34" charset="0"/>
              </a:rPr>
              <a:t>Screenshot in Selenium </a:t>
            </a:r>
            <a:r>
              <a:rPr lang="en-US" b="1" i="0" dirty="0" err="1">
                <a:solidFill>
                  <a:srgbClr val="222222"/>
                </a:solidFill>
                <a:effectLst/>
                <a:latin typeface="Source Sans Pro" panose="020B0503030403020204" pitchFamily="34" charset="0"/>
              </a:rPr>
              <a:t>Webdriver</a:t>
            </a:r>
            <a:r>
              <a:rPr lang="en-US" b="0" i="0" dirty="0">
                <a:solidFill>
                  <a:srgbClr val="222222"/>
                </a:solidFill>
                <a:effectLst/>
                <a:latin typeface="Source Sans Pro" panose="020B0503030403020204" pitchFamily="34" charset="0"/>
              </a:rPr>
              <a:t> is used for bug analysis. Selenium </a:t>
            </a:r>
            <a:r>
              <a:rPr lang="en-US" b="0" i="0" dirty="0" err="1">
                <a:solidFill>
                  <a:srgbClr val="222222"/>
                </a:solidFill>
                <a:effectLst/>
                <a:latin typeface="Source Sans Pro" panose="020B0503030403020204" pitchFamily="34" charset="0"/>
              </a:rPr>
              <a:t>webdriver</a:t>
            </a:r>
            <a:r>
              <a:rPr lang="en-US" b="0" i="0" dirty="0">
                <a:solidFill>
                  <a:srgbClr val="222222"/>
                </a:solidFill>
                <a:effectLst/>
                <a:latin typeface="Source Sans Pro" panose="020B0503030403020204" pitchFamily="34" charset="0"/>
              </a:rPr>
              <a:t> can automatically take screenshots during the execution. But if users need to capture a screenshot on their own, they need to use the </a:t>
            </a:r>
            <a:r>
              <a:rPr lang="en-US" b="0" i="0" dirty="0" err="1">
                <a:solidFill>
                  <a:srgbClr val="222222"/>
                </a:solidFill>
                <a:effectLst/>
                <a:latin typeface="Source Sans Pro" panose="020B0503030403020204" pitchFamily="34" charset="0"/>
              </a:rPr>
              <a:t>TakeScreenshot</a:t>
            </a:r>
            <a:r>
              <a:rPr lang="en-US" b="0" i="0" dirty="0">
                <a:solidFill>
                  <a:srgbClr val="222222"/>
                </a:solidFill>
                <a:effectLst/>
                <a:latin typeface="Source Sans Pro" panose="020B0503030403020204" pitchFamily="34" charset="0"/>
              </a:rPr>
              <a:t> method which notifies the </a:t>
            </a:r>
            <a:r>
              <a:rPr lang="en-US" b="0" i="0" dirty="0" err="1">
                <a:solidFill>
                  <a:srgbClr val="222222"/>
                </a:solidFill>
                <a:effectLst/>
                <a:latin typeface="Source Sans Pro" panose="020B0503030403020204" pitchFamily="34" charset="0"/>
              </a:rPr>
              <a:t>WebDrive</a:t>
            </a:r>
            <a:r>
              <a:rPr lang="en-US" b="0" i="0" dirty="0">
                <a:solidFill>
                  <a:srgbClr val="222222"/>
                </a:solidFill>
                <a:effectLst/>
                <a:latin typeface="Source Sans Pro" panose="020B0503030403020204" pitchFamily="34" charset="0"/>
              </a:rPr>
              <a:t> to take the screenshot and store it in Selenium.</a:t>
            </a:r>
            <a:endParaRPr lang="en-IN" dirty="0"/>
          </a:p>
        </p:txBody>
      </p:sp>
      <p:pic>
        <p:nvPicPr>
          <p:cNvPr id="5" name="Picture 4">
            <a:extLst>
              <a:ext uri="{FF2B5EF4-FFF2-40B4-BE49-F238E27FC236}">
                <a16:creationId xmlns:a16="http://schemas.microsoft.com/office/drawing/2014/main" id="{1A108798-5D8C-F111-BCC9-57289B363FE6}"/>
              </a:ext>
            </a:extLst>
          </p:cNvPr>
          <p:cNvPicPr>
            <a:picLocks noChangeAspect="1"/>
          </p:cNvPicPr>
          <p:nvPr/>
        </p:nvPicPr>
        <p:blipFill>
          <a:blip r:embed="rId2"/>
          <a:stretch>
            <a:fillRect/>
          </a:stretch>
        </p:blipFill>
        <p:spPr>
          <a:xfrm>
            <a:off x="3240904" y="3602299"/>
            <a:ext cx="5283472" cy="2152761"/>
          </a:xfrm>
          <a:prstGeom prst="rect">
            <a:avLst/>
          </a:prstGeom>
        </p:spPr>
      </p:pic>
    </p:spTree>
    <p:extLst>
      <p:ext uri="{BB962C8B-B14F-4D97-AF65-F5344CB8AC3E}">
        <p14:creationId xmlns:p14="http://schemas.microsoft.com/office/powerpoint/2010/main" val="501180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7150-A334-5CD9-9DCB-1697DC414026}"/>
              </a:ext>
            </a:extLst>
          </p:cNvPr>
          <p:cNvSpPr>
            <a:spLocks noGrp="1"/>
          </p:cNvSpPr>
          <p:nvPr>
            <p:ph type="title"/>
          </p:nvPr>
        </p:nvSpPr>
        <p:spPr/>
        <p:txBody>
          <a:bodyPr/>
          <a:lstStyle/>
          <a:p>
            <a:r>
              <a:rPr lang="en-IN" dirty="0"/>
              <a:t>Types of wait in selenium</a:t>
            </a:r>
          </a:p>
        </p:txBody>
      </p:sp>
      <p:sp>
        <p:nvSpPr>
          <p:cNvPr id="3" name="Content Placeholder 2">
            <a:extLst>
              <a:ext uri="{FF2B5EF4-FFF2-40B4-BE49-F238E27FC236}">
                <a16:creationId xmlns:a16="http://schemas.microsoft.com/office/drawing/2014/main" id="{3910DA73-0A57-0F51-EC2A-C0D4DE87358C}"/>
              </a:ext>
            </a:extLst>
          </p:cNvPr>
          <p:cNvSpPr>
            <a:spLocks noGrp="1"/>
          </p:cNvSpPr>
          <p:nvPr>
            <p:ph idx="1"/>
          </p:nvPr>
        </p:nvSpPr>
        <p:spPr/>
        <p:txBody>
          <a:bodyPr/>
          <a:lstStyle/>
          <a:p>
            <a:pPr marL="0" indent="0">
              <a:buNone/>
            </a:pPr>
            <a:r>
              <a:rPr lang="en-IN" sz="2400" b="1" dirty="0"/>
              <a:t>                                           Static Wait </a:t>
            </a:r>
          </a:p>
          <a:p>
            <a:r>
              <a:rPr lang="en-US" b="0" i="0" dirty="0">
                <a:solidFill>
                  <a:srgbClr val="282829"/>
                </a:solidFill>
                <a:effectLst/>
                <a:latin typeface="Segoe UI" panose="020B0502040204020203" pitchFamily="34" charset="0"/>
              </a:rPr>
              <a:t>In UI automation, waits are required because certain elements get loaded on the page asynchronously, so after triggering an event a page may get loaded successfully but some of its elements may still not get loaded.</a:t>
            </a:r>
            <a:br>
              <a:rPr lang="en-US" dirty="0"/>
            </a:br>
            <a:br>
              <a:rPr lang="en-US" dirty="0"/>
            </a:br>
            <a:r>
              <a:rPr lang="en-US" b="0" i="0" dirty="0">
                <a:solidFill>
                  <a:srgbClr val="282829"/>
                </a:solidFill>
                <a:effectLst/>
                <a:latin typeface="Segoe UI" panose="020B0502040204020203" pitchFamily="34" charset="0"/>
              </a:rPr>
              <a:t>This causes </a:t>
            </a:r>
            <a:r>
              <a:rPr lang="en-US" b="1" i="0" dirty="0" err="1">
                <a:solidFill>
                  <a:srgbClr val="282829"/>
                </a:solidFill>
                <a:effectLst/>
                <a:latin typeface="Segoe UI" panose="020B0502040204020203" pitchFamily="34" charset="0"/>
              </a:rPr>
              <a:t>elementNotFound</a:t>
            </a:r>
            <a:r>
              <a:rPr lang="en-US" b="1" i="0" dirty="0">
                <a:solidFill>
                  <a:srgbClr val="282829"/>
                </a:solidFill>
                <a:effectLst/>
                <a:latin typeface="Segoe UI" panose="020B0502040204020203" pitchFamily="34" charset="0"/>
              </a:rPr>
              <a:t> exception</a:t>
            </a:r>
            <a:r>
              <a:rPr lang="en-US" b="0" i="0" dirty="0">
                <a:solidFill>
                  <a:srgbClr val="282829"/>
                </a:solidFill>
                <a:effectLst/>
                <a:latin typeface="Segoe UI" panose="020B0502040204020203" pitchFamily="34" charset="0"/>
              </a:rPr>
              <a:t> while locating the element. In such cases, we are left with using </a:t>
            </a:r>
            <a:r>
              <a:rPr lang="en-US" sz="2400" b="1" i="0" dirty="0" err="1">
                <a:solidFill>
                  <a:srgbClr val="282829"/>
                </a:solidFill>
                <a:effectLst/>
                <a:latin typeface="Segoe UI" panose="020B0502040204020203" pitchFamily="34" charset="0"/>
              </a:rPr>
              <a:t>Thread.sleep</a:t>
            </a:r>
            <a:r>
              <a:rPr lang="en-US" sz="2400" b="1" i="0" dirty="0">
                <a:solidFill>
                  <a:srgbClr val="282829"/>
                </a:solidFill>
                <a:effectLst/>
                <a:latin typeface="Segoe UI" panose="020B0502040204020203" pitchFamily="34" charset="0"/>
              </a:rPr>
              <a:t>() </a:t>
            </a:r>
            <a:r>
              <a:rPr lang="en-US" b="0" i="0" dirty="0">
                <a:solidFill>
                  <a:srgbClr val="282829"/>
                </a:solidFill>
                <a:effectLst/>
                <a:latin typeface="Segoe UI" panose="020B0502040204020203" pitchFamily="34" charset="0"/>
              </a:rPr>
              <a:t>i.e. a static wait that will halt the test execution for some specified time and then perform the next step.</a:t>
            </a:r>
            <a:endParaRPr lang="en-IN" dirty="0"/>
          </a:p>
        </p:txBody>
      </p:sp>
    </p:spTree>
    <p:extLst>
      <p:ext uri="{BB962C8B-B14F-4D97-AF65-F5344CB8AC3E}">
        <p14:creationId xmlns:p14="http://schemas.microsoft.com/office/powerpoint/2010/main" val="69149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B274-62D2-58B8-1B1D-C3D1642D3B63}"/>
              </a:ext>
            </a:extLst>
          </p:cNvPr>
          <p:cNvSpPr>
            <a:spLocks noGrp="1"/>
          </p:cNvSpPr>
          <p:nvPr>
            <p:ph type="title"/>
          </p:nvPr>
        </p:nvSpPr>
        <p:spPr/>
        <p:txBody>
          <a:bodyPr/>
          <a:lstStyle/>
          <a:p>
            <a:r>
              <a:rPr lang="en-IN" dirty="0"/>
              <a:t>Types of wait in selenium</a:t>
            </a:r>
          </a:p>
        </p:txBody>
      </p:sp>
      <p:sp>
        <p:nvSpPr>
          <p:cNvPr id="3" name="Content Placeholder 2">
            <a:extLst>
              <a:ext uri="{FF2B5EF4-FFF2-40B4-BE49-F238E27FC236}">
                <a16:creationId xmlns:a16="http://schemas.microsoft.com/office/drawing/2014/main" id="{5920FA77-B3E4-556A-9853-5FF2AF7E4B4E}"/>
              </a:ext>
            </a:extLst>
          </p:cNvPr>
          <p:cNvSpPr>
            <a:spLocks noGrp="1"/>
          </p:cNvSpPr>
          <p:nvPr>
            <p:ph idx="1"/>
          </p:nvPr>
        </p:nvSpPr>
        <p:spPr/>
        <p:txBody>
          <a:bodyPr>
            <a:normAutofit/>
          </a:bodyPr>
          <a:lstStyle/>
          <a:p>
            <a:pPr marL="0" indent="0">
              <a:buNone/>
            </a:pPr>
            <a:r>
              <a:rPr lang="en-IN" sz="2400" b="1" dirty="0"/>
              <a:t>                                       Dynamic Wait</a:t>
            </a:r>
          </a:p>
          <a:p>
            <a:pPr marL="0" indent="0">
              <a:buNone/>
            </a:pPr>
            <a:r>
              <a:rPr lang="en-US" sz="2000" b="0" i="0" dirty="0">
                <a:solidFill>
                  <a:srgbClr val="4A4A4A"/>
                </a:solidFill>
                <a:effectLst/>
                <a:latin typeface="Open Sans" panose="020B0606030504020204" pitchFamily="34" charset="0"/>
              </a:rPr>
              <a:t>It is a concept of the </a:t>
            </a:r>
            <a:r>
              <a:rPr lang="en-US" sz="2000" b="1" i="0" dirty="0">
                <a:solidFill>
                  <a:srgbClr val="4A4A4A"/>
                </a:solidFill>
                <a:effectLst/>
                <a:latin typeface="Open Sans" panose="020B0606030504020204" pitchFamily="34" charset="0"/>
              </a:rPr>
              <a:t>dynamic wait</a:t>
            </a:r>
            <a:r>
              <a:rPr lang="en-US" sz="2000" b="0" i="0" dirty="0">
                <a:solidFill>
                  <a:srgbClr val="4A4A4A"/>
                </a:solidFill>
                <a:effectLst/>
                <a:latin typeface="Open Sans" panose="020B0606030504020204" pitchFamily="34" charset="0"/>
              </a:rPr>
              <a:t> which waits dynamically for specific conditions.</a:t>
            </a:r>
            <a:endParaRPr lang="en-IN" sz="2400" b="1" dirty="0"/>
          </a:p>
          <a:p>
            <a:r>
              <a:rPr lang="en-IN" sz="2400" b="1" dirty="0"/>
              <a:t>Implicit Wait</a:t>
            </a:r>
          </a:p>
          <a:p>
            <a:r>
              <a:rPr lang="en-IN" sz="2400" b="1" dirty="0"/>
              <a:t>Explicit Wait</a:t>
            </a:r>
          </a:p>
          <a:p>
            <a:r>
              <a:rPr lang="en-IN" sz="2400" b="1" dirty="0"/>
              <a:t>Fluent Wait </a:t>
            </a:r>
          </a:p>
          <a:p>
            <a:pPr marL="0" indent="0">
              <a:buNone/>
            </a:pPr>
            <a:endParaRPr lang="en-IN" sz="2400" b="1" dirty="0"/>
          </a:p>
        </p:txBody>
      </p:sp>
    </p:spTree>
    <p:extLst>
      <p:ext uri="{BB962C8B-B14F-4D97-AF65-F5344CB8AC3E}">
        <p14:creationId xmlns:p14="http://schemas.microsoft.com/office/powerpoint/2010/main" val="342588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8A53-E050-F9B2-77FC-8B8B1551DC34}"/>
              </a:ext>
            </a:extLst>
          </p:cNvPr>
          <p:cNvSpPr>
            <a:spLocks noGrp="1"/>
          </p:cNvSpPr>
          <p:nvPr>
            <p:ph type="title"/>
          </p:nvPr>
        </p:nvSpPr>
        <p:spPr/>
        <p:txBody>
          <a:bodyPr/>
          <a:lstStyle/>
          <a:p>
            <a:r>
              <a:rPr lang="en-IN" dirty="0"/>
              <a:t>What is Selenium </a:t>
            </a:r>
          </a:p>
        </p:txBody>
      </p:sp>
      <p:sp>
        <p:nvSpPr>
          <p:cNvPr id="3" name="Content Placeholder 2">
            <a:extLst>
              <a:ext uri="{FF2B5EF4-FFF2-40B4-BE49-F238E27FC236}">
                <a16:creationId xmlns:a16="http://schemas.microsoft.com/office/drawing/2014/main" id="{1465CFF0-107E-29B8-0C57-19E313A209A9}"/>
              </a:ext>
            </a:extLst>
          </p:cNvPr>
          <p:cNvSpPr>
            <a:spLocks noGrp="1"/>
          </p:cNvSpPr>
          <p:nvPr>
            <p:ph idx="1"/>
          </p:nvPr>
        </p:nvSpPr>
        <p:spPr>
          <a:xfrm>
            <a:off x="838200" y="1690688"/>
            <a:ext cx="10515600" cy="4486275"/>
          </a:xfrm>
        </p:spPr>
        <p:txBody>
          <a:bodyPr/>
          <a:lstStyle/>
          <a:p>
            <a:endParaRPr lang="en-US" b="1" i="1" dirty="0">
              <a:solidFill>
                <a:srgbClr val="212529"/>
              </a:solidFill>
              <a:latin typeface="open sans" panose="020B0604020202020204" pitchFamily="34" charset="0"/>
            </a:endParaRPr>
          </a:p>
          <a:p>
            <a:endParaRPr lang="en-US" b="1" i="1" dirty="0">
              <a:solidFill>
                <a:srgbClr val="212529"/>
              </a:solidFill>
              <a:latin typeface="open sans" panose="020B0604020202020204" pitchFamily="34" charset="0"/>
            </a:endParaRPr>
          </a:p>
          <a:p>
            <a:r>
              <a:rPr lang="en-US" b="0" i="0" dirty="0">
                <a:solidFill>
                  <a:srgbClr val="212529"/>
                </a:solidFill>
                <a:effectLst/>
                <a:latin typeface="open sans" panose="020B0606030504020204" pitchFamily="34" charset="0"/>
              </a:rPr>
              <a:t>Selenium is a set of open-source web automation tools that leverages the power of web browsers and helps in automating workflows of how users interact with the web application within the browser. The primary purpose of Selenium</a:t>
            </a:r>
            <a:r>
              <a:rPr lang="en-US" b="1" i="1" u="none" strike="noStrike" dirty="0">
                <a:solidFill>
                  <a:srgbClr val="27579E"/>
                </a:solidFill>
                <a:effectLst/>
                <a:latin typeface="open sans" panose="020B0606030504020204" pitchFamily="34" charset="0"/>
                <a:hlinkClick r:id="rId2"/>
              </a:rPr>
              <a:t>,</a:t>
            </a:r>
            <a:r>
              <a:rPr lang="en-US" b="0" i="0" dirty="0">
                <a:solidFill>
                  <a:srgbClr val="212529"/>
                </a:solidFill>
                <a:effectLst/>
                <a:latin typeface="open sans" panose="020B0606030504020204" pitchFamily="34" charset="0"/>
              </a:rPr>
              <a:t> is - "</a:t>
            </a:r>
            <a:r>
              <a:rPr lang="en-US" b="1" i="1" dirty="0">
                <a:solidFill>
                  <a:srgbClr val="212529"/>
                </a:solidFill>
                <a:effectLst/>
                <a:latin typeface="open sans" panose="020B0606030504020204" pitchFamily="34" charset="0"/>
              </a:rPr>
              <a:t>Selenium Automates Browsers, What you do with this power is entirely up to you</a:t>
            </a:r>
            <a:endParaRPr lang="en-US" b="1" i="1" dirty="0">
              <a:solidFill>
                <a:srgbClr val="212529"/>
              </a:solidFill>
              <a:latin typeface="open sans" panose="020B0604020202020204" pitchFamily="34" charset="0"/>
            </a:endParaRPr>
          </a:p>
          <a:p>
            <a:endParaRPr lang="en-IN" dirty="0"/>
          </a:p>
        </p:txBody>
      </p:sp>
    </p:spTree>
    <p:extLst>
      <p:ext uri="{BB962C8B-B14F-4D97-AF65-F5344CB8AC3E}">
        <p14:creationId xmlns:p14="http://schemas.microsoft.com/office/powerpoint/2010/main" val="2004392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EDC4-57FA-F27D-011B-DAAD6C9E78E4}"/>
              </a:ext>
            </a:extLst>
          </p:cNvPr>
          <p:cNvSpPr>
            <a:spLocks noGrp="1"/>
          </p:cNvSpPr>
          <p:nvPr>
            <p:ph type="title"/>
          </p:nvPr>
        </p:nvSpPr>
        <p:spPr/>
        <p:txBody>
          <a:bodyPr/>
          <a:lstStyle/>
          <a:p>
            <a:r>
              <a:rPr lang="en-IN" b="1" u="sng" dirty="0"/>
              <a:t>Auto it </a:t>
            </a:r>
          </a:p>
        </p:txBody>
      </p:sp>
      <p:pic>
        <p:nvPicPr>
          <p:cNvPr id="5" name="Content Placeholder 4">
            <a:extLst>
              <a:ext uri="{FF2B5EF4-FFF2-40B4-BE49-F238E27FC236}">
                <a16:creationId xmlns:a16="http://schemas.microsoft.com/office/drawing/2014/main" id="{D0321F3F-DF1C-826A-F6E0-E6E7A11850EE}"/>
              </a:ext>
            </a:extLst>
          </p:cNvPr>
          <p:cNvPicPr>
            <a:picLocks noGrp="1" noChangeAspect="1"/>
          </p:cNvPicPr>
          <p:nvPr>
            <p:ph idx="1"/>
          </p:nvPr>
        </p:nvPicPr>
        <p:blipFill>
          <a:blip r:embed="rId2"/>
          <a:stretch>
            <a:fillRect/>
          </a:stretch>
        </p:blipFill>
        <p:spPr>
          <a:xfrm>
            <a:off x="1674637" y="1964761"/>
            <a:ext cx="9684243" cy="4019161"/>
          </a:xfrm>
        </p:spPr>
      </p:pic>
    </p:spTree>
    <p:extLst>
      <p:ext uri="{BB962C8B-B14F-4D97-AF65-F5344CB8AC3E}">
        <p14:creationId xmlns:p14="http://schemas.microsoft.com/office/powerpoint/2010/main" val="1258441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4C01-9524-76B0-F16C-E602D2743C95}"/>
              </a:ext>
            </a:extLst>
          </p:cNvPr>
          <p:cNvSpPr>
            <a:spLocks noGrp="1"/>
          </p:cNvSpPr>
          <p:nvPr>
            <p:ph type="title"/>
          </p:nvPr>
        </p:nvSpPr>
        <p:spPr/>
        <p:txBody>
          <a:bodyPr/>
          <a:lstStyle/>
          <a:p>
            <a:r>
              <a:rPr lang="en-IN" dirty="0" err="1"/>
              <a:t>Webdriver</a:t>
            </a:r>
            <a:r>
              <a:rPr lang="en-IN" dirty="0"/>
              <a:t> architecture </a:t>
            </a:r>
          </a:p>
        </p:txBody>
      </p:sp>
      <p:sp>
        <p:nvSpPr>
          <p:cNvPr id="3" name="Content Placeholder 2">
            <a:extLst>
              <a:ext uri="{FF2B5EF4-FFF2-40B4-BE49-F238E27FC236}">
                <a16:creationId xmlns:a16="http://schemas.microsoft.com/office/drawing/2014/main" id="{4523E427-E36C-787A-9030-32CB1851E4E3}"/>
              </a:ext>
            </a:extLst>
          </p:cNvPr>
          <p:cNvSpPr>
            <a:spLocks noGrp="1"/>
          </p:cNvSpPr>
          <p:nvPr>
            <p:ph idx="1"/>
          </p:nvPr>
        </p:nvSpPr>
        <p:spPr/>
        <p:txBody>
          <a:bodyPr/>
          <a:lstStyle/>
          <a:p>
            <a:pPr marL="0" indent="0">
              <a:buNone/>
            </a:pPr>
            <a:r>
              <a:rPr lang="en-IN" sz="2400" b="1" u="sng" dirty="0"/>
              <a:t>Components of WebDriver Architecture</a:t>
            </a:r>
          </a:p>
          <a:p>
            <a:r>
              <a:rPr lang="en-US" i="1" dirty="0">
                <a:solidFill>
                  <a:srgbClr val="212529"/>
                </a:solidFill>
                <a:effectLst/>
                <a:latin typeface="open sans" panose="020B0606030504020204" pitchFamily="34" charset="0"/>
              </a:rPr>
              <a:t>Selenium WebDriver Client Libraries / Language Bindings –</a:t>
            </a:r>
            <a:endParaRPr lang="en-IN" i="1" dirty="0">
              <a:solidFill>
                <a:srgbClr val="212529"/>
              </a:solidFill>
              <a:effectLst/>
              <a:latin typeface="open sans" panose="020B0606030504020204" pitchFamily="34" charset="0"/>
            </a:endParaRPr>
          </a:p>
          <a:p>
            <a:r>
              <a:rPr lang="en-IN" i="1" dirty="0">
                <a:solidFill>
                  <a:srgbClr val="212529"/>
                </a:solidFill>
                <a:effectLst/>
                <a:latin typeface="open sans" panose="020B0606030504020204" pitchFamily="34" charset="0"/>
              </a:rPr>
              <a:t>JSON WIRE PROTOCOL</a:t>
            </a:r>
            <a:endParaRPr lang="en-IN" i="1" dirty="0">
              <a:solidFill>
                <a:srgbClr val="212529"/>
              </a:solidFill>
              <a:latin typeface="open sans" panose="020B0606030504020204" pitchFamily="34" charset="0"/>
            </a:endParaRPr>
          </a:p>
          <a:p>
            <a:r>
              <a:rPr lang="en-IN" i="1" dirty="0">
                <a:solidFill>
                  <a:srgbClr val="212529"/>
                </a:solidFill>
                <a:effectLst/>
                <a:latin typeface="open sans" panose="020B0606030504020204" pitchFamily="34" charset="0"/>
              </a:rPr>
              <a:t>Browser Drivers</a:t>
            </a:r>
          </a:p>
          <a:p>
            <a:r>
              <a:rPr lang="en-IN" i="1" dirty="0">
                <a:solidFill>
                  <a:srgbClr val="212529"/>
                </a:solidFill>
                <a:effectLst/>
                <a:latin typeface="open sans" panose="020B0606030504020204" pitchFamily="34" charset="0"/>
              </a:rPr>
              <a:t>Browsers</a:t>
            </a:r>
            <a:endParaRPr lang="en-IN" dirty="0"/>
          </a:p>
          <a:p>
            <a:pPr marL="0" indent="0">
              <a:buNone/>
            </a:pPr>
            <a:endParaRPr lang="en-IN" dirty="0"/>
          </a:p>
        </p:txBody>
      </p:sp>
      <p:pic>
        <p:nvPicPr>
          <p:cNvPr id="5" name="Picture 4">
            <a:extLst>
              <a:ext uri="{FF2B5EF4-FFF2-40B4-BE49-F238E27FC236}">
                <a16:creationId xmlns:a16="http://schemas.microsoft.com/office/drawing/2014/main" id="{6CA97FC5-F578-56FE-D41E-9A502CED4EAC}"/>
              </a:ext>
            </a:extLst>
          </p:cNvPr>
          <p:cNvPicPr>
            <a:picLocks noChangeAspect="1"/>
          </p:cNvPicPr>
          <p:nvPr/>
        </p:nvPicPr>
        <p:blipFill>
          <a:blip r:embed="rId2"/>
          <a:stretch>
            <a:fillRect/>
          </a:stretch>
        </p:blipFill>
        <p:spPr>
          <a:xfrm>
            <a:off x="5694416" y="3190239"/>
            <a:ext cx="5131064" cy="2009801"/>
          </a:xfrm>
          <a:prstGeom prst="rect">
            <a:avLst/>
          </a:prstGeom>
        </p:spPr>
      </p:pic>
    </p:spTree>
    <p:extLst>
      <p:ext uri="{BB962C8B-B14F-4D97-AF65-F5344CB8AC3E}">
        <p14:creationId xmlns:p14="http://schemas.microsoft.com/office/powerpoint/2010/main" val="96469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5BCA-A800-BE08-7FF5-B32827DB0E01}"/>
              </a:ext>
            </a:extLst>
          </p:cNvPr>
          <p:cNvSpPr>
            <a:spLocks noGrp="1"/>
          </p:cNvSpPr>
          <p:nvPr>
            <p:ph type="title"/>
          </p:nvPr>
        </p:nvSpPr>
        <p:spPr/>
        <p:txBody>
          <a:bodyPr/>
          <a:lstStyle/>
          <a:p>
            <a:r>
              <a:rPr lang="en-IN" dirty="0"/>
              <a:t>Components of Selenium </a:t>
            </a:r>
          </a:p>
        </p:txBody>
      </p:sp>
      <p:pic>
        <p:nvPicPr>
          <p:cNvPr id="5" name="Content Placeholder 4">
            <a:extLst>
              <a:ext uri="{FF2B5EF4-FFF2-40B4-BE49-F238E27FC236}">
                <a16:creationId xmlns:a16="http://schemas.microsoft.com/office/drawing/2014/main" id="{50023E00-436C-6457-1A43-6752390D98B8}"/>
              </a:ext>
            </a:extLst>
          </p:cNvPr>
          <p:cNvPicPr>
            <a:picLocks noGrp="1" noChangeAspect="1"/>
          </p:cNvPicPr>
          <p:nvPr>
            <p:ph idx="1"/>
          </p:nvPr>
        </p:nvPicPr>
        <p:blipFill>
          <a:blip r:embed="rId2"/>
          <a:stretch>
            <a:fillRect/>
          </a:stretch>
        </p:blipFill>
        <p:spPr>
          <a:xfrm>
            <a:off x="1547994" y="2032000"/>
            <a:ext cx="8520566" cy="4175760"/>
          </a:xfrm>
        </p:spPr>
      </p:pic>
    </p:spTree>
    <p:extLst>
      <p:ext uri="{BB962C8B-B14F-4D97-AF65-F5344CB8AC3E}">
        <p14:creationId xmlns:p14="http://schemas.microsoft.com/office/powerpoint/2010/main" val="50959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A26B-3AFA-B432-5A7D-DD2235297252}"/>
              </a:ext>
            </a:extLst>
          </p:cNvPr>
          <p:cNvSpPr>
            <a:spLocks noGrp="1"/>
          </p:cNvSpPr>
          <p:nvPr>
            <p:ph type="title"/>
          </p:nvPr>
        </p:nvSpPr>
        <p:spPr/>
        <p:txBody>
          <a:bodyPr/>
          <a:lstStyle/>
          <a:p>
            <a:r>
              <a:rPr lang="en-IN" dirty="0"/>
              <a:t>Advantages of Using Selenium</a:t>
            </a:r>
          </a:p>
        </p:txBody>
      </p:sp>
      <p:pic>
        <p:nvPicPr>
          <p:cNvPr id="5" name="Content Placeholder 4">
            <a:extLst>
              <a:ext uri="{FF2B5EF4-FFF2-40B4-BE49-F238E27FC236}">
                <a16:creationId xmlns:a16="http://schemas.microsoft.com/office/drawing/2014/main" id="{D0B6CF02-086F-523B-570B-5EF494678CE6}"/>
              </a:ext>
            </a:extLst>
          </p:cNvPr>
          <p:cNvPicPr>
            <a:picLocks noGrp="1" noChangeAspect="1"/>
          </p:cNvPicPr>
          <p:nvPr>
            <p:ph idx="1"/>
          </p:nvPr>
        </p:nvPicPr>
        <p:blipFill>
          <a:blip r:embed="rId2"/>
          <a:stretch>
            <a:fillRect/>
          </a:stretch>
        </p:blipFill>
        <p:spPr>
          <a:xfrm>
            <a:off x="1767840" y="1835832"/>
            <a:ext cx="7244080" cy="4554808"/>
          </a:xfrm>
        </p:spPr>
      </p:pic>
    </p:spTree>
    <p:extLst>
      <p:ext uri="{BB962C8B-B14F-4D97-AF65-F5344CB8AC3E}">
        <p14:creationId xmlns:p14="http://schemas.microsoft.com/office/powerpoint/2010/main" val="287626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610F-3F1B-2091-D2D5-7DD063A229EB}"/>
              </a:ext>
            </a:extLst>
          </p:cNvPr>
          <p:cNvSpPr>
            <a:spLocks noGrp="1"/>
          </p:cNvSpPr>
          <p:nvPr>
            <p:ph type="title"/>
          </p:nvPr>
        </p:nvSpPr>
        <p:spPr/>
        <p:txBody>
          <a:bodyPr/>
          <a:lstStyle/>
          <a:p>
            <a:r>
              <a:rPr lang="en-IN" dirty="0"/>
              <a:t>MAVEN Project SET UP in Eclipse </a:t>
            </a:r>
          </a:p>
        </p:txBody>
      </p:sp>
      <p:sp>
        <p:nvSpPr>
          <p:cNvPr id="3" name="Content Placeholder 2">
            <a:extLst>
              <a:ext uri="{FF2B5EF4-FFF2-40B4-BE49-F238E27FC236}">
                <a16:creationId xmlns:a16="http://schemas.microsoft.com/office/drawing/2014/main" id="{04721451-F05D-7EB2-E0B2-DC13846555E6}"/>
              </a:ext>
            </a:extLst>
          </p:cNvPr>
          <p:cNvSpPr>
            <a:spLocks noGrp="1"/>
          </p:cNvSpPr>
          <p:nvPr>
            <p:ph idx="1"/>
          </p:nvPr>
        </p:nvSpPr>
        <p:spPr/>
        <p:txBody>
          <a:bodyPr/>
          <a:lstStyle/>
          <a:p>
            <a:r>
              <a:rPr lang="en-IN" dirty="0"/>
              <a:t>Idea on Maven</a:t>
            </a:r>
          </a:p>
          <a:p>
            <a:r>
              <a:rPr lang="en-IN" dirty="0"/>
              <a:t>Maven Lifecycle</a:t>
            </a:r>
          </a:p>
          <a:p>
            <a:r>
              <a:rPr lang="en-IN" dirty="0"/>
              <a:t>Idea of POM.xml</a:t>
            </a:r>
          </a:p>
          <a:p>
            <a:r>
              <a:rPr lang="en-IN" dirty="0"/>
              <a:t>Overview on Type of  Repositories</a:t>
            </a:r>
          </a:p>
          <a:p>
            <a:r>
              <a:rPr lang="en-IN" dirty="0"/>
              <a:t>Dependencies in POM.xml </a:t>
            </a:r>
          </a:p>
          <a:p>
            <a:r>
              <a:rPr lang="en-IN" dirty="0"/>
              <a:t>Advantages of Using Maven </a:t>
            </a:r>
          </a:p>
          <a:p>
            <a:endParaRPr lang="en-IN" dirty="0"/>
          </a:p>
        </p:txBody>
      </p:sp>
    </p:spTree>
    <p:extLst>
      <p:ext uri="{BB962C8B-B14F-4D97-AF65-F5344CB8AC3E}">
        <p14:creationId xmlns:p14="http://schemas.microsoft.com/office/powerpoint/2010/main" val="45615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1ECF-0327-86C6-14D8-DA0FEFB39DEF}"/>
              </a:ext>
            </a:extLst>
          </p:cNvPr>
          <p:cNvSpPr>
            <a:spLocks noGrp="1"/>
          </p:cNvSpPr>
          <p:nvPr>
            <p:ph type="title"/>
          </p:nvPr>
        </p:nvSpPr>
        <p:spPr/>
        <p:txBody>
          <a:bodyPr/>
          <a:lstStyle/>
          <a:p>
            <a:r>
              <a:rPr lang="en-IN" dirty="0"/>
              <a:t>Web Driver Browser Commands</a:t>
            </a:r>
          </a:p>
        </p:txBody>
      </p:sp>
      <p:sp>
        <p:nvSpPr>
          <p:cNvPr id="3" name="Content Placeholder 2">
            <a:extLst>
              <a:ext uri="{FF2B5EF4-FFF2-40B4-BE49-F238E27FC236}">
                <a16:creationId xmlns:a16="http://schemas.microsoft.com/office/drawing/2014/main" id="{479A8BE1-3D3A-E76B-4AF5-F970743960A4}"/>
              </a:ext>
            </a:extLst>
          </p:cNvPr>
          <p:cNvSpPr>
            <a:spLocks noGrp="1"/>
          </p:cNvSpPr>
          <p:nvPr>
            <p:ph idx="1"/>
          </p:nvPr>
        </p:nvSpPr>
        <p:spPr/>
        <p:txBody>
          <a:bodyPr>
            <a:normAutofit fontScale="55000" lnSpcReduction="20000"/>
          </a:bodyPr>
          <a:lstStyle/>
          <a:p>
            <a:r>
              <a:rPr lang="en-IN" b="1" i="1" dirty="0" err="1">
                <a:solidFill>
                  <a:srgbClr val="212529"/>
                </a:solidFill>
                <a:effectLst/>
                <a:latin typeface="open sans" panose="020B0606030504020204" pitchFamily="34" charset="0"/>
              </a:rPr>
              <a:t>driver.get</a:t>
            </a:r>
            <a:r>
              <a:rPr lang="en-IN" b="1" i="1" dirty="0">
                <a:solidFill>
                  <a:srgbClr val="212529"/>
                </a:solidFill>
                <a:effectLst/>
                <a:latin typeface="open sans" panose="020B0606030504020204" pitchFamily="34" charset="0"/>
              </a:rPr>
              <a:t>(</a:t>
            </a:r>
            <a:r>
              <a:rPr lang="en-IN" b="1" i="1" dirty="0" err="1">
                <a:solidFill>
                  <a:srgbClr val="212529"/>
                </a:solidFill>
                <a:effectLst/>
                <a:latin typeface="open sans" panose="020B0606030504020204" pitchFamily="34" charset="0"/>
              </a:rPr>
              <a:t>appUrl</a:t>
            </a:r>
            <a:r>
              <a:rPr lang="en-IN" b="1" i="1" dirty="0">
                <a:solidFill>
                  <a:srgbClr val="212529"/>
                </a:solidFill>
                <a:effectLst/>
                <a:latin typeface="open sans" panose="020B0606030504020204" pitchFamily="34" charset="0"/>
              </a:rPr>
              <a:t>);</a:t>
            </a:r>
          </a:p>
          <a:p>
            <a:endParaRPr lang="en-IN" b="1" i="1" dirty="0">
              <a:solidFill>
                <a:srgbClr val="212529"/>
              </a:solidFill>
              <a:effectLst/>
              <a:latin typeface="open sans" panose="020B0606030504020204" pitchFamily="34" charset="0"/>
            </a:endParaRPr>
          </a:p>
          <a:p>
            <a:r>
              <a:rPr lang="en-IN" b="1" i="1" dirty="0" err="1">
                <a:solidFill>
                  <a:srgbClr val="212529"/>
                </a:solidFill>
                <a:effectLst/>
                <a:latin typeface="open sans" panose="020B0606030504020204" pitchFamily="34" charset="0"/>
              </a:rPr>
              <a:t>driver.getTitle</a:t>
            </a:r>
            <a:r>
              <a:rPr lang="en-IN" b="1" i="1" dirty="0">
                <a:solidFill>
                  <a:srgbClr val="212529"/>
                </a:solidFill>
                <a:effectLst/>
                <a:latin typeface="open sans" panose="020B0606030504020204" pitchFamily="34" charset="0"/>
              </a:rPr>
              <a:t>();</a:t>
            </a:r>
          </a:p>
          <a:p>
            <a:endParaRPr lang="en-IN" b="1" i="1" dirty="0">
              <a:solidFill>
                <a:srgbClr val="212529"/>
              </a:solidFill>
              <a:latin typeface="open sans" panose="020B0606030504020204" pitchFamily="34" charset="0"/>
            </a:endParaRPr>
          </a:p>
          <a:p>
            <a:r>
              <a:rPr lang="en-IN" b="1" i="1" dirty="0" err="1">
                <a:solidFill>
                  <a:srgbClr val="212529"/>
                </a:solidFill>
                <a:effectLst/>
                <a:latin typeface="open sans" panose="020B0606030504020204" pitchFamily="34" charset="0"/>
              </a:rPr>
              <a:t>driver.getCurrentUrl</a:t>
            </a:r>
            <a:r>
              <a:rPr lang="en-IN" b="1" i="1" dirty="0">
                <a:solidFill>
                  <a:srgbClr val="212529"/>
                </a:solidFill>
                <a:effectLst/>
                <a:latin typeface="open sans" panose="020B0606030504020204" pitchFamily="34" charset="0"/>
              </a:rPr>
              <a:t>();</a:t>
            </a:r>
          </a:p>
          <a:p>
            <a:endParaRPr lang="en-IN" b="1" i="1" dirty="0">
              <a:solidFill>
                <a:srgbClr val="212529"/>
              </a:solidFill>
              <a:effectLst/>
              <a:latin typeface="open sans" panose="020B0606030504020204" pitchFamily="34" charset="0"/>
            </a:endParaRPr>
          </a:p>
          <a:p>
            <a:r>
              <a:rPr lang="en-IN" b="1" i="1" dirty="0" err="1">
                <a:solidFill>
                  <a:srgbClr val="212529"/>
                </a:solidFill>
                <a:effectLst/>
                <a:latin typeface="open sans" panose="020B0606030504020204" pitchFamily="34" charset="0"/>
              </a:rPr>
              <a:t>driver.getPageSource</a:t>
            </a:r>
            <a:r>
              <a:rPr lang="en-IN" b="1" i="1" dirty="0">
                <a:solidFill>
                  <a:srgbClr val="212529"/>
                </a:solidFill>
                <a:effectLst/>
                <a:latin typeface="open sans" panose="020B0606030504020204" pitchFamily="34" charset="0"/>
              </a:rPr>
              <a:t>();</a:t>
            </a:r>
          </a:p>
          <a:p>
            <a:endParaRPr lang="en-IN" b="1" i="1" dirty="0">
              <a:solidFill>
                <a:srgbClr val="212529"/>
              </a:solidFill>
              <a:latin typeface="open sans" panose="020B0606030504020204" pitchFamily="34" charset="0"/>
            </a:endParaRPr>
          </a:p>
          <a:p>
            <a:r>
              <a:rPr lang="en-IN" b="1" i="1" dirty="0" err="1">
                <a:solidFill>
                  <a:srgbClr val="212529"/>
                </a:solidFill>
                <a:effectLst/>
                <a:latin typeface="open sans" panose="020B0606030504020204" pitchFamily="34" charset="0"/>
              </a:rPr>
              <a:t>driver.close</a:t>
            </a:r>
            <a:r>
              <a:rPr lang="en-IN" b="1" i="1" dirty="0">
                <a:solidFill>
                  <a:srgbClr val="212529"/>
                </a:solidFill>
                <a:effectLst/>
                <a:latin typeface="open sans" panose="020B0606030504020204" pitchFamily="34" charset="0"/>
              </a:rPr>
              <a:t>();</a:t>
            </a:r>
          </a:p>
          <a:p>
            <a:endParaRPr lang="en-IN" b="1" i="1" dirty="0">
              <a:solidFill>
                <a:srgbClr val="212529"/>
              </a:solidFill>
              <a:effectLst/>
              <a:latin typeface="open sans" panose="020B0606030504020204" pitchFamily="34" charset="0"/>
            </a:endParaRPr>
          </a:p>
          <a:p>
            <a:r>
              <a:rPr lang="en-IN" b="1" i="1" dirty="0" err="1">
                <a:solidFill>
                  <a:srgbClr val="212529"/>
                </a:solidFill>
                <a:effectLst/>
                <a:latin typeface="open sans" panose="020B0606030504020204" pitchFamily="34" charset="0"/>
              </a:rPr>
              <a:t>driver.quit</a:t>
            </a:r>
            <a:r>
              <a:rPr lang="en-IN" b="1" i="1" dirty="0">
                <a:solidFill>
                  <a:srgbClr val="212529"/>
                </a:solidFill>
                <a:effectLst/>
                <a:latin typeface="open sans" panose="020B0606030504020204" pitchFamily="34" charset="0"/>
              </a:rPr>
              <a:t>();</a:t>
            </a:r>
            <a:endParaRPr lang="en-IN" dirty="0"/>
          </a:p>
        </p:txBody>
      </p:sp>
    </p:spTree>
    <p:extLst>
      <p:ext uri="{BB962C8B-B14F-4D97-AF65-F5344CB8AC3E}">
        <p14:creationId xmlns:p14="http://schemas.microsoft.com/office/powerpoint/2010/main" val="325814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F9F5-1025-94BF-D37A-8B87FA3F87AD}"/>
              </a:ext>
            </a:extLst>
          </p:cNvPr>
          <p:cNvSpPr>
            <a:spLocks noGrp="1"/>
          </p:cNvSpPr>
          <p:nvPr>
            <p:ph type="title"/>
          </p:nvPr>
        </p:nvSpPr>
        <p:spPr/>
        <p:txBody>
          <a:bodyPr/>
          <a:lstStyle/>
          <a:p>
            <a:r>
              <a:rPr lang="en-IN" dirty="0"/>
              <a:t>Selenium Navigation Commands</a:t>
            </a:r>
          </a:p>
        </p:txBody>
      </p:sp>
      <p:sp>
        <p:nvSpPr>
          <p:cNvPr id="3" name="Content Placeholder 2">
            <a:extLst>
              <a:ext uri="{FF2B5EF4-FFF2-40B4-BE49-F238E27FC236}">
                <a16:creationId xmlns:a16="http://schemas.microsoft.com/office/drawing/2014/main" id="{1C60B776-8AEF-B235-39B4-CB74187E3154}"/>
              </a:ext>
            </a:extLst>
          </p:cNvPr>
          <p:cNvSpPr>
            <a:spLocks noGrp="1"/>
          </p:cNvSpPr>
          <p:nvPr>
            <p:ph idx="1"/>
          </p:nvPr>
        </p:nvSpPr>
        <p:spPr/>
        <p:txBody>
          <a:bodyPr/>
          <a:lstStyle/>
          <a:p>
            <a:r>
              <a:rPr lang="en-IN" b="1" i="1" dirty="0" err="1">
                <a:solidFill>
                  <a:srgbClr val="212529"/>
                </a:solidFill>
                <a:effectLst/>
                <a:latin typeface="open sans" panose="020B0606030504020204" pitchFamily="34" charset="0"/>
              </a:rPr>
              <a:t>driver.navigate</a:t>
            </a:r>
            <a:r>
              <a:rPr lang="en-IN" b="1" i="1" dirty="0">
                <a:solidFill>
                  <a:srgbClr val="212529"/>
                </a:solidFill>
                <a:effectLst/>
                <a:latin typeface="open sans" panose="020B0606030504020204" pitchFamily="34" charset="0"/>
              </a:rPr>
              <a:t>().to(</a:t>
            </a:r>
            <a:r>
              <a:rPr lang="en-IN" b="1" i="1" dirty="0" err="1">
                <a:solidFill>
                  <a:srgbClr val="212529"/>
                </a:solidFill>
                <a:effectLst/>
                <a:latin typeface="open sans" panose="020B0606030504020204" pitchFamily="34" charset="0"/>
              </a:rPr>
              <a:t>appUrl</a:t>
            </a:r>
            <a:r>
              <a:rPr lang="en-IN" b="1" i="1" dirty="0">
                <a:solidFill>
                  <a:srgbClr val="212529"/>
                </a:solidFill>
                <a:effectLst/>
                <a:latin typeface="open sans" panose="020B0606030504020204" pitchFamily="34" charset="0"/>
              </a:rPr>
              <a:t>);</a:t>
            </a:r>
          </a:p>
          <a:p>
            <a:endParaRPr lang="en-IN" b="1" i="1" dirty="0">
              <a:solidFill>
                <a:srgbClr val="212529"/>
              </a:solidFill>
              <a:effectLst/>
              <a:latin typeface="open sans" panose="020B0606030504020204" pitchFamily="34" charset="0"/>
            </a:endParaRPr>
          </a:p>
          <a:p>
            <a:r>
              <a:rPr lang="en-IN" b="1" i="1" dirty="0" err="1">
                <a:solidFill>
                  <a:srgbClr val="212529"/>
                </a:solidFill>
                <a:effectLst/>
                <a:latin typeface="open sans" panose="020B0606030504020204" pitchFamily="34" charset="0"/>
              </a:rPr>
              <a:t>driver.navigate</a:t>
            </a:r>
            <a:r>
              <a:rPr lang="en-IN" b="1" i="1" dirty="0">
                <a:solidFill>
                  <a:srgbClr val="212529"/>
                </a:solidFill>
                <a:effectLst/>
                <a:latin typeface="open sans" panose="020B0606030504020204" pitchFamily="34" charset="0"/>
              </a:rPr>
              <a:t>().forward();</a:t>
            </a:r>
          </a:p>
          <a:p>
            <a:endParaRPr lang="en-IN" b="1" i="1" dirty="0">
              <a:solidFill>
                <a:srgbClr val="212529"/>
              </a:solidFill>
              <a:latin typeface="open sans" panose="020B0606030504020204" pitchFamily="34" charset="0"/>
            </a:endParaRPr>
          </a:p>
          <a:p>
            <a:r>
              <a:rPr lang="en-IN" b="1" i="1" dirty="0" err="1">
                <a:solidFill>
                  <a:srgbClr val="212529"/>
                </a:solidFill>
                <a:effectLst/>
                <a:latin typeface="open sans" panose="020B0606030504020204" pitchFamily="34" charset="0"/>
              </a:rPr>
              <a:t>driver.navigate</a:t>
            </a:r>
            <a:r>
              <a:rPr lang="en-IN" b="1" i="1" dirty="0">
                <a:solidFill>
                  <a:srgbClr val="212529"/>
                </a:solidFill>
                <a:effectLst/>
                <a:latin typeface="open sans" panose="020B0606030504020204" pitchFamily="34" charset="0"/>
              </a:rPr>
              <a:t>().back();</a:t>
            </a:r>
          </a:p>
          <a:p>
            <a:endParaRPr lang="en-IN" b="1" i="1" dirty="0">
              <a:solidFill>
                <a:srgbClr val="212529"/>
              </a:solidFill>
              <a:effectLst/>
              <a:latin typeface="open sans" panose="020B0606030504020204" pitchFamily="34" charset="0"/>
            </a:endParaRPr>
          </a:p>
          <a:p>
            <a:r>
              <a:rPr lang="en-IN" b="1" i="1" dirty="0" err="1">
                <a:solidFill>
                  <a:srgbClr val="212529"/>
                </a:solidFill>
                <a:effectLst/>
                <a:latin typeface="open sans" panose="020B0606030504020204" pitchFamily="34" charset="0"/>
              </a:rPr>
              <a:t>driver.navigate</a:t>
            </a:r>
            <a:r>
              <a:rPr lang="en-IN" b="1" i="1" dirty="0">
                <a:solidFill>
                  <a:srgbClr val="212529"/>
                </a:solidFill>
                <a:effectLst/>
                <a:latin typeface="open sans" panose="020B0606030504020204" pitchFamily="34" charset="0"/>
              </a:rPr>
              <a:t>().refresh();</a:t>
            </a:r>
            <a:endParaRPr lang="en-IN" dirty="0"/>
          </a:p>
        </p:txBody>
      </p:sp>
    </p:spTree>
    <p:extLst>
      <p:ext uri="{BB962C8B-B14F-4D97-AF65-F5344CB8AC3E}">
        <p14:creationId xmlns:p14="http://schemas.microsoft.com/office/powerpoint/2010/main" val="176171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F2B6-076B-22A9-6E42-5B062CE20C06}"/>
              </a:ext>
            </a:extLst>
          </p:cNvPr>
          <p:cNvSpPr>
            <a:spLocks noGrp="1"/>
          </p:cNvSpPr>
          <p:nvPr>
            <p:ph type="title"/>
          </p:nvPr>
        </p:nvSpPr>
        <p:spPr/>
        <p:txBody>
          <a:bodyPr/>
          <a:lstStyle/>
          <a:p>
            <a:r>
              <a:rPr lang="en-IN" dirty="0"/>
              <a:t>Locators in Selenium </a:t>
            </a:r>
          </a:p>
        </p:txBody>
      </p:sp>
      <p:sp>
        <p:nvSpPr>
          <p:cNvPr id="3" name="Content Placeholder 2">
            <a:extLst>
              <a:ext uri="{FF2B5EF4-FFF2-40B4-BE49-F238E27FC236}">
                <a16:creationId xmlns:a16="http://schemas.microsoft.com/office/drawing/2014/main" id="{18C00DAE-1E2C-6FAC-D2CE-BE5B28D28E38}"/>
              </a:ext>
            </a:extLst>
          </p:cNvPr>
          <p:cNvSpPr>
            <a:spLocks noGrp="1"/>
          </p:cNvSpPr>
          <p:nvPr>
            <p:ph idx="1"/>
          </p:nvPr>
        </p:nvSpPr>
        <p:spPr>
          <a:xfrm>
            <a:off x="1451579" y="2015732"/>
            <a:ext cx="9603275" cy="4476508"/>
          </a:xfrm>
        </p:spPr>
        <p:txBody>
          <a:bodyPr>
            <a:normAutofit fontScale="25000" lnSpcReduction="20000"/>
          </a:bodyPr>
          <a:lstStyle/>
          <a:p>
            <a:pPr marL="0" indent="0">
              <a:buNone/>
            </a:pPr>
            <a:r>
              <a:rPr lang="en-US" sz="5600" dirty="0"/>
              <a:t>Locators in Selenium WebDriver provide mechanisms for identifying HTML elements on the page. Selenium supports a number of different web locators, and you have to choose the one that meets your test requirements.</a:t>
            </a:r>
          </a:p>
          <a:p>
            <a:pPr marL="0" indent="0">
              <a:buNone/>
            </a:pPr>
            <a:endParaRPr lang="en-US" sz="5600" dirty="0"/>
          </a:p>
          <a:p>
            <a:pPr marL="0" indent="0">
              <a:buNone/>
            </a:pPr>
            <a:r>
              <a:rPr lang="en-US" sz="5600" dirty="0"/>
              <a:t>Types of Locators in </a:t>
            </a:r>
            <a:r>
              <a:rPr lang="en-US" sz="5600"/>
              <a:t>Selenium </a:t>
            </a:r>
            <a:endParaRPr lang="en-US" sz="5600" dirty="0"/>
          </a:p>
          <a:p>
            <a:pPr lvl="0"/>
            <a:r>
              <a:rPr lang="en-US" sz="5600" dirty="0"/>
              <a:t>ID</a:t>
            </a:r>
          </a:p>
          <a:p>
            <a:pPr lvl="0"/>
            <a:r>
              <a:rPr lang="en-US" sz="5600" dirty="0"/>
              <a:t>Name</a:t>
            </a:r>
          </a:p>
          <a:p>
            <a:pPr lvl="0"/>
            <a:r>
              <a:rPr lang="en-US" sz="5600" dirty="0" err="1"/>
              <a:t>ClassName</a:t>
            </a:r>
            <a:endParaRPr lang="en-US" sz="5600" dirty="0"/>
          </a:p>
          <a:p>
            <a:pPr lvl="0"/>
            <a:r>
              <a:rPr lang="en-US" sz="5600" dirty="0" err="1"/>
              <a:t>LinkText</a:t>
            </a:r>
            <a:endParaRPr lang="en-US" sz="5600" dirty="0"/>
          </a:p>
          <a:p>
            <a:pPr lvl="0"/>
            <a:r>
              <a:rPr lang="en-US" sz="5600" dirty="0"/>
              <a:t>Partial Link text</a:t>
            </a:r>
          </a:p>
          <a:p>
            <a:pPr lvl="0"/>
            <a:r>
              <a:rPr lang="en-US" sz="5600" dirty="0" err="1"/>
              <a:t>TagName</a:t>
            </a:r>
            <a:endParaRPr lang="en-US" sz="5600" dirty="0"/>
          </a:p>
          <a:p>
            <a:pPr lvl="0"/>
            <a:r>
              <a:rPr lang="en-US" sz="5600" dirty="0" err="1"/>
              <a:t>CssSelector</a:t>
            </a:r>
            <a:r>
              <a:rPr lang="en-US" sz="5600" dirty="0"/>
              <a:t> </a:t>
            </a:r>
          </a:p>
          <a:p>
            <a:pPr lvl="0"/>
            <a:r>
              <a:rPr lang="en-US" sz="5600" dirty="0" err="1"/>
              <a:t>Xpath</a:t>
            </a:r>
            <a:endParaRPr lang="en-US" sz="5600" dirty="0"/>
          </a:p>
          <a:p>
            <a:pPr marL="0" indent="0">
              <a:buNone/>
            </a:pPr>
            <a:endParaRPr lang="en-IN" b="1" i="1" dirty="0">
              <a:solidFill>
                <a:srgbClr val="212529"/>
              </a:solidFill>
              <a:latin typeface="open sans" panose="020B0606030504020204" pitchFamily="34" charset="0"/>
            </a:endParaRPr>
          </a:p>
        </p:txBody>
      </p:sp>
    </p:spTree>
    <p:extLst>
      <p:ext uri="{BB962C8B-B14F-4D97-AF65-F5344CB8AC3E}">
        <p14:creationId xmlns:p14="http://schemas.microsoft.com/office/powerpoint/2010/main" val="245589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63DE-24F7-6ECB-1942-A3AC95B6B260}"/>
              </a:ext>
            </a:extLst>
          </p:cNvPr>
          <p:cNvSpPr>
            <a:spLocks noGrp="1"/>
          </p:cNvSpPr>
          <p:nvPr>
            <p:ph type="title"/>
          </p:nvPr>
        </p:nvSpPr>
        <p:spPr/>
        <p:txBody>
          <a:bodyPr/>
          <a:lstStyle/>
          <a:p>
            <a:r>
              <a:rPr lang="en-IN" dirty="0"/>
              <a:t>Syntax of </a:t>
            </a:r>
            <a:r>
              <a:rPr lang="en-IN" dirty="0" err="1"/>
              <a:t>Xpath</a:t>
            </a:r>
            <a:endParaRPr lang="en-IN" dirty="0"/>
          </a:p>
        </p:txBody>
      </p:sp>
      <p:sp>
        <p:nvSpPr>
          <p:cNvPr id="3" name="Content Placeholder 2">
            <a:extLst>
              <a:ext uri="{FF2B5EF4-FFF2-40B4-BE49-F238E27FC236}">
                <a16:creationId xmlns:a16="http://schemas.microsoft.com/office/drawing/2014/main" id="{750C4165-C8DD-4366-AABB-651FBA8D8572}"/>
              </a:ext>
            </a:extLst>
          </p:cNvPr>
          <p:cNvSpPr>
            <a:spLocks noGrp="1"/>
          </p:cNvSpPr>
          <p:nvPr>
            <p:ph idx="1"/>
          </p:nvPr>
        </p:nvSpPr>
        <p:spPr/>
        <p:txBody>
          <a:bodyPr/>
          <a:lstStyle/>
          <a:p>
            <a:r>
              <a:rPr lang="en-US" sz="2800" dirty="0"/>
              <a:t>XPath finds any element within a webpage by using DOM. So, its syntax is also made up of DOM attributes and tags, as shown below:</a:t>
            </a:r>
          </a:p>
          <a:p>
            <a:pPr marL="0" indent="0">
              <a:buNone/>
            </a:pPr>
            <a:r>
              <a:rPr lang="en-US" sz="2800" dirty="0"/>
              <a:t> </a:t>
            </a:r>
            <a:r>
              <a:rPr lang="en-US" sz="2800" i="1" dirty="0">
                <a:highlight>
                  <a:srgbClr val="FFFF00"/>
                </a:highlight>
              </a:rPr>
              <a:t>XPath = //</a:t>
            </a:r>
            <a:r>
              <a:rPr lang="en-US" sz="2800" i="1" dirty="0" err="1">
                <a:highlight>
                  <a:srgbClr val="FFFF00"/>
                </a:highlight>
              </a:rPr>
              <a:t>tag_name</a:t>
            </a:r>
            <a:r>
              <a:rPr lang="en-US" sz="2800" i="1" dirty="0">
                <a:highlight>
                  <a:srgbClr val="FFFF00"/>
                </a:highlight>
              </a:rPr>
              <a:t>[@Attribute_name = “Value of attribute”]</a:t>
            </a:r>
          </a:p>
          <a:p>
            <a:endParaRPr lang="en-IN" dirty="0"/>
          </a:p>
        </p:txBody>
      </p:sp>
      <p:pic>
        <p:nvPicPr>
          <p:cNvPr id="4" name="Picture 3">
            <a:extLst>
              <a:ext uri="{FF2B5EF4-FFF2-40B4-BE49-F238E27FC236}">
                <a16:creationId xmlns:a16="http://schemas.microsoft.com/office/drawing/2014/main" id="{4053A23B-DB25-C4EF-02A7-A148854C2E1D}"/>
              </a:ext>
            </a:extLst>
          </p:cNvPr>
          <p:cNvPicPr>
            <a:picLocks noChangeAspect="1"/>
          </p:cNvPicPr>
          <p:nvPr/>
        </p:nvPicPr>
        <p:blipFill>
          <a:blip r:embed="rId2"/>
          <a:stretch>
            <a:fillRect/>
          </a:stretch>
        </p:blipFill>
        <p:spPr>
          <a:xfrm>
            <a:off x="3596640" y="4224999"/>
            <a:ext cx="4328160" cy="1828482"/>
          </a:xfrm>
          <a:prstGeom prst="rect">
            <a:avLst/>
          </a:prstGeom>
        </p:spPr>
      </p:pic>
    </p:spTree>
    <p:extLst>
      <p:ext uri="{BB962C8B-B14F-4D97-AF65-F5344CB8AC3E}">
        <p14:creationId xmlns:p14="http://schemas.microsoft.com/office/powerpoint/2010/main" val="8432294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4343</TotalTime>
  <Words>905</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Gill Sans MT</vt:lpstr>
      <vt:lpstr>Open Sans</vt:lpstr>
      <vt:lpstr>Open Sans</vt:lpstr>
      <vt:lpstr>Segoe UI</vt:lpstr>
      <vt:lpstr>Source Sans Pro</vt:lpstr>
      <vt:lpstr>source-sans-pro</vt:lpstr>
      <vt:lpstr>Gallery</vt:lpstr>
      <vt:lpstr>Selenium</vt:lpstr>
      <vt:lpstr>What is Selenium </vt:lpstr>
      <vt:lpstr>Components of Selenium </vt:lpstr>
      <vt:lpstr>Advantages of Using Selenium</vt:lpstr>
      <vt:lpstr>MAVEN Project SET UP in Eclipse </vt:lpstr>
      <vt:lpstr>Web Driver Browser Commands</vt:lpstr>
      <vt:lpstr>Selenium Navigation Commands</vt:lpstr>
      <vt:lpstr>Locators in Selenium </vt:lpstr>
      <vt:lpstr>Syntax of Xpath</vt:lpstr>
      <vt:lpstr>Web Element Command</vt:lpstr>
      <vt:lpstr>SeLECTING VALUES FROM A DROPDOWN</vt:lpstr>
      <vt:lpstr>JavaSCRIPT EXECUTOR INTERFACE</vt:lpstr>
      <vt:lpstr>Window Handle and Window Handles </vt:lpstr>
      <vt:lpstr>Pop Ups and Alert in Selenium </vt:lpstr>
      <vt:lpstr>Action Class in selenium</vt:lpstr>
      <vt:lpstr>CODE snipper for action class</vt:lpstr>
      <vt:lpstr>Taking screenshots in selenium</vt:lpstr>
      <vt:lpstr>Types of wait in selenium</vt:lpstr>
      <vt:lpstr>Types of wait in selenium</vt:lpstr>
      <vt:lpstr>Auto it </vt:lpstr>
      <vt:lpstr>Webdriver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Saurabh Kandhway</dc:creator>
  <cp:lastModifiedBy>Saurabh Kandhway</cp:lastModifiedBy>
  <cp:revision>26</cp:revision>
  <dcterms:created xsi:type="dcterms:W3CDTF">2023-03-24T06:47:17Z</dcterms:created>
  <dcterms:modified xsi:type="dcterms:W3CDTF">2023-03-28T01:43:39Z</dcterms:modified>
</cp:coreProperties>
</file>