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70" r:id="rId7"/>
    <p:sldId id="271"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EC5A627-014A-4AB8-B58E-EFDE15AEEE66}"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972C8-763D-4D46-BBEF-76B1A9C04AD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1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627-014A-4AB8-B58E-EFDE15AEEE66}"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61305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627-014A-4AB8-B58E-EFDE15AEEE66}"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972C8-763D-4D46-BBEF-76B1A9C04AD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24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627-014A-4AB8-B58E-EFDE15AEEE66}"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31982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5A627-014A-4AB8-B58E-EFDE15AEEE66}"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972C8-763D-4D46-BBEF-76B1A9C04AD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0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5A627-014A-4AB8-B58E-EFDE15AEEE66}"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54278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5A627-014A-4AB8-B58E-EFDE15AEEE66}" type="datetimeFigureOut">
              <a:rPr lang="en-IN" smtClean="0"/>
              <a:t>16-06-2023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80541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5A627-014A-4AB8-B58E-EFDE15AEEE66}" type="datetimeFigureOut">
              <a:rPr lang="en-IN" smtClean="0"/>
              <a:t>16-06-2023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10683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5A627-014A-4AB8-B58E-EFDE15AEEE66}" type="datetimeFigureOut">
              <a:rPr lang="en-IN" smtClean="0"/>
              <a:t>16-06-2023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44853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C5A627-014A-4AB8-B58E-EFDE15AEEE66}"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972C8-763D-4D46-BBEF-76B1A9C04AD0}" type="slidenum">
              <a:rPr lang="en-IN" smtClean="0"/>
              <a:t>‹#›</a:t>
            </a:fld>
            <a:endParaRPr lang="en-IN"/>
          </a:p>
        </p:txBody>
      </p:sp>
    </p:spTree>
    <p:extLst>
      <p:ext uri="{BB962C8B-B14F-4D97-AF65-F5344CB8AC3E}">
        <p14:creationId xmlns:p14="http://schemas.microsoft.com/office/powerpoint/2010/main" val="107369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5A627-014A-4AB8-B58E-EFDE15AEEE66}"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972C8-763D-4D46-BBEF-76B1A9C04AD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62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C5A627-014A-4AB8-B58E-EFDE15AEEE66}" type="datetimeFigureOut">
              <a:rPr lang="en-IN" smtClean="0"/>
              <a:t>16-06-2023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C1972C8-763D-4D46-BBEF-76B1A9C04AD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681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8659-BCFA-49BA-B66B-F8FD1E00E01C}"/>
              </a:ext>
            </a:extLst>
          </p:cNvPr>
          <p:cNvSpPr>
            <a:spLocks noGrp="1"/>
          </p:cNvSpPr>
          <p:nvPr>
            <p:ph type="ctrTitle"/>
          </p:nvPr>
        </p:nvSpPr>
        <p:spPr/>
        <p:txBody>
          <a:bodyPr/>
          <a:lstStyle/>
          <a:p>
            <a:r>
              <a:rPr lang="en-IN" dirty="0"/>
              <a:t>Amazon web services</a:t>
            </a:r>
          </a:p>
        </p:txBody>
      </p:sp>
      <p:sp>
        <p:nvSpPr>
          <p:cNvPr id="3" name="Subtitle 2">
            <a:extLst>
              <a:ext uri="{FF2B5EF4-FFF2-40B4-BE49-F238E27FC236}">
                <a16:creationId xmlns:a16="http://schemas.microsoft.com/office/drawing/2014/main" id="{268FCCE5-C574-C01D-C424-21BDEC37F945}"/>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56113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5599-F305-4A40-A180-66367C32381B}"/>
              </a:ext>
            </a:extLst>
          </p:cNvPr>
          <p:cNvSpPr>
            <a:spLocks noGrp="1"/>
          </p:cNvSpPr>
          <p:nvPr>
            <p:ph type="title"/>
          </p:nvPr>
        </p:nvSpPr>
        <p:spPr/>
        <p:txBody>
          <a:bodyPr/>
          <a:lstStyle/>
          <a:p>
            <a:r>
              <a:rPr lang="en-IN" dirty="0"/>
              <a:t>Pay as you go model</a:t>
            </a:r>
          </a:p>
        </p:txBody>
      </p:sp>
      <p:pic>
        <p:nvPicPr>
          <p:cNvPr id="5" name="Content Placeholder 4">
            <a:extLst>
              <a:ext uri="{FF2B5EF4-FFF2-40B4-BE49-F238E27FC236}">
                <a16:creationId xmlns:a16="http://schemas.microsoft.com/office/drawing/2014/main" id="{DB9EF7F0-2C27-0FC2-FB38-6C4FA3F129B7}"/>
              </a:ext>
            </a:extLst>
          </p:cNvPr>
          <p:cNvPicPr>
            <a:picLocks noGrp="1" noChangeAspect="1"/>
          </p:cNvPicPr>
          <p:nvPr>
            <p:ph idx="1"/>
          </p:nvPr>
        </p:nvPicPr>
        <p:blipFill>
          <a:blip r:embed="rId2"/>
          <a:stretch>
            <a:fillRect/>
          </a:stretch>
        </p:blipFill>
        <p:spPr>
          <a:xfrm>
            <a:off x="1590423" y="1960880"/>
            <a:ext cx="9483977" cy="4500880"/>
          </a:xfrm>
        </p:spPr>
      </p:pic>
    </p:spTree>
    <p:extLst>
      <p:ext uri="{BB962C8B-B14F-4D97-AF65-F5344CB8AC3E}">
        <p14:creationId xmlns:p14="http://schemas.microsoft.com/office/powerpoint/2010/main" val="401331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F53-840F-9051-96DB-45EE48ACA121}"/>
              </a:ext>
            </a:extLst>
          </p:cNvPr>
          <p:cNvSpPr>
            <a:spLocks noGrp="1"/>
          </p:cNvSpPr>
          <p:nvPr>
            <p:ph type="title"/>
          </p:nvPr>
        </p:nvSpPr>
        <p:spPr/>
        <p:txBody>
          <a:bodyPr/>
          <a:lstStyle/>
          <a:p>
            <a:r>
              <a:rPr lang="en-IN" dirty="0"/>
              <a:t>Advantages of </a:t>
            </a:r>
            <a:r>
              <a:rPr lang="en-IN" dirty="0" err="1"/>
              <a:t>aws</a:t>
            </a:r>
            <a:endParaRPr lang="en-IN" dirty="0"/>
          </a:p>
        </p:txBody>
      </p:sp>
      <p:sp>
        <p:nvSpPr>
          <p:cNvPr id="3" name="Content Placeholder 2">
            <a:extLst>
              <a:ext uri="{FF2B5EF4-FFF2-40B4-BE49-F238E27FC236}">
                <a16:creationId xmlns:a16="http://schemas.microsoft.com/office/drawing/2014/main" id="{732271E1-B5E9-8B9C-F79E-80C0FFA6AB11}"/>
              </a:ext>
            </a:extLst>
          </p:cNvPr>
          <p:cNvSpPr>
            <a:spLocks noGrp="1"/>
          </p:cNvSpPr>
          <p:nvPr>
            <p:ph idx="1"/>
          </p:nvPr>
        </p:nvSpPr>
        <p:spPr>
          <a:xfrm>
            <a:off x="1024128" y="1798320"/>
            <a:ext cx="10070592" cy="5201920"/>
          </a:xfrm>
        </p:spPr>
        <p:txBody>
          <a:bodyPr>
            <a:normAutofit/>
          </a:bodyPr>
          <a:lstStyle/>
          <a:p>
            <a:r>
              <a:rPr lang="en-IN" b="0" i="0" dirty="0">
                <a:solidFill>
                  <a:srgbClr val="610B4B"/>
                </a:solidFill>
                <a:effectLst/>
                <a:latin typeface="erdana"/>
              </a:rPr>
              <a:t>1) Flexibility</a:t>
            </a:r>
          </a:p>
          <a:p>
            <a:r>
              <a:rPr lang="en-US" b="0" i="0" dirty="0">
                <a:solidFill>
                  <a:srgbClr val="000000"/>
                </a:solidFill>
                <a:effectLst/>
                <a:latin typeface="inter-regular"/>
              </a:rPr>
              <a:t>We can get more time for core business tasks due to the instant availability of new features and services in AWS.</a:t>
            </a:r>
          </a:p>
          <a:p>
            <a:pPr marL="0" indent="0">
              <a:buNone/>
            </a:pPr>
            <a:r>
              <a:rPr lang="en-IN" b="0" i="0" dirty="0">
                <a:solidFill>
                  <a:srgbClr val="610B4B"/>
                </a:solidFill>
                <a:effectLst/>
                <a:latin typeface="erdana"/>
              </a:rPr>
              <a:t>2) Cost-effectiveness</a:t>
            </a:r>
          </a:p>
          <a:p>
            <a:pPr marL="0" indent="0">
              <a:buNone/>
            </a:pPr>
            <a:r>
              <a:rPr lang="en-US" b="0" i="0" dirty="0">
                <a:solidFill>
                  <a:srgbClr val="333333"/>
                </a:solidFill>
                <a:effectLst/>
                <a:latin typeface="inter-regular"/>
              </a:rPr>
              <a:t>AWS requires no upfront investment, long-term commitment, and minimum expense when compared to traditional IT infrastructure that requires a huge investment.</a:t>
            </a:r>
            <a:endParaRPr lang="en-IN" b="0" i="0" dirty="0">
              <a:solidFill>
                <a:srgbClr val="610B4B"/>
              </a:solidFill>
              <a:effectLst/>
              <a:latin typeface="erdana"/>
            </a:endParaRPr>
          </a:p>
          <a:p>
            <a:r>
              <a:rPr lang="en-IN" b="0" i="0" dirty="0">
                <a:solidFill>
                  <a:srgbClr val="610B4B"/>
                </a:solidFill>
                <a:effectLst/>
                <a:latin typeface="erdana"/>
              </a:rPr>
              <a:t>3) Scalability/Elasticity</a:t>
            </a:r>
          </a:p>
          <a:p>
            <a:r>
              <a:rPr lang="en-US" b="0" i="0" dirty="0">
                <a:solidFill>
                  <a:srgbClr val="333333"/>
                </a:solidFill>
                <a:effectLst/>
                <a:latin typeface="inter-regular"/>
              </a:rPr>
              <a:t>Through AWS, autoscaling and elastic load balancing techniques are automatically scaled up or down, when demand increases or decreases respectively</a:t>
            </a:r>
            <a:endParaRPr lang="en-IN" b="0" i="0" dirty="0">
              <a:solidFill>
                <a:srgbClr val="610B4B"/>
              </a:solidFill>
              <a:effectLst/>
              <a:latin typeface="erdana"/>
            </a:endParaRPr>
          </a:p>
          <a:p>
            <a:r>
              <a:rPr lang="en-IN" b="0" i="0" dirty="0">
                <a:solidFill>
                  <a:srgbClr val="610B4B"/>
                </a:solidFill>
                <a:effectLst/>
                <a:latin typeface="erdana"/>
              </a:rPr>
              <a:t>4) Security</a:t>
            </a:r>
          </a:p>
          <a:p>
            <a:r>
              <a:rPr lang="en-US" b="0" i="0" dirty="0">
                <a:solidFill>
                  <a:srgbClr val="000000"/>
                </a:solidFill>
                <a:effectLst/>
                <a:latin typeface="inter-regular"/>
              </a:rPr>
              <a:t>AWS provides end-to-end security and privacy to customers.</a:t>
            </a:r>
          </a:p>
          <a:p>
            <a:endParaRPr lang="en-IN" b="0" i="0" dirty="0">
              <a:solidFill>
                <a:srgbClr val="610B4B"/>
              </a:solidFill>
              <a:effectLst/>
              <a:latin typeface="erdana"/>
            </a:endParaRPr>
          </a:p>
          <a:p>
            <a:endParaRPr lang="en-IN" b="0" i="0" dirty="0">
              <a:solidFill>
                <a:srgbClr val="610B4B"/>
              </a:solidFill>
              <a:effectLst/>
              <a:latin typeface="erdana"/>
            </a:endParaRPr>
          </a:p>
          <a:p>
            <a:endParaRPr lang="en-IN" dirty="0"/>
          </a:p>
        </p:txBody>
      </p:sp>
    </p:spTree>
    <p:extLst>
      <p:ext uri="{BB962C8B-B14F-4D97-AF65-F5344CB8AC3E}">
        <p14:creationId xmlns:p14="http://schemas.microsoft.com/office/powerpoint/2010/main" val="415659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F42A-C512-ABEC-CCCD-5D5CA697F6DC}"/>
              </a:ext>
            </a:extLst>
          </p:cNvPr>
          <p:cNvSpPr>
            <a:spLocks noGrp="1"/>
          </p:cNvSpPr>
          <p:nvPr>
            <p:ph type="title"/>
          </p:nvPr>
        </p:nvSpPr>
        <p:spPr/>
        <p:txBody>
          <a:bodyPr/>
          <a:lstStyle/>
          <a:p>
            <a:r>
              <a:rPr lang="en-IN" dirty="0"/>
              <a:t>Aws global infrastructure</a:t>
            </a:r>
          </a:p>
        </p:txBody>
      </p:sp>
      <p:sp>
        <p:nvSpPr>
          <p:cNvPr id="3" name="Content Placeholder 2">
            <a:extLst>
              <a:ext uri="{FF2B5EF4-FFF2-40B4-BE49-F238E27FC236}">
                <a16:creationId xmlns:a16="http://schemas.microsoft.com/office/drawing/2014/main" id="{B4E71AFC-37FE-E3E8-D707-7894EDD1A03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AWS is a cloud computing platform which is globally available.</a:t>
            </a:r>
          </a:p>
          <a:p>
            <a:pPr algn="just">
              <a:buFont typeface="Arial" panose="020B0604020202020204" pitchFamily="34" charset="0"/>
              <a:buChar char="•"/>
            </a:pPr>
            <a:r>
              <a:rPr lang="en-US" b="0" i="0" dirty="0">
                <a:solidFill>
                  <a:srgbClr val="000000"/>
                </a:solidFill>
                <a:effectLst/>
                <a:latin typeface="inter-regular"/>
              </a:rPr>
              <a:t>Global infrastructure is a region around the world in which AWS is based. Global infrastructure is a bunch of high-level IT services which is shown below:</a:t>
            </a:r>
          </a:p>
          <a:p>
            <a:pPr algn="just">
              <a:buFont typeface="Arial" panose="020B0604020202020204" pitchFamily="34" charset="0"/>
              <a:buChar char="•"/>
            </a:pPr>
            <a:r>
              <a:rPr lang="en-US" b="0" i="0" dirty="0">
                <a:solidFill>
                  <a:srgbClr val="000000"/>
                </a:solidFill>
                <a:effectLst/>
                <a:latin typeface="inter-regular"/>
              </a:rPr>
              <a:t>AWS is available in 19 regions, and 57 availability zones in December 2018 and 5 more regions 15 more availability zones for 2019.</a:t>
            </a:r>
          </a:p>
          <a:p>
            <a:endParaRPr lang="en-IN" dirty="0"/>
          </a:p>
        </p:txBody>
      </p:sp>
      <p:pic>
        <p:nvPicPr>
          <p:cNvPr id="5" name="Picture 4">
            <a:extLst>
              <a:ext uri="{FF2B5EF4-FFF2-40B4-BE49-F238E27FC236}">
                <a16:creationId xmlns:a16="http://schemas.microsoft.com/office/drawing/2014/main" id="{68E08991-301C-7DA0-7A87-5C44D250B20C}"/>
              </a:ext>
            </a:extLst>
          </p:cNvPr>
          <p:cNvPicPr>
            <a:picLocks noChangeAspect="1"/>
          </p:cNvPicPr>
          <p:nvPr/>
        </p:nvPicPr>
        <p:blipFill>
          <a:blip r:embed="rId2"/>
          <a:stretch>
            <a:fillRect/>
          </a:stretch>
        </p:blipFill>
        <p:spPr>
          <a:xfrm>
            <a:off x="2367281" y="4373075"/>
            <a:ext cx="6167120" cy="2137453"/>
          </a:xfrm>
          <a:prstGeom prst="rect">
            <a:avLst/>
          </a:prstGeom>
        </p:spPr>
      </p:pic>
    </p:spTree>
    <p:extLst>
      <p:ext uri="{BB962C8B-B14F-4D97-AF65-F5344CB8AC3E}">
        <p14:creationId xmlns:p14="http://schemas.microsoft.com/office/powerpoint/2010/main" val="160855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16F4-460A-4151-ADE7-97888B6F4529}"/>
              </a:ext>
            </a:extLst>
          </p:cNvPr>
          <p:cNvSpPr>
            <a:spLocks noGrp="1"/>
          </p:cNvSpPr>
          <p:nvPr>
            <p:ph type="title"/>
          </p:nvPr>
        </p:nvSpPr>
        <p:spPr/>
        <p:txBody>
          <a:bodyPr/>
          <a:lstStyle/>
          <a:p>
            <a:pPr algn="just"/>
            <a:r>
              <a:rPr lang="en-IN" b="0" i="0" dirty="0">
                <a:solidFill>
                  <a:schemeClr val="tx1"/>
                </a:solidFill>
                <a:effectLst/>
                <a:latin typeface="Tw Cen MT Condensed (Headings)"/>
              </a:rPr>
              <a:t>Availability zone as a Data </a:t>
            </a:r>
            <a:r>
              <a:rPr lang="en-IN" b="0" i="0" dirty="0" err="1">
                <a:solidFill>
                  <a:schemeClr val="tx1"/>
                </a:solidFill>
                <a:effectLst/>
                <a:latin typeface="Tw Cen MT Condensed (Headings)"/>
              </a:rPr>
              <a:t>Center</a:t>
            </a:r>
            <a:endParaRPr lang="en-IN" b="0" i="0" dirty="0">
              <a:solidFill>
                <a:schemeClr val="tx1"/>
              </a:solidFill>
              <a:effectLst/>
              <a:latin typeface="Tw Cen MT Condensed (Headings)"/>
            </a:endParaRPr>
          </a:p>
        </p:txBody>
      </p:sp>
      <p:sp>
        <p:nvSpPr>
          <p:cNvPr id="3" name="Content Placeholder 2">
            <a:extLst>
              <a:ext uri="{FF2B5EF4-FFF2-40B4-BE49-F238E27FC236}">
                <a16:creationId xmlns:a16="http://schemas.microsoft.com/office/drawing/2014/main" id="{04ECE079-FE02-0AC5-07FD-95737D9789A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An availability zone is a facility that can be somewhere in a country or in a city. Inside this facility, i.e., Data Centre, we can have multiple servers, switches, load balancing, firewalls. The things which interact with the cloud sits inside the data centers.</a:t>
            </a:r>
          </a:p>
          <a:p>
            <a:pPr algn="just">
              <a:buFont typeface="Arial" panose="020B0604020202020204" pitchFamily="34" charset="0"/>
              <a:buChar char="•"/>
            </a:pPr>
            <a:r>
              <a:rPr lang="en-US" b="0" i="0" dirty="0">
                <a:solidFill>
                  <a:srgbClr val="000000"/>
                </a:solidFill>
                <a:effectLst/>
                <a:latin typeface="inter-regular"/>
              </a:rPr>
              <a:t>An availability zone can be a several data centers, but if they are close together, they are counted as 1 availability zone.</a:t>
            </a:r>
          </a:p>
          <a:p>
            <a:endParaRPr lang="en-IN" dirty="0"/>
          </a:p>
        </p:txBody>
      </p:sp>
    </p:spTree>
    <p:extLst>
      <p:ext uri="{BB962C8B-B14F-4D97-AF65-F5344CB8AC3E}">
        <p14:creationId xmlns:p14="http://schemas.microsoft.com/office/powerpoint/2010/main" val="366245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2FBD-B970-DCC7-A366-00E42CD6F92D}"/>
              </a:ext>
            </a:extLst>
          </p:cNvPr>
          <p:cNvSpPr>
            <a:spLocks noGrp="1"/>
          </p:cNvSpPr>
          <p:nvPr>
            <p:ph type="title"/>
          </p:nvPr>
        </p:nvSpPr>
        <p:spPr/>
        <p:txBody>
          <a:bodyPr/>
          <a:lstStyle/>
          <a:p>
            <a:r>
              <a:rPr lang="en-IN" dirty="0"/>
              <a:t>Aws regions</a:t>
            </a:r>
          </a:p>
        </p:txBody>
      </p:sp>
      <p:pic>
        <p:nvPicPr>
          <p:cNvPr id="5" name="Content Placeholder 4">
            <a:extLst>
              <a:ext uri="{FF2B5EF4-FFF2-40B4-BE49-F238E27FC236}">
                <a16:creationId xmlns:a16="http://schemas.microsoft.com/office/drawing/2014/main" id="{F5387E61-9364-F562-9D70-4655A9D62906}"/>
              </a:ext>
            </a:extLst>
          </p:cNvPr>
          <p:cNvPicPr>
            <a:picLocks noGrp="1" noChangeAspect="1"/>
          </p:cNvPicPr>
          <p:nvPr>
            <p:ph idx="1"/>
          </p:nvPr>
        </p:nvPicPr>
        <p:blipFill>
          <a:blip r:embed="rId2"/>
          <a:stretch>
            <a:fillRect/>
          </a:stretch>
        </p:blipFill>
        <p:spPr>
          <a:xfrm>
            <a:off x="1433190" y="2223383"/>
            <a:ext cx="8680692" cy="3679577"/>
          </a:xfrm>
        </p:spPr>
      </p:pic>
    </p:spTree>
    <p:extLst>
      <p:ext uri="{BB962C8B-B14F-4D97-AF65-F5344CB8AC3E}">
        <p14:creationId xmlns:p14="http://schemas.microsoft.com/office/powerpoint/2010/main" val="231789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0974-4EC5-D4A9-B35A-77D30D449982}"/>
              </a:ext>
            </a:extLst>
          </p:cNvPr>
          <p:cNvSpPr>
            <a:spLocks noGrp="1"/>
          </p:cNvSpPr>
          <p:nvPr>
            <p:ph type="title"/>
          </p:nvPr>
        </p:nvSpPr>
        <p:spPr/>
        <p:txBody>
          <a:bodyPr/>
          <a:lstStyle/>
          <a:p>
            <a:r>
              <a:rPr lang="en-IN" dirty="0"/>
              <a:t>Edge locations </a:t>
            </a:r>
          </a:p>
        </p:txBody>
      </p:sp>
      <p:pic>
        <p:nvPicPr>
          <p:cNvPr id="5" name="Content Placeholder 4">
            <a:extLst>
              <a:ext uri="{FF2B5EF4-FFF2-40B4-BE49-F238E27FC236}">
                <a16:creationId xmlns:a16="http://schemas.microsoft.com/office/drawing/2014/main" id="{D3B3E363-CDD9-5944-64A4-16AE96635681}"/>
              </a:ext>
            </a:extLst>
          </p:cNvPr>
          <p:cNvPicPr>
            <a:picLocks noGrp="1" noChangeAspect="1"/>
          </p:cNvPicPr>
          <p:nvPr>
            <p:ph idx="1"/>
          </p:nvPr>
        </p:nvPicPr>
        <p:blipFill>
          <a:blip r:embed="rId2"/>
          <a:stretch>
            <a:fillRect/>
          </a:stretch>
        </p:blipFill>
        <p:spPr>
          <a:xfrm>
            <a:off x="1024128" y="2172598"/>
            <a:ext cx="9720072" cy="3374762"/>
          </a:xfrm>
        </p:spPr>
      </p:pic>
    </p:spTree>
    <p:extLst>
      <p:ext uri="{BB962C8B-B14F-4D97-AF65-F5344CB8AC3E}">
        <p14:creationId xmlns:p14="http://schemas.microsoft.com/office/powerpoint/2010/main" val="6979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591F-01A0-2D19-56F0-67054B6282F8}"/>
              </a:ext>
            </a:extLst>
          </p:cNvPr>
          <p:cNvSpPr>
            <a:spLocks noGrp="1"/>
          </p:cNvSpPr>
          <p:nvPr>
            <p:ph type="title"/>
          </p:nvPr>
        </p:nvSpPr>
        <p:spPr/>
        <p:txBody>
          <a:bodyPr/>
          <a:lstStyle/>
          <a:p>
            <a:r>
              <a:rPr lang="en-IN" dirty="0"/>
              <a:t>Regional edge caches</a:t>
            </a:r>
          </a:p>
        </p:txBody>
      </p:sp>
      <p:pic>
        <p:nvPicPr>
          <p:cNvPr id="5" name="Content Placeholder 4">
            <a:extLst>
              <a:ext uri="{FF2B5EF4-FFF2-40B4-BE49-F238E27FC236}">
                <a16:creationId xmlns:a16="http://schemas.microsoft.com/office/drawing/2014/main" id="{6BE0D6B6-8B7C-E535-FD9C-6CADD27998DD}"/>
              </a:ext>
            </a:extLst>
          </p:cNvPr>
          <p:cNvPicPr>
            <a:picLocks noGrp="1" noChangeAspect="1"/>
          </p:cNvPicPr>
          <p:nvPr>
            <p:ph idx="1"/>
          </p:nvPr>
        </p:nvPicPr>
        <p:blipFill>
          <a:blip r:embed="rId2"/>
          <a:stretch>
            <a:fillRect/>
          </a:stretch>
        </p:blipFill>
        <p:spPr>
          <a:xfrm>
            <a:off x="893064" y="2084832"/>
            <a:ext cx="10405872" cy="3502387"/>
          </a:xfrm>
        </p:spPr>
      </p:pic>
    </p:spTree>
    <p:extLst>
      <p:ext uri="{BB962C8B-B14F-4D97-AF65-F5344CB8AC3E}">
        <p14:creationId xmlns:p14="http://schemas.microsoft.com/office/powerpoint/2010/main" val="129810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DF73-CC87-F554-E82B-95400DC9C62F}"/>
              </a:ext>
            </a:extLst>
          </p:cNvPr>
          <p:cNvSpPr>
            <a:spLocks noGrp="1"/>
          </p:cNvSpPr>
          <p:nvPr>
            <p:ph type="title"/>
          </p:nvPr>
        </p:nvSpPr>
        <p:spPr/>
        <p:txBody>
          <a:bodyPr/>
          <a:lstStyle/>
          <a:p>
            <a:r>
              <a:rPr lang="en-IN" dirty="0"/>
              <a:t>What is cloud computing</a:t>
            </a:r>
          </a:p>
        </p:txBody>
      </p:sp>
      <p:sp>
        <p:nvSpPr>
          <p:cNvPr id="3" name="Content Placeholder 2">
            <a:extLst>
              <a:ext uri="{FF2B5EF4-FFF2-40B4-BE49-F238E27FC236}">
                <a16:creationId xmlns:a16="http://schemas.microsoft.com/office/drawing/2014/main" id="{17EA2C56-EF7A-B4BF-2BEC-8772885BFFB8}"/>
              </a:ext>
            </a:extLst>
          </p:cNvPr>
          <p:cNvSpPr>
            <a:spLocks noGrp="1"/>
          </p:cNvSpPr>
          <p:nvPr>
            <p:ph idx="1"/>
          </p:nvPr>
        </p:nvSpPr>
        <p:spPr/>
        <p:txBody>
          <a:bodyPr>
            <a:normAutofit lnSpcReduction="10000"/>
          </a:bodyPr>
          <a:lstStyle/>
          <a:p>
            <a:r>
              <a:rPr lang="en-US" b="0" i="0" dirty="0">
                <a:solidFill>
                  <a:srgbClr val="333333"/>
                </a:solidFill>
                <a:effectLst/>
                <a:latin typeface="inter-regular"/>
              </a:rPr>
              <a:t>The term cloud refers to a network or the internet. It is a technology that uses remote servers on the internet to store, manage, and access data online rather than local drives. The data can be anything such as files, images, documents, audio, video, and more.</a:t>
            </a:r>
          </a:p>
          <a:p>
            <a:pPr algn="just">
              <a:buFont typeface="Arial" panose="020B0604020202020204" pitchFamily="34" charset="0"/>
              <a:buChar char="•"/>
            </a:pPr>
            <a:r>
              <a:rPr lang="en-US" b="0" i="0" dirty="0">
                <a:solidFill>
                  <a:srgbClr val="000000"/>
                </a:solidFill>
                <a:effectLst/>
                <a:latin typeface="inter-regular"/>
              </a:rPr>
              <a:t>Developing new applications and services</a:t>
            </a:r>
          </a:p>
          <a:p>
            <a:pPr algn="just">
              <a:buFont typeface="Arial" panose="020B0604020202020204" pitchFamily="34" charset="0"/>
              <a:buChar char="•"/>
            </a:pPr>
            <a:r>
              <a:rPr lang="en-US" b="0" i="0" dirty="0">
                <a:solidFill>
                  <a:srgbClr val="000000"/>
                </a:solidFill>
                <a:effectLst/>
                <a:latin typeface="inter-regular"/>
              </a:rPr>
              <a:t>Storage, back up, and recovery of data</a:t>
            </a:r>
          </a:p>
          <a:p>
            <a:pPr algn="just">
              <a:buFont typeface="Arial" panose="020B0604020202020204" pitchFamily="34" charset="0"/>
              <a:buChar char="•"/>
            </a:pPr>
            <a:r>
              <a:rPr lang="en-US" b="0" i="0" dirty="0">
                <a:solidFill>
                  <a:srgbClr val="000000"/>
                </a:solidFill>
                <a:effectLst/>
                <a:latin typeface="inter-regular"/>
              </a:rPr>
              <a:t>Hosting blogs and websites</a:t>
            </a:r>
          </a:p>
          <a:p>
            <a:pPr algn="just">
              <a:buFont typeface="Arial" panose="020B0604020202020204" pitchFamily="34" charset="0"/>
              <a:buChar char="•"/>
            </a:pPr>
            <a:r>
              <a:rPr lang="en-US" b="0" i="0" dirty="0">
                <a:solidFill>
                  <a:srgbClr val="000000"/>
                </a:solidFill>
                <a:effectLst/>
                <a:latin typeface="inter-regular"/>
              </a:rPr>
              <a:t>Delivery of software on demand</a:t>
            </a:r>
          </a:p>
          <a:p>
            <a:pPr algn="just">
              <a:buFont typeface="Arial" panose="020B0604020202020204" pitchFamily="34" charset="0"/>
              <a:buChar char="•"/>
            </a:pPr>
            <a:r>
              <a:rPr lang="en-US" b="0" i="0" dirty="0">
                <a:solidFill>
                  <a:srgbClr val="000000"/>
                </a:solidFill>
                <a:effectLst/>
                <a:latin typeface="inter-regular"/>
              </a:rPr>
              <a:t>Analysis of data</a:t>
            </a:r>
          </a:p>
          <a:p>
            <a:pPr algn="just">
              <a:buFont typeface="Arial" panose="020B0604020202020204" pitchFamily="34" charset="0"/>
              <a:buChar char="•"/>
            </a:pPr>
            <a:r>
              <a:rPr lang="en-US" b="0" i="0" dirty="0">
                <a:solidFill>
                  <a:srgbClr val="000000"/>
                </a:solidFill>
                <a:effectLst/>
                <a:latin typeface="inter-regular"/>
              </a:rPr>
              <a:t>Streaming videos and audios</a:t>
            </a:r>
          </a:p>
          <a:p>
            <a:endParaRPr lang="en-IN" dirty="0"/>
          </a:p>
        </p:txBody>
      </p:sp>
      <p:pic>
        <p:nvPicPr>
          <p:cNvPr id="5" name="Picture 4">
            <a:extLst>
              <a:ext uri="{FF2B5EF4-FFF2-40B4-BE49-F238E27FC236}">
                <a16:creationId xmlns:a16="http://schemas.microsoft.com/office/drawing/2014/main" id="{F2309437-FCE7-6724-7DD4-49ECF8FFE371}"/>
              </a:ext>
            </a:extLst>
          </p:cNvPr>
          <p:cNvPicPr>
            <a:picLocks noChangeAspect="1"/>
          </p:cNvPicPr>
          <p:nvPr/>
        </p:nvPicPr>
        <p:blipFill>
          <a:blip r:embed="rId2"/>
          <a:stretch>
            <a:fillRect/>
          </a:stretch>
        </p:blipFill>
        <p:spPr>
          <a:xfrm>
            <a:off x="6252719" y="3207813"/>
            <a:ext cx="4915153" cy="3130711"/>
          </a:xfrm>
          <a:prstGeom prst="rect">
            <a:avLst/>
          </a:prstGeom>
        </p:spPr>
      </p:pic>
    </p:spTree>
    <p:extLst>
      <p:ext uri="{BB962C8B-B14F-4D97-AF65-F5344CB8AC3E}">
        <p14:creationId xmlns:p14="http://schemas.microsoft.com/office/powerpoint/2010/main" val="337685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B36B-3C53-5152-629E-F5C3AA91E89A}"/>
              </a:ext>
            </a:extLst>
          </p:cNvPr>
          <p:cNvSpPr>
            <a:spLocks noGrp="1"/>
          </p:cNvSpPr>
          <p:nvPr>
            <p:ph type="title"/>
          </p:nvPr>
        </p:nvSpPr>
        <p:spPr/>
        <p:txBody>
          <a:bodyPr/>
          <a:lstStyle/>
          <a:p>
            <a:r>
              <a:rPr lang="en-IN" dirty="0"/>
              <a:t>Cloud service models</a:t>
            </a:r>
          </a:p>
        </p:txBody>
      </p:sp>
      <p:pic>
        <p:nvPicPr>
          <p:cNvPr id="5" name="Content Placeholder 4">
            <a:extLst>
              <a:ext uri="{FF2B5EF4-FFF2-40B4-BE49-F238E27FC236}">
                <a16:creationId xmlns:a16="http://schemas.microsoft.com/office/drawing/2014/main" id="{A6AB6E83-D92A-236C-F651-C1B05085348D}"/>
              </a:ext>
            </a:extLst>
          </p:cNvPr>
          <p:cNvPicPr>
            <a:picLocks noGrp="1" noChangeAspect="1"/>
          </p:cNvPicPr>
          <p:nvPr>
            <p:ph idx="1"/>
          </p:nvPr>
        </p:nvPicPr>
        <p:blipFill>
          <a:blip r:embed="rId2"/>
          <a:stretch>
            <a:fillRect/>
          </a:stretch>
        </p:blipFill>
        <p:spPr>
          <a:xfrm>
            <a:off x="2285887" y="1950720"/>
            <a:ext cx="7345793" cy="4470400"/>
          </a:xfrm>
        </p:spPr>
      </p:pic>
    </p:spTree>
    <p:extLst>
      <p:ext uri="{BB962C8B-B14F-4D97-AF65-F5344CB8AC3E}">
        <p14:creationId xmlns:p14="http://schemas.microsoft.com/office/powerpoint/2010/main" val="154886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2C12-7B22-BCF3-2791-179B32EE4322}"/>
              </a:ext>
            </a:extLst>
          </p:cNvPr>
          <p:cNvSpPr>
            <a:spLocks noGrp="1"/>
          </p:cNvSpPr>
          <p:nvPr>
            <p:ph type="title"/>
          </p:nvPr>
        </p:nvSpPr>
        <p:spPr/>
        <p:txBody>
          <a:bodyPr/>
          <a:lstStyle/>
          <a:p>
            <a:r>
              <a:rPr lang="en-IN" dirty="0" err="1"/>
              <a:t>Iaas</a:t>
            </a:r>
            <a:endParaRPr lang="en-IN" dirty="0"/>
          </a:p>
        </p:txBody>
      </p:sp>
      <p:sp>
        <p:nvSpPr>
          <p:cNvPr id="3" name="Content Placeholder 2">
            <a:extLst>
              <a:ext uri="{FF2B5EF4-FFF2-40B4-BE49-F238E27FC236}">
                <a16:creationId xmlns:a16="http://schemas.microsoft.com/office/drawing/2014/main" id="{C66F249C-C780-F9C4-585A-4DEC5D916563}"/>
              </a:ext>
            </a:extLst>
          </p:cNvPr>
          <p:cNvSpPr>
            <a:spLocks noGrp="1"/>
          </p:cNvSpPr>
          <p:nvPr>
            <p:ph idx="1"/>
          </p:nvPr>
        </p:nvSpPr>
        <p:spPr/>
        <p:txBody>
          <a:bodyPr>
            <a:normAutofit/>
          </a:bodyPr>
          <a:lstStyle/>
          <a:p>
            <a:r>
              <a:rPr lang="en-US" sz="1800" b="0" i="0" dirty="0" err="1">
                <a:solidFill>
                  <a:srgbClr val="333333"/>
                </a:solidFill>
                <a:effectLst/>
                <a:latin typeface="inter-regular"/>
              </a:rPr>
              <a:t>Iaas</a:t>
            </a:r>
            <a:r>
              <a:rPr lang="en-US" sz="1800" b="0" i="0" dirty="0">
                <a:solidFill>
                  <a:srgbClr val="333333"/>
                </a:solidFill>
                <a:effectLst/>
                <a:latin typeface="inter-regular"/>
              </a:rPr>
              <a:t> is also known as </a:t>
            </a:r>
            <a:r>
              <a:rPr lang="en-US" sz="1800" b="1" i="0" dirty="0">
                <a:solidFill>
                  <a:srgbClr val="333333"/>
                </a:solidFill>
                <a:effectLst/>
                <a:latin typeface="inter-bold"/>
              </a:rPr>
              <a:t>Hardware as a Service (</a:t>
            </a:r>
            <a:r>
              <a:rPr lang="en-US" sz="1800" b="1" i="0" dirty="0" err="1">
                <a:solidFill>
                  <a:srgbClr val="333333"/>
                </a:solidFill>
                <a:effectLst/>
                <a:latin typeface="inter-bold"/>
              </a:rPr>
              <a:t>HaaS</a:t>
            </a:r>
            <a:r>
              <a:rPr lang="en-US" sz="1800" b="1" i="0" dirty="0">
                <a:solidFill>
                  <a:srgbClr val="333333"/>
                </a:solidFill>
                <a:effectLst/>
                <a:latin typeface="inter-bold"/>
              </a:rPr>
              <a:t>)</a:t>
            </a:r>
            <a:r>
              <a:rPr lang="en-US" sz="1800" b="0" i="0" dirty="0">
                <a:solidFill>
                  <a:srgbClr val="333333"/>
                </a:solidFill>
                <a:effectLst/>
                <a:latin typeface="inter-regular"/>
              </a:rPr>
              <a:t>. It is one of the layers of the cloud computing platform. It allows customers to outsource their IT infrastructures such as servers, networking, processing, storage, virtual machines, and other resources. Customers access these resources on the Internet using a pay-as-per use model.</a:t>
            </a:r>
            <a:endParaRPr lang="en-IN" sz="1800" dirty="0"/>
          </a:p>
        </p:txBody>
      </p:sp>
      <p:pic>
        <p:nvPicPr>
          <p:cNvPr id="5" name="Picture 4">
            <a:extLst>
              <a:ext uri="{FF2B5EF4-FFF2-40B4-BE49-F238E27FC236}">
                <a16:creationId xmlns:a16="http://schemas.microsoft.com/office/drawing/2014/main" id="{F89872F4-4A61-6350-2C4A-FD94EA805867}"/>
              </a:ext>
            </a:extLst>
          </p:cNvPr>
          <p:cNvPicPr>
            <a:picLocks noChangeAspect="1"/>
          </p:cNvPicPr>
          <p:nvPr/>
        </p:nvPicPr>
        <p:blipFill>
          <a:blip r:embed="rId2"/>
          <a:stretch>
            <a:fillRect/>
          </a:stretch>
        </p:blipFill>
        <p:spPr>
          <a:xfrm>
            <a:off x="1178560" y="3381389"/>
            <a:ext cx="8493759" cy="3344531"/>
          </a:xfrm>
          <a:prstGeom prst="rect">
            <a:avLst/>
          </a:prstGeom>
        </p:spPr>
      </p:pic>
    </p:spTree>
    <p:extLst>
      <p:ext uri="{BB962C8B-B14F-4D97-AF65-F5344CB8AC3E}">
        <p14:creationId xmlns:p14="http://schemas.microsoft.com/office/powerpoint/2010/main" val="87275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D0E2-A523-EB54-195C-37441AED7CCE}"/>
              </a:ext>
            </a:extLst>
          </p:cNvPr>
          <p:cNvSpPr>
            <a:spLocks noGrp="1"/>
          </p:cNvSpPr>
          <p:nvPr>
            <p:ph type="title"/>
          </p:nvPr>
        </p:nvSpPr>
        <p:spPr/>
        <p:txBody>
          <a:bodyPr/>
          <a:lstStyle/>
          <a:p>
            <a:r>
              <a:rPr lang="en-IN" dirty="0" err="1"/>
              <a:t>pAAs</a:t>
            </a:r>
            <a:endParaRPr lang="en-IN" dirty="0"/>
          </a:p>
        </p:txBody>
      </p:sp>
      <p:sp>
        <p:nvSpPr>
          <p:cNvPr id="3" name="Content Placeholder 2">
            <a:extLst>
              <a:ext uri="{FF2B5EF4-FFF2-40B4-BE49-F238E27FC236}">
                <a16:creationId xmlns:a16="http://schemas.microsoft.com/office/drawing/2014/main" id="{668D4719-4F02-2929-77BB-019763B1E744}"/>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Platform as a Service (PaaS) provides a runtime environment. It allows programmers to easily create, test, run, and deploy web applications. You can purchase these applications from a cloud service provider on a pay-as-per use basis and access them using the Internet connection. In PaaS, back end scalability is managed by the cloud service provider, so end- users do not need to worry about managing the infrastructure.</a:t>
            </a:r>
          </a:p>
          <a:p>
            <a:pPr algn="just"/>
            <a:r>
              <a:rPr lang="en-US" b="0" i="0" dirty="0">
                <a:solidFill>
                  <a:srgbClr val="333333"/>
                </a:solidFill>
                <a:effectLst/>
                <a:latin typeface="inter-regular"/>
              </a:rPr>
              <a:t>PaaS includes infrastructure (servers, storage, and networking) and platform (middleware, development tools, database management systems, business intelligence, and more) to support the web application life cycle.</a:t>
            </a:r>
          </a:p>
          <a:p>
            <a:pPr algn="just"/>
            <a:r>
              <a:rPr lang="en-US" b="1" i="0" dirty="0">
                <a:solidFill>
                  <a:srgbClr val="333333"/>
                </a:solidFill>
                <a:effectLst/>
                <a:latin typeface="inter-bold"/>
              </a:rPr>
              <a:t>Example:</a:t>
            </a:r>
            <a:r>
              <a:rPr lang="en-US" b="0" i="0" dirty="0">
                <a:solidFill>
                  <a:srgbClr val="333333"/>
                </a:solidFill>
                <a:effectLst/>
                <a:latin typeface="inter-regular"/>
              </a:rPr>
              <a:t> Google App Engine, Force.com, </a:t>
            </a:r>
            <a:r>
              <a:rPr lang="en-US" b="0" i="0" dirty="0" err="1">
                <a:solidFill>
                  <a:srgbClr val="333333"/>
                </a:solidFill>
                <a:effectLst/>
                <a:latin typeface="inter-regular"/>
              </a:rPr>
              <a:t>Joyent</a:t>
            </a:r>
            <a:r>
              <a:rPr lang="en-US" b="0" i="0" dirty="0">
                <a:solidFill>
                  <a:srgbClr val="333333"/>
                </a:solidFill>
                <a:effectLst/>
                <a:latin typeface="inter-regular"/>
              </a:rPr>
              <a:t>, Azure.</a:t>
            </a:r>
          </a:p>
          <a:p>
            <a:pPr algn="just"/>
            <a:r>
              <a:rPr lang="en-US" b="0" i="0" dirty="0">
                <a:solidFill>
                  <a:srgbClr val="333333"/>
                </a:solidFill>
                <a:effectLst/>
                <a:latin typeface="inter-regular"/>
              </a:rPr>
              <a:t>PaaS providers provide the Programming languages, Application frameworks, Databases, and Other tools:</a:t>
            </a:r>
          </a:p>
          <a:p>
            <a:endParaRPr lang="en-IN" dirty="0"/>
          </a:p>
        </p:txBody>
      </p:sp>
    </p:spTree>
    <p:extLst>
      <p:ext uri="{BB962C8B-B14F-4D97-AF65-F5344CB8AC3E}">
        <p14:creationId xmlns:p14="http://schemas.microsoft.com/office/powerpoint/2010/main" val="59995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7B09-D83E-B8D4-43BD-CA6655ECDA3F}"/>
              </a:ext>
            </a:extLst>
          </p:cNvPr>
          <p:cNvSpPr>
            <a:spLocks noGrp="1"/>
          </p:cNvSpPr>
          <p:nvPr>
            <p:ph type="title"/>
          </p:nvPr>
        </p:nvSpPr>
        <p:spPr/>
        <p:txBody>
          <a:bodyPr/>
          <a:lstStyle/>
          <a:p>
            <a:r>
              <a:rPr lang="en-IN" dirty="0" err="1"/>
              <a:t>Paas</a:t>
            </a:r>
            <a:r>
              <a:rPr lang="en-IN" dirty="0"/>
              <a:t> (continued)</a:t>
            </a:r>
          </a:p>
        </p:txBody>
      </p:sp>
      <p:pic>
        <p:nvPicPr>
          <p:cNvPr id="7" name="Content Placeholder 6">
            <a:extLst>
              <a:ext uri="{FF2B5EF4-FFF2-40B4-BE49-F238E27FC236}">
                <a16:creationId xmlns:a16="http://schemas.microsoft.com/office/drawing/2014/main" id="{AA8EC66E-92B0-34C5-5501-0F555CECC94E}"/>
              </a:ext>
            </a:extLst>
          </p:cNvPr>
          <p:cNvPicPr>
            <a:picLocks noGrp="1" noChangeAspect="1"/>
          </p:cNvPicPr>
          <p:nvPr>
            <p:ph idx="1"/>
          </p:nvPr>
        </p:nvPicPr>
        <p:blipFill>
          <a:blip r:embed="rId2"/>
          <a:stretch>
            <a:fillRect/>
          </a:stretch>
        </p:blipFill>
        <p:spPr>
          <a:xfrm>
            <a:off x="447040" y="2159248"/>
            <a:ext cx="10210800" cy="4056536"/>
          </a:xfrm>
        </p:spPr>
      </p:pic>
    </p:spTree>
    <p:extLst>
      <p:ext uri="{BB962C8B-B14F-4D97-AF65-F5344CB8AC3E}">
        <p14:creationId xmlns:p14="http://schemas.microsoft.com/office/powerpoint/2010/main" val="196257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BD0E-21B1-48D1-1F1F-D701543FDA47}"/>
              </a:ext>
            </a:extLst>
          </p:cNvPr>
          <p:cNvSpPr>
            <a:spLocks noGrp="1"/>
          </p:cNvSpPr>
          <p:nvPr>
            <p:ph type="title"/>
          </p:nvPr>
        </p:nvSpPr>
        <p:spPr/>
        <p:txBody>
          <a:bodyPr/>
          <a:lstStyle/>
          <a:p>
            <a:r>
              <a:rPr lang="en-IN" dirty="0" err="1"/>
              <a:t>saas</a:t>
            </a:r>
            <a:endParaRPr lang="en-IN" dirty="0"/>
          </a:p>
        </p:txBody>
      </p:sp>
      <p:sp>
        <p:nvSpPr>
          <p:cNvPr id="3" name="Content Placeholder 2">
            <a:extLst>
              <a:ext uri="{FF2B5EF4-FFF2-40B4-BE49-F238E27FC236}">
                <a16:creationId xmlns:a16="http://schemas.microsoft.com/office/drawing/2014/main" id="{8F487423-15D4-F643-1239-1A8798E10970}"/>
              </a:ext>
            </a:extLst>
          </p:cNvPr>
          <p:cNvSpPr>
            <a:spLocks noGrp="1"/>
          </p:cNvSpPr>
          <p:nvPr>
            <p:ph idx="1"/>
          </p:nvPr>
        </p:nvSpPr>
        <p:spPr/>
        <p:txBody>
          <a:bodyPr/>
          <a:lstStyle/>
          <a:p>
            <a:r>
              <a:rPr lang="en-US" b="0" i="0" dirty="0">
                <a:solidFill>
                  <a:srgbClr val="333333"/>
                </a:solidFill>
                <a:effectLst/>
                <a:latin typeface="inter-regular"/>
              </a:rPr>
              <a:t>SaaS is also known as "</a:t>
            </a:r>
            <a:r>
              <a:rPr lang="en-US" b="1" i="0" dirty="0">
                <a:solidFill>
                  <a:srgbClr val="333333"/>
                </a:solidFill>
                <a:effectLst/>
                <a:latin typeface="inter-bold"/>
              </a:rPr>
              <a:t>On-Demand Software</a:t>
            </a:r>
            <a:r>
              <a:rPr lang="en-US" b="0" i="0" dirty="0">
                <a:solidFill>
                  <a:srgbClr val="333333"/>
                </a:solidFill>
                <a:effectLst/>
                <a:latin typeface="inter-regular"/>
              </a:rPr>
              <a:t>". It is a software distribution model in which services are hosted by a cloud service provider. These services are available to end-users over the internet so, the end-users do not need to install any software on their devices to access these services.</a:t>
            </a:r>
            <a:endParaRPr lang="en-IN" dirty="0"/>
          </a:p>
        </p:txBody>
      </p:sp>
      <p:pic>
        <p:nvPicPr>
          <p:cNvPr id="5" name="Picture 4">
            <a:extLst>
              <a:ext uri="{FF2B5EF4-FFF2-40B4-BE49-F238E27FC236}">
                <a16:creationId xmlns:a16="http://schemas.microsoft.com/office/drawing/2014/main" id="{24038C3E-ACA3-2A2E-F3D5-421EE3D8C668}"/>
              </a:ext>
            </a:extLst>
          </p:cNvPr>
          <p:cNvPicPr>
            <a:picLocks noChangeAspect="1"/>
          </p:cNvPicPr>
          <p:nvPr/>
        </p:nvPicPr>
        <p:blipFill>
          <a:blip r:embed="rId2"/>
          <a:stretch>
            <a:fillRect/>
          </a:stretch>
        </p:blipFill>
        <p:spPr>
          <a:xfrm>
            <a:off x="1219200" y="3661783"/>
            <a:ext cx="8503920" cy="2982857"/>
          </a:xfrm>
          <a:prstGeom prst="rect">
            <a:avLst/>
          </a:prstGeom>
        </p:spPr>
      </p:pic>
    </p:spTree>
    <p:extLst>
      <p:ext uri="{BB962C8B-B14F-4D97-AF65-F5344CB8AC3E}">
        <p14:creationId xmlns:p14="http://schemas.microsoft.com/office/powerpoint/2010/main" val="326855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9F29-3FB6-522B-57C1-890EDE2FAE9B}"/>
              </a:ext>
            </a:extLst>
          </p:cNvPr>
          <p:cNvSpPr>
            <a:spLocks noGrp="1"/>
          </p:cNvSpPr>
          <p:nvPr>
            <p:ph type="title"/>
          </p:nvPr>
        </p:nvSpPr>
        <p:spPr/>
        <p:txBody>
          <a:bodyPr/>
          <a:lstStyle/>
          <a:p>
            <a:r>
              <a:rPr lang="en-IN" dirty="0"/>
              <a:t>What is </a:t>
            </a:r>
            <a:r>
              <a:rPr lang="en-IN" dirty="0" err="1"/>
              <a:t>aws</a:t>
            </a:r>
            <a:endParaRPr lang="en-IN" dirty="0"/>
          </a:p>
        </p:txBody>
      </p:sp>
      <p:pic>
        <p:nvPicPr>
          <p:cNvPr id="5" name="Content Placeholder 4">
            <a:extLst>
              <a:ext uri="{FF2B5EF4-FFF2-40B4-BE49-F238E27FC236}">
                <a16:creationId xmlns:a16="http://schemas.microsoft.com/office/drawing/2014/main" id="{51FE1DCB-9AB8-CAD7-60D4-245503041C4F}"/>
              </a:ext>
            </a:extLst>
          </p:cNvPr>
          <p:cNvPicPr>
            <a:picLocks noGrp="1" noChangeAspect="1"/>
          </p:cNvPicPr>
          <p:nvPr>
            <p:ph idx="1"/>
          </p:nvPr>
        </p:nvPicPr>
        <p:blipFill>
          <a:blip r:embed="rId2"/>
          <a:stretch>
            <a:fillRect/>
          </a:stretch>
        </p:blipFill>
        <p:spPr>
          <a:xfrm>
            <a:off x="1205844" y="2084831"/>
            <a:ext cx="9055756" cy="2688337"/>
          </a:xfrm>
        </p:spPr>
      </p:pic>
      <p:pic>
        <p:nvPicPr>
          <p:cNvPr id="7" name="Picture 6">
            <a:extLst>
              <a:ext uri="{FF2B5EF4-FFF2-40B4-BE49-F238E27FC236}">
                <a16:creationId xmlns:a16="http://schemas.microsoft.com/office/drawing/2014/main" id="{BD64AF4F-95EA-D440-BFE7-19009815DEC0}"/>
              </a:ext>
            </a:extLst>
          </p:cNvPr>
          <p:cNvPicPr>
            <a:picLocks noChangeAspect="1"/>
          </p:cNvPicPr>
          <p:nvPr/>
        </p:nvPicPr>
        <p:blipFill>
          <a:blip r:embed="rId3"/>
          <a:stretch>
            <a:fillRect/>
          </a:stretch>
        </p:blipFill>
        <p:spPr>
          <a:xfrm>
            <a:off x="6360160" y="4773168"/>
            <a:ext cx="3817029" cy="1568531"/>
          </a:xfrm>
          <a:prstGeom prst="rect">
            <a:avLst/>
          </a:prstGeom>
        </p:spPr>
      </p:pic>
    </p:spTree>
    <p:extLst>
      <p:ext uri="{BB962C8B-B14F-4D97-AF65-F5344CB8AC3E}">
        <p14:creationId xmlns:p14="http://schemas.microsoft.com/office/powerpoint/2010/main" val="421305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E1B0-F4BE-85F9-A80A-BE35821ED6D4}"/>
              </a:ext>
            </a:extLst>
          </p:cNvPr>
          <p:cNvSpPr>
            <a:spLocks noGrp="1"/>
          </p:cNvSpPr>
          <p:nvPr>
            <p:ph type="title"/>
          </p:nvPr>
        </p:nvSpPr>
        <p:spPr/>
        <p:txBody>
          <a:bodyPr/>
          <a:lstStyle/>
          <a:p>
            <a:r>
              <a:rPr lang="en-IN" dirty="0"/>
              <a:t>Uses of </a:t>
            </a:r>
            <a:r>
              <a:rPr lang="en-IN" dirty="0" err="1"/>
              <a:t>aws</a:t>
            </a:r>
            <a:endParaRPr lang="en-IN" dirty="0"/>
          </a:p>
        </p:txBody>
      </p:sp>
      <p:pic>
        <p:nvPicPr>
          <p:cNvPr id="5" name="Content Placeholder 4">
            <a:extLst>
              <a:ext uri="{FF2B5EF4-FFF2-40B4-BE49-F238E27FC236}">
                <a16:creationId xmlns:a16="http://schemas.microsoft.com/office/drawing/2014/main" id="{6AB53FBA-83C7-3650-38A1-DAD876762F50}"/>
              </a:ext>
            </a:extLst>
          </p:cNvPr>
          <p:cNvPicPr>
            <a:picLocks noGrp="1" noChangeAspect="1"/>
          </p:cNvPicPr>
          <p:nvPr>
            <p:ph idx="1"/>
          </p:nvPr>
        </p:nvPicPr>
        <p:blipFill>
          <a:blip r:embed="rId2"/>
          <a:stretch>
            <a:fillRect/>
          </a:stretch>
        </p:blipFill>
        <p:spPr>
          <a:xfrm>
            <a:off x="1306174" y="2187204"/>
            <a:ext cx="9219585" cy="3126476"/>
          </a:xfrm>
        </p:spPr>
      </p:pic>
    </p:spTree>
    <p:extLst>
      <p:ext uri="{BB962C8B-B14F-4D97-AF65-F5344CB8AC3E}">
        <p14:creationId xmlns:p14="http://schemas.microsoft.com/office/powerpoint/2010/main" val="2113438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57</TotalTime>
  <Words>631</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erdana</vt:lpstr>
      <vt:lpstr>inter-bold</vt:lpstr>
      <vt:lpstr>inter-regular</vt:lpstr>
      <vt:lpstr>Tw Cen MT</vt:lpstr>
      <vt:lpstr>Tw Cen MT Condensed</vt:lpstr>
      <vt:lpstr>Tw Cen MT Condensed (Headings)</vt:lpstr>
      <vt:lpstr>Wingdings 3</vt:lpstr>
      <vt:lpstr>Integral</vt:lpstr>
      <vt:lpstr>Amazon web services</vt:lpstr>
      <vt:lpstr>What is cloud computing</vt:lpstr>
      <vt:lpstr>Cloud service models</vt:lpstr>
      <vt:lpstr>Iaas</vt:lpstr>
      <vt:lpstr>pAAs</vt:lpstr>
      <vt:lpstr>Paas (continued)</vt:lpstr>
      <vt:lpstr>saas</vt:lpstr>
      <vt:lpstr>What is aws</vt:lpstr>
      <vt:lpstr>Uses of aws</vt:lpstr>
      <vt:lpstr>Pay as you go model</vt:lpstr>
      <vt:lpstr>Advantages of aws</vt:lpstr>
      <vt:lpstr>Aws global infrastructure</vt:lpstr>
      <vt:lpstr>Availability zone as a Data Center</vt:lpstr>
      <vt:lpstr>Aws regions</vt:lpstr>
      <vt:lpstr>Edge locations </vt:lpstr>
      <vt:lpstr>Regional edge caches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Saurabh Kandhway</dc:creator>
  <cp:lastModifiedBy>Saurabh Kandhway</cp:lastModifiedBy>
  <cp:revision>15</cp:revision>
  <dcterms:created xsi:type="dcterms:W3CDTF">2023-06-16T06:51:30Z</dcterms:created>
  <dcterms:modified xsi:type="dcterms:W3CDTF">2023-06-16T07:49:14Z</dcterms:modified>
</cp:coreProperties>
</file>