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69" r:id="rId4"/>
    <p:sldId id="264" r:id="rId5"/>
    <p:sldId id="270" r:id="rId6"/>
    <p:sldId id="258" r:id="rId7"/>
    <p:sldId id="259" r:id="rId8"/>
    <p:sldId id="260" r:id="rId9"/>
    <p:sldId id="261" r:id="rId10"/>
    <p:sldId id="262" r:id="rId11"/>
    <p:sldId id="263" r:id="rId12"/>
    <p:sldId id="265" r:id="rId13"/>
    <p:sldId id="271" r:id="rId14"/>
    <p:sldId id="272" r:id="rId15"/>
    <p:sldId id="273" r:id="rId16"/>
    <p:sldId id="274" r:id="rId17"/>
    <p:sldId id="275" r:id="rId18"/>
    <p:sldId id="266" r:id="rId19"/>
    <p:sldId id="267" r:id="rId20"/>
    <p:sldId id="276" r:id="rId21"/>
    <p:sldId id="268" r:id="rId22"/>
    <p:sldId id="292" r:id="rId23"/>
    <p:sldId id="293" r:id="rId24"/>
    <p:sldId id="294"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23FA2-CD6C-4A4B-B00D-C6C96B0A0968}"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BC473-6456-464E-80A5-33B5BB179D30}" type="slidenum">
              <a:rPr lang="en-IN" smtClean="0"/>
              <a:t>‹#›</a:t>
            </a:fld>
            <a:endParaRPr lang="en-IN"/>
          </a:p>
        </p:txBody>
      </p:sp>
    </p:spTree>
    <p:extLst>
      <p:ext uri="{BB962C8B-B14F-4D97-AF65-F5344CB8AC3E}">
        <p14:creationId xmlns:p14="http://schemas.microsoft.com/office/powerpoint/2010/main" val="353279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DBC473-6456-464E-80A5-33B5BB179D30}" type="slidenum">
              <a:rPr lang="en-IN" smtClean="0"/>
              <a:t>12</a:t>
            </a:fld>
            <a:endParaRPr lang="en-IN"/>
          </a:p>
        </p:txBody>
      </p:sp>
    </p:spTree>
    <p:extLst>
      <p:ext uri="{BB962C8B-B14F-4D97-AF65-F5344CB8AC3E}">
        <p14:creationId xmlns:p14="http://schemas.microsoft.com/office/powerpoint/2010/main" val="2801073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0A4C9BB-C4B7-4C45-A297-79F371217682}"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2CF3B-085D-406C-8542-4C2CB447C5D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8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4C9BB-C4B7-4C45-A297-79F371217682}"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2CF3B-085D-406C-8542-4C2CB447C5D7}" type="slidenum">
              <a:rPr lang="en-IN" smtClean="0"/>
              <a:t>‹#›</a:t>
            </a:fld>
            <a:endParaRPr lang="en-IN"/>
          </a:p>
        </p:txBody>
      </p:sp>
    </p:spTree>
    <p:extLst>
      <p:ext uri="{BB962C8B-B14F-4D97-AF65-F5344CB8AC3E}">
        <p14:creationId xmlns:p14="http://schemas.microsoft.com/office/powerpoint/2010/main" val="53609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4C9BB-C4B7-4C45-A297-79F371217682}"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2CF3B-085D-406C-8542-4C2CB447C5D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71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4C9BB-C4B7-4C45-A297-79F371217682}"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2CF3B-085D-406C-8542-4C2CB447C5D7}" type="slidenum">
              <a:rPr lang="en-IN" smtClean="0"/>
              <a:t>‹#›</a:t>
            </a:fld>
            <a:endParaRPr lang="en-IN"/>
          </a:p>
        </p:txBody>
      </p:sp>
    </p:spTree>
    <p:extLst>
      <p:ext uri="{BB962C8B-B14F-4D97-AF65-F5344CB8AC3E}">
        <p14:creationId xmlns:p14="http://schemas.microsoft.com/office/powerpoint/2010/main" val="21175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4C9BB-C4B7-4C45-A297-79F371217682}"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2CF3B-085D-406C-8542-4C2CB447C5D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36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4C9BB-C4B7-4C45-A297-79F371217682}"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72CF3B-085D-406C-8542-4C2CB447C5D7}" type="slidenum">
              <a:rPr lang="en-IN" smtClean="0"/>
              <a:t>‹#›</a:t>
            </a:fld>
            <a:endParaRPr lang="en-IN"/>
          </a:p>
        </p:txBody>
      </p:sp>
    </p:spTree>
    <p:extLst>
      <p:ext uri="{BB962C8B-B14F-4D97-AF65-F5344CB8AC3E}">
        <p14:creationId xmlns:p14="http://schemas.microsoft.com/office/powerpoint/2010/main" val="425173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4C9BB-C4B7-4C45-A297-79F371217682}" type="datetimeFigureOut">
              <a:rPr lang="en-IN" smtClean="0"/>
              <a:t>22-07-2025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72CF3B-085D-406C-8542-4C2CB447C5D7}" type="slidenum">
              <a:rPr lang="en-IN" smtClean="0"/>
              <a:t>‹#›</a:t>
            </a:fld>
            <a:endParaRPr lang="en-IN"/>
          </a:p>
        </p:txBody>
      </p:sp>
    </p:spTree>
    <p:extLst>
      <p:ext uri="{BB962C8B-B14F-4D97-AF65-F5344CB8AC3E}">
        <p14:creationId xmlns:p14="http://schemas.microsoft.com/office/powerpoint/2010/main" val="67454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A4C9BB-C4B7-4C45-A297-79F371217682}" type="datetimeFigureOut">
              <a:rPr lang="en-IN" smtClean="0"/>
              <a:t>22-07-2025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72CF3B-085D-406C-8542-4C2CB447C5D7}" type="slidenum">
              <a:rPr lang="en-IN" smtClean="0"/>
              <a:t>‹#›</a:t>
            </a:fld>
            <a:endParaRPr lang="en-IN"/>
          </a:p>
        </p:txBody>
      </p:sp>
    </p:spTree>
    <p:extLst>
      <p:ext uri="{BB962C8B-B14F-4D97-AF65-F5344CB8AC3E}">
        <p14:creationId xmlns:p14="http://schemas.microsoft.com/office/powerpoint/2010/main" val="95029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4C9BB-C4B7-4C45-A297-79F371217682}" type="datetimeFigureOut">
              <a:rPr lang="en-IN" smtClean="0"/>
              <a:t>22-07-2025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72CF3B-085D-406C-8542-4C2CB447C5D7}" type="slidenum">
              <a:rPr lang="en-IN" smtClean="0"/>
              <a:t>‹#›</a:t>
            </a:fld>
            <a:endParaRPr lang="en-IN"/>
          </a:p>
        </p:txBody>
      </p:sp>
    </p:spTree>
    <p:extLst>
      <p:ext uri="{BB962C8B-B14F-4D97-AF65-F5344CB8AC3E}">
        <p14:creationId xmlns:p14="http://schemas.microsoft.com/office/powerpoint/2010/main" val="254316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4C9BB-C4B7-4C45-A297-79F371217682}"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72CF3B-085D-406C-8542-4C2CB447C5D7}" type="slidenum">
              <a:rPr lang="en-IN" smtClean="0"/>
              <a:t>‹#›</a:t>
            </a:fld>
            <a:endParaRPr lang="en-IN"/>
          </a:p>
        </p:txBody>
      </p:sp>
    </p:spTree>
    <p:extLst>
      <p:ext uri="{BB962C8B-B14F-4D97-AF65-F5344CB8AC3E}">
        <p14:creationId xmlns:p14="http://schemas.microsoft.com/office/powerpoint/2010/main" val="33628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4C9BB-C4B7-4C45-A297-79F371217682}"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72CF3B-085D-406C-8542-4C2CB447C5D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15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A4C9BB-C4B7-4C45-A297-79F371217682}" type="datetimeFigureOut">
              <a:rPr lang="en-IN" smtClean="0"/>
              <a:t>22-07-2025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72CF3B-085D-406C-8542-4C2CB447C5D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651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roq.com/case-studies/groq-customer-use-case-fintool?utm_source=chatgpt.com" TargetMode="External"/><Relationship Id="rId2" Type="http://schemas.openxmlformats.org/officeDocument/2006/relationships/hyperlink" Target="https://groq.com/groq-sets-new-large-language-model-performance-record-of-300-tokens-per-second-per-user-on-meta-ai-foundational-llm-llama-2-70b/?utm_source=chatgpt.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9547-A1D5-5C2A-5CF8-62A1012A865D}"/>
              </a:ext>
            </a:extLst>
          </p:cNvPr>
          <p:cNvSpPr>
            <a:spLocks noGrp="1"/>
          </p:cNvSpPr>
          <p:nvPr>
            <p:ph type="ctrTitle"/>
          </p:nvPr>
        </p:nvSpPr>
        <p:spPr/>
        <p:txBody>
          <a:bodyPr/>
          <a:lstStyle/>
          <a:p>
            <a:r>
              <a:rPr lang="en-IN" dirty="0" err="1"/>
              <a:t>Groq</a:t>
            </a:r>
            <a:r>
              <a:rPr lang="en-IN" dirty="0"/>
              <a:t> AI </a:t>
            </a:r>
          </a:p>
        </p:txBody>
      </p:sp>
      <p:sp>
        <p:nvSpPr>
          <p:cNvPr id="3" name="Subtitle 2">
            <a:extLst>
              <a:ext uri="{FF2B5EF4-FFF2-40B4-BE49-F238E27FC236}">
                <a16:creationId xmlns:a16="http://schemas.microsoft.com/office/drawing/2014/main" id="{8E060DDC-EABE-36AF-02E1-F4BB6C777443}"/>
              </a:ext>
            </a:extLst>
          </p:cNvPr>
          <p:cNvSpPr>
            <a:spLocks noGrp="1"/>
          </p:cNvSpPr>
          <p:nvPr>
            <p:ph type="subTitle" idx="1"/>
          </p:nvPr>
        </p:nvSpPr>
        <p:spPr/>
        <p:txBody>
          <a:bodyPr/>
          <a:lstStyle/>
          <a:p>
            <a:r>
              <a:rPr lang="en-IN" dirty="0"/>
              <a:t>Saurabh Kandhway </a:t>
            </a:r>
          </a:p>
        </p:txBody>
      </p:sp>
    </p:spTree>
    <p:extLst>
      <p:ext uri="{BB962C8B-B14F-4D97-AF65-F5344CB8AC3E}">
        <p14:creationId xmlns:p14="http://schemas.microsoft.com/office/powerpoint/2010/main" val="361876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716F-90D5-5FFD-355C-69E77B78944E}"/>
              </a:ext>
            </a:extLst>
          </p:cNvPr>
          <p:cNvSpPr>
            <a:spLocks noGrp="1"/>
          </p:cNvSpPr>
          <p:nvPr>
            <p:ph type="title"/>
          </p:nvPr>
        </p:nvSpPr>
        <p:spPr/>
        <p:txBody>
          <a:bodyPr/>
          <a:lstStyle/>
          <a:p>
            <a:r>
              <a:rPr lang="en-US" dirty="0" err="1"/>
              <a:t>Groq</a:t>
            </a:r>
            <a:r>
              <a:rPr lang="en-US" dirty="0"/>
              <a:t> SDK (Software Development Kit)</a:t>
            </a:r>
            <a:endParaRPr lang="en-IN" dirty="0"/>
          </a:p>
        </p:txBody>
      </p:sp>
      <p:sp>
        <p:nvSpPr>
          <p:cNvPr id="3" name="Content Placeholder 2">
            <a:extLst>
              <a:ext uri="{FF2B5EF4-FFF2-40B4-BE49-F238E27FC236}">
                <a16:creationId xmlns:a16="http://schemas.microsoft.com/office/drawing/2014/main" id="{4D922968-12BA-464F-844E-96645D9A52BB}"/>
              </a:ext>
            </a:extLst>
          </p:cNvPr>
          <p:cNvSpPr>
            <a:spLocks noGrp="1"/>
          </p:cNvSpPr>
          <p:nvPr>
            <p:ph idx="1"/>
          </p:nvPr>
        </p:nvSpPr>
        <p:spPr/>
        <p:txBody>
          <a:bodyPr/>
          <a:lstStyle/>
          <a:p>
            <a:r>
              <a:rPr lang="en-IN" dirty="0"/>
              <a:t>It contains below </a:t>
            </a:r>
          </a:p>
          <a:p>
            <a:r>
              <a:rPr lang="en-US" b="1" dirty="0" err="1"/>
              <a:t>Groq</a:t>
            </a:r>
            <a:r>
              <a:rPr lang="en-US" b="1" dirty="0"/>
              <a:t> Compiler</a:t>
            </a:r>
          </a:p>
          <a:p>
            <a:r>
              <a:rPr lang="en-US" dirty="0"/>
              <a:t>Libraries and APIs to build and run inference</a:t>
            </a:r>
          </a:p>
          <a:p>
            <a:r>
              <a:rPr lang="en-US" b="1" dirty="0"/>
              <a:t>Profiling tools</a:t>
            </a:r>
          </a:p>
          <a:p>
            <a:r>
              <a:rPr lang="en-US" dirty="0"/>
              <a:t>Languages/Frameworks: Interoperability with ONNX, TensorFlow, and custom Python/C++ apps.</a:t>
            </a:r>
          </a:p>
          <a:p>
            <a:endParaRPr lang="en-US" dirty="0"/>
          </a:p>
        </p:txBody>
      </p:sp>
    </p:spTree>
    <p:extLst>
      <p:ext uri="{BB962C8B-B14F-4D97-AF65-F5344CB8AC3E}">
        <p14:creationId xmlns:p14="http://schemas.microsoft.com/office/powerpoint/2010/main" val="6119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3D7B-C93A-762A-0E60-251F3C3C7813}"/>
              </a:ext>
            </a:extLst>
          </p:cNvPr>
          <p:cNvSpPr>
            <a:spLocks noGrp="1"/>
          </p:cNvSpPr>
          <p:nvPr>
            <p:ph type="title"/>
          </p:nvPr>
        </p:nvSpPr>
        <p:spPr/>
        <p:txBody>
          <a:bodyPr/>
          <a:lstStyle/>
          <a:p>
            <a:r>
              <a:rPr lang="en-IN" dirty="0" err="1"/>
              <a:t>Groq</a:t>
            </a:r>
            <a:r>
              <a:rPr lang="en-IN" dirty="0"/>
              <a:t> CLI</a:t>
            </a:r>
          </a:p>
        </p:txBody>
      </p:sp>
      <p:sp>
        <p:nvSpPr>
          <p:cNvPr id="3" name="Content Placeholder 2">
            <a:extLst>
              <a:ext uri="{FF2B5EF4-FFF2-40B4-BE49-F238E27FC236}">
                <a16:creationId xmlns:a16="http://schemas.microsoft.com/office/drawing/2014/main" id="{7A5BEA01-3E49-B3F4-4C58-5B3AD52D63A0}"/>
              </a:ext>
            </a:extLst>
          </p:cNvPr>
          <p:cNvSpPr>
            <a:spLocks noGrp="1"/>
          </p:cNvSpPr>
          <p:nvPr>
            <p:ph idx="1"/>
          </p:nvPr>
        </p:nvSpPr>
        <p:spPr/>
        <p:txBody>
          <a:bodyPr>
            <a:normAutofit fontScale="92500" lnSpcReduction="20000"/>
          </a:bodyPr>
          <a:lstStyle/>
          <a:p>
            <a:r>
              <a:rPr lang="en-IN" dirty="0"/>
              <a:t>Command-line tool to:</a:t>
            </a:r>
          </a:p>
          <a:p>
            <a:r>
              <a:rPr lang="en-IN" dirty="0"/>
              <a:t>Upload and manage models</a:t>
            </a:r>
          </a:p>
          <a:p>
            <a:r>
              <a:rPr lang="en-IN" dirty="0"/>
              <a:t>Monitor inference jobs</a:t>
            </a:r>
          </a:p>
          <a:p>
            <a:r>
              <a:rPr lang="en-IN" dirty="0"/>
              <a:t>Deploy to </a:t>
            </a:r>
            <a:r>
              <a:rPr lang="en-IN" dirty="0" err="1"/>
              <a:t>GroqCloud</a:t>
            </a:r>
            <a:r>
              <a:rPr lang="en-IN" dirty="0"/>
              <a:t> or on-prem </a:t>
            </a:r>
            <a:r>
              <a:rPr lang="en-IN" dirty="0" err="1"/>
              <a:t>GroqChips</a:t>
            </a:r>
            <a:endParaRPr lang="en-IN" dirty="0"/>
          </a:p>
          <a:p>
            <a:endParaRPr lang="en-IN" dirty="0"/>
          </a:p>
          <a:p>
            <a:r>
              <a:rPr lang="en-IN" b="1" dirty="0"/>
              <a:t>Functions:</a:t>
            </a:r>
          </a:p>
          <a:p>
            <a:r>
              <a:rPr lang="en-IN" dirty="0" err="1"/>
              <a:t>groq</a:t>
            </a:r>
            <a:r>
              <a:rPr lang="en-IN" dirty="0"/>
              <a:t> compile – compile model</a:t>
            </a:r>
          </a:p>
          <a:p>
            <a:r>
              <a:rPr lang="en-IN" dirty="0" err="1"/>
              <a:t>groq</a:t>
            </a:r>
            <a:r>
              <a:rPr lang="en-IN" dirty="0"/>
              <a:t> deploy – deploy model to </a:t>
            </a:r>
            <a:r>
              <a:rPr lang="en-IN" dirty="0" err="1"/>
              <a:t>GroqCloud</a:t>
            </a:r>
            <a:r>
              <a:rPr lang="en-IN" dirty="0"/>
              <a:t> or </a:t>
            </a:r>
            <a:r>
              <a:rPr lang="en-IN" dirty="0" err="1"/>
              <a:t>GroqChip</a:t>
            </a:r>
            <a:endParaRPr lang="en-IN" dirty="0"/>
          </a:p>
          <a:p>
            <a:r>
              <a:rPr lang="en-IN" dirty="0" err="1"/>
              <a:t>groq</a:t>
            </a:r>
            <a:r>
              <a:rPr lang="en-IN" dirty="0"/>
              <a:t> monitor – check latency/performance</a:t>
            </a:r>
          </a:p>
          <a:p>
            <a:r>
              <a:rPr lang="en-IN" dirty="0" err="1"/>
              <a:t>groq</a:t>
            </a:r>
            <a:r>
              <a:rPr lang="en-IN" dirty="0"/>
              <a:t> logs – access runtime logs</a:t>
            </a:r>
          </a:p>
        </p:txBody>
      </p:sp>
    </p:spTree>
    <p:extLst>
      <p:ext uri="{BB962C8B-B14F-4D97-AF65-F5344CB8AC3E}">
        <p14:creationId xmlns:p14="http://schemas.microsoft.com/office/powerpoint/2010/main" val="200084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5667-3642-1F25-5B80-1DACBADA0CF2}"/>
              </a:ext>
            </a:extLst>
          </p:cNvPr>
          <p:cNvSpPr>
            <a:spLocks noGrp="1"/>
          </p:cNvSpPr>
          <p:nvPr>
            <p:ph type="title"/>
          </p:nvPr>
        </p:nvSpPr>
        <p:spPr/>
        <p:txBody>
          <a:bodyPr/>
          <a:lstStyle/>
          <a:p>
            <a:r>
              <a:rPr lang="en-IN" dirty="0" err="1"/>
              <a:t>Groq</a:t>
            </a:r>
            <a:r>
              <a:rPr lang="en-IN" dirty="0"/>
              <a:t> cloud</a:t>
            </a:r>
          </a:p>
        </p:txBody>
      </p:sp>
      <p:sp>
        <p:nvSpPr>
          <p:cNvPr id="3" name="Content Placeholder 2">
            <a:extLst>
              <a:ext uri="{FF2B5EF4-FFF2-40B4-BE49-F238E27FC236}">
                <a16:creationId xmlns:a16="http://schemas.microsoft.com/office/drawing/2014/main" id="{C40070E7-AC9E-C0B0-4F79-8592FBAEB49E}"/>
              </a:ext>
            </a:extLst>
          </p:cNvPr>
          <p:cNvSpPr>
            <a:spLocks noGrp="1"/>
          </p:cNvSpPr>
          <p:nvPr>
            <p:ph idx="1"/>
          </p:nvPr>
        </p:nvSpPr>
        <p:spPr/>
        <p:txBody>
          <a:bodyPr>
            <a:normAutofit fontScale="92500"/>
          </a:bodyPr>
          <a:lstStyle/>
          <a:p>
            <a:r>
              <a:rPr lang="en-IN" dirty="0" err="1"/>
              <a:t>Groq</a:t>
            </a:r>
            <a:r>
              <a:rPr lang="en-IN" dirty="0"/>
              <a:t> launched </a:t>
            </a:r>
            <a:r>
              <a:rPr lang="en-IN" b="1" dirty="0" err="1"/>
              <a:t>GroqCloud</a:t>
            </a:r>
            <a:r>
              <a:rPr lang="en-IN" dirty="0"/>
              <a:t>, a cloud-based platform that offers </a:t>
            </a:r>
            <a:r>
              <a:rPr lang="en-IN" b="1" dirty="0"/>
              <a:t>LLM APIs accelerated by </a:t>
            </a:r>
            <a:r>
              <a:rPr lang="en-IN" b="1" dirty="0" err="1"/>
              <a:t>GroqChips</a:t>
            </a:r>
            <a:r>
              <a:rPr lang="en-IN" dirty="0"/>
              <a:t>. Unlike OpenAI or Claude, </a:t>
            </a:r>
            <a:r>
              <a:rPr lang="en-IN" dirty="0" err="1"/>
              <a:t>GroqCloud</a:t>
            </a:r>
            <a:r>
              <a:rPr lang="en-IN" dirty="0"/>
              <a:t> focuses on </a:t>
            </a:r>
            <a:r>
              <a:rPr lang="en-IN" b="1" dirty="0"/>
              <a:t>blazing-fast inference</a:t>
            </a:r>
            <a:r>
              <a:rPr lang="en-IN" dirty="0"/>
              <a:t> rather than creating new models.</a:t>
            </a:r>
          </a:p>
          <a:p>
            <a:r>
              <a:rPr lang="en-IN" dirty="0"/>
              <a:t>You can run open-source LLMs like </a:t>
            </a:r>
            <a:r>
              <a:rPr lang="en-IN" b="1" dirty="0" err="1"/>
              <a:t>LLaMA</a:t>
            </a:r>
            <a:r>
              <a:rPr lang="en-IN" b="1" dirty="0"/>
              <a:t> 2, Mistral, and Gemma</a:t>
            </a:r>
            <a:r>
              <a:rPr lang="en-IN" dirty="0"/>
              <a:t> at </a:t>
            </a:r>
            <a:r>
              <a:rPr lang="en-IN" b="1" dirty="0"/>
              <a:t>unmatched speed</a:t>
            </a:r>
            <a:r>
              <a:rPr lang="en-IN" dirty="0"/>
              <a:t>.</a:t>
            </a:r>
          </a:p>
          <a:p>
            <a:r>
              <a:rPr lang="en-IN" dirty="0"/>
              <a:t>Designed for developers and enterprises wanting </a:t>
            </a:r>
            <a:r>
              <a:rPr lang="en-IN" b="1" dirty="0"/>
              <a:t>real-time AI applications</a:t>
            </a:r>
            <a:r>
              <a:rPr lang="en-IN" dirty="0"/>
              <a:t> (e.g., chatbots, agents, copilots).</a:t>
            </a:r>
          </a:p>
          <a:p>
            <a:r>
              <a:rPr lang="en-US" b="1" dirty="0"/>
              <a:t>Recent Milestones (As of 2025)</a:t>
            </a:r>
          </a:p>
          <a:p>
            <a:r>
              <a:rPr lang="en-US" b="1" dirty="0" err="1"/>
              <a:t>Groq</a:t>
            </a:r>
            <a:r>
              <a:rPr lang="en-US" b="1" dirty="0"/>
              <a:t> hosted LLMs outperform GPU-based platforms</a:t>
            </a:r>
            <a:r>
              <a:rPr lang="en-US" dirty="0"/>
              <a:t> in single-stream inference.</a:t>
            </a:r>
          </a:p>
          <a:p>
            <a:r>
              <a:rPr lang="en-US" b="1" dirty="0"/>
              <a:t>Partnered with AI startups</a:t>
            </a:r>
            <a:r>
              <a:rPr lang="en-US" dirty="0"/>
              <a:t> to build ultra-fast agents and copilots.</a:t>
            </a:r>
          </a:p>
          <a:p>
            <a:r>
              <a:rPr lang="en-US" dirty="0"/>
              <a:t>Growing traction in </a:t>
            </a:r>
            <a:r>
              <a:rPr lang="en-US" b="1" dirty="0"/>
              <a:t>finance, defense, healthcare</a:t>
            </a:r>
            <a:r>
              <a:rPr lang="en-US" dirty="0"/>
              <a:t>, and </a:t>
            </a:r>
            <a:r>
              <a:rPr lang="en-US" b="1" dirty="0"/>
              <a:t>AI-native apps</a:t>
            </a:r>
            <a:r>
              <a:rPr lang="en-US" dirty="0"/>
              <a:t>.</a:t>
            </a:r>
          </a:p>
          <a:p>
            <a:endParaRPr lang="en-IN" dirty="0"/>
          </a:p>
        </p:txBody>
      </p:sp>
    </p:spTree>
    <p:extLst>
      <p:ext uri="{BB962C8B-B14F-4D97-AF65-F5344CB8AC3E}">
        <p14:creationId xmlns:p14="http://schemas.microsoft.com/office/powerpoint/2010/main" val="275631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74A2-0BF9-A758-EACB-4A14C347A2C0}"/>
              </a:ext>
            </a:extLst>
          </p:cNvPr>
          <p:cNvSpPr>
            <a:spLocks noGrp="1"/>
          </p:cNvSpPr>
          <p:nvPr>
            <p:ph type="title"/>
          </p:nvPr>
        </p:nvSpPr>
        <p:spPr/>
        <p:txBody>
          <a:bodyPr/>
          <a:lstStyle/>
          <a:p>
            <a:r>
              <a:rPr lang="en-IN" dirty="0"/>
              <a:t>What is </a:t>
            </a:r>
            <a:r>
              <a:rPr lang="en-IN" dirty="0" err="1"/>
              <a:t>llm</a:t>
            </a:r>
            <a:endParaRPr lang="en-IN" dirty="0"/>
          </a:p>
        </p:txBody>
      </p:sp>
      <p:sp>
        <p:nvSpPr>
          <p:cNvPr id="3" name="Content Placeholder 2">
            <a:extLst>
              <a:ext uri="{FF2B5EF4-FFF2-40B4-BE49-F238E27FC236}">
                <a16:creationId xmlns:a16="http://schemas.microsoft.com/office/drawing/2014/main" id="{09AAC8D4-043D-F559-9B98-BB5D2E5D957F}"/>
              </a:ext>
            </a:extLst>
          </p:cNvPr>
          <p:cNvSpPr>
            <a:spLocks noGrp="1"/>
          </p:cNvSpPr>
          <p:nvPr>
            <p:ph idx="1"/>
          </p:nvPr>
        </p:nvSpPr>
        <p:spPr>
          <a:xfrm>
            <a:off x="1024128" y="1785257"/>
            <a:ext cx="10471186" cy="4942113"/>
          </a:xfrm>
        </p:spPr>
        <p:txBody>
          <a:bodyPr>
            <a:normAutofit/>
          </a:bodyPr>
          <a:lstStyle/>
          <a:p>
            <a:r>
              <a:rPr lang="en-US" sz="2000" dirty="0"/>
              <a:t>An LLM is a type of </a:t>
            </a:r>
            <a:r>
              <a:rPr lang="en-US" sz="2000" b="1" dirty="0"/>
              <a:t>artificial intelligence (AI)</a:t>
            </a:r>
            <a:r>
              <a:rPr lang="en-US" sz="2000" dirty="0"/>
              <a:t> model trained on massive amounts of text data to understand and generate human-like language. It uses machine learning (specifically deep learning with neural networks) to perform tasks involving natural language.</a:t>
            </a:r>
          </a:p>
          <a:p>
            <a:r>
              <a:rPr lang="en-US" sz="2000" b="1" dirty="0">
                <a:highlight>
                  <a:srgbClr val="FFFF00"/>
                </a:highlight>
              </a:rPr>
              <a:t>Key Characteristics:</a:t>
            </a:r>
          </a:p>
          <a:p>
            <a:r>
              <a:rPr lang="en-US" sz="2000" b="1" dirty="0"/>
              <a:t>"Large"</a:t>
            </a:r>
            <a:r>
              <a:rPr lang="en-US" sz="2000" dirty="0"/>
              <a:t>: Refers to both the </a:t>
            </a:r>
            <a:r>
              <a:rPr lang="en-US" sz="2000" b="1" dirty="0"/>
              <a:t>amount of data</a:t>
            </a:r>
            <a:r>
              <a:rPr lang="en-US" sz="2000" dirty="0"/>
              <a:t> used for training and the </a:t>
            </a:r>
            <a:r>
              <a:rPr lang="en-US" sz="2000" b="1" dirty="0"/>
              <a:t>number of parameters</a:t>
            </a:r>
            <a:r>
              <a:rPr lang="en-US" sz="2000" dirty="0"/>
              <a:t> (often billions or trillions).</a:t>
            </a:r>
          </a:p>
          <a:p>
            <a:r>
              <a:rPr lang="en-US" sz="2000" b="1" dirty="0"/>
              <a:t>"Language Model"</a:t>
            </a:r>
            <a:r>
              <a:rPr lang="en-US" sz="2000" dirty="0"/>
              <a:t>: Predicts and generates text based on input prompts.</a:t>
            </a:r>
          </a:p>
          <a:p>
            <a:r>
              <a:rPr lang="en-IN" sz="2000" b="1" dirty="0">
                <a:highlight>
                  <a:srgbClr val="FFFF00"/>
                </a:highlight>
              </a:rPr>
              <a:t>Examples of LLMs:</a:t>
            </a:r>
          </a:p>
          <a:p>
            <a:r>
              <a:rPr lang="en-IN" sz="2000" b="1" dirty="0"/>
              <a:t>OpenAI GPT-4</a:t>
            </a:r>
            <a:r>
              <a:rPr lang="en-IN" sz="2000" dirty="0"/>
              <a:t> (like ChatGPT)</a:t>
            </a:r>
          </a:p>
          <a:p>
            <a:r>
              <a:rPr lang="en-IN" sz="2000" b="1" dirty="0"/>
              <a:t>Google Gemini</a:t>
            </a:r>
            <a:endParaRPr lang="en-IN" sz="2000" dirty="0"/>
          </a:p>
          <a:p>
            <a:r>
              <a:rPr lang="en-IN" sz="2000" b="1" dirty="0"/>
              <a:t>Anthropic Claude</a:t>
            </a:r>
            <a:endParaRPr lang="en-IN" sz="2000" dirty="0"/>
          </a:p>
          <a:p>
            <a:r>
              <a:rPr lang="en-IN" sz="2000" b="1" dirty="0"/>
              <a:t>Meta </a:t>
            </a:r>
            <a:r>
              <a:rPr lang="en-IN" sz="2000" b="1" dirty="0" err="1"/>
              <a:t>LLaMA</a:t>
            </a:r>
            <a:endParaRPr lang="en-IN" sz="2000" dirty="0"/>
          </a:p>
          <a:p>
            <a:endParaRPr lang="en-IN" dirty="0"/>
          </a:p>
        </p:txBody>
      </p:sp>
    </p:spTree>
    <p:extLst>
      <p:ext uri="{BB962C8B-B14F-4D97-AF65-F5344CB8AC3E}">
        <p14:creationId xmlns:p14="http://schemas.microsoft.com/office/powerpoint/2010/main" val="187185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D93D-8E54-DD35-7E94-91A51EC44CD5}"/>
              </a:ext>
            </a:extLst>
          </p:cNvPr>
          <p:cNvSpPr>
            <a:spLocks noGrp="1"/>
          </p:cNvSpPr>
          <p:nvPr>
            <p:ph type="title"/>
          </p:nvPr>
        </p:nvSpPr>
        <p:spPr/>
        <p:txBody>
          <a:bodyPr/>
          <a:lstStyle/>
          <a:p>
            <a:r>
              <a:rPr lang="en-IN" dirty="0"/>
              <a:t>What is data acquisition</a:t>
            </a:r>
          </a:p>
        </p:txBody>
      </p:sp>
      <p:sp>
        <p:nvSpPr>
          <p:cNvPr id="3" name="Content Placeholder 2">
            <a:extLst>
              <a:ext uri="{FF2B5EF4-FFF2-40B4-BE49-F238E27FC236}">
                <a16:creationId xmlns:a16="http://schemas.microsoft.com/office/drawing/2014/main" id="{3E107A0A-F25D-CA90-8E4A-63E07C78E823}"/>
              </a:ext>
            </a:extLst>
          </p:cNvPr>
          <p:cNvSpPr>
            <a:spLocks noGrp="1"/>
          </p:cNvSpPr>
          <p:nvPr>
            <p:ph idx="1"/>
          </p:nvPr>
        </p:nvSpPr>
        <p:spPr>
          <a:xfrm>
            <a:off x="642257" y="1828800"/>
            <a:ext cx="10624457" cy="4735286"/>
          </a:xfrm>
        </p:spPr>
        <p:txBody>
          <a:bodyPr>
            <a:normAutofit fontScale="92500" lnSpcReduction="20000"/>
          </a:bodyPr>
          <a:lstStyle/>
          <a:p>
            <a:r>
              <a:rPr lang="en-US" sz="2400" b="1" dirty="0"/>
              <a:t>Data Acquisition (DAQ)</a:t>
            </a:r>
            <a:r>
              <a:rPr lang="en-US" sz="2400" dirty="0"/>
              <a:t> refers to the process of collecting, measuring, and digitizing real-world physical or digital signals for analysis, processing, or storage. It typically involves:</a:t>
            </a:r>
          </a:p>
          <a:p>
            <a:r>
              <a:rPr lang="en-US" sz="2400" b="1" dirty="0"/>
              <a:t>Sensors and Devices</a:t>
            </a:r>
            <a:r>
              <a:rPr lang="en-US" sz="2400" dirty="0"/>
              <a:t>: These collect analog or digital signals (e.g., temperature, motion, voltage, text, video).</a:t>
            </a:r>
          </a:p>
          <a:p>
            <a:r>
              <a:rPr lang="en-US" sz="2400" b="1" dirty="0"/>
              <a:t>Converters (ADC/DAC)</a:t>
            </a:r>
            <a:r>
              <a:rPr lang="en-US" sz="2400" dirty="0"/>
              <a:t>: Convert analog signals into digital form (ADC: Analog-to-Digital Converters).</a:t>
            </a:r>
          </a:p>
          <a:p>
            <a:r>
              <a:rPr lang="en-US" sz="2400" b="1" dirty="0"/>
              <a:t>DAQ Systems</a:t>
            </a:r>
            <a:r>
              <a:rPr lang="en-US" sz="2400" dirty="0"/>
              <a:t>: Hardware/software tools that aggregate and transmit the data to a computer or cloud system.</a:t>
            </a:r>
          </a:p>
          <a:p>
            <a:r>
              <a:rPr lang="en-US" sz="2400" b="1" dirty="0"/>
              <a:t>Software</a:t>
            </a:r>
            <a:r>
              <a:rPr lang="en-US" sz="2400" dirty="0"/>
              <a:t>: Used for analyzing, visualizing, and storing the data.</a:t>
            </a:r>
          </a:p>
          <a:p>
            <a:r>
              <a:rPr lang="en-US" sz="2400" dirty="0"/>
              <a:t>In the context of </a:t>
            </a:r>
            <a:r>
              <a:rPr lang="en-US" sz="2400" b="1" dirty="0"/>
              <a:t>AI</a:t>
            </a:r>
            <a:r>
              <a:rPr lang="en-US" sz="2400" dirty="0"/>
              <a:t>, data acquisition also includes:</a:t>
            </a:r>
          </a:p>
          <a:p>
            <a:r>
              <a:rPr lang="en-US" sz="2400" dirty="0"/>
              <a:t>Collecting raw data (text, images, audio, logs, etc.)</a:t>
            </a:r>
          </a:p>
          <a:p>
            <a:r>
              <a:rPr lang="en-US" sz="2400" dirty="0"/>
              <a:t>Cleaning and formatting that data for model training</a:t>
            </a:r>
          </a:p>
          <a:p>
            <a:r>
              <a:rPr lang="en-US" sz="2400" dirty="0"/>
              <a:t>Ensuring it's representative and diverse</a:t>
            </a:r>
          </a:p>
          <a:p>
            <a:endParaRPr lang="en-IN" dirty="0"/>
          </a:p>
        </p:txBody>
      </p:sp>
    </p:spTree>
    <p:extLst>
      <p:ext uri="{BB962C8B-B14F-4D97-AF65-F5344CB8AC3E}">
        <p14:creationId xmlns:p14="http://schemas.microsoft.com/office/powerpoint/2010/main" val="75782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648A-ED6B-9C20-5EB7-4FBB5EFA35D1}"/>
              </a:ext>
            </a:extLst>
          </p:cNvPr>
          <p:cNvSpPr>
            <a:spLocks noGrp="1"/>
          </p:cNvSpPr>
          <p:nvPr>
            <p:ph type="title"/>
          </p:nvPr>
        </p:nvSpPr>
        <p:spPr>
          <a:xfrm>
            <a:off x="1024128" y="585216"/>
            <a:ext cx="9720072" cy="982327"/>
          </a:xfrm>
        </p:spPr>
        <p:txBody>
          <a:bodyPr/>
          <a:lstStyle/>
          <a:p>
            <a:r>
              <a:rPr lang="en-IN" dirty="0"/>
              <a:t>How </a:t>
            </a:r>
            <a:r>
              <a:rPr lang="en-IN" b="1" dirty="0" err="1"/>
              <a:t>Groq</a:t>
            </a:r>
            <a:r>
              <a:rPr lang="en-IN" b="1" dirty="0"/>
              <a:t> AI</a:t>
            </a:r>
            <a:r>
              <a:rPr lang="en-IN" dirty="0"/>
              <a:t> Does Data Acquisition</a:t>
            </a:r>
          </a:p>
        </p:txBody>
      </p:sp>
      <p:sp>
        <p:nvSpPr>
          <p:cNvPr id="3" name="Content Placeholder 2">
            <a:extLst>
              <a:ext uri="{FF2B5EF4-FFF2-40B4-BE49-F238E27FC236}">
                <a16:creationId xmlns:a16="http://schemas.microsoft.com/office/drawing/2014/main" id="{3DD8A31E-8A56-6331-2743-6D2FC1EE575B}"/>
              </a:ext>
            </a:extLst>
          </p:cNvPr>
          <p:cNvSpPr>
            <a:spLocks noGrp="1"/>
          </p:cNvSpPr>
          <p:nvPr>
            <p:ph idx="1"/>
          </p:nvPr>
        </p:nvSpPr>
        <p:spPr>
          <a:xfrm>
            <a:off x="1024128" y="1763486"/>
            <a:ext cx="9720073" cy="4545874"/>
          </a:xfrm>
        </p:spPr>
        <p:txBody>
          <a:bodyPr>
            <a:normAutofit fontScale="92500" lnSpcReduction="20000"/>
          </a:bodyPr>
          <a:lstStyle/>
          <a:p>
            <a:r>
              <a:rPr lang="en-US" b="1" dirty="0" err="1"/>
              <a:t>Groq</a:t>
            </a:r>
            <a:r>
              <a:rPr lang="en-US" b="1" dirty="0"/>
              <a:t> AI</a:t>
            </a:r>
            <a:r>
              <a:rPr lang="en-US" dirty="0"/>
              <a:t>, known for its ultra-fast </a:t>
            </a:r>
            <a:r>
              <a:rPr lang="en-US" b="1" dirty="0"/>
              <a:t>Language Processing Units (LPUs)</a:t>
            </a:r>
            <a:r>
              <a:rPr lang="en-US" dirty="0"/>
              <a:t> and AI inference acceleration, is not primarily a data acquisition company. However, in the context of AI model deployment and inference, here's how </a:t>
            </a:r>
            <a:r>
              <a:rPr lang="en-US" dirty="0" err="1"/>
              <a:t>Groq</a:t>
            </a:r>
            <a:r>
              <a:rPr lang="en-US" dirty="0"/>
              <a:t> indirectly handles or benefits from data acquisition:</a:t>
            </a:r>
          </a:p>
          <a:p>
            <a:r>
              <a:rPr lang="en-US" b="1" dirty="0"/>
              <a:t>1. Input Preprocessing (as part of DAQ in AI inference)</a:t>
            </a:r>
          </a:p>
          <a:p>
            <a:r>
              <a:rPr lang="en-US" dirty="0" err="1"/>
              <a:t>Groq</a:t>
            </a:r>
            <a:r>
              <a:rPr lang="en-US" dirty="0"/>
              <a:t> systems often work with pre-trained models (like LLMs) and require </a:t>
            </a:r>
            <a:r>
              <a:rPr lang="en-US" b="1" dirty="0"/>
              <a:t>structured, tokenized, and preprocessed data</a:t>
            </a:r>
            <a:r>
              <a:rPr lang="en-US" dirty="0"/>
              <a:t> as input.</a:t>
            </a:r>
          </a:p>
          <a:p>
            <a:r>
              <a:rPr lang="en-US" dirty="0"/>
              <a:t>DAQ here involves collecting user queries, text prompts, or application data, and preparing it for the LPU to process.</a:t>
            </a:r>
          </a:p>
          <a:p>
            <a:r>
              <a:rPr lang="en-US" b="1" dirty="0"/>
              <a:t>2. High-Speed Inference</a:t>
            </a:r>
          </a:p>
          <a:p>
            <a:r>
              <a:rPr lang="en-US" dirty="0" err="1"/>
              <a:t>Groq's</a:t>
            </a:r>
            <a:r>
              <a:rPr lang="en-US" dirty="0"/>
              <a:t> LPUs don’t acquire data in the traditional sense (like IoT sensors), but they </a:t>
            </a:r>
            <a:r>
              <a:rPr lang="en-US" b="1" dirty="0"/>
              <a:t>consume acquired data</a:t>
            </a:r>
            <a:r>
              <a:rPr lang="en-US" dirty="0"/>
              <a:t> at extremely high speeds (deterministic latency, low overhead).</a:t>
            </a:r>
          </a:p>
          <a:p>
            <a:r>
              <a:rPr lang="en-US" dirty="0"/>
              <a:t>For real-time systems (e.g. chatbots, financial analysis, live translations), data acquisition is tightly coupled with low-latency inference.</a:t>
            </a:r>
          </a:p>
          <a:p>
            <a:endParaRPr lang="en-IN" dirty="0"/>
          </a:p>
        </p:txBody>
      </p:sp>
    </p:spTree>
    <p:extLst>
      <p:ext uri="{BB962C8B-B14F-4D97-AF65-F5344CB8AC3E}">
        <p14:creationId xmlns:p14="http://schemas.microsoft.com/office/powerpoint/2010/main" val="225311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1CA1-19FB-D132-1DCA-B94FA686135C}"/>
              </a:ext>
            </a:extLst>
          </p:cNvPr>
          <p:cNvSpPr>
            <a:spLocks noGrp="1"/>
          </p:cNvSpPr>
          <p:nvPr>
            <p:ph type="title"/>
          </p:nvPr>
        </p:nvSpPr>
        <p:spPr>
          <a:xfrm>
            <a:off x="1024128" y="585216"/>
            <a:ext cx="9720072" cy="1298013"/>
          </a:xfrm>
        </p:spPr>
        <p:txBody>
          <a:bodyPr/>
          <a:lstStyle/>
          <a:p>
            <a:r>
              <a:rPr lang="en-IN" dirty="0"/>
              <a:t>How </a:t>
            </a:r>
            <a:r>
              <a:rPr lang="en-IN" b="1" dirty="0" err="1"/>
              <a:t>Groq</a:t>
            </a:r>
            <a:r>
              <a:rPr lang="en-IN" b="1" dirty="0"/>
              <a:t> AI</a:t>
            </a:r>
            <a:r>
              <a:rPr lang="en-IN" dirty="0"/>
              <a:t> Does Data Acquisition</a:t>
            </a:r>
          </a:p>
        </p:txBody>
      </p:sp>
      <p:sp>
        <p:nvSpPr>
          <p:cNvPr id="3" name="Content Placeholder 2">
            <a:extLst>
              <a:ext uri="{FF2B5EF4-FFF2-40B4-BE49-F238E27FC236}">
                <a16:creationId xmlns:a16="http://schemas.microsoft.com/office/drawing/2014/main" id="{21376452-4C3D-CDDD-AB8C-0B980B237189}"/>
              </a:ext>
            </a:extLst>
          </p:cNvPr>
          <p:cNvSpPr>
            <a:spLocks noGrp="1"/>
          </p:cNvSpPr>
          <p:nvPr>
            <p:ph idx="1"/>
          </p:nvPr>
        </p:nvSpPr>
        <p:spPr>
          <a:xfrm>
            <a:off x="1024128" y="1752600"/>
            <a:ext cx="9720073" cy="4556760"/>
          </a:xfrm>
        </p:spPr>
        <p:txBody>
          <a:bodyPr/>
          <a:lstStyle/>
          <a:p>
            <a:r>
              <a:rPr lang="en-IN" b="1" dirty="0"/>
              <a:t>Data Acquisition for Training (Done by Partners/Upstream)</a:t>
            </a:r>
          </a:p>
          <a:p>
            <a:r>
              <a:rPr lang="en-IN" dirty="0" err="1"/>
              <a:t>Groq</a:t>
            </a:r>
            <a:r>
              <a:rPr lang="en-IN" dirty="0"/>
              <a:t> </a:t>
            </a:r>
            <a:r>
              <a:rPr lang="en-IN" b="1" dirty="0"/>
              <a:t>does not train models</a:t>
            </a:r>
            <a:r>
              <a:rPr lang="en-IN" dirty="0"/>
              <a:t> (it focuses on inference).</a:t>
            </a:r>
          </a:p>
          <a:p>
            <a:r>
              <a:rPr lang="en-IN" dirty="0"/>
              <a:t>However, upstream in the AI pipeline, data acquisition (e.g. from internet corpora, licensed datasets) is crucial.</a:t>
            </a:r>
          </a:p>
          <a:p>
            <a:r>
              <a:rPr lang="en-IN" dirty="0" err="1"/>
              <a:t>Groq’s</a:t>
            </a:r>
            <a:r>
              <a:rPr lang="en-IN" dirty="0"/>
              <a:t> AI infrastructure can help </a:t>
            </a:r>
            <a:r>
              <a:rPr lang="en-IN" b="1" dirty="0"/>
              <a:t>benchmark and test how efficiently acquired data drives model performance</a:t>
            </a:r>
            <a:r>
              <a:rPr lang="en-IN" dirty="0"/>
              <a:t> during inference.</a:t>
            </a:r>
          </a:p>
          <a:p>
            <a:endParaRPr lang="en-IN" dirty="0"/>
          </a:p>
        </p:txBody>
      </p:sp>
    </p:spTree>
    <p:extLst>
      <p:ext uri="{BB962C8B-B14F-4D97-AF65-F5344CB8AC3E}">
        <p14:creationId xmlns:p14="http://schemas.microsoft.com/office/powerpoint/2010/main" val="169960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930D-D7EB-C6A3-A17D-9306287A10BC}"/>
              </a:ext>
            </a:extLst>
          </p:cNvPr>
          <p:cNvSpPr>
            <a:spLocks noGrp="1"/>
          </p:cNvSpPr>
          <p:nvPr>
            <p:ph type="title"/>
          </p:nvPr>
        </p:nvSpPr>
        <p:spPr/>
        <p:txBody>
          <a:bodyPr/>
          <a:lstStyle/>
          <a:p>
            <a:r>
              <a:rPr lang="en-IN" dirty="0"/>
              <a:t>summary</a:t>
            </a:r>
          </a:p>
        </p:txBody>
      </p:sp>
      <p:graphicFrame>
        <p:nvGraphicFramePr>
          <p:cNvPr id="4" name="Content Placeholder 3">
            <a:extLst>
              <a:ext uri="{FF2B5EF4-FFF2-40B4-BE49-F238E27FC236}">
                <a16:creationId xmlns:a16="http://schemas.microsoft.com/office/drawing/2014/main" id="{108EF450-671D-2FFC-0B29-39F1398C48CD}"/>
              </a:ext>
            </a:extLst>
          </p:cNvPr>
          <p:cNvGraphicFramePr>
            <a:graphicFrameLocks noGrp="1"/>
          </p:cNvGraphicFramePr>
          <p:nvPr>
            <p:ph idx="1"/>
            <p:extLst>
              <p:ext uri="{D42A27DB-BD31-4B8C-83A1-F6EECF244321}">
                <p14:modId xmlns:p14="http://schemas.microsoft.com/office/powerpoint/2010/main" val="2527589822"/>
              </p:ext>
            </p:extLst>
          </p:nvPr>
        </p:nvGraphicFramePr>
        <p:xfrm>
          <a:off x="1023938" y="1676400"/>
          <a:ext cx="10308090" cy="4713516"/>
        </p:xfrm>
        <a:graphic>
          <a:graphicData uri="http://schemas.openxmlformats.org/drawingml/2006/table">
            <a:tbl>
              <a:tblPr/>
              <a:tblGrid>
                <a:gridCol w="3436030">
                  <a:extLst>
                    <a:ext uri="{9D8B030D-6E8A-4147-A177-3AD203B41FA5}">
                      <a16:colId xmlns:a16="http://schemas.microsoft.com/office/drawing/2014/main" val="7543169"/>
                    </a:ext>
                  </a:extLst>
                </a:gridCol>
                <a:gridCol w="3436030">
                  <a:extLst>
                    <a:ext uri="{9D8B030D-6E8A-4147-A177-3AD203B41FA5}">
                      <a16:colId xmlns:a16="http://schemas.microsoft.com/office/drawing/2014/main" val="2910213929"/>
                    </a:ext>
                  </a:extLst>
                </a:gridCol>
                <a:gridCol w="3436030">
                  <a:extLst>
                    <a:ext uri="{9D8B030D-6E8A-4147-A177-3AD203B41FA5}">
                      <a16:colId xmlns:a16="http://schemas.microsoft.com/office/drawing/2014/main" val="1192908448"/>
                    </a:ext>
                  </a:extLst>
                </a:gridCol>
              </a:tblGrid>
              <a:tr h="628469">
                <a:tc>
                  <a:txBody>
                    <a:bodyPr/>
                    <a:lstStyle/>
                    <a:p>
                      <a:pPr>
                        <a:buNone/>
                      </a:pPr>
                      <a:r>
                        <a:rPr lang="en-IN" dirty="0">
                          <a:highlight>
                            <a:srgbClr val="FFFF00"/>
                          </a:highlight>
                        </a:rPr>
                        <a:t>Aspect</a:t>
                      </a:r>
                    </a:p>
                  </a:txBody>
                  <a:tcPr anchor="ctr">
                    <a:lnL>
                      <a:noFill/>
                    </a:lnL>
                    <a:lnR>
                      <a:noFill/>
                    </a:lnR>
                    <a:lnT>
                      <a:noFill/>
                    </a:lnT>
                    <a:lnB>
                      <a:noFill/>
                    </a:lnB>
                    <a:noFill/>
                  </a:tcPr>
                </a:tc>
                <a:tc>
                  <a:txBody>
                    <a:bodyPr/>
                    <a:lstStyle/>
                    <a:p>
                      <a:pPr>
                        <a:buNone/>
                      </a:pPr>
                      <a:r>
                        <a:rPr lang="en-IN">
                          <a:highlight>
                            <a:srgbClr val="FFFF00"/>
                          </a:highlight>
                        </a:rPr>
                        <a:t>Traditional DAQ</a:t>
                      </a:r>
                    </a:p>
                  </a:txBody>
                  <a:tcPr anchor="ctr">
                    <a:lnL>
                      <a:noFill/>
                    </a:lnL>
                    <a:lnR>
                      <a:noFill/>
                    </a:lnR>
                    <a:lnT>
                      <a:noFill/>
                    </a:lnT>
                    <a:lnB>
                      <a:noFill/>
                    </a:lnB>
                    <a:noFill/>
                  </a:tcPr>
                </a:tc>
                <a:tc>
                  <a:txBody>
                    <a:bodyPr/>
                    <a:lstStyle/>
                    <a:p>
                      <a:pPr>
                        <a:buNone/>
                      </a:pPr>
                      <a:r>
                        <a:rPr lang="en-IN" dirty="0" err="1">
                          <a:highlight>
                            <a:srgbClr val="FFFF00"/>
                          </a:highlight>
                        </a:rPr>
                        <a:t>Groq</a:t>
                      </a:r>
                      <a:r>
                        <a:rPr lang="en-IN" dirty="0">
                          <a:highlight>
                            <a:srgbClr val="FFFF00"/>
                          </a:highlight>
                        </a:rPr>
                        <a:t> AI's Role</a:t>
                      </a:r>
                    </a:p>
                  </a:txBody>
                  <a:tcPr anchor="ctr">
                    <a:lnL>
                      <a:noFill/>
                    </a:lnL>
                    <a:lnR>
                      <a:noFill/>
                    </a:lnR>
                    <a:lnT>
                      <a:noFill/>
                    </a:lnT>
                    <a:lnB>
                      <a:noFill/>
                    </a:lnB>
                    <a:noFill/>
                  </a:tcPr>
                </a:tc>
                <a:extLst>
                  <a:ext uri="{0D108BD9-81ED-4DB2-BD59-A6C34878D82A}">
                    <a16:rowId xmlns:a16="http://schemas.microsoft.com/office/drawing/2014/main" val="3819152975"/>
                  </a:ext>
                </a:extLst>
              </a:tr>
              <a:tr h="1099820">
                <a:tc>
                  <a:txBody>
                    <a:bodyPr/>
                    <a:lstStyle/>
                    <a:p>
                      <a:pPr>
                        <a:buNone/>
                      </a:pPr>
                      <a:r>
                        <a:rPr lang="en-IN" b="1"/>
                        <a:t>Purpose</a:t>
                      </a:r>
                      <a:endParaRPr lang="en-IN"/>
                    </a:p>
                  </a:txBody>
                  <a:tcPr anchor="ctr">
                    <a:lnL>
                      <a:noFill/>
                    </a:lnL>
                    <a:lnR>
                      <a:noFill/>
                    </a:lnR>
                    <a:lnT>
                      <a:noFill/>
                    </a:lnT>
                    <a:lnB>
                      <a:noFill/>
                    </a:lnB>
                    <a:noFill/>
                  </a:tcPr>
                </a:tc>
                <a:tc>
                  <a:txBody>
                    <a:bodyPr/>
                    <a:lstStyle/>
                    <a:p>
                      <a:pPr>
                        <a:buNone/>
                      </a:pPr>
                      <a:r>
                        <a:rPr lang="en-IN"/>
                        <a:t>Collect analog/digital data</a:t>
                      </a:r>
                    </a:p>
                  </a:txBody>
                  <a:tcPr anchor="ctr">
                    <a:lnL>
                      <a:noFill/>
                    </a:lnL>
                    <a:lnR>
                      <a:noFill/>
                    </a:lnR>
                    <a:lnT>
                      <a:noFill/>
                    </a:lnT>
                    <a:lnB>
                      <a:noFill/>
                    </a:lnB>
                    <a:noFill/>
                  </a:tcPr>
                </a:tc>
                <a:tc>
                  <a:txBody>
                    <a:bodyPr/>
                    <a:lstStyle/>
                    <a:p>
                      <a:pPr>
                        <a:buNone/>
                      </a:pPr>
                      <a:r>
                        <a:rPr lang="en-IN"/>
                        <a:t>Consume structured data for AI tasks</a:t>
                      </a:r>
                    </a:p>
                  </a:txBody>
                  <a:tcPr anchor="ctr">
                    <a:lnL>
                      <a:noFill/>
                    </a:lnL>
                    <a:lnR>
                      <a:noFill/>
                    </a:lnR>
                    <a:lnT>
                      <a:noFill/>
                    </a:lnT>
                    <a:lnB>
                      <a:noFill/>
                    </a:lnB>
                    <a:noFill/>
                  </a:tcPr>
                </a:tc>
                <a:extLst>
                  <a:ext uri="{0D108BD9-81ED-4DB2-BD59-A6C34878D82A}">
                    <a16:rowId xmlns:a16="http://schemas.microsoft.com/office/drawing/2014/main" val="2925023232"/>
                  </a:ext>
                </a:extLst>
              </a:tr>
              <a:tr h="628469">
                <a:tc>
                  <a:txBody>
                    <a:bodyPr/>
                    <a:lstStyle/>
                    <a:p>
                      <a:pPr>
                        <a:buNone/>
                      </a:pPr>
                      <a:r>
                        <a:rPr lang="en-IN" b="1"/>
                        <a:t>Tools Used</a:t>
                      </a:r>
                      <a:endParaRPr lang="en-IN"/>
                    </a:p>
                  </a:txBody>
                  <a:tcPr anchor="ctr">
                    <a:lnL>
                      <a:noFill/>
                    </a:lnL>
                    <a:lnR>
                      <a:noFill/>
                    </a:lnR>
                    <a:lnT>
                      <a:noFill/>
                    </a:lnT>
                    <a:lnB>
                      <a:noFill/>
                    </a:lnB>
                    <a:noFill/>
                  </a:tcPr>
                </a:tc>
                <a:tc>
                  <a:txBody>
                    <a:bodyPr/>
                    <a:lstStyle/>
                    <a:p>
                      <a:pPr>
                        <a:buNone/>
                      </a:pPr>
                      <a:r>
                        <a:rPr lang="en-IN"/>
                        <a:t>Sensors, ADCs, DAQ hardware</a:t>
                      </a:r>
                    </a:p>
                  </a:txBody>
                  <a:tcPr anchor="ctr">
                    <a:lnL>
                      <a:noFill/>
                    </a:lnL>
                    <a:lnR>
                      <a:noFill/>
                    </a:lnR>
                    <a:lnT>
                      <a:noFill/>
                    </a:lnT>
                    <a:lnB>
                      <a:noFill/>
                    </a:lnB>
                    <a:noFill/>
                  </a:tcPr>
                </a:tc>
                <a:tc>
                  <a:txBody>
                    <a:bodyPr/>
                    <a:lstStyle/>
                    <a:p>
                      <a:pPr>
                        <a:buNone/>
                      </a:pPr>
                      <a:r>
                        <a:rPr lang="en-IN"/>
                        <a:t>LPUs, AI inference frameworks</a:t>
                      </a:r>
                    </a:p>
                  </a:txBody>
                  <a:tcPr anchor="ctr">
                    <a:lnL>
                      <a:noFill/>
                    </a:lnL>
                    <a:lnR>
                      <a:noFill/>
                    </a:lnR>
                    <a:lnT>
                      <a:noFill/>
                    </a:lnT>
                    <a:lnB>
                      <a:noFill/>
                    </a:lnB>
                    <a:noFill/>
                  </a:tcPr>
                </a:tc>
                <a:extLst>
                  <a:ext uri="{0D108BD9-81ED-4DB2-BD59-A6C34878D82A}">
                    <a16:rowId xmlns:a16="http://schemas.microsoft.com/office/drawing/2014/main" val="1142270137"/>
                  </a:ext>
                </a:extLst>
              </a:tr>
              <a:tr h="628469">
                <a:tc>
                  <a:txBody>
                    <a:bodyPr/>
                    <a:lstStyle/>
                    <a:p>
                      <a:pPr>
                        <a:buNone/>
                      </a:pPr>
                      <a:r>
                        <a:rPr lang="en-IN" b="1"/>
                        <a:t>Speed Focus</a:t>
                      </a:r>
                      <a:endParaRPr lang="en-IN"/>
                    </a:p>
                  </a:txBody>
                  <a:tcPr anchor="ctr">
                    <a:lnL>
                      <a:noFill/>
                    </a:lnL>
                    <a:lnR>
                      <a:noFill/>
                    </a:lnR>
                    <a:lnT>
                      <a:noFill/>
                    </a:lnT>
                    <a:lnB>
                      <a:noFill/>
                    </a:lnB>
                    <a:noFill/>
                  </a:tcPr>
                </a:tc>
                <a:tc>
                  <a:txBody>
                    <a:bodyPr/>
                    <a:lstStyle/>
                    <a:p>
                      <a:pPr>
                        <a:buNone/>
                      </a:pPr>
                      <a:r>
                        <a:rPr lang="en-US"/>
                        <a:t>Data fidelity and sampling rates</a:t>
                      </a:r>
                    </a:p>
                  </a:txBody>
                  <a:tcPr anchor="ctr">
                    <a:lnL>
                      <a:noFill/>
                    </a:lnL>
                    <a:lnR>
                      <a:noFill/>
                    </a:lnR>
                    <a:lnT>
                      <a:noFill/>
                    </a:lnT>
                    <a:lnB>
                      <a:noFill/>
                    </a:lnB>
                    <a:noFill/>
                  </a:tcPr>
                </a:tc>
                <a:tc>
                  <a:txBody>
                    <a:bodyPr/>
                    <a:lstStyle/>
                    <a:p>
                      <a:pPr>
                        <a:buNone/>
                      </a:pPr>
                      <a:r>
                        <a:rPr lang="en-IN"/>
                        <a:t>Ultra-low-latency inference</a:t>
                      </a:r>
                    </a:p>
                  </a:txBody>
                  <a:tcPr anchor="ctr">
                    <a:lnL>
                      <a:noFill/>
                    </a:lnL>
                    <a:lnR>
                      <a:noFill/>
                    </a:lnR>
                    <a:lnT>
                      <a:noFill/>
                    </a:lnT>
                    <a:lnB>
                      <a:noFill/>
                    </a:lnB>
                    <a:noFill/>
                  </a:tcPr>
                </a:tc>
                <a:extLst>
                  <a:ext uri="{0D108BD9-81ED-4DB2-BD59-A6C34878D82A}">
                    <a16:rowId xmlns:a16="http://schemas.microsoft.com/office/drawing/2014/main" val="1618131431"/>
                  </a:ext>
                </a:extLst>
              </a:tr>
              <a:tr h="1099820">
                <a:tc>
                  <a:txBody>
                    <a:bodyPr/>
                    <a:lstStyle/>
                    <a:p>
                      <a:pPr>
                        <a:buNone/>
                      </a:pPr>
                      <a:r>
                        <a:rPr lang="en-IN" b="1"/>
                        <a:t>Involvement in DAQ</a:t>
                      </a:r>
                      <a:endParaRPr lang="en-IN"/>
                    </a:p>
                  </a:txBody>
                  <a:tcPr anchor="ctr">
                    <a:lnL>
                      <a:noFill/>
                    </a:lnL>
                    <a:lnR>
                      <a:noFill/>
                    </a:lnR>
                    <a:lnT>
                      <a:noFill/>
                    </a:lnT>
                    <a:lnB>
                      <a:noFill/>
                    </a:lnB>
                    <a:noFill/>
                  </a:tcPr>
                </a:tc>
                <a:tc>
                  <a:txBody>
                    <a:bodyPr/>
                    <a:lstStyle/>
                    <a:p>
                      <a:pPr>
                        <a:buNone/>
                      </a:pPr>
                      <a:r>
                        <a:rPr lang="en-IN"/>
                        <a:t>Direct (hardware/software combo)</a:t>
                      </a:r>
                    </a:p>
                  </a:txBody>
                  <a:tcPr anchor="ctr">
                    <a:lnL>
                      <a:noFill/>
                    </a:lnL>
                    <a:lnR>
                      <a:noFill/>
                    </a:lnR>
                    <a:lnT>
                      <a:noFill/>
                    </a:lnT>
                    <a:lnB>
                      <a:noFill/>
                    </a:lnB>
                    <a:noFill/>
                  </a:tcPr>
                </a:tc>
                <a:tc>
                  <a:txBody>
                    <a:bodyPr/>
                    <a:lstStyle/>
                    <a:p>
                      <a:pPr>
                        <a:buNone/>
                      </a:pPr>
                      <a:r>
                        <a:rPr lang="en-IN"/>
                        <a:t>Indirect (processes input data fast)</a:t>
                      </a:r>
                    </a:p>
                  </a:txBody>
                  <a:tcPr anchor="ctr">
                    <a:lnL>
                      <a:noFill/>
                    </a:lnL>
                    <a:lnR>
                      <a:noFill/>
                    </a:lnR>
                    <a:lnT>
                      <a:noFill/>
                    </a:lnT>
                    <a:lnB>
                      <a:noFill/>
                    </a:lnB>
                    <a:noFill/>
                  </a:tcPr>
                </a:tc>
                <a:extLst>
                  <a:ext uri="{0D108BD9-81ED-4DB2-BD59-A6C34878D82A}">
                    <a16:rowId xmlns:a16="http://schemas.microsoft.com/office/drawing/2014/main" val="3785053476"/>
                  </a:ext>
                </a:extLst>
              </a:tr>
              <a:tr h="628469">
                <a:tc>
                  <a:txBody>
                    <a:bodyPr/>
                    <a:lstStyle/>
                    <a:p>
                      <a:pPr>
                        <a:buNone/>
                      </a:pPr>
                      <a:r>
                        <a:rPr lang="en-IN" b="1"/>
                        <a:t>Training vs Inference</a:t>
                      </a:r>
                      <a:endParaRPr lang="en-IN"/>
                    </a:p>
                  </a:txBody>
                  <a:tcPr anchor="ctr">
                    <a:lnL>
                      <a:noFill/>
                    </a:lnL>
                    <a:lnR>
                      <a:noFill/>
                    </a:lnR>
                    <a:lnT>
                      <a:noFill/>
                    </a:lnT>
                    <a:lnB>
                      <a:noFill/>
                    </a:lnB>
                    <a:noFill/>
                  </a:tcPr>
                </a:tc>
                <a:tc>
                  <a:txBody>
                    <a:bodyPr/>
                    <a:lstStyle/>
                    <a:p>
                      <a:pPr>
                        <a:buNone/>
                      </a:pPr>
                      <a:r>
                        <a:rPr lang="en-US"/>
                        <a:t>Can be used for both</a:t>
                      </a:r>
                    </a:p>
                  </a:txBody>
                  <a:tcPr anchor="ctr">
                    <a:lnL>
                      <a:noFill/>
                    </a:lnL>
                    <a:lnR>
                      <a:noFill/>
                    </a:lnR>
                    <a:lnT>
                      <a:noFill/>
                    </a:lnT>
                    <a:lnB>
                      <a:noFill/>
                    </a:lnB>
                    <a:noFill/>
                  </a:tcPr>
                </a:tc>
                <a:tc>
                  <a:txBody>
                    <a:bodyPr/>
                    <a:lstStyle/>
                    <a:p>
                      <a:pPr>
                        <a:buNone/>
                      </a:pPr>
                      <a:r>
                        <a:rPr lang="en-IN" dirty="0"/>
                        <a:t>Focused on </a:t>
                      </a:r>
                      <a:r>
                        <a:rPr lang="en-IN" b="1" dirty="0"/>
                        <a:t>inference only</a:t>
                      </a:r>
                      <a:endParaRPr lang="en-IN" dirty="0"/>
                    </a:p>
                  </a:txBody>
                  <a:tcPr anchor="ctr">
                    <a:lnL>
                      <a:noFill/>
                    </a:lnL>
                    <a:lnR>
                      <a:noFill/>
                    </a:lnR>
                    <a:lnT>
                      <a:noFill/>
                    </a:lnT>
                    <a:lnB>
                      <a:noFill/>
                    </a:lnB>
                    <a:noFill/>
                  </a:tcPr>
                </a:tc>
                <a:extLst>
                  <a:ext uri="{0D108BD9-81ED-4DB2-BD59-A6C34878D82A}">
                    <a16:rowId xmlns:a16="http://schemas.microsoft.com/office/drawing/2014/main" val="2462312978"/>
                  </a:ext>
                </a:extLst>
              </a:tr>
            </a:tbl>
          </a:graphicData>
        </a:graphic>
      </p:graphicFrame>
    </p:spTree>
    <p:extLst>
      <p:ext uri="{BB962C8B-B14F-4D97-AF65-F5344CB8AC3E}">
        <p14:creationId xmlns:p14="http://schemas.microsoft.com/office/powerpoint/2010/main" val="56792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0CDE-F286-1E5E-87CB-2497AE83E0B8}"/>
              </a:ext>
            </a:extLst>
          </p:cNvPr>
          <p:cNvSpPr>
            <a:spLocks noGrp="1"/>
          </p:cNvSpPr>
          <p:nvPr>
            <p:ph type="title"/>
          </p:nvPr>
        </p:nvSpPr>
        <p:spPr/>
        <p:txBody>
          <a:bodyPr/>
          <a:lstStyle/>
          <a:p>
            <a:r>
              <a:rPr lang="en-IN" dirty="0"/>
              <a:t>Data modelling using </a:t>
            </a:r>
            <a:r>
              <a:rPr lang="en-IN" dirty="0" err="1"/>
              <a:t>groq</a:t>
            </a:r>
            <a:r>
              <a:rPr lang="en-IN" dirty="0"/>
              <a:t> ai</a:t>
            </a:r>
          </a:p>
        </p:txBody>
      </p:sp>
      <p:sp>
        <p:nvSpPr>
          <p:cNvPr id="3" name="Content Placeholder 2">
            <a:extLst>
              <a:ext uri="{FF2B5EF4-FFF2-40B4-BE49-F238E27FC236}">
                <a16:creationId xmlns:a16="http://schemas.microsoft.com/office/drawing/2014/main" id="{02942EE7-4DC9-13D4-3562-C3D21A7D4DD4}"/>
              </a:ext>
            </a:extLst>
          </p:cNvPr>
          <p:cNvSpPr>
            <a:spLocks noGrp="1"/>
          </p:cNvSpPr>
          <p:nvPr>
            <p:ph idx="1"/>
          </p:nvPr>
        </p:nvSpPr>
        <p:spPr/>
        <p:txBody>
          <a:bodyPr/>
          <a:lstStyle/>
          <a:p>
            <a:r>
              <a:rPr lang="en-US" b="1" dirty="0"/>
              <a:t>Data modeling using GROQ AI</a:t>
            </a:r>
            <a:r>
              <a:rPr lang="en-US" dirty="0"/>
              <a:t> involves designing structured representations of your data to be effectively queried, understood, and used by the GROQ AI system (by Tonic.ai). GROQ (Graph-Relational Object Queries) is a query language developed by </a:t>
            </a:r>
            <a:r>
              <a:rPr lang="en-US" b="1" dirty="0"/>
              <a:t>Sanity.io</a:t>
            </a:r>
            <a:r>
              <a:rPr lang="en-US" dirty="0"/>
              <a:t>, but in the context of </a:t>
            </a:r>
            <a:r>
              <a:rPr lang="en-US" b="1" dirty="0"/>
              <a:t>GROQ AI</a:t>
            </a:r>
            <a:r>
              <a:rPr lang="en-US" dirty="0"/>
              <a:t> from </a:t>
            </a:r>
            <a:r>
              <a:rPr lang="en-US" b="1" dirty="0"/>
              <a:t>Tonic.ai</a:t>
            </a:r>
            <a:r>
              <a:rPr lang="en-US" dirty="0"/>
              <a:t>, it’s focused on synthetic data generation and structured understanding for AI training and testing. Let's explore how </a:t>
            </a:r>
            <a:r>
              <a:rPr lang="en-US" b="1" dirty="0"/>
              <a:t>data modeling</a:t>
            </a:r>
            <a:r>
              <a:rPr lang="en-US" dirty="0"/>
              <a:t> works in this context.</a:t>
            </a:r>
          </a:p>
          <a:p>
            <a:endParaRPr lang="en-US" dirty="0"/>
          </a:p>
          <a:p>
            <a:r>
              <a:rPr lang="en-US" dirty="0"/>
              <a:t>In GROQ AI (by Tonic.ai), </a:t>
            </a:r>
            <a:r>
              <a:rPr lang="en-US" b="1" dirty="0"/>
              <a:t>data modeling</a:t>
            </a:r>
            <a:r>
              <a:rPr lang="en-US" dirty="0"/>
              <a:t> is the process of defining </a:t>
            </a:r>
            <a:r>
              <a:rPr lang="en-US" b="1" dirty="0"/>
              <a:t>synthetic data structures</a:t>
            </a:r>
            <a:r>
              <a:rPr lang="en-US" dirty="0"/>
              <a:t>—mimicking real-world data for privacy-preserving testing, development, and ML model training.</a:t>
            </a:r>
            <a:endParaRPr lang="en-IN" dirty="0"/>
          </a:p>
        </p:txBody>
      </p:sp>
    </p:spTree>
    <p:extLst>
      <p:ext uri="{BB962C8B-B14F-4D97-AF65-F5344CB8AC3E}">
        <p14:creationId xmlns:p14="http://schemas.microsoft.com/office/powerpoint/2010/main" val="411305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2DA7-D7E6-6155-BA7B-3A79EFD33520}"/>
              </a:ext>
            </a:extLst>
          </p:cNvPr>
          <p:cNvSpPr>
            <a:spLocks noGrp="1"/>
          </p:cNvSpPr>
          <p:nvPr>
            <p:ph type="title"/>
          </p:nvPr>
        </p:nvSpPr>
        <p:spPr/>
        <p:txBody>
          <a:bodyPr/>
          <a:lstStyle/>
          <a:p>
            <a:r>
              <a:rPr lang="en-US" dirty="0"/>
              <a:t>Goals of Data Modeling with GROQ AI</a:t>
            </a:r>
            <a:endParaRPr lang="en-IN" dirty="0"/>
          </a:p>
        </p:txBody>
      </p:sp>
      <p:sp>
        <p:nvSpPr>
          <p:cNvPr id="4" name="Rectangle 1">
            <a:extLst>
              <a:ext uri="{FF2B5EF4-FFF2-40B4-BE49-F238E27FC236}">
                <a16:creationId xmlns:a16="http://schemas.microsoft.com/office/drawing/2014/main" id="{8CB449AD-52F4-1D77-377E-B6ED47A1678B}"/>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Represent realistic, yet </a:t>
            </a:r>
            <a:r>
              <a:rPr kumimoji="0" lang="en-US" altLang="en-US" sz="1800" b="1" i="0" u="none" strike="noStrike" cap="none" normalizeH="0" baseline="0" dirty="0">
                <a:ln>
                  <a:noFill/>
                </a:ln>
                <a:solidFill>
                  <a:schemeClr val="tx1"/>
                </a:solidFill>
                <a:effectLst/>
                <a:latin typeface="Arial" panose="020B0604020202020204" pitchFamily="34" charset="0"/>
              </a:rPr>
              <a:t>privacy-safe</a:t>
            </a:r>
            <a:r>
              <a:rPr kumimoji="0" lang="en-US" altLang="en-US" sz="1800" b="0" i="0" u="none" strike="noStrike" cap="none" normalizeH="0" baseline="0" dirty="0">
                <a:ln>
                  <a:noFill/>
                </a:ln>
                <a:solidFill>
                  <a:schemeClr val="tx1"/>
                </a:solidFill>
                <a:effectLst/>
                <a:latin typeface="Arial" panose="020B0604020202020204" pitchFamily="34" charset="0"/>
              </a:rPr>
              <a: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Maintain </a:t>
            </a:r>
            <a:r>
              <a:rPr kumimoji="0" lang="en-US" altLang="en-US" sz="1800" b="1" i="0" u="none" strike="noStrike" cap="none" normalizeH="0" baseline="0" dirty="0">
                <a:ln>
                  <a:noFill/>
                </a:ln>
                <a:solidFill>
                  <a:schemeClr val="tx1"/>
                </a:solidFill>
                <a:effectLst/>
                <a:latin typeface="Arial" panose="020B0604020202020204" pitchFamily="34" charset="0"/>
              </a:rPr>
              <a:t>referential integrity</a:t>
            </a:r>
            <a:r>
              <a:rPr kumimoji="0" lang="en-US" altLang="en-US" sz="1800" b="0" i="0" u="none" strike="noStrike" cap="none" normalizeH="0" baseline="0" dirty="0">
                <a:ln>
                  <a:noFill/>
                </a:ln>
                <a:solidFill>
                  <a:schemeClr val="tx1"/>
                </a:solidFill>
                <a:effectLst/>
                <a:latin typeface="Arial" panose="020B0604020202020204" pitchFamily="34" charset="0"/>
              </a:rPr>
              <a:t> across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Allow generation of </a:t>
            </a:r>
            <a:r>
              <a:rPr kumimoji="0" lang="en-US" altLang="en-US" sz="1800" b="1" i="0" u="none" strike="noStrike" cap="none" normalizeH="0" baseline="0" dirty="0">
                <a:ln>
                  <a:noFill/>
                </a:ln>
                <a:solidFill>
                  <a:schemeClr val="tx1"/>
                </a:solidFill>
                <a:effectLst/>
                <a:latin typeface="Arial" panose="020B0604020202020204" pitchFamily="34" charset="0"/>
              </a:rPr>
              <a:t>statistically accurate</a:t>
            </a:r>
            <a:r>
              <a:rPr kumimoji="0" lang="en-US" altLang="en-US" sz="1800" b="0" i="0" u="none" strike="noStrike" cap="none" normalizeH="0" baseline="0" dirty="0">
                <a:ln>
                  <a:noFill/>
                </a:ln>
                <a:solidFill>
                  <a:schemeClr val="tx1"/>
                </a:solidFill>
                <a:effectLst/>
                <a:latin typeface="Arial" panose="020B0604020202020204" pitchFamily="34" charset="0"/>
              </a:rPr>
              <a:t> synthetic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Support </a:t>
            </a:r>
            <a:r>
              <a:rPr kumimoji="0" lang="en-US" altLang="en-US" sz="1800" b="1" i="0" u="none" strike="noStrike" cap="none" normalizeH="0" baseline="0" dirty="0">
                <a:ln>
                  <a:noFill/>
                </a:ln>
                <a:solidFill>
                  <a:schemeClr val="tx1"/>
                </a:solidFill>
                <a:effectLst/>
                <a:latin typeface="Arial" panose="020B0604020202020204" pitchFamily="34" charset="0"/>
              </a:rPr>
              <a:t>context-rich AI behavior</a:t>
            </a:r>
            <a:r>
              <a:rPr kumimoji="0" lang="en-US" altLang="en-US" sz="1800" b="0" i="0" u="none" strike="noStrike" cap="none" normalizeH="0" baseline="0" dirty="0">
                <a:ln>
                  <a:noFill/>
                </a:ln>
                <a:solidFill>
                  <a:schemeClr val="tx1"/>
                </a:solidFill>
                <a:effectLst/>
                <a:latin typeface="Arial" panose="020B0604020202020204" pitchFamily="34" charset="0"/>
              </a:rPr>
              <a:t> and scenario-based testing</a:t>
            </a:r>
          </a:p>
        </p:txBody>
      </p:sp>
    </p:spTree>
    <p:extLst>
      <p:ext uri="{BB962C8B-B14F-4D97-AF65-F5344CB8AC3E}">
        <p14:creationId xmlns:p14="http://schemas.microsoft.com/office/powerpoint/2010/main" val="36767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3781-AA31-5F53-2651-5547D4F7C59E}"/>
              </a:ext>
            </a:extLst>
          </p:cNvPr>
          <p:cNvSpPr>
            <a:spLocks noGrp="1"/>
          </p:cNvSpPr>
          <p:nvPr>
            <p:ph type="title"/>
          </p:nvPr>
        </p:nvSpPr>
        <p:spPr/>
        <p:txBody>
          <a:bodyPr/>
          <a:lstStyle/>
          <a:p>
            <a:r>
              <a:rPr lang="en-IN" dirty="0"/>
              <a:t>What is </a:t>
            </a:r>
            <a:r>
              <a:rPr lang="en-IN" dirty="0" err="1"/>
              <a:t>groq</a:t>
            </a:r>
            <a:r>
              <a:rPr lang="en-IN" dirty="0"/>
              <a:t> ai</a:t>
            </a:r>
          </a:p>
        </p:txBody>
      </p:sp>
      <p:sp>
        <p:nvSpPr>
          <p:cNvPr id="3" name="Content Placeholder 2">
            <a:extLst>
              <a:ext uri="{FF2B5EF4-FFF2-40B4-BE49-F238E27FC236}">
                <a16:creationId xmlns:a16="http://schemas.microsoft.com/office/drawing/2014/main" id="{79F2468B-129D-EBEC-0B06-E203598378D1}"/>
              </a:ext>
            </a:extLst>
          </p:cNvPr>
          <p:cNvSpPr>
            <a:spLocks noGrp="1"/>
          </p:cNvSpPr>
          <p:nvPr>
            <p:ph idx="1"/>
          </p:nvPr>
        </p:nvSpPr>
        <p:spPr/>
        <p:txBody>
          <a:bodyPr/>
          <a:lstStyle/>
          <a:p>
            <a:r>
              <a:rPr lang="en-US" dirty="0"/>
              <a:t>The </a:t>
            </a:r>
            <a:r>
              <a:rPr lang="en-US" dirty="0" err="1"/>
              <a:t>Groq</a:t>
            </a:r>
            <a:r>
              <a:rPr lang="en-US" dirty="0"/>
              <a:t> Language Processing Unit, the LPU, is the technology that meets this moment. The LPU delivers instant speed, unparalleled affordability, and energy efficiency at scale. Fundamentally different from the GPU – originally designed for graphics processing – the LPU was designed for AI inference and language.</a:t>
            </a:r>
            <a:endParaRPr lang="en-IN" dirty="0"/>
          </a:p>
        </p:txBody>
      </p:sp>
      <p:pic>
        <p:nvPicPr>
          <p:cNvPr id="5" name="Picture 4">
            <a:extLst>
              <a:ext uri="{FF2B5EF4-FFF2-40B4-BE49-F238E27FC236}">
                <a16:creationId xmlns:a16="http://schemas.microsoft.com/office/drawing/2014/main" id="{AB301353-E26D-3657-1E0D-5BC0CFBE8EB9}"/>
              </a:ext>
            </a:extLst>
          </p:cNvPr>
          <p:cNvPicPr>
            <a:picLocks noChangeAspect="1"/>
          </p:cNvPicPr>
          <p:nvPr/>
        </p:nvPicPr>
        <p:blipFill>
          <a:blip r:embed="rId2"/>
          <a:stretch>
            <a:fillRect/>
          </a:stretch>
        </p:blipFill>
        <p:spPr>
          <a:xfrm>
            <a:off x="2144486" y="3827908"/>
            <a:ext cx="7837714" cy="2444876"/>
          </a:xfrm>
          <a:prstGeom prst="rect">
            <a:avLst/>
          </a:prstGeom>
        </p:spPr>
      </p:pic>
    </p:spTree>
    <p:extLst>
      <p:ext uri="{BB962C8B-B14F-4D97-AF65-F5344CB8AC3E}">
        <p14:creationId xmlns:p14="http://schemas.microsoft.com/office/powerpoint/2010/main" val="19802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BD1F-B44C-9E37-D47D-00CD4998FEF8}"/>
              </a:ext>
            </a:extLst>
          </p:cNvPr>
          <p:cNvSpPr>
            <a:spLocks noGrp="1"/>
          </p:cNvSpPr>
          <p:nvPr>
            <p:ph type="title"/>
          </p:nvPr>
        </p:nvSpPr>
        <p:spPr>
          <a:xfrm>
            <a:off x="1024128" y="585216"/>
            <a:ext cx="9720072" cy="1210927"/>
          </a:xfrm>
        </p:spPr>
        <p:txBody>
          <a:bodyPr/>
          <a:lstStyle/>
          <a:p>
            <a:r>
              <a:rPr lang="en-IN" b="1" dirty="0"/>
              <a:t>Data Integration Pipelines</a:t>
            </a:r>
            <a:endParaRPr lang="en-IN" dirty="0"/>
          </a:p>
        </p:txBody>
      </p:sp>
      <p:sp>
        <p:nvSpPr>
          <p:cNvPr id="3" name="Content Placeholder 2">
            <a:extLst>
              <a:ext uri="{FF2B5EF4-FFF2-40B4-BE49-F238E27FC236}">
                <a16:creationId xmlns:a16="http://schemas.microsoft.com/office/drawing/2014/main" id="{9A3A3F92-C1D1-2753-F598-2B492DCA4109}"/>
              </a:ext>
            </a:extLst>
          </p:cNvPr>
          <p:cNvSpPr>
            <a:spLocks noGrp="1"/>
          </p:cNvSpPr>
          <p:nvPr>
            <p:ph idx="1"/>
          </p:nvPr>
        </p:nvSpPr>
        <p:spPr>
          <a:xfrm>
            <a:off x="1024128" y="1719943"/>
            <a:ext cx="9720073" cy="4589417"/>
          </a:xfrm>
        </p:spPr>
        <p:txBody>
          <a:bodyPr/>
          <a:lstStyle/>
          <a:p>
            <a:r>
              <a:rPr lang="en-US" dirty="0"/>
              <a:t>A </a:t>
            </a:r>
            <a:r>
              <a:rPr lang="en-US" b="1" dirty="0"/>
              <a:t>Data Integration Pipeline</a:t>
            </a:r>
            <a:r>
              <a:rPr lang="en-US" dirty="0"/>
              <a:t> is a set of processes and tools used to </a:t>
            </a:r>
            <a:r>
              <a:rPr lang="en-US" b="1" dirty="0"/>
              <a:t>collect, transform, and move data</a:t>
            </a:r>
            <a:r>
              <a:rPr lang="en-US" dirty="0"/>
              <a:t> from various sources to a centralized destination—like a data warehouse, data lake, or analytics platform.</a:t>
            </a:r>
          </a:p>
          <a:p>
            <a:r>
              <a:rPr lang="en-IN" b="1" dirty="0"/>
              <a:t>Main Components:</a:t>
            </a:r>
          </a:p>
          <a:p>
            <a:r>
              <a:rPr lang="en-IN" b="1" dirty="0"/>
              <a:t>Data Sources</a:t>
            </a:r>
            <a:endParaRPr lang="en-IN" dirty="0"/>
          </a:p>
          <a:p>
            <a:pPr lvl="1"/>
            <a:r>
              <a:rPr lang="en-IN" dirty="0"/>
              <a:t>Databases (MySQL, MongoDB)</a:t>
            </a:r>
          </a:p>
          <a:p>
            <a:pPr lvl="1"/>
            <a:r>
              <a:rPr lang="en-IN" dirty="0"/>
              <a:t>APIs (e.g., social media, payment platforms)</a:t>
            </a:r>
          </a:p>
          <a:p>
            <a:pPr lvl="1"/>
            <a:r>
              <a:rPr lang="en-IN" dirty="0"/>
              <a:t>Files (CSV, JSON, Excel)</a:t>
            </a:r>
          </a:p>
          <a:p>
            <a:pPr lvl="1"/>
            <a:r>
              <a:rPr lang="en-IN" dirty="0"/>
              <a:t>Cloud apps (Salesforce, Shopify)</a:t>
            </a:r>
          </a:p>
          <a:p>
            <a:r>
              <a:rPr lang="en-IN" b="1" dirty="0"/>
              <a:t>Ingestion Layer</a:t>
            </a:r>
            <a:endParaRPr lang="en-IN" dirty="0"/>
          </a:p>
          <a:p>
            <a:pPr lvl="1"/>
            <a:r>
              <a:rPr lang="en-IN" dirty="0"/>
              <a:t>Pulls or receives data (e.g., using tools like Apache </a:t>
            </a:r>
            <a:r>
              <a:rPr lang="en-IN" dirty="0" err="1"/>
              <a:t>NiFi</a:t>
            </a:r>
            <a:r>
              <a:rPr lang="en-IN" dirty="0"/>
              <a:t>, Kafka, or AWS Glue)</a:t>
            </a:r>
          </a:p>
          <a:p>
            <a:endParaRPr lang="en-US" dirty="0"/>
          </a:p>
          <a:p>
            <a:endParaRPr lang="en-US" dirty="0"/>
          </a:p>
          <a:p>
            <a:endParaRPr lang="en-IN" dirty="0"/>
          </a:p>
        </p:txBody>
      </p:sp>
    </p:spTree>
    <p:extLst>
      <p:ext uri="{BB962C8B-B14F-4D97-AF65-F5344CB8AC3E}">
        <p14:creationId xmlns:p14="http://schemas.microsoft.com/office/powerpoint/2010/main" val="965184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8EE9-6198-44C4-A450-8335EAE017C6}"/>
              </a:ext>
            </a:extLst>
          </p:cNvPr>
          <p:cNvSpPr>
            <a:spLocks noGrp="1"/>
          </p:cNvSpPr>
          <p:nvPr>
            <p:ph type="title"/>
          </p:nvPr>
        </p:nvSpPr>
        <p:spPr/>
        <p:txBody>
          <a:bodyPr/>
          <a:lstStyle/>
          <a:p>
            <a:r>
              <a:rPr lang="en-IN" b="1" dirty="0"/>
              <a:t>Data Integration Pipelines</a:t>
            </a:r>
            <a:endParaRPr lang="en-IN" dirty="0"/>
          </a:p>
        </p:txBody>
      </p:sp>
      <p:sp>
        <p:nvSpPr>
          <p:cNvPr id="4" name="Rectangle 1">
            <a:extLst>
              <a:ext uri="{FF2B5EF4-FFF2-40B4-BE49-F238E27FC236}">
                <a16:creationId xmlns:a16="http://schemas.microsoft.com/office/drawing/2014/main" id="{852E716B-DAA9-A599-807C-5F96DDABF2B9}"/>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Transformation Layer (ETL/ELT)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ETL</a:t>
            </a:r>
            <a:r>
              <a:rPr kumimoji="0" lang="en-US" altLang="en-US" sz="1800" b="0" i="0" u="none" strike="noStrike" cap="none" normalizeH="0" baseline="0">
                <a:ln>
                  <a:noFill/>
                </a:ln>
                <a:solidFill>
                  <a:schemeClr val="tx1"/>
                </a:solidFill>
                <a:effectLst/>
                <a:latin typeface="Arial" panose="020B0604020202020204" pitchFamily="34" charset="0"/>
              </a:rPr>
              <a:t>: Extract → Transform → 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ELT</a:t>
            </a:r>
            <a:r>
              <a:rPr kumimoji="0" lang="en-US" altLang="en-US" sz="1800" b="0" i="0" u="none" strike="noStrike" cap="none" normalizeH="0" baseline="0">
                <a:ln>
                  <a:noFill/>
                </a:ln>
                <a:solidFill>
                  <a:schemeClr val="tx1"/>
                </a:solidFill>
                <a:effectLst/>
                <a:latin typeface="Arial" panose="020B0604020202020204" pitchFamily="34" charset="0"/>
              </a:rPr>
              <a:t>: Extract → Load → Transform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Cleans, filters, joins, and reshapes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Destination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Data warehouse (e.g., Snowflake, BigQuery)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Data lake (e.g., Amazon S3, Azure Data Lake)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Analytics tool (e.g., Tableau, 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Orchestration &amp; Scheduling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Tools like Apache Airflow or Prefect manage pipeline workflows and timing.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38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9084-EEBC-6F90-8F35-23212F06EBA7}"/>
              </a:ext>
            </a:extLst>
          </p:cNvPr>
          <p:cNvSpPr>
            <a:spLocks noGrp="1"/>
          </p:cNvSpPr>
          <p:nvPr>
            <p:ph type="title"/>
          </p:nvPr>
        </p:nvSpPr>
        <p:spPr/>
        <p:txBody>
          <a:bodyPr/>
          <a:lstStyle/>
          <a:p>
            <a:r>
              <a:rPr lang="en-IN" dirty="0"/>
              <a:t>Data quality management</a:t>
            </a:r>
          </a:p>
        </p:txBody>
      </p:sp>
      <p:sp>
        <p:nvSpPr>
          <p:cNvPr id="3" name="Content Placeholder 2">
            <a:extLst>
              <a:ext uri="{FF2B5EF4-FFF2-40B4-BE49-F238E27FC236}">
                <a16:creationId xmlns:a16="http://schemas.microsoft.com/office/drawing/2014/main" id="{A05FA3A4-041E-3E6D-B7B0-A58657C7BD74}"/>
              </a:ext>
            </a:extLst>
          </p:cNvPr>
          <p:cNvSpPr>
            <a:spLocks noGrp="1"/>
          </p:cNvSpPr>
          <p:nvPr>
            <p:ph idx="1"/>
          </p:nvPr>
        </p:nvSpPr>
        <p:spPr/>
        <p:txBody>
          <a:bodyPr>
            <a:normAutofit fontScale="92500" lnSpcReduction="10000"/>
          </a:bodyPr>
          <a:lstStyle/>
          <a:p>
            <a:r>
              <a:rPr lang="en-US" b="1" dirty="0"/>
              <a:t>Data Quality Management (DQM)</a:t>
            </a:r>
            <a:r>
              <a:rPr lang="en-US" dirty="0"/>
              <a:t> is the process of ensuring that data is accurate, consistent, complete, reliable, and timely throughout its lifecycle. It involves policies, procedures, and technologies to maintain high data quality standards across an organization.</a:t>
            </a:r>
          </a:p>
          <a:p>
            <a:r>
              <a:rPr lang="en-US" b="1" dirty="0"/>
              <a:t>Common Data Quality Dimensions:</a:t>
            </a:r>
          </a:p>
          <a:p>
            <a:r>
              <a:rPr lang="en-US" b="1" dirty="0"/>
              <a:t>Accuracy</a:t>
            </a:r>
            <a:r>
              <a:rPr lang="en-US" dirty="0"/>
              <a:t> – Is the data correct?</a:t>
            </a:r>
          </a:p>
          <a:p>
            <a:r>
              <a:rPr lang="en-US" b="1" dirty="0"/>
              <a:t>Completeness</a:t>
            </a:r>
            <a:r>
              <a:rPr lang="en-US" dirty="0"/>
              <a:t> – Are all required data fields filled?</a:t>
            </a:r>
          </a:p>
          <a:p>
            <a:r>
              <a:rPr lang="en-US" b="1" dirty="0"/>
              <a:t>Consistency</a:t>
            </a:r>
            <a:r>
              <a:rPr lang="en-US" dirty="0"/>
              <a:t> – Is the data the same across systems?</a:t>
            </a:r>
          </a:p>
          <a:p>
            <a:r>
              <a:rPr lang="en-US" b="1" dirty="0"/>
              <a:t>Timeliness</a:t>
            </a:r>
            <a:r>
              <a:rPr lang="en-US" dirty="0"/>
              <a:t> – Is the data up-to-date?</a:t>
            </a:r>
          </a:p>
          <a:p>
            <a:r>
              <a:rPr lang="en-US" b="1" dirty="0"/>
              <a:t>Validity</a:t>
            </a:r>
            <a:r>
              <a:rPr lang="en-US" dirty="0"/>
              <a:t> – Does the data meet required formats/rules?</a:t>
            </a:r>
          </a:p>
          <a:p>
            <a:r>
              <a:rPr lang="en-US" b="1" dirty="0"/>
              <a:t>Uniqueness</a:t>
            </a:r>
            <a:r>
              <a:rPr lang="en-US" dirty="0"/>
              <a:t> – Is the data free from duplicates?</a:t>
            </a:r>
          </a:p>
          <a:p>
            <a:endParaRPr lang="en-IN" dirty="0"/>
          </a:p>
        </p:txBody>
      </p:sp>
    </p:spTree>
    <p:extLst>
      <p:ext uri="{BB962C8B-B14F-4D97-AF65-F5344CB8AC3E}">
        <p14:creationId xmlns:p14="http://schemas.microsoft.com/office/powerpoint/2010/main" val="3752959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0A4F-61D7-ABD6-9C39-54CEEE3CE9D9}"/>
              </a:ext>
            </a:extLst>
          </p:cNvPr>
          <p:cNvSpPr>
            <a:spLocks noGrp="1"/>
          </p:cNvSpPr>
          <p:nvPr>
            <p:ph type="title"/>
          </p:nvPr>
        </p:nvSpPr>
        <p:spPr/>
        <p:txBody>
          <a:bodyPr/>
          <a:lstStyle/>
          <a:p>
            <a:r>
              <a:rPr lang="en-IN" dirty="0" err="1"/>
              <a:t>Groq</a:t>
            </a:r>
            <a:r>
              <a:rPr lang="en-IN" dirty="0"/>
              <a:t> ai role in </a:t>
            </a:r>
            <a:r>
              <a:rPr lang="en-IN" dirty="0" err="1"/>
              <a:t>dqm</a:t>
            </a:r>
            <a:endParaRPr lang="en-IN" dirty="0"/>
          </a:p>
        </p:txBody>
      </p:sp>
      <p:sp>
        <p:nvSpPr>
          <p:cNvPr id="3" name="Content Placeholder 2">
            <a:extLst>
              <a:ext uri="{FF2B5EF4-FFF2-40B4-BE49-F238E27FC236}">
                <a16:creationId xmlns:a16="http://schemas.microsoft.com/office/drawing/2014/main" id="{8208256B-9891-4851-46E6-C88D8B46BFED}"/>
              </a:ext>
            </a:extLst>
          </p:cNvPr>
          <p:cNvSpPr>
            <a:spLocks noGrp="1"/>
          </p:cNvSpPr>
          <p:nvPr>
            <p:ph idx="1"/>
          </p:nvPr>
        </p:nvSpPr>
        <p:spPr>
          <a:xfrm>
            <a:off x="1024128" y="1817914"/>
            <a:ext cx="9720073" cy="4491446"/>
          </a:xfrm>
        </p:spPr>
        <p:txBody>
          <a:bodyPr/>
          <a:lstStyle/>
          <a:p>
            <a:r>
              <a:rPr lang="en-IN" b="1" dirty="0"/>
              <a:t>High-Performance Inference to Support Clean, Accurate Output</a:t>
            </a:r>
          </a:p>
          <a:p>
            <a:r>
              <a:rPr lang="en-IN" dirty="0" err="1"/>
              <a:t>Groq's</a:t>
            </a:r>
            <a:r>
              <a:rPr lang="en-IN" dirty="0"/>
              <a:t> Language Processing Units (LPUs) deliver industry-leading inference speeds—e.g. over </a:t>
            </a:r>
            <a:r>
              <a:rPr lang="en-IN" b="1" dirty="0"/>
              <a:t>300 tokens/sec</a:t>
            </a:r>
            <a:r>
              <a:rPr lang="en-IN" dirty="0"/>
              <a:t> on Llama 2‑70B models and up to </a:t>
            </a:r>
            <a:r>
              <a:rPr lang="en-IN" b="1" dirty="0"/>
              <a:t>1,500 tokens/sec</a:t>
            </a:r>
            <a:r>
              <a:rPr lang="en-IN" dirty="0"/>
              <a:t> on Llama 3.3 70B </a:t>
            </a:r>
            <a:r>
              <a:rPr lang="en-IN" dirty="0">
                <a:hlinkClick r:id="rId2"/>
              </a:rPr>
              <a:t>Wikipedia+15Groq+15puppyagent.com+15</a:t>
            </a:r>
            <a:r>
              <a:rPr lang="en-IN" dirty="0"/>
              <a:t>.</a:t>
            </a:r>
          </a:p>
          <a:p>
            <a:r>
              <a:rPr lang="en-IN" dirty="0"/>
              <a:t>This ultra-low latency enables real-time validation and verification of AI-generated content, a key component of DQM in critical domains like finance and healthcare.</a:t>
            </a:r>
          </a:p>
          <a:p>
            <a:r>
              <a:rPr lang="en-US" b="1" dirty="0"/>
              <a:t>Use Case: </a:t>
            </a:r>
            <a:r>
              <a:rPr lang="en-US" b="1" dirty="0" err="1"/>
              <a:t>Fintool</a:t>
            </a:r>
            <a:r>
              <a:rPr lang="en-US" b="1" dirty="0"/>
              <a:t> – Financial Data Integrity</a:t>
            </a:r>
          </a:p>
          <a:p>
            <a:r>
              <a:rPr lang="en-US" dirty="0" err="1"/>
              <a:t>Fintool</a:t>
            </a:r>
            <a:r>
              <a:rPr lang="en-US" dirty="0"/>
              <a:t> leverages </a:t>
            </a:r>
            <a:r>
              <a:rPr lang="en-US" dirty="0" err="1"/>
              <a:t>GroqCloud</a:t>
            </a:r>
            <a:r>
              <a:rPr lang="en-US" dirty="0"/>
              <a:t> to run multiple LLM agents and adversarial checks that validate every piece of AI-generated output against external filings or classifications.</a:t>
            </a:r>
          </a:p>
          <a:p>
            <a:r>
              <a:rPr lang="en-US" dirty="0"/>
              <a:t>This architecture improved inference speed by </a:t>
            </a:r>
            <a:r>
              <a:rPr lang="en-US" b="1" dirty="0"/>
              <a:t>7×</a:t>
            </a:r>
            <a:r>
              <a:rPr lang="en-US" dirty="0"/>
              <a:t> and cut cost per token by </a:t>
            </a:r>
            <a:r>
              <a:rPr lang="en-US" b="1" dirty="0"/>
              <a:t>89%</a:t>
            </a:r>
            <a:r>
              <a:rPr lang="en-US" dirty="0"/>
              <a:t>, enabling richer context injection while keeping quality and accuracy high </a:t>
            </a:r>
            <a:r>
              <a:rPr lang="en-US" dirty="0" err="1">
                <a:hlinkClick r:id="rId3"/>
              </a:rPr>
              <a:t>Groq</a:t>
            </a:r>
            <a:r>
              <a:rPr lang="en-US" dirty="0"/>
              <a:t>.</a:t>
            </a:r>
          </a:p>
          <a:p>
            <a:endParaRPr lang="en-IN" dirty="0"/>
          </a:p>
          <a:p>
            <a:endParaRPr lang="en-IN" dirty="0"/>
          </a:p>
        </p:txBody>
      </p:sp>
    </p:spTree>
    <p:extLst>
      <p:ext uri="{BB962C8B-B14F-4D97-AF65-F5344CB8AC3E}">
        <p14:creationId xmlns:p14="http://schemas.microsoft.com/office/powerpoint/2010/main" val="1863704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4A96-7C96-EC2B-784F-F807FDD17D9E}"/>
              </a:ext>
            </a:extLst>
          </p:cNvPr>
          <p:cNvSpPr>
            <a:spLocks noGrp="1"/>
          </p:cNvSpPr>
          <p:nvPr>
            <p:ph type="title"/>
          </p:nvPr>
        </p:nvSpPr>
        <p:spPr/>
        <p:txBody>
          <a:bodyPr/>
          <a:lstStyle/>
          <a:p>
            <a:r>
              <a:rPr lang="en-IN" dirty="0"/>
              <a:t>How </a:t>
            </a:r>
            <a:r>
              <a:rPr lang="en-IN" dirty="0" err="1"/>
              <a:t>groq</a:t>
            </a:r>
            <a:r>
              <a:rPr lang="en-IN" dirty="0"/>
              <a:t> ai enables </a:t>
            </a:r>
            <a:r>
              <a:rPr lang="en-IN" dirty="0" err="1"/>
              <a:t>dqm</a:t>
            </a:r>
            <a:endParaRPr lang="en-IN" dirty="0"/>
          </a:p>
        </p:txBody>
      </p:sp>
      <p:graphicFrame>
        <p:nvGraphicFramePr>
          <p:cNvPr id="4" name="Content Placeholder 3">
            <a:extLst>
              <a:ext uri="{FF2B5EF4-FFF2-40B4-BE49-F238E27FC236}">
                <a16:creationId xmlns:a16="http://schemas.microsoft.com/office/drawing/2014/main" id="{CE1A463A-5A96-3480-3FD3-5307EBE5E21A}"/>
              </a:ext>
            </a:extLst>
          </p:cNvPr>
          <p:cNvGraphicFramePr>
            <a:graphicFrameLocks noGrp="1"/>
          </p:cNvGraphicFramePr>
          <p:nvPr>
            <p:ph idx="1"/>
            <p:extLst>
              <p:ext uri="{D42A27DB-BD31-4B8C-83A1-F6EECF244321}">
                <p14:modId xmlns:p14="http://schemas.microsoft.com/office/powerpoint/2010/main" val="1037181210"/>
              </p:ext>
            </p:extLst>
          </p:nvPr>
        </p:nvGraphicFramePr>
        <p:xfrm>
          <a:off x="1023938" y="1785257"/>
          <a:ext cx="9720262" cy="4295187"/>
        </p:xfrm>
        <a:graphic>
          <a:graphicData uri="http://schemas.openxmlformats.org/drawingml/2006/table">
            <a:tbl>
              <a:tblPr/>
              <a:tblGrid>
                <a:gridCol w="4860131">
                  <a:extLst>
                    <a:ext uri="{9D8B030D-6E8A-4147-A177-3AD203B41FA5}">
                      <a16:colId xmlns:a16="http://schemas.microsoft.com/office/drawing/2014/main" val="3812659370"/>
                    </a:ext>
                  </a:extLst>
                </a:gridCol>
                <a:gridCol w="4860131">
                  <a:extLst>
                    <a:ext uri="{9D8B030D-6E8A-4147-A177-3AD203B41FA5}">
                      <a16:colId xmlns:a16="http://schemas.microsoft.com/office/drawing/2014/main" val="1909307339"/>
                    </a:ext>
                  </a:extLst>
                </a:gridCol>
              </a:tblGrid>
              <a:tr h="440532">
                <a:tc>
                  <a:txBody>
                    <a:bodyPr/>
                    <a:lstStyle/>
                    <a:p>
                      <a:pPr>
                        <a:buNone/>
                      </a:pPr>
                      <a:r>
                        <a:rPr lang="en-IN" b="1">
                          <a:highlight>
                            <a:srgbClr val="FFFF00"/>
                          </a:highlight>
                        </a:rPr>
                        <a:t>DQM Dimension</a:t>
                      </a:r>
                    </a:p>
                  </a:txBody>
                  <a:tcPr anchor="ctr">
                    <a:lnL>
                      <a:noFill/>
                    </a:lnL>
                    <a:lnR>
                      <a:noFill/>
                    </a:lnR>
                    <a:lnT>
                      <a:noFill/>
                    </a:lnT>
                    <a:lnB>
                      <a:noFill/>
                    </a:lnB>
                    <a:noFill/>
                  </a:tcPr>
                </a:tc>
                <a:tc>
                  <a:txBody>
                    <a:bodyPr/>
                    <a:lstStyle/>
                    <a:p>
                      <a:pPr>
                        <a:buNone/>
                      </a:pPr>
                      <a:r>
                        <a:rPr lang="en-IN" b="1" dirty="0" err="1">
                          <a:highlight>
                            <a:srgbClr val="FFFF00"/>
                          </a:highlight>
                        </a:rPr>
                        <a:t>Groq’s</a:t>
                      </a:r>
                      <a:r>
                        <a:rPr lang="en-IN" b="1" dirty="0">
                          <a:highlight>
                            <a:srgbClr val="FFFF00"/>
                          </a:highlight>
                        </a:rPr>
                        <a:t> Contribution</a:t>
                      </a:r>
                    </a:p>
                  </a:txBody>
                  <a:tcPr anchor="ctr">
                    <a:lnL>
                      <a:noFill/>
                    </a:lnL>
                    <a:lnR>
                      <a:noFill/>
                    </a:lnR>
                    <a:lnT>
                      <a:noFill/>
                    </a:lnT>
                    <a:lnB>
                      <a:noFill/>
                    </a:lnB>
                    <a:noFill/>
                  </a:tcPr>
                </a:tc>
                <a:extLst>
                  <a:ext uri="{0D108BD9-81ED-4DB2-BD59-A6C34878D82A}">
                    <a16:rowId xmlns:a16="http://schemas.microsoft.com/office/drawing/2014/main" val="2429966500"/>
                  </a:ext>
                </a:extLst>
              </a:tr>
              <a:tr h="770931">
                <a:tc>
                  <a:txBody>
                    <a:bodyPr/>
                    <a:lstStyle/>
                    <a:p>
                      <a:pPr>
                        <a:buNone/>
                      </a:pPr>
                      <a:r>
                        <a:rPr lang="en-IN"/>
                        <a:t>Accuracy &amp; Validity</a:t>
                      </a:r>
                    </a:p>
                  </a:txBody>
                  <a:tcPr anchor="ctr">
                    <a:lnL>
                      <a:noFill/>
                    </a:lnL>
                    <a:lnR>
                      <a:noFill/>
                    </a:lnR>
                    <a:lnT>
                      <a:noFill/>
                    </a:lnT>
                    <a:lnB>
                      <a:noFill/>
                    </a:lnB>
                    <a:noFill/>
                  </a:tcPr>
                </a:tc>
                <a:tc>
                  <a:txBody>
                    <a:bodyPr/>
                    <a:lstStyle/>
                    <a:p>
                      <a:pPr>
                        <a:buNone/>
                      </a:pPr>
                      <a:r>
                        <a:rPr lang="en-US"/>
                        <a:t>Adversarial LLM agents verify content; RAG ensures outputs reflect real data.</a:t>
                      </a:r>
                    </a:p>
                  </a:txBody>
                  <a:tcPr anchor="ctr">
                    <a:lnL>
                      <a:noFill/>
                    </a:lnL>
                    <a:lnR>
                      <a:noFill/>
                    </a:lnR>
                    <a:lnT>
                      <a:noFill/>
                    </a:lnT>
                    <a:lnB>
                      <a:noFill/>
                    </a:lnB>
                    <a:noFill/>
                  </a:tcPr>
                </a:tc>
                <a:extLst>
                  <a:ext uri="{0D108BD9-81ED-4DB2-BD59-A6C34878D82A}">
                    <a16:rowId xmlns:a16="http://schemas.microsoft.com/office/drawing/2014/main" val="994652580"/>
                  </a:ext>
                </a:extLst>
              </a:tr>
              <a:tr h="770931">
                <a:tc>
                  <a:txBody>
                    <a:bodyPr/>
                    <a:lstStyle/>
                    <a:p>
                      <a:pPr>
                        <a:buNone/>
                      </a:pPr>
                      <a:r>
                        <a:rPr lang="en-IN"/>
                        <a:t>Consistency</a:t>
                      </a:r>
                    </a:p>
                  </a:txBody>
                  <a:tcPr anchor="ctr">
                    <a:lnL>
                      <a:noFill/>
                    </a:lnL>
                    <a:lnR>
                      <a:noFill/>
                    </a:lnR>
                    <a:lnT>
                      <a:noFill/>
                    </a:lnT>
                    <a:lnB>
                      <a:noFill/>
                    </a:lnB>
                    <a:noFill/>
                  </a:tcPr>
                </a:tc>
                <a:tc>
                  <a:txBody>
                    <a:bodyPr/>
                    <a:lstStyle/>
                    <a:p>
                      <a:pPr>
                        <a:buNone/>
                      </a:pPr>
                      <a:r>
                        <a:rPr lang="en-US"/>
                        <a:t>Deterministic LPUs reduce variance in inference behavior.</a:t>
                      </a:r>
                    </a:p>
                  </a:txBody>
                  <a:tcPr anchor="ctr">
                    <a:lnL>
                      <a:noFill/>
                    </a:lnL>
                    <a:lnR>
                      <a:noFill/>
                    </a:lnR>
                    <a:lnT>
                      <a:noFill/>
                    </a:lnT>
                    <a:lnB>
                      <a:noFill/>
                    </a:lnB>
                    <a:noFill/>
                  </a:tcPr>
                </a:tc>
                <a:extLst>
                  <a:ext uri="{0D108BD9-81ED-4DB2-BD59-A6C34878D82A}">
                    <a16:rowId xmlns:a16="http://schemas.microsoft.com/office/drawing/2014/main" val="3677066026"/>
                  </a:ext>
                </a:extLst>
              </a:tr>
              <a:tr h="770931">
                <a:tc>
                  <a:txBody>
                    <a:bodyPr/>
                    <a:lstStyle/>
                    <a:p>
                      <a:pPr>
                        <a:buNone/>
                      </a:pPr>
                      <a:r>
                        <a:rPr lang="en-IN"/>
                        <a:t>Timeliness</a:t>
                      </a:r>
                    </a:p>
                  </a:txBody>
                  <a:tcPr anchor="ctr">
                    <a:lnL>
                      <a:noFill/>
                    </a:lnL>
                    <a:lnR>
                      <a:noFill/>
                    </a:lnR>
                    <a:lnT>
                      <a:noFill/>
                    </a:lnT>
                    <a:lnB>
                      <a:noFill/>
                    </a:lnB>
                    <a:noFill/>
                  </a:tcPr>
                </a:tc>
                <a:tc>
                  <a:txBody>
                    <a:bodyPr/>
                    <a:lstStyle/>
                    <a:p>
                      <a:pPr>
                        <a:buNone/>
                      </a:pPr>
                      <a:r>
                        <a:rPr lang="en-US"/>
                        <a:t>Ultra-fast inference enables up‑to‑date responses and rapid model refreshes.</a:t>
                      </a:r>
                    </a:p>
                  </a:txBody>
                  <a:tcPr anchor="ctr">
                    <a:lnL>
                      <a:noFill/>
                    </a:lnL>
                    <a:lnR>
                      <a:noFill/>
                    </a:lnR>
                    <a:lnT>
                      <a:noFill/>
                    </a:lnT>
                    <a:lnB>
                      <a:noFill/>
                    </a:lnB>
                    <a:noFill/>
                  </a:tcPr>
                </a:tc>
                <a:extLst>
                  <a:ext uri="{0D108BD9-81ED-4DB2-BD59-A6C34878D82A}">
                    <a16:rowId xmlns:a16="http://schemas.microsoft.com/office/drawing/2014/main" val="2198466864"/>
                  </a:ext>
                </a:extLst>
              </a:tr>
              <a:tr h="770931">
                <a:tc>
                  <a:txBody>
                    <a:bodyPr/>
                    <a:lstStyle/>
                    <a:p>
                      <a:pPr>
                        <a:buNone/>
                      </a:pPr>
                      <a:r>
                        <a:rPr lang="en-IN"/>
                        <a:t>Monitoring &amp; Governance</a:t>
                      </a:r>
                    </a:p>
                  </a:txBody>
                  <a:tcPr anchor="ctr">
                    <a:lnL>
                      <a:noFill/>
                    </a:lnL>
                    <a:lnR>
                      <a:noFill/>
                    </a:lnR>
                    <a:lnT>
                      <a:noFill/>
                    </a:lnT>
                    <a:lnB>
                      <a:noFill/>
                    </a:lnB>
                    <a:noFill/>
                  </a:tcPr>
                </a:tc>
                <a:tc>
                  <a:txBody>
                    <a:bodyPr/>
                    <a:lstStyle/>
                    <a:p>
                      <a:pPr>
                        <a:buNone/>
                      </a:pPr>
                      <a:r>
                        <a:rPr lang="en-US"/>
                        <a:t>Reporting dashboards track latency, throughput, and model drift.</a:t>
                      </a:r>
                    </a:p>
                  </a:txBody>
                  <a:tcPr anchor="ctr">
                    <a:lnL>
                      <a:noFill/>
                    </a:lnL>
                    <a:lnR>
                      <a:noFill/>
                    </a:lnR>
                    <a:lnT>
                      <a:noFill/>
                    </a:lnT>
                    <a:lnB>
                      <a:noFill/>
                    </a:lnB>
                    <a:noFill/>
                  </a:tcPr>
                </a:tc>
                <a:extLst>
                  <a:ext uri="{0D108BD9-81ED-4DB2-BD59-A6C34878D82A}">
                    <a16:rowId xmlns:a16="http://schemas.microsoft.com/office/drawing/2014/main" val="2791824851"/>
                  </a:ext>
                </a:extLst>
              </a:tr>
              <a:tr h="770931">
                <a:tc>
                  <a:txBody>
                    <a:bodyPr/>
                    <a:lstStyle/>
                    <a:p>
                      <a:pPr>
                        <a:buNone/>
                      </a:pPr>
                      <a:r>
                        <a:rPr lang="en-IN"/>
                        <a:t>Cost &amp; Efficiency</a:t>
                      </a:r>
                    </a:p>
                  </a:txBody>
                  <a:tcPr anchor="ctr">
                    <a:lnL>
                      <a:noFill/>
                    </a:lnL>
                    <a:lnR>
                      <a:noFill/>
                    </a:lnR>
                    <a:lnT>
                      <a:noFill/>
                    </a:lnT>
                    <a:lnB>
                      <a:noFill/>
                    </a:lnB>
                    <a:noFill/>
                  </a:tcPr>
                </a:tc>
                <a:tc>
                  <a:txBody>
                    <a:bodyPr/>
                    <a:lstStyle/>
                    <a:p>
                      <a:pPr>
                        <a:buNone/>
                      </a:pPr>
                      <a:r>
                        <a:rPr lang="en-US" dirty="0"/>
                        <a:t>Lower cost per token allows richer context inclusion and deeper validation loops.</a:t>
                      </a:r>
                    </a:p>
                  </a:txBody>
                  <a:tcPr anchor="ctr">
                    <a:lnL>
                      <a:noFill/>
                    </a:lnL>
                    <a:lnR>
                      <a:noFill/>
                    </a:lnR>
                    <a:lnT>
                      <a:noFill/>
                    </a:lnT>
                    <a:lnB>
                      <a:noFill/>
                    </a:lnB>
                    <a:noFill/>
                  </a:tcPr>
                </a:tc>
                <a:extLst>
                  <a:ext uri="{0D108BD9-81ED-4DB2-BD59-A6C34878D82A}">
                    <a16:rowId xmlns:a16="http://schemas.microsoft.com/office/drawing/2014/main" val="2472718366"/>
                  </a:ext>
                </a:extLst>
              </a:tr>
            </a:tbl>
          </a:graphicData>
        </a:graphic>
      </p:graphicFrame>
    </p:spTree>
    <p:extLst>
      <p:ext uri="{BB962C8B-B14F-4D97-AF65-F5344CB8AC3E}">
        <p14:creationId xmlns:p14="http://schemas.microsoft.com/office/powerpoint/2010/main" val="170792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43E9-D4F5-F974-36EC-DC7CBE16358D}"/>
              </a:ext>
            </a:extLst>
          </p:cNvPr>
          <p:cNvSpPr>
            <a:spLocks noGrp="1"/>
          </p:cNvSpPr>
          <p:nvPr>
            <p:ph type="title"/>
          </p:nvPr>
        </p:nvSpPr>
        <p:spPr/>
        <p:txBody>
          <a:bodyPr/>
          <a:lstStyle/>
          <a:p>
            <a:r>
              <a:rPr lang="en-IN" dirty="0" err="1"/>
              <a:t>Mcq</a:t>
            </a:r>
            <a:r>
              <a:rPr lang="en-IN" dirty="0"/>
              <a:t> 1</a:t>
            </a:r>
          </a:p>
        </p:txBody>
      </p:sp>
      <p:sp>
        <p:nvSpPr>
          <p:cNvPr id="3" name="Content Placeholder 2">
            <a:extLst>
              <a:ext uri="{FF2B5EF4-FFF2-40B4-BE49-F238E27FC236}">
                <a16:creationId xmlns:a16="http://schemas.microsoft.com/office/drawing/2014/main" id="{91665198-7022-9D58-98B2-6A714BC83D23}"/>
              </a:ext>
            </a:extLst>
          </p:cNvPr>
          <p:cNvSpPr>
            <a:spLocks noGrp="1"/>
          </p:cNvSpPr>
          <p:nvPr>
            <p:ph idx="1"/>
          </p:nvPr>
        </p:nvSpPr>
        <p:spPr/>
        <p:txBody>
          <a:bodyPr/>
          <a:lstStyle/>
          <a:p>
            <a:r>
              <a:rPr lang="en-US" b="1" dirty="0"/>
              <a:t>1. What is </a:t>
            </a:r>
            <a:r>
              <a:rPr lang="en-US" b="1" dirty="0" err="1"/>
              <a:t>GroqCloud</a:t>
            </a:r>
            <a:r>
              <a:rPr lang="en-US" b="1" dirty="0"/>
              <a:t> primarily used for?</a:t>
            </a:r>
          </a:p>
          <a:p>
            <a:r>
              <a:rPr lang="en-US" dirty="0"/>
              <a:t>A. Data storage</a:t>
            </a:r>
            <a:br>
              <a:rPr lang="en-US" dirty="0"/>
            </a:br>
            <a:r>
              <a:rPr lang="en-US" dirty="0"/>
              <a:t>B. Model training</a:t>
            </a:r>
            <a:br>
              <a:rPr lang="en-US" dirty="0"/>
            </a:br>
            <a:r>
              <a:rPr lang="en-US" dirty="0"/>
              <a:t>C. AI inference</a:t>
            </a:r>
            <a:br>
              <a:rPr lang="en-US" dirty="0"/>
            </a:br>
            <a:r>
              <a:rPr lang="en-US" dirty="0"/>
              <a:t>D. Web hosting</a:t>
            </a:r>
          </a:p>
          <a:p>
            <a:endParaRPr lang="en-IN" dirty="0"/>
          </a:p>
        </p:txBody>
      </p:sp>
    </p:spTree>
    <p:extLst>
      <p:ext uri="{BB962C8B-B14F-4D97-AF65-F5344CB8AC3E}">
        <p14:creationId xmlns:p14="http://schemas.microsoft.com/office/powerpoint/2010/main" val="373630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93D7-4ACF-3FCD-CCC7-67CD3CFEEB38}"/>
              </a:ext>
            </a:extLst>
          </p:cNvPr>
          <p:cNvSpPr>
            <a:spLocks noGrp="1"/>
          </p:cNvSpPr>
          <p:nvPr>
            <p:ph type="title"/>
          </p:nvPr>
        </p:nvSpPr>
        <p:spPr/>
        <p:txBody>
          <a:bodyPr/>
          <a:lstStyle/>
          <a:p>
            <a:r>
              <a:rPr lang="en-IN" dirty="0" err="1"/>
              <a:t>Mcq</a:t>
            </a:r>
            <a:r>
              <a:rPr lang="en-IN" dirty="0"/>
              <a:t> 2</a:t>
            </a:r>
          </a:p>
        </p:txBody>
      </p:sp>
      <p:sp>
        <p:nvSpPr>
          <p:cNvPr id="3" name="Content Placeholder 2">
            <a:extLst>
              <a:ext uri="{FF2B5EF4-FFF2-40B4-BE49-F238E27FC236}">
                <a16:creationId xmlns:a16="http://schemas.microsoft.com/office/drawing/2014/main" id="{AADC4111-0431-2150-8AD1-1D5AE19F4D5F}"/>
              </a:ext>
            </a:extLst>
          </p:cNvPr>
          <p:cNvSpPr>
            <a:spLocks noGrp="1"/>
          </p:cNvSpPr>
          <p:nvPr>
            <p:ph idx="1"/>
          </p:nvPr>
        </p:nvSpPr>
        <p:spPr/>
        <p:txBody>
          <a:bodyPr/>
          <a:lstStyle/>
          <a:p>
            <a:r>
              <a:rPr lang="en-US" b="1" dirty="0" err="1"/>
              <a:t>GroqCloud</a:t>
            </a:r>
            <a:r>
              <a:rPr lang="en-US" b="1" dirty="0"/>
              <a:t> provides access to which of the following?</a:t>
            </a:r>
          </a:p>
          <a:p>
            <a:r>
              <a:rPr lang="en-US" dirty="0"/>
              <a:t>A. Traditional GPUs</a:t>
            </a:r>
            <a:br>
              <a:rPr lang="en-US" dirty="0"/>
            </a:br>
            <a:r>
              <a:rPr lang="en-US" dirty="0"/>
              <a:t>B. ARM processors</a:t>
            </a:r>
            <a:br>
              <a:rPr lang="en-US" dirty="0"/>
            </a:br>
            <a:r>
              <a:rPr lang="en-US" dirty="0"/>
              <a:t>C. </a:t>
            </a:r>
            <a:r>
              <a:rPr lang="en-US" dirty="0" err="1"/>
              <a:t>Groq</a:t>
            </a:r>
            <a:r>
              <a:rPr lang="en-US" dirty="0"/>
              <a:t> LPUs</a:t>
            </a:r>
            <a:br>
              <a:rPr lang="en-US" dirty="0"/>
            </a:br>
            <a:r>
              <a:rPr lang="en-US" dirty="0"/>
              <a:t>D. FPGAs</a:t>
            </a:r>
          </a:p>
          <a:p>
            <a:endParaRPr lang="en-IN" dirty="0"/>
          </a:p>
        </p:txBody>
      </p:sp>
    </p:spTree>
    <p:extLst>
      <p:ext uri="{BB962C8B-B14F-4D97-AF65-F5344CB8AC3E}">
        <p14:creationId xmlns:p14="http://schemas.microsoft.com/office/powerpoint/2010/main" val="576286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4DC8-03BC-6C5D-595D-5BA4888B1B15}"/>
              </a:ext>
            </a:extLst>
          </p:cNvPr>
          <p:cNvSpPr>
            <a:spLocks noGrp="1"/>
          </p:cNvSpPr>
          <p:nvPr>
            <p:ph type="title"/>
          </p:nvPr>
        </p:nvSpPr>
        <p:spPr/>
        <p:txBody>
          <a:bodyPr/>
          <a:lstStyle/>
          <a:p>
            <a:r>
              <a:rPr lang="en-IN" dirty="0" err="1"/>
              <a:t>Mcq</a:t>
            </a:r>
            <a:r>
              <a:rPr lang="en-IN" dirty="0"/>
              <a:t> 3</a:t>
            </a:r>
          </a:p>
        </p:txBody>
      </p:sp>
      <p:sp>
        <p:nvSpPr>
          <p:cNvPr id="3" name="Content Placeholder 2">
            <a:extLst>
              <a:ext uri="{FF2B5EF4-FFF2-40B4-BE49-F238E27FC236}">
                <a16:creationId xmlns:a16="http://schemas.microsoft.com/office/drawing/2014/main" id="{730EA43B-7931-99A0-D346-6B47ACB4A3C7}"/>
              </a:ext>
            </a:extLst>
          </p:cNvPr>
          <p:cNvSpPr>
            <a:spLocks noGrp="1"/>
          </p:cNvSpPr>
          <p:nvPr>
            <p:ph idx="1"/>
          </p:nvPr>
        </p:nvSpPr>
        <p:spPr/>
        <p:txBody>
          <a:bodyPr/>
          <a:lstStyle/>
          <a:p>
            <a:r>
              <a:rPr lang="en-US" b="1" dirty="0"/>
              <a:t>Which programming language is commonly used with </a:t>
            </a:r>
            <a:r>
              <a:rPr lang="en-US" b="1" dirty="0" err="1"/>
              <a:t>GroqCloud</a:t>
            </a:r>
            <a:r>
              <a:rPr lang="en-US" b="1" dirty="0"/>
              <a:t> APIs?</a:t>
            </a:r>
          </a:p>
          <a:p>
            <a:r>
              <a:rPr lang="en-US" dirty="0"/>
              <a:t>A. Java</a:t>
            </a:r>
            <a:br>
              <a:rPr lang="en-US" dirty="0"/>
            </a:br>
            <a:r>
              <a:rPr lang="en-US" dirty="0"/>
              <a:t>B. C++</a:t>
            </a:r>
            <a:br>
              <a:rPr lang="en-US" dirty="0"/>
            </a:br>
            <a:r>
              <a:rPr lang="en-US" dirty="0"/>
              <a:t>C. Python</a:t>
            </a:r>
            <a:br>
              <a:rPr lang="en-US" dirty="0"/>
            </a:br>
            <a:r>
              <a:rPr lang="en-US" dirty="0"/>
              <a:t>D. Ruby</a:t>
            </a:r>
          </a:p>
          <a:p>
            <a:endParaRPr lang="en-IN" dirty="0"/>
          </a:p>
        </p:txBody>
      </p:sp>
    </p:spTree>
    <p:extLst>
      <p:ext uri="{BB962C8B-B14F-4D97-AF65-F5344CB8AC3E}">
        <p14:creationId xmlns:p14="http://schemas.microsoft.com/office/powerpoint/2010/main" val="10662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719C-C79D-50FF-9E25-3A86DF45501D}"/>
              </a:ext>
            </a:extLst>
          </p:cNvPr>
          <p:cNvSpPr>
            <a:spLocks noGrp="1"/>
          </p:cNvSpPr>
          <p:nvPr>
            <p:ph type="title"/>
          </p:nvPr>
        </p:nvSpPr>
        <p:spPr/>
        <p:txBody>
          <a:bodyPr/>
          <a:lstStyle/>
          <a:p>
            <a:r>
              <a:rPr lang="en-IN" dirty="0" err="1"/>
              <a:t>Mcq</a:t>
            </a:r>
            <a:r>
              <a:rPr lang="en-IN" dirty="0"/>
              <a:t> 4</a:t>
            </a:r>
          </a:p>
        </p:txBody>
      </p:sp>
      <p:sp>
        <p:nvSpPr>
          <p:cNvPr id="3" name="Content Placeholder 2">
            <a:extLst>
              <a:ext uri="{FF2B5EF4-FFF2-40B4-BE49-F238E27FC236}">
                <a16:creationId xmlns:a16="http://schemas.microsoft.com/office/drawing/2014/main" id="{78C89130-5940-7363-1437-A7411CDA2751}"/>
              </a:ext>
            </a:extLst>
          </p:cNvPr>
          <p:cNvSpPr>
            <a:spLocks noGrp="1"/>
          </p:cNvSpPr>
          <p:nvPr>
            <p:ph idx="1"/>
          </p:nvPr>
        </p:nvSpPr>
        <p:spPr/>
        <p:txBody>
          <a:bodyPr/>
          <a:lstStyle/>
          <a:p>
            <a:r>
              <a:rPr lang="en-US" b="1" dirty="0"/>
              <a:t>What kind of models can be run on </a:t>
            </a:r>
            <a:r>
              <a:rPr lang="en-US" b="1" dirty="0" err="1"/>
              <a:t>GroqCloud</a:t>
            </a:r>
            <a:r>
              <a:rPr lang="en-US" b="1" dirty="0"/>
              <a:t>?</a:t>
            </a:r>
          </a:p>
          <a:p>
            <a:r>
              <a:rPr lang="en-US" dirty="0"/>
              <a:t>A. LLMs only</a:t>
            </a:r>
            <a:br>
              <a:rPr lang="en-US" dirty="0"/>
            </a:br>
            <a:r>
              <a:rPr lang="en-US" dirty="0"/>
              <a:t>B. CNNs only</a:t>
            </a:r>
            <a:br>
              <a:rPr lang="en-US" dirty="0"/>
            </a:br>
            <a:r>
              <a:rPr lang="en-US" dirty="0"/>
              <a:t>C. Transformers and LLMs</a:t>
            </a:r>
            <a:br>
              <a:rPr lang="en-US" dirty="0"/>
            </a:br>
            <a:r>
              <a:rPr lang="en-US" dirty="0"/>
              <a:t>D. Image-only models</a:t>
            </a:r>
          </a:p>
          <a:p>
            <a:endParaRPr lang="en-IN" dirty="0"/>
          </a:p>
        </p:txBody>
      </p:sp>
    </p:spTree>
    <p:extLst>
      <p:ext uri="{BB962C8B-B14F-4D97-AF65-F5344CB8AC3E}">
        <p14:creationId xmlns:p14="http://schemas.microsoft.com/office/powerpoint/2010/main" val="3669748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70B8-6DE0-8618-C10B-B9376F297D82}"/>
              </a:ext>
            </a:extLst>
          </p:cNvPr>
          <p:cNvSpPr>
            <a:spLocks noGrp="1"/>
          </p:cNvSpPr>
          <p:nvPr>
            <p:ph type="title"/>
          </p:nvPr>
        </p:nvSpPr>
        <p:spPr/>
        <p:txBody>
          <a:bodyPr/>
          <a:lstStyle/>
          <a:p>
            <a:r>
              <a:rPr lang="en-IN" dirty="0" err="1"/>
              <a:t>Mcq</a:t>
            </a:r>
            <a:r>
              <a:rPr lang="en-IN" dirty="0"/>
              <a:t> 5</a:t>
            </a:r>
          </a:p>
        </p:txBody>
      </p:sp>
      <p:sp>
        <p:nvSpPr>
          <p:cNvPr id="3" name="Content Placeholder 2">
            <a:extLst>
              <a:ext uri="{FF2B5EF4-FFF2-40B4-BE49-F238E27FC236}">
                <a16:creationId xmlns:a16="http://schemas.microsoft.com/office/drawing/2014/main" id="{86CC2742-36BE-FF14-FA29-939C6689C501}"/>
              </a:ext>
            </a:extLst>
          </p:cNvPr>
          <p:cNvSpPr>
            <a:spLocks noGrp="1"/>
          </p:cNvSpPr>
          <p:nvPr>
            <p:ph idx="1"/>
          </p:nvPr>
        </p:nvSpPr>
        <p:spPr/>
        <p:txBody>
          <a:bodyPr/>
          <a:lstStyle/>
          <a:p>
            <a:r>
              <a:rPr lang="en-US" b="1" dirty="0"/>
              <a:t>Which LLM was </a:t>
            </a:r>
            <a:r>
              <a:rPr lang="en-US" b="1" dirty="0" err="1"/>
              <a:t>GroqCloud</a:t>
            </a:r>
            <a:r>
              <a:rPr lang="en-US" b="1" dirty="0"/>
              <a:t> known to run extremely fast in early demos?</a:t>
            </a:r>
          </a:p>
          <a:p>
            <a:r>
              <a:rPr lang="en-US" dirty="0"/>
              <a:t>A. GPT-4</a:t>
            </a:r>
            <a:br>
              <a:rPr lang="en-US" dirty="0"/>
            </a:br>
            <a:r>
              <a:rPr lang="en-US" dirty="0"/>
              <a:t>B. BERT</a:t>
            </a:r>
            <a:br>
              <a:rPr lang="en-US" dirty="0"/>
            </a:br>
            <a:r>
              <a:rPr lang="en-US" dirty="0"/>
              <a:t>C. </a:t>
            </a:r>
            <a:r>
              <a:rPr lang="en-US" dirty="0" err="1"/>
              <a:t>LLaMA</a:t>
            </a:r>
            <a:r>
              <a:rPr lang="en-US" dirty="0"/>
              <a:t> 3</a:t>
            </a:r>
            <a:br>
              <a:rPr lang="en-US" dirty="0"/>
            </a:br>
            <a:r>
              <a:rPr lang="en-US" dirty="0"/>
              <a:t>D. Gemini</a:t>
            </a:r>
          </a:p>
          <a:p>
            <a:endParaRPr lang="en-IN" dirty="0"/>
          </a:p>
        </p:txBody>
      </p:sp>
    </p:spTree>
    <p:extLst>
      <p:ext uri="{BB962C8B-B14F-4D97-AF65-F5344CB8AC3E}">
        <p14:creationId xmlns:p14="http://schemas.microsoft.com/office/powerpoint/2010/main" val="359382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25B0-0EC0-872A-33EA-F35E1977022B}"/>
              </a:ext>
            </a:extLst>
          </p:cNvPr>
          <p:cNvSpPr>
            <a:spLocks noGrp="1"/>
          </p:cNvSpPr>
          <p:nvPr>
            <p:ph type="title"/>
          </p:nvPr>
        </p:nvSpPr>
        <p:spPr/>
        <p:txBody>
          <a:bodyPr/>
          <a:lstStyle/>
          <a:p>
            <a:r>
              <a:rPr lang="en-IN" dirty="0" err="1"/>
              <a:t>Groq</a:t>
            </a:r>
            <a:r>
              <a:rPr lang="en-IN" dirty="0"/>
              <a:t> ai in layman language</a:t>
            </a:r>
          </a:p>
        </p:txBody>
      </p:sp>
      <p:sp>
        <p:nvSpPr>
          <p:cNvPr id="3" name="Content Placeholder 2">
            <a:extLst>
              <a:ext uri="{FF2B5EF4-FFF2-40B4-BE49-F238E27FC236}">
                <a16:creationId xmlns:a16="http://schemas.microsoft.com/office/drawing/2014/main" id="{0D617C19-2695-2165-58E7-ED054B6AC09C}"/>
              </a:ext>
            </a:extLst>
          </p:cNvPr>
          <p:cNvSpPr>
            <a:spLocks noGrp="1"/>
          </p:cNvSpPr>
          <p:nvPr>
            <p:ph idx="1"/>
          </p:nvPr>
        </p:nvSpPr>
        <p:spPr/>
        <p:txBody>
          <a:bodyPr/>
          <a:lstStyle/>
          <a:p>
            <a:r>
              <a:rPr lang="en-US" b="1" dirty="0" err="1"/>
              <a:t>Groq</a:t>
            </a:r>
            <a:r>
              <a:rPr lang="en-US" b="1" dirty="0"/>
              <a:t> AI</a:t>
            </a:r>
            <a:r>
              <a:rPr lang="en-US" dirty="0"/>
              <a:t> is a company that builds super-fast computer chips and systems made specifically to run </a:t>
            </a:r>
            <a:r>
              <a:rPr lang="en-US" b="1" dirty="0"/>
              <a:t>Artificial Intelligence (AI)</a:t>
            </a:r>
            <a:r>
              <a:rPr lang="en-US" dirty="0"/>
              <a:t> models. Think of </a:t>
            </a:r>
            <a:r>
              <a:rPr lang="en-US" dirty="0" err="1"/>
              <a:t>Groq</a:t>
            </a:r>
            <a:r>
              <a:rPr lang="en-US" dirty="0"/>
              <a:t> as creating the "engine" that powers AI — like the engine in a car that makes it go fast, but for computers that "think.“</a:t>
            </a:r>
          </a:p>
          <a:p>
            <a:r>
              <a:rPr lang="en-US" b="1" dirty="0"/>
              <a:t>What Makes </a:t>
            </a:r>
            <a:r>
              <a:rPr lang="en-US" b="1" dirty="0" err="1"/>
              <a:t>Groq</a:t>
            </a:r>
            <a:r>
              <a:rPr lang="en-US" b="1" dirty="0"/>
              <a:t> Special?</a:t>
            </a:r>
          </a:p>
          <a:p>
            <a:r>
              <a:rPr lang="en-US" dirty="0"/>
              <a:t>Most AI today runs on graphics cards (GPUs), but </a:t>
            </a:r>
            <a:r>
              <a:rPr lang="en-US" b="1" dirty="0" err="1"/>
              <a:t>Groq</a:t>
            </a:r>
            <a:r>
              <a:rPr lang="en-US" b="1" dirty="0"/>
              <a:t> created its own special chip</a:t>
            </a:r>
            <a:r>
              <a:rPr lang="en-US" dirty="0"/>
              <a:t>, called the </a:t>
            </a:r>
            <a:r>
              <a:rPr lang="en-US" b="1" dirty="0"/>
              <a:t>Language Processing Unit (LPU)</a:t>
            </a:r>
            <a:r>
              <a:rPr lang="en-US" dirty="0"/>
              <a:t>, that's designed from the ground up for </a:t>
            </a:r>
            <a:r>
              <a:rPr lang="en-US" b="1" dirty="0"/>
              <a:t>handling AI language tasks quickly and efficiently</a:t>
            </a:r>
            <a:r>
              <a:rPr lang="en-US" dirty="0"/>
              <a:t> — like answering questions, translating languages, or summarizing text</a:t>
            </a:r>
          </a:p>
          <a:p>
            <a:endParaRPr lang="en-IN" dirty="0"/>
          </a:p>
        </p:txBody>
      </p:sp>
    </p:spTree>
    <p:extLst>
      <p:ext uri="{BB962C8B-B14F-4D97-AF65-F5344CB8AC3E}">
        <p14:creationId xmlns:p14="http://schemas.microsoft.com/office/powerpoint/2010/main" val="1555000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4DF7-3D67-8D9F-B4D5-40E7D061B690}"/>
              </a:ext>
            </a:extLst>
          </p:cNvPr>
          <p:cNvSpPr>
            <a:spLocks noGrp="1"/>
          </p:cNvSpPr>
          <p:nvPr>
            <p:ph type="title"/>
          </p:nvPr>
        </p:nvSpPr>
        <p:spPr/>
        <p:txBody>
          <a:bodyPr/>
          <a:lstStyle/>
          <a:p>
            <a:r>
              <a:rPr lang="en-IN" dirty="0" err="1"/>
              <a:t>Mcq</a:t>
            </a:r>
            <a:r>
              <a:rPr lang="en-IN" dirty="0"/>
              <a:t> 6</a:t>
            </a:r>
          </a:p>
        </p:txBody>
      </p:sp>
      <p:sp>
        <p:nvSpPr>
          <p:cNvPr id="3" name="Content Placeholder 2">
            <a:extLst>
              <a:ext uri="{FF2B5EF4-FFF2-40B4-BE49-F238E27FC236}">
                <a16:creationId xmlns:a16="http://schemas.microsoft.com/office/drawing/2014/main" id="{C701D755-4CB7-2E69-C46A-1D165D2A48A4}"/>
              </a:ext>
            </a:extLst>
          </p:cNvPr>
          <p:cNvSpPr>
            <a:spLocks noGrp="1"/>
          </p:cNvSpPr>
          <p:nvPr>
            <p:ph idx="1"/>
          </p:nvPr>
        </p:nvSpPr>
        <p:spPr/>
        <p:txBody>
          <a:bodyPr/>
          <a:lstStyle/>
          <a:p>
            <a:r>
              <a:rPr lang="en-US" b="1" dirty="0" err="1"/>
              <a:t>GroqCloud</a:t>
            </a:r>
            <a:r>
              <a:rPr lang="en-US" b="1" dirty="0"/>
              <a:t> inference is optimized for:</a:t>
            </a:r>
          </a:p>
          <a:p>
            <a:r>
              <a:rPr lang="en-US" dirty="0"/>
              <a:t>A. Training speed</a:t>
            </a:r>
            <a:br>
              <a:rPr lang="en-US" dirty="0"/>
            </a:br>
            <a:r>
              <a:rPr lang="en-US" dirty="0"/>
              <a:t>B. Large file storage</a:t>
            </a:r>
            <a:br>
              <a:rPr lang="en-US" dirty="0"/>
            </a:br>
            <a:r>
              <a:rPr lang="en-US" dirty="0"/>
              <a:t>C. Deterministic low-latency results</a:t>
            </a:r>
            <a:br>
              <a:rPr lang="en-US" dirty="0"/>
            </a:br>
            <a:r>
              <a:rPr lang="en-US" dirty="0"/>
              <a:t>D. Graphics rendering</a:t>
            </a:r>
          </a:p>
          <a:p>
            <a:endParaRPr lang="en-IN" dirty="0"/>
          </a:p>
        </p:txBody>
      </p:sp>
    </p:spTree>
    <p:extLst>
      <p:ext uri="{BB962C8B-B14F-4D97-AF65-F5344CB8AC3E}">
        <p14:creationId xmlns:p14="http://schemas.microsoft.com/office/powerpoint/2010/main" val="4250363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5601-F4B7-B9D7-D5F8-D237D5B71689}"/>
              </a:ext>
            </a:extLst>
          </p:cNvPr>
          <p:cNvSpPr>
            <a:spLocks noGrp="1"/>
          </p:cNvSpPr>
          <p:nvPr>
            <p:ph type="title"/>
          </p:nvPr>
        </p:nvSpPr>
        <p:spPr/>
        <p:txBody>
          <a:bodyPr/>
          <a:lstStyle/>
          <a:p>
            <a:r>
              <a:rPr lang="en-IN" dirty="0" err="1"/>
              <a:t>Mcq</a:t>
            </a:r>
            <a:r>
              <a:rPr lang="en-IN" dirty="0"/>
              <a:t> 7</a:t>
            </a:r>
          </a:p>
        </p:txBody>
      </p:sp>
      <p:sp>
        <p:nvSpPr>
          <p:cNvPr id="3" name="Content Placeholder 2">
            <a:extLst>
              <a:ext uri="{FF2B5EF4-FFF2-40B4-BE49-F238E27FC236}">
                <a16:creationId xmlns:a16="http://schemas.microsoft.com/office/drawing/2014/main" id="{52D6C686-D5DF-AB1D-6AE4-3A0227BF0B81}"/>
              </a:ext>
            </a:extLst>
          </p:cNvPr>
          <p:cNvSpPr>
            <a:spLocks noGrp="1"/>
          </p:cNvSpPr>
          <p:nvPr>
            <p:ph idx="1"/>
          </p:nvPr>
        </p:nvSpPr>
        <p:spPr/>
        <p:txBody>
          <a:bodyPr/>
          <a:lstStyle/>
          <a:p>
            <a:r>
              <a:rPr lang="en-US" b="1" dirty="0"/>
              <a:t>What is the main advantage of </a:t>
            </a:r>
            <a:r>
              <a:rPr lang="en-US" b="1" dirty="0" err="1"/>
              <a:t>GroqCloud</a:t>
            </a:r>
            <a:r>
              <a:rPr lang="en-US" b="1" dirty="0"/>
              <a:t> over traditional GPU clouds?</a:t>
            </a:r>
          </a:p>
          <a:p>
            <a:r>
              <a:rPr lang="en-US" dirty="0"/>
              <a:t>A. Higher cost</a:t>
            </a:r>
            <a:br>
              <a:rPr lang="en-US" dirty="0"/>
            </a:br>
            <a:r>
              <a:rPr lang="en-US" dirty="0"/>
              <a:t>B. Deterministic performance</a:t>
            </a:r>
            <a:br>
              <a:rPr lang="en-US" dirty="0"/>
            </a:br>
            <a:r>
              <a:rPr lang="en-US" dirty="0"/>
              <a:t>C. GPU compatibility</a:t>
            </a:r>
            <a:br>
              <a:rPr lang="en-US" dirty="0"/>
            </a:br>
            <a:r>
              <a:rPr lang="en-US" dirty="0"/>
              <a:t>D. Lower power consumption only</a:t>
            </a:r>
          </a:p>
          <a:p>
            <a:endParaRPr lang="en-IN" dirty="0"/>
          </a:p>
        </p:txBody>
      </p:sp>
    </p:spTree>
    <p:extLst>
      <p:ext uri="{BB962C8B-B14F-4D97-AF65-F5344CB8AC3E}">
        <p14:creationId xmlns:p14="http://schemas.microsoft.com/office/powerpoint/2010/main" val="627636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D1F5-7EBC-0EAF-BD22-D01F83F10864}"/>
              </a:ext>
            </a:extLst>
          </p:cNvPr>
          <p:cNvSpPr>
            <a:spLocks noGrp="1"/>
          </p:cNvSpPr>
          <p:nvPr>
            <p:ph type="title"/>
          </p:nvPr>
        </p:nvSpPr>
        <p:spPr/>
        <p:txBody>
          <a:bodyPr/>
          <a:lstStyle/>
          <a:p>
            <a:r>
              <a:rPr lang="en-IN" dirty="0" err="1"/>
              <a:t>Mcq</a:t>
            </a:r>
            <a:r>
              <a:rPr lang="en-IN" dirty="0"/>
              <a:t> 8</a:t>
            </a:r>
          </a:p>
        </p:txBody>
      </p:sp>
      <p:sp>
        <p:nvSpPr>
          <p:cNvPr id="3" name="Content Placeholder 2">
            <a:extLst>
              <a:ext uri="{FF2B5EF4-FFF2-40B4-BE49-F238E27FC236}">
                <a16:creationId xmlns:a16="http://schemas.microsoft.com/office/drawing/2014/main" id="{005464E4-19ED-F7DA-319F-A3767788A83A}"/>
              </a:ext>
            </a:extLst>
          </p:cNvPr>
          <p:cNvSpPr>
            <a:spLocks noGrp="1"/>
          </p:cNvSpPr>
          <p:nvPr>
            <p:ph idx="1"/>
          </p:nvPr>
        </p:nvSpPr>
        <p:spPr/>
        <p:txBody>
          <a:bodyPr/>
          <a:lstStyle/>
          <a:p>
            <a:r>
              <a:rPr lang="en-US" b="1" dirty="0" err="1"/>
              <a:t>GroqCloud</a:t>
            </a:r>
            <a:r>
              <a:rPr lang="en-US" b="1" dirty="0"/>
              <a:t> offers a web-based:</a:t>
            </a:r>
          </a:p>
          <a:p>
            <a:r>
              <a:rPr lang="en-US" dirty="0"/>
              <a:t>A. Code IDE</a:t>
            </a:r>
            <a:br>
              <a:rPr lang="en-US" dirty="0"/>
            </a:br>
            <a:r>
              <a:rPr lang="en-US" dirty="0"/>
              <a:t>B. Terminal emulator</a:t>
            </a:r>
            <a:br>
              <a:rPr lang="en-US" dirty="0"/>
            </a:br>
            <a:r>
              <a:rPr lang="en-US" dirty="0"/>
              <a:t>C. Playground for model testing</a:t>
            </a:r>
            <a:br>
              <a:rPr lang="en-US" dirty="0"/>
            </a:br>
            <a:r>
              <a:rPr lang="en-US" dirty="0"/>
              <a:t>D. Browser plugin</a:t>
            </a:r>
          </a:p>
          <a:p>
            <a:endParaRPr lang="en-IN" dirty="0"/>
          </a:p>
        </p:txBody>
      </p:sp>
    </p:spTree>
    <p:extLst>
      <p:ext uri="{BB962C8B-B14F-4D97-AF65-F5344CB8AC3E}">
        <p14:creationId xmlns:p14="http://schemas.microsoft.com/office/powerpoint/2010/main" val="529020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780D-6900-7EF7-C4BF-69392BB4FA61}"/>
              </a:ext>
            </a:extLst>
          </p:cNvPr>
          <p:cNvSpPr>
            <a:spLocks noGrp="1"/>
          </p:cNvSpPr>
          <p:nvPr>
            <p:ph type="title"/>
          </p:nvPr>
        </p:nvSpPr>
        <p:spPr/>
        <p:txBody>
          <a:bodyPr/>
          <a:lstStyle/>
          <a:p>
            <a:r>
              <a:rPr lang="en-IN" dirty="0" err="1"/>
              <a:t>Mcq</a:t>
            </a:r>
            <a:r>
              <a:rPr lang="en-IN" dirty="0"/>
              <a:t> 9</a:t>
            </a:r>
          </a:p>
        </p:txBody>
      </p:sp>
      <p:sp>
        <p:nvSpPr>
          <p:cNvPr id="3" name="Content Placeholder 2">
            <a:extLst>
              <a:ext uri="{FF2B5EF4-FFF2-40B4-BE49-F238E27FC236}">
                <a16:creationId xmlns:a16="http://schemas.microsoft.com/office/drawing/2014/main" id="{216CF8EE-A40E-3F64-9983-98411D66D6E2}"/>
              </a:ext>
            </a:extLst>
          </p:cNvPr>
          <p:cNvSpPr>
            <a:spLocks noGrp="1"/>
          </p:cNvSpPr>
          <p:nvPr>
            <p:ph idx="1"/>
          </p:nvPr>
        </p:nvSpPr>
        <p:spPr/>
        <p:txBody>
          <a:bodyPr/>
          <a:lstStyle/>
          <a:p>
            <a:r>
              <a:rPr lang="en-US" b="1" dirty="0"/>
              <a:t>Users can access </a:t>
            </a:r>
            <a:r>
              <a:rPr lang="en-US" b="1" dirty="0" err="1"/>
              <a:t>GroqCloud</a:t>
            </a:r>
            <a:r>
              <a:rPr lang="en-US" b="1" dirty="0"/>
              <a:t> through:</a:t>
            </a:r>
          </a:p>
          <a:p>
            <a:r>
              <a:rPr lang="en-US" dirty="0"/>
              <a:t>A. SSH only</a:t>
            </a:r>
            <a:br>
              <a:rPr lang="en-US" dirty="0"/>
            </a:br>
            <a:r>
              <a:rPr lang="en-US" dirty="0"/>
              <a:t>B. Command-line tools</a:t>
            </a:r>
            <a:br>
              <a:rPr lang="en-US" dirty="0"/>
            </a:br>
            <a:r>
              <a:rPr lang="en-US" dirty="0"/>
              <a:t>C. API and Web UI</a:t>
            </a:r>
            <a:br>
              <a:rPr lang="en-US" dirty="0"/>
            </a:br>
            <a:r>
              <a:rPr lang="en-US" dirty="0"/>
              <a:t>D. Local software installation</a:t>
            </a:r>
          </a:p>
          <a:p>
            <a:endParaRPr lang="en-IN" dirty="0"/>
          </a:p>
        </p:txBody>
      </p:sp>
    </p:spTree>
    <p:extLst>
      <p:ext uri="{BB962C8B-B14F-4D97-AF65-F5344CB8AC3E}">
        <p14:creationId xmlns:p14="http://schemas.microsoft.com/office/powerpoint/2010/main" val="2057219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36B9-338F-02BA-6E91-3B7484B39D48}"/>
              </a:ext>
            </a:extLst>
          </p:cNvPr>
          <p:cNvSpPr>
            <a:spLocks noGrp="1"/>
          </p:cNvSpPr>
          <p:nvPr>
            <p:ph type="title"/>
          </p:nvPr>
        </p:nvSpPr>
        <p:spPr/>
        <p:txBody>
          <a:bodyPr/>
          <a:lstStyle/>
          <a:p>
            <a:r>
              <a:rPr lang="en-IN" dirty="0" err="1"/>
              <a:t>Mcq</a:t>
            </a:r>
            <a:r>
              <a:rPr lang="en-IN" dirty="0"/>
              <a:t> 10</a:t>
            </a:r>
          </a:p>
        </p:txBody>
      </p:sp>
      <p:sp>
        <p:nvSpPr>
          <p:cNvPr id="3" name="Content Placeholder 2">
            <a:extLst>
              <a:ext uri="{FF2B5EF4-FFF2-40B4-BE49-F238E27FC236}">
                <a16:creationId xmlns:a16="http://schemas.microsoft.com/office/drawing/2014/main" id="{AE2D3EBA-1372-A2AA-07EA-9BFF31DC015A}"/>
              </a:ext>
            </a:extLst>
          </p:cNvPr>
          <p:cNvSpPr>
            <a:spLocks noGrp="1"/>
          </p:cNvSpPr>
          <p:nvPr>
            <p:ph idx="1"/>
          </p:nvPr>
        </p:nvSpPr>
        <p:spPr/>
        <p:txBody>
          <a:bodyPr/>
          <a:lstStyle/>
          <a:p>
            <a:r>
              <a:rPr lang="en-US" b="1" dirty="0"/>
              <a:t>What kind of billing does </a:t>
            </a:r>
            <a:r>
              <a:rPr lang="en-US" b="1" dirty="0" err="1"/>
              <a:t>GroqCloud</a:t>
            </a:r>
            <a:r>
              <a:rPr lang="en-US" b="1" dirty="0"/>
              <a:t> typically use?</a:t>
            </a:r>
          </a:p>
          <a:p>
            <a:r>
              <a:rPr lang="en-US" dirty="0"/>
              <a:t>A. Subscription only</a:t>
            </a:r>
            <a:br>
              <a:rPr lang="en-US" dirty="0"/>
            </a:br>
            <a:r>
              <a:rPr lang="en-US" dirty="0"/>
              <a:t>B. Per-second pricing</a:t>
            </a:r>
            <a:br>
              <a:rPr lang="en-US" dirty="0"/>
            </a:br>
            <a:r>
              <a:rPr lang="en-US" dirty="0"/>
              <a:t>C. Monthly license</a:t>
            </a:r>
            <a:br>
              <a:rPr lang="en-US" dirty="0"/>
            </a:br>
            <a:r>
              <a:rPr lang="en-US" dirty="0"/>
              <a:t>D. Open-source license</a:t>
            </a:r>
          </a:p>
          <a:p>
            <a:endParaRPr lang="en-IN" dirty="0"/>
          </a:p>
        </p:txBody>
      </p:sp>
    </p:spTree>
    <p:extLst>
      <p:ext uri="{BB962C8B-B14F-4D97-AF65-F5344CB8AC3E}">
        <p14:creationId xmlns:p14="http://schemas.microsoft.com/office/powerpoint/2010/main" val="844351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1BB4-B602-A11C-555E-95C41C31B9D6}"/>
              </a:ext>
            </a:extLst>
          </p:cNvPr>
          <p:cNvSpPr>
            <a:spLocks noGrp="1"/>
          </p:cNvSpPr>
          <p:nvPr>
            <p:ph type="title"/>
          </p:nvPr>
        </p:nvSpPr>
        <p:spPr/>
        <p:txBody>
          <a:bodyPr/>
          <a:lstStyle/>
          <a:p>
            <a:r>
              <a:rPr lang="en-IN" dirty="0" err="1"/>
              <a:t>Mcq</a:t>
            </a:r>
            <a:r>
              <a:rPr lang="en-IN" dirty="0"/>
              <a:t> 11</a:t>
            </a:r>
          </a:p>
        </p:txBody>
      </p:sp>
      <p:sp>
        <p:nvSpPr>
          <p:cNvPr id="3" name="Content Placeholder 2">
            <a:extLst>
              <a:ext uri="{FF2B5EF4-FFF2-40B4-BE49-F238E27FC236}">
                <a16:creationId xmlns:a16="http://schemas.microsoft.com/office/drawing/2014/main" id="{05ADD59B-8FD7-C58B-9DA1-9D77AA5E650A}"/>
              </a:ext>
            </a:extLst>
          </p:cNvPr>
          <p:cNvSpPr>
            <a:spLocks noGrp="1"/>
          </p:cNvSpPr>
          <p:nvPr>
            <p:ph idx="1"/>
          </p:nvPr>
        </p:nvSpPr>
        <p:spPr/>
        <p:txBody>
          <a:bodyPr/>
          <a:lstStyle/>
          <a:p>
            <a:r>
              <a:rPr lang="en-US" b="1" dirty="0"/>
              <a:t>What type of deployment model does </a:t>
            </a:r>
            <a:r>
              <a:rPr lang="en-US" b="1" dirty="0" err="1"/>
              <a:t>GroqCloud</a:t>
            </a:r>
            <a:r>
              <a:rPr lang="en-US" b="1" dirty="0"/>
              <a:t> use?</a:t>
            </a:r>
          </a:p>
          <a:p>
            <a:r>
              <a:rPr lang="en-US" dirty="0"/>
              <a:t>A. On-premise only</a:t>
            </a:r>
            <a:br>
              <a:rPr lang="en-US" dirty="0"/>
            </a:br>
            <a:r>
              <a:rPr lang="en-US" dirty="0"/>
              <a:t>B. Public cloud</a:t>
            </a:r>
            <a:br>
              <a:rPr lang="en-US" dirty="0"/>
            </a:br>
            <a:r>
              <a:rPr lang="en-US" dirty="0"/>
              <a:t>C. Private network only</a:t>
            </a:r>
            <a:br>
              <a:rPr lang="en-US" dirty="0"/>
            </a:br>
            <a:r>
              <a:rPr lang="en-US" dirty="0"/>
              <a:t>D. Hybrid GPU-FPGA system</a:t>
            </a:r>
          </a:p>
          <a:p>
            <a:endParaRPr lang="en-IN" dirty="0"/>
          </a:p>
        </p:txBody>
      </p:sp>
    </p:spTree>
    <p:extLst>
      <p:ext uri="{BB962C8B-B14F-4D97-AF65-F5344CB8AC3E}">
        <p14:creationId xmlns:p14="http://schemas.microsoft.com/office/powerpoint/2010/main" val="312859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23CF-D666-4E37-516C-0C14510786C9}"/>
              </a:ext>
            </a:extLst>
          </p:cNvPr>
          <p:cNvSpPr>
            <a:spLocks noGrp="1"/>
          </p:cNvSpPr>
          <p:nvPr>
            <p:ph type="title"/>
          </p:nvPr>
        </p:nvSpPr>
        <p:spPr/>
        <p:txBody>
          <a:bodyPr/>
          <a:lstStyle/>
          <a:p>
            <a:r>
              <a:rPr lang="en-IN" dirty="0" err="1"/>
              <a:t>Mcq</a:t>
            </a:r>
            <a:r>
              <a:rPr lang="en-IN" dirty="0"/>
              <a:t> 12</a:t>
            </a:r>
          </a:p>
        </p:txBody>
      </p:sp>
      <p:sp>
        <p:nvSpPr>
          <p:cNvPr id="3" name="Content Placeholder 2">
            <a:extLst>
              <a:ext uri="{FF2B5EF4-FFF2-40B4-BE49-F238E27FC236}">
                <a16:creationId xmlns:a16="http://schemas.microsoft.com/office/drawing/2014/main" id="{2B42D164-9555-7430-17E6-C8B6A4B78064}"/>
              </a:ext>
            </a:extLst>
          </p:cNvPr>
          <p:cNvSpPr>
            <a:spLocks noGrp="1"/>
          </p:cNvSpPr>
          <p:nvPr>
            <p:ph idx="1"/>
          </p:nvPr>
        </p:nvSpPr>
        <p:spPr/>
        <p:txBody>
          <a:bodyPr/>
          <a:lstStyle/>
          <a:p>
            <a:r>
              <a:rPr lang="en-US" b="1" dirty="0" err="1"/>
              <a:t>GroqCloud</a:t>
            </a:r>
            <a:r>
              <a:rPr lang="en-US" b="1" dirty="0"/>
              <a:t> supports prompt-based interaction with:</a:t>
            </a:r>
          </a:p>
          <a:p>
            <a:r>
              <a:rPr lang="en-US" dirty="0"/>
              <a:t>A. Static datasets only</a:t>
            </a:r>
            <a:br>
              <a:rPr lang="en-US" dirty="0"/>
            </a:br>
            <a:r>
              <a:rPr lang="en-US" dirty="0"/>
              <a:t>B. Hosted LLMs</a:t>
            </a:r>
            <a:br>
              <a:rPr lang="en-US" dirty="0"/>
            </a:br>
            <a:r>
              <a:rPr lang="en-US" dirty="0"/>
              <a:t>C. Video renderers</a:t>
            </a:r>
            <a:br>
              <a:rPr lang="en-US" dirty="0"/>
            </a:br>
            <a:r>
              <a:rPr lang="en-US" dirty="0"/>
              <a:t>D. Blockchain apps</a:t>
            </a:r>
          </a:p>
          <a:p>
            <a:endParaRPr lang="en-IN" dirty="0"/>
          </a:p>
        </p:txBody>
      </p:sp>
    </p:spTree>
    <p:extLst>
      <p:ext uri="{BB962C8B-B14F-4D97-AF65-F5344CB8AC3E}">
        <p14:creationId xmlns:p14="http://schemas.microsoft.com/office/powerpoint/2010/main" val="1768386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1BDC-D5DE-0B40-3D91-D944768E5133}"/>
              </a:ext>
            </a:extLst>
          </p:cNvPr>
          <p:cNvSpPr>
            <a:spLocks noGrp="1"/>
          </p:cNvSpPr>
          <p:nvPr>
            <p:ph type="title"/>
          </p:nvPr>
        </p:nvSpPr>
        <p:spPr/>
        <p:txBody>
          <a:bodyPr/>
          <a:lstStyle/>
          <a:p>
            <a:r>
              <a:rPr lang="en-IN" dirty="0" err="1"/>
              <a:t>Mcq</a:t>
            </a:r>
            <a:r>
              <a:rPr lang="en-IN" dirty="0"/>
              <a:t> 13</a:t>
            </a:r>
          </a:p>
        </p:txBody>
      </p:sp>
      <p:sp>
        <p:nvSpPr>
          <p:cNvPr id="3" name="Content Placeholder 2">
            <a:extLst>
              <a:ext uri="{FF2B5EF4-FFF2-40B4-BE49-F238E27FC236}">
                <a16:creationId xmlns:a16="http://schemas.microsoft.com/office/drawing/2014/main" id="{84F6DFAF-B821-75EB-BFA2-D8141221E487}"/>
              </a:ext>
            </a:extLst>
          </p:cNvPr>
          <p:cNvSpPr>
            <a:spLocks noGrp="1"/>
          </p:cNvSpPr>
          <p:nvPr>
            <p:ph idx="1"/>
          </p:nvPr>
        </p:nvSpPr>
        <p:spPr/>
        <p:txBody>
          <a:bodyPr/>
          <a:lstStyle/>
          <a:p>
            <a:r>
              <a:rPr lang="en-US" b="1" dirty="0" err="1"/>
              <a:t>GroqCloud</a:t>
            </a:r>
            <a:r>
              <a:rPr lang="en-US" b="1" dirty="0"/>
              <a:t> is most useful for:</a:t>
            </a:r>
          </a:p>
          <a:p>
            <a:r>
              <a:rPr lang="en-US" dirty="0"/>
              <a:t>A. Training foundation models</a:t>
            </a:r>
            <a:br>
              <a:rPr lang="en-US" dirty="0"/>
            </a:br>
            <a:r>
              <a:rPr lang="en-US" dirty="0"/>
              <a:t>B. Lightweight device testing</a:t>
            </a:r>
            <a:br>
              <a:rPr lang="en-US" dirty="0"/>
            </a:br>
            <a:r>
              <a:rPr lang="en-US" dirty="0"/>
              <a:t>C. High-speed model inference</a:t>
            </a:r>
            <a:br>
              <a:rPr lang="en-US" dirty="0"/>
            </a:br>
            <a:r>
              <a:rPr lang="en-US" dirty="0"/>
              <a:t>D. Offline data sync</a:t>
            </a:r>
          </a:p>
          <a:p>
            <a:endParaRPr lang="en-IN" dirty="0"/>
          </a:p>
        </p:txBody>
      </p:sp>
    </p:spTree>
    <p:extLst>
      <p:ext uri="{BB962C8B-B14F-4D97-AF65-F5344CB8AC3E}">
        <p14:creationId xmlns:p14="http://schemas.microsoft.com/office/powerpoint/2010/main" val="2297779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A926-39E1-29D1-10C1-D73E167E6408}"/>
              </a:ext>
            </a:extLst>
          </p:cNvPr>
          <p:cNvSpPr>
            <a:spLocks noGrp="1"/>
          </p:cNvSpPr>
          <p:nvPr>
            <p:ph type="title"/>
          </p:nvPr>
        </p:nvSpPr>
        <p:spPr/>
        <p:txBody>
          <a:bodyPr/>
          <a:lstStyle/>
          <a:p>
            <a:r>
              <a:rPr lang="en-IN" dirty="0" err="1"/>
              <a:t>Mcq</a:t>
            </a:r>
            <a:r>
              <a:rPr lang="en-IN" dirty="0"/>
              <a:t> 14</a:t>
            </a:r>
          </a:p>
        </p:txBody>
      </p:sp>
      <p:sp>
        <p:nvSpPr>
          <p:cNvPr id="3" name="Content Placeholder 2">
            <a:extLst>
              <a:ext uri="{FF2B5EF4-FFF2-40B4-BE49-F238E27FC236}">
                <a16:creationId xmlns:a16="http://schemas.microsoft.com/office/drawing/2014/main" id="{E84128F3-DCA3-B4AA-1FD6-F7850AEFFCF2}"/>
              </a:ext>
            </a:extLst>
          </p:cNvPr>
          <p:cNvSpPr>
            <a:spLocks noGrp="1"/>
          </p:cNvSpPr>
          <p:nvPr>
            <p:ph idx="1"/>
          </p:nvPr>
        </p:nvSpPr>
        <p:spPr/>
        <p:txBody>
          <a:bodyPr/>
          <a:lstStyle/>
          <a:p>
            <a:r>
              <a:rPr lang="en-US" b="1" dirty="0"/>
              <a:t>What does the “deterministic” term in </a:t>
            </a:r>
            <a:r>
              <a:rPr lang="en-US" b="1" dirty="0" err="1"/>
              <a:t>GroqCloud</a:t>
            </a:r>
            <a:r>
              <a:rPr lang="en-US" b="1" dirty="0"/>
              <a:t> inference imply?</a:t>
            </a:r>
          </a:p>
          <a:p>
            <a:r>
              <a:rPr lang="en-US" dirty="0"/>
              <a:t>A. Random behavior</a:t>
            </a:r>
            <a:br>
              <a:rPr lang="en-US" dirty="0"/>
            </a:br>
            <a:r>
              <a:rPr lang="en-US" dirty="0"/>
              <a:t>B. Fixed, predictable execution time</a:t>
            </a:r>
            <a:br>
              <a:rPr lang="en-US" dirty="0"/>
            </a:br>
            <a:r>
              <a:rPr lang="en-US" dirty="0"/>
              <a:t>C. Variable latency</a:t>
            </a:r>
            <a:br>
              <a:rPr lang="en-US" dirty="0"/>
            </a:br>
            <a:r>
              <a:rPr lang="en-US" dirty="0"/>
              <a:t>D. Requires GPU fallback</a:t>
            </a:r>
          </a:p>
          <a:p>
            <a:endParaRPr lang="en-IN" dirty="0"/>
          </a:p>
        </p:txBody>
      </p:sp>
    </p:spTree>
    <p:extLst>
      <p:ext uri="{BB962C8B-B14F-4D97-AF65-F5344CB8AC3E}">
        <p14:creationId xmlns:p14="http://schemas.microsoft.com/office/powerpoint/2010/main" val="236343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3D0B-3C32-15B4-48CC-EAF520378FB6}"/>
              </a:ext>
            </a:extLst>
          </p:cNvPr>
          <p:cNvSpPr>
            <a:spLocks noGrp="1"/>
          </p:cNvSpPr>
          <p:nvPr>
            <p:ph type="title"/>
          </p:nvPr>
        </p:nvSpPr>
        <p:spPr/>
        <p:txBody>
          <a:bodyPr/>
          <a:lstStyle/>
          <a:p>
            <a:r>
              <a:rPr lang="en-IN" dirty="0" err="1"/>
              <a:t>Mcq</a:t>
            </a:r>
            <a:r>
              <a:rPr lang="en-IN" dirty="0"/>
              <a:t> 15</a:t>
            </a:r>
          </a:p>
        </p:txBody>
      </p:sp>
      <p:sp>
        <p:nvSpPr>
          <p:cNvPr id="3" name="Content Placeholder 2">
            <a:extLst>
              <a:ext uri="{FF2B5EF4-FFF2-40B4-BE49-F238E27FC236}">
                <a16:creationId xmlns:a16="http://schemas.microsoft.com/office/drawing/2014/main" id="{70DBD1B9-F4B9-E941-F0A4-4C541584F8FC}"/>
              </a:ext>
            </a:extLst>
          </p:cNvPr>
          <p:cNvSpPr>
            <a:spLocks noGrp="1"/>
          </p:cNvSpPr>
          <p:nvPr>
            <p:ph idx="1"/>
          </p:nvPr>
        </p:nvSpPr>
        <p:spPr/>
        <p:txBody>
          <a:bodyPr/>
          <a:lstStyle/>
          <a:p>
            <a:r>
              <a:rPr lang="en-US" b="1" dirty="0"/>
              <a:t>What feature makes </a:t>
            </a:r>
            <a:r>
              <a:rPr lang="en-US" b="1" dirty="0" err="1"/>
              <a:t>GroqCloud</a:t>
            </a:r>
            <a:r>
              <a:rPr lang="en-US" b="1" dirty="0"/>
              <a:t> especially attractive to developers?</a:t>
            </a:r>
          </a:p>
          <a:p>
            <a:r>
              <a:rPr lang="en-US" dirty="0"/>
              <a:t>A. Drag-and-drop design</a:t>
            </a:r>
            <a:br>
              <a:rPr lang="en-US" dirty="0"/>
            </a:br>
            <a:r>
              <a:rPr lang="en-US" dirty="0"/>
              <a:t>B. GPU-based deep learning</a:t>
            </a:r>
            <a:br>
              <a:rPr lang="en-US" dirty="0"/>
            </a:br>
            <a:r>
              <a:rPr lang="en-US" dirty="0"/>
              <a:t>C. Real-time, low-latency AI output</a:t>
            </a:r>
            <a:br>
              <a:rPr lang="en-US" dirty="0"/>
            </a:br>
            <a:r>
              <a:rPr lang="en-US" dirty="0"/>
              <a:t>D. Built-in antivirus</a:t>
            </a:r>
          </a:p>
          <a:p>
            <a:endParaRPr lang="en-IN" dirty="0"/>
          </a:p>
        </p:txBody>
      </p:sp>
    </p:spTree>
    <p:extLst>
      <p:ext uri="{BB962C8B-B14F-4D97-AF65-F5344CB8AC3E}">
        <p14:creationId xmlns:p14="http://schemas.microsoft.com/office/powerpoint/2010/main" val="390764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D3C5-2E19-1030-473B-6E2C88474B15}"/>
              </a:ext>
            </a:extLst>
          </p:cNvPr>
          <p:cNvSpPr>
            <a:spLocks noGrp="1"/>
          </p:cNvSpPr>
          <p:nvPr>
            <p:ph type="title"/>
          </p:nvPr>
        </p:nvSpPr>
        <p:spPr/>
        <p:txBody>
          <a:bodyPr/>
          <a:lstStyle/>
          <a:p>
            <a:r>
              <a:rPr lang="en-IN" dirty="0" err="1"/>
              <a:t>Groq</a:t>
            </a:r>
            <a:r>
              <a:rPr lang="en-IN" dirty="0"/>
              <a:t> chip vs </a:t>
            </a:r>
            <a:r>
              <a:rPr lang="en-IN" dirty="0" err="1"/>
              <a:t>groq</a:t>
            </a:r>
            <a:r>
              <a:rPr lang="en-IN" dirty="0"/>
              <a:t> cloud</a:t>
            </a:r>
          </a:p>
        </p:txBody>
      </p:sp>
      <p:graphicFrame>
        <p:nvGraphicFramePr>
          <p:cNvPr id="6" name="Content Placeholder 5">
            <a:extLst>
              <a:ext uri="{FF2B5EF4-FFF2-40B4-BE49-F238E27FC236}">
                <a16:creationId xmlns:a16="http://schemas.microsoft.com/office/drawing/2014/main" id="{998EEDE1-AFF4-AEE3-E7C8-620808CAC0AA}"/>
              </a:ext>
            </a:extLst>
          </p:cNvPr>
          <p:cNvGraphicFramePr>
            <a:graphicFrameLocks noGrp="1"/>
          </p:cNvGraphicFramePr>
          <p:nvPr>
            <p:ph idx="1"/>
            <p:extLst>
              <p:ext uri="{D42A27DB-BD31-4B8C-83A1-F6EECF244321}">
                <p14:modId xmlns:p14="http://schemas.microsoft.com/office/powerpoint/2010/main" val="2742279645"/>
              </p:ext>
            </p:extLst>
          </p:nvPr>
        </p:nvGraphicFramePr>
        <p:xfrm>
          <a:off x="391886" y="1817915"/>
          <a:ext cx="10936017" cy="4844141"/>
        </p:xfrm>
        <a:graphic>
          <a:graphicData uri="http://schemas.openxmlformats.org/drawingml/2006/table">
            <a:tbl>
              <a:tblPr/>
              <a:tblGrid>
                <a:gridCol w="3645339">
                  <a:extLst>
                    <a:ext uri="{9D8B030D-6E8A-4147-A177-3AD203B41FA5}">
                      <a16:colId xmlns:a16="http://schemas.microsoft.com/office/drawing/2014/main" val="519871546"/>
                    </a:ext>
                  </a:extLst>
                </a:gridCol>
                <a:gridCol w="3645339">
                  <a:extLst>
                    <a:ext uri="{9D8B030D-6E8A-4147-A177-3AD203B41FA5}">
                      <a16:colId xmlns:a16="http://schemas.microsoft.com/office/drawing/2014/main" val="895090157"/>
                    </a:ext>
                  </a:extLst>
                </a:gridCol>
                <a:gridCol w="3645339">
                  <a:extLst>
                    <a:ext uri="{9D8B030D-6E8A-4147-A177-3AD203B41FA5}">
                      <a16:colId xmlns:a16="http://schemas.microsoft.com/office/drawing/2014/main" val="3971145798"/>
                    </a:ext>
                  </a:extLst>
                </a:gridCol>
              </a:tblGrid>
              <a:tr h="388600">
                <a:tc>
                  <a:txBody>
                    <a:bodyPr/>
                    <a:lstStyle/>
                    <a:p>
                      <a:pPr>
                        <a:buNone/>
                      </a:pPr>
                      <a:r>
                        <a:rPr lang="en-IN" sz="1600"/>
                        <a:t>Feature</a:t>
                      </a:r>
                    </a:p>
                  </a:txBody>
                  <a:tcPr marL="80454" marR="80454" marT="40227" marB="40227" anchor="ctr">
                    <a:lnL>
                      <a:noFill/>
                    </a:lnL>
                    <a:lnR>
                      <a:noFill/>
                    </a:lnR>
                    <a:lnT>
                      <a:noFill/>
                    </a:lnT>
                    <a:lnB>
                      <a:noFill/>
                    </a:lnB>
                    <a:noFill/>
                  </a:tcPr>
                </a:tc>
                <a:tc>
                  <a:txBody>
                    <a:bodyPr/>
                    <a:lstStyle/>
                    <a:p>
                      <a:pPr>
                        <a:buNone/>
                      </a:pPr>
                      <a:r>
                        <a:rPr lang="en-IN" sz="1600" b="1"/>
                        <a:t>GroqChip</a:t>
                      </a:r>
                      <a:endParaRPr lang="en-IN" sz="1600"/>
                    </a:p>
                  </a:txBody>
                  <a:tcPr marL="80454" marR="80454" marT="40227" marB="40227" anchor="ctr">
                    <a:lnL>
                      <a:noFill/>
                    </a:lnL>
                    <a:lnR>
                      <a:noFill/>
                    </a:lnR>
                    <a:lnT>
                      <a:noFill/>
                    </a:lnT>
                    <a:lnB>
                      <a:noFill/>
                    </a:lnB>
                    <a:noFill/>
                  </a:tcPr>
                </a:tc>
                <a:tc>
                  <a:txBody>
                    <a:bodyPr/>
                    <a:lstStyle/>
                    <a:p>
                      <a:pPr>
                        <a:buNone/>
                      </a:pPr>
                      <a:r>
                        <a:rPr lang="en-IN" sz="1600" b="1"/>
                        <a:t>GroqCloud</a:t>
                      </a:r>
                      <a:endParaRPr lang="en-IN" sz="1600"/>
                    </a:p>
                  </a:txBody>
                  <a:tcPr marL="80454" marR="80454" marT="40227" marB="40227" anchor="ctr">
                    <a:lnL>
                      <a:noFill/>
                    </a:lnL>
                    <a:lnR>
                      <a:noFill/>
                    </a:lnR>
                    <a:lnT>
                      <a:noFill/>
                    </a:lnT>
                    <a:lnB>
                      <a:noFill/>
                    </a:lnB>
                    <a:noFill/>
                  </a:tcPr>
                </a:tc>
                <a:extLst>
                  <a:ext uri="{0D108BD9-81ED-4DB2-BD59-A6C34878D82A}">
                    <a16:rowId xmlns:a16="http://schemas.microsoft.com/office/drawing/2014/main" val="3131746267"/>
                  </a:ext>
                </a:extLst>
              </a:tr>
              <a:tr h="680791">
                <a:tc>
                  <a:txBody>
                    <a:bodyPr/>
                    <a:lstStyle/>
                    <a:p>
                      <a:pPr>
                        <a:buNone/>
                      </a:pPr>
                      <a:r>
                        <a:rPr lang="en-IN" sz="1600" b="1"/>
                        <a:t>Description</a:t>
                      </a:r>
                      <a:endParaRPr lang="en-IN" sz="1600"/>
                    </a:p>
                  </a:txBody>
                  <a:tcPr marL="80454" marR="80454" marT="40227" marB="40227" anchor="ctr">
                    <a:lnL>
                      <a:noFill/>
                    </a:lnL>
                    <a:lnR>
                      <a:noFill/>
                    </a:lnR>
                    <a:lnT>
                      <a:noFill/>
                    </a:lnT>
                    <a:lnB>
                      <a:noFill/>
                    </a:lnB>
                    <a:noFill/>
                  </a:tcPr>
                </a:tc>
                <a:tc>
                  <a:txBody>
                    <a:bodyPr/>
                    <a:lstStyle/>
                    <a:p>
                      <a:pPr>
                        <a:buNone/>
                      </a:pPr>
                      <a:r>
                        <a:rPr lang="en-US" sz="1600"/>
                        <a:t>Hardware accelerator chip (e.g., Groq TSP)</a:t>
                      </a:r>
                    </a:p>
                  </a:txBody>
                  <a:tcPr marL="80454" marR="80454" marT="40227" marB="40227" anchor="ctr">
                    <a:lnL>
                      <a:noFill/>
                    </a:lnL>
                    <a:lnR>
                      <a:noFill/>
                    </a:lnR>
                    <a:lnT>
                      <a:noFill/>
                    </a:lnT>
                    <a:lnB>
                      <a:noFill/>
                    </a:lnB>
                    <a:noFill/>
                  </a:tcPr>
                </a:tc>
                <a:tc>
                  <a:txBody>
                    <a:bodyPr/>
                    <a:lstStyle/>
                    <a:p>
                      <a:pPr>
                        <a:buNone/>
                      </a:pPr>
                      <a:r>
                        <a:rPr lang="en-US" sz="1600"/>
                        <a:t>Cloud-based inference service using GroqChips</a:t>
                      </a:r>
                    </a:p>
                  </a:txBody>
                  <a:tcPr marL="80454" marR="80454" marT="40227" marB="40227" anchor="ctr">
                    <a:lnL>
                      <a:noFill/>
                    </a:lnL>
                    <a:lnR>
                      <a:noFill/>
                    </a:lnR>
                    <a:lnT>
                      <a:noFill/>
                    </a:lnT>
                    <a:lnB>
                      <a:noFill/>
                    </a:lnB>
                    <a:noFill/>
                  </a:tcPr>
                </a:tc>
                <a:extLst>
                  <a:ext uri="{0D108BD9-81ED-4DB2-BD59-A6C34878D82A}">
                    <a16:rowId xmlns:a16="http://schemas.microsoft.com/office/drawing/2014/main" val="21735110"/>
                  </a:ext>
                </a:extLst>
              </a:tr>
              <a:tr h="680791">
                <a:tc>
                  <a:txBody>
                    <a:bodyPr/>
                    <a:lstStyle/>
                    <a:p>
                      <a:pPr>
                        <a:buNone/>
                      </a:pPr>
                      <a:r>
                        <a:rPr lang="en-IN" sz="1600" b="1"/>
                        <a:t>Use Case</a:t>
                      </a:r>
                      <a:endParaRPr lang="en-IN" sz="1600"/>
                    </a:p>
                  </a:txBody>
                  <a:tcPr marL="80454" marR="80454" marT="40227" marB="40227" anchor="ctr">
                    <a:lnL>
                      <a:noFill/>
                    </a:lnL>
                    <a:lnR>
                      <a:noFill/>
                    </a:lnR>
                    <a:lnT>
                      <a:noFill/>
                    </a:lnT>
                    <a:lnB>
                      <a:noFill/>
                    </a:lnB>
                    <a:noFill/>
                  </a:tcPr>
                </a:tc>
                <a:tc>
                  <a:txBody>
                    <a:bodyPr/>
                    <a:lstStyle/>
                    <a:p>
                      <a:pPr>
                        <a:buNone/>
                      </a:pPr>
                      <a:r>
                        <a:rPr lang="en-IN" sz="1600"/>
                        <a:t>On-premises deployment (e.g., private data centers)</a:t>
                      </a:r>
                    </a:p>
                  </a:txBody>
                  <a:tcPr marL="80454" marR="80454" marT="40227" marB="40227" anchor="ctr">
                    <a:lnL>
                      <a:noFill/>
                    </a:lnL>
                    <a:lnR>
                      <a:noFill/>
                    </a:lnR>
                    <a:lnT>
                      <a:noFill/>
                    </a:lnT>
                    <a:lnB>
                      <a:noFill/>
                    </a:lnB>
                    <a:noFill/>
                  </a:tcPr>
                </a:tc>
                <a:tc>
                  <a:txBody>
                    <a:bodyPr/>
                    <a:lstStyle/>
                    <a:p>
                      <a:pPr>
                        <a:buNone/>
                      </a:pPr>
                      <a:r>
                        <a:rPr lang="en-US" sz="1600"/>
                        <a:t>Hosted deployment (pay-per-use, fast scaling)</a:t>
                      </a:r>
                    </a:p>
                  </a:txBody>
                  <a:tcPr marL="80454" marR="80454" marT="40227" marB="40227" anchor="ctr">
                    <a:lnL>
                      <a:noFill/>
                    </a:lnL>
                    <a:lnR>
                      <a:noFill/>
                    </a:lnR>
                    <a:lnT>
                      <a:noFill/>
                    </a:lnT>
                    <a:lnB>
                      <a:noFill/>
                    </a:lnB>
                    <a:noFill/>
                  </a:tcPr>
                </a:tc>
                <a:extLst>
                  <a:ext uri="{0D108BD9-81ED-4DB2-BD59-A6C34878D82A}">
                    <a16:rowId xmlns:a16="http://schemas.microsoft.com/office/drawing/2014/main" val="2094211746"/>
                  </a:ext>
                </a:extLst>
              </a:tr>
              <a:tr h="674856">
                <a:tc>
                  <a:txBody>
                    <a:bodyPr/>
                    <a:lstStyle/>
                    <a:p>
                      <a:pPr>
                        <a:buNone/>
                      </a:pPr>
                      <a:r>
                        <a:rPr lang="en-IN" sz="1600" b="1"/>
                        <a:t>Performance</a:t>
                      </a:r>
                      <a:endParaRPr lang="en-IN" sz="1600"/>
                    </a:p>
                  </a:txBody>
                  <a:tcPr marL="80454" marR="80454" marT="40227" marB="40227" anchor="ctr">
                    <a:lnL>
                      <a:noFill/>
                    </a:lnL>
                    <a:lnR>
                      <a:noFill/>
                    </a:lnR>
                    <a:lnT>
                      <a:noFill/>
                    </a:lnT>
                    <a:lnB>
                      <a:noFill/>
                    </a:lnB>
                    <a:noFill/>
                  </a:tcPr>
                </a:tc>
                <a:tc>
                  <a:txBody>
                    <a:bodyPr/>
                    <a:lstStyle/>
                    <a:p>
                      <a:pPr>
                        <a:buNone/>
                      </a:pPr>
                      <a:r>
                        <a:rPr lang="en-IN" sz="1600"/>
                        <a:t>Same ultra-low latency</a:t>
                      </a:r>
                    </a:p>
                  </a:txBody>
                  <a:tcPr marL="80454" marR="80454" marT="40227" marB="40227" anchor="ctr">
                    <a:lnL>
                      <a:noFill/>
                    </a:lnL>
                    <a:lnR>
                      <a:noFill/>
                    </a:lnR>
                    <a:lnT>
                      <a:noFill/>
                    </a:lnT>
                    <a:lnB>
                      <a:noFill/>
                    </a:lnB>
                    <a:noFill/>
                  </a:tcPr>
                </a:tc>
                <a:tc>
                  <a:txBody>
                    <a:bodyPr/>
                    <a:lstStyle/>
                    <a:p>
                      <a:pPr>
                        <a:buNone/>
                      </a:pPr>
                      <a:r>
                        <a:rPr lang="en-US" sz="1600"/>
                        <a:t>Same – powered by same GroqChips</a:t>
                      </a:r>
                    </a:p>
                  </a:txBody>
                  <a:tcPr marL="80454" marR="80454" marT="40227" marB="40227" anchor="ctr">
                    <a:lnL>
                      <a:noFill/>
                    </a:lnL>
                    <a:lnR>
                      <a:noFill/>
                    </a:lnR>
                    <a:lnT>
                      <a:noFill/>
                    </a:lnT>
                    <a:lnB>
                      <a:noFill/>
                    </a:lnB>
                    <a:noFill/>
                  </a:tcPr>
                </a:tc>
                <a:extLst>
                  <a:ext uri="{0D108BD9-81ED-4DB2-BD59-A6C34878D82A}">
                    <a16:rowId xmlns:a16="http://schemas.microsoft.com/office/drawing/2014/main" val="3421579772"/>
                  </a:ext>
                </a:extLst>
              </a:tr>
              <a:tr h="388600">
                <a:tc>
                  <a:txBody>
                    <a:bodyPr/>
                    <a:lstStyle/>
                    <a:p>
                      <a:pPr>
                        <a:buNone/>
                      </a:pPr>
                      <a:r>
                        <a:rPr lang="en-IN" sz="1600" b="1"/>
                        <a:t>Scalability</a:t>
                      </a:r>
                      <a:endParaRPr lang="en-IN" sz="1600"/>
                    </a:p>
                  </a:txBody>
                  <a:tcPr marL="80454" marR="80454" marT="40227" marB="40227" anchor="ctr">
                    <a:lnL>
                      <a:noFill/>
                    </a:lnL>
                    <a:lnR>
                      <a:noFill/>
                    </a:lnR>
                    <a:lnT>
                      <a:noFill/>
                    </a:lnT>
                    <a:lnB>
                      <a:noFill/>
                    </a:lnB>
                    <a:noFill/>
                  </a:tcPr>
                </a:tc>
                <a:tc>
                  <a:txBody>
                    <a:bodyPr/>
                    <a:lstStyle/>
                    <a:p>
                      <a:pPr>
                        <a:buNone/>
                      </a:pPr>
                      <a:r>
                        <a:rPr lang="en-IN" sz="1600"/>
                        <a:t>Limited by physical deployment</a:t>
                      </a:r>
                    </a:p>
                  </a:txBody>
                  <a:tcPr marL="80454" marR="80454" marT="40227" marB="40227" anchor="ctr">
                    <a:lnL>
                      <a:noFill/>
                    </a:lnL>
                    <a:lnR>
                      <a:noFill/>
                    </a:lnR>
                    <a:lnT>
                      <a:noFill/>
                    </a:lnT>
                    <a:lnB>
                      <a:noFill/>
                    </a:lnB>
                    <a:noFill/>
                  </a:tcPr>
                </a:tc>
                <a:tc>
                  <a:txBody>
                    <a:bodyPr/>
                    <a:lstStyle/>
                    <a:p>
                      <a:pPr>
                        <a:buNone/>
                      </a:pPr>
                      <a:r>
                        <a:rPr lang="en-IN" sz="1600"/>
                        <a:t>Easily scalable in cloud</a:t>
                      </a:r>
                    </a:p>
                  </a:txBody>
                  <a:tcPr marL="80454" marR="80454" marT="40227" marB="40227" anchor="ctr">
                    <a:lnL>
                      <a:noFill/>
                    </a:lnL>
                    <a:lnR>
                      <a:noFill/>
                    </a:lnR>
                    <a:lnT>
                      <a:noFill/>
                    </a:lnT>
                    <a:lnB>
                      <a:noFill/>
                    </a:lnB>
                    <a:noFill/>
                  </a:tcPr>
                </a:tc>
                <a:extLst>
                  <a:ext uri="{0D108BD9-81ED-4DB2-BD59-A6C34878D82A}">
                    <a16:rowId xmlns:a16="http://schemas.microsoft.com/office/drawing/2014/main" val="242888901"/>
                  </a:ext>
                </a:extLst>
              </a:tr>
              <a:tr h="674856">
                <a:tc>
                  <a:txBody>
                    <a:bodyPr/>
                    <a:lstStyle/>
                    <a:p>
                      <a:pPr>
                        <a:buNone/>
                      </a:pPr>
                      <a:r>
                        <a:rPr lang="en-IN" sz="1600" b="1"/>
                        <a:t>Management</a:t>
                      </a:r>
                      <a:endParaRPr lang="en-IN" sz="1600"/>
                    </a:p>
                  </a:txBody>
                  <a:tcPr marL="80454" marR="80454" marT="40227" marB="40227" anchor="ctr">
                    <a:lnL>
                      <a:noFill/>
                    </a:lnL>
                    <a:lnR>
                      <a:noFill/>
                    </a:lnR>
                    <a:lnT>
                      <a:noFill/>
                    </a:lnT>
                    <a:lnB>
                      <a:noFill/>
                    </a:lnB>
                    <a:noFill/>
                  </a:tcPr>
                </a:tc>
                <a:tc>
                  <a:txBody>
                    <a:bodyPr/>
                    <a:lstStyle/>
                    <a:p>
                      <a:pPr>
                        <a:buNone/>
                      </a:pPr>
                      <a:r>
                        <a:rPr lang="en-IN" sz="1600"/>
                        <a:t>Requires local management &amp; cooling</a:t>
                      </a:r>
                    </a:p>
                  </a:txBody>
                  <a:tcPr marL="80454" marR="80454" marT="40227" marB="40227" anchor="ctr">
                    <a:lnL>
                      <a:noFill/>
                    </a:lnL>
                    <a:lnR>
                      <a:noFill/>
                    </a:lnR>
                    <a:lnT>
                      <a:noFill/>
                    </a:lnT>
                    <a:lnB>
                      <a:noFill/>
                    </a:lnB>
                    <a:noFill/>
                  </a:tcPr>
                </a:tc>
                <a:tc>
                  <a:txBody>
                    <a:bodyPr/>
                    <a:lstStyle/>
                    <a:p>
                      <a:pPr>
                        <a:buNone/>
                      </a:pPr>
                      <a:r>
                        <a:rPr lang="en-IN" sz="1600"/>
                        <a:t>Fully managed by Groq</a:t>
                      </a:r>
                    </a:p>
                  </a:txBody>
                  <a:tcPr marL="80454" marR="80454" marT="40227" marB="40227" anchor="ctr">
                    <a:lnL>
                      <a:noFill/>
                    </a:lnL>
                    <a:lnR>
                      <a:noFill/>
                    </a:lnR>
                    <a:lnT>
                      <a:noFill/>
                    </a:lnT>
                    <a:lnB>
                      <a:noFill/>
                    </a:lnB>
                    <a:noFill/>
                  </a:tcPr>
                </a:tc>
                <a:extLst>
                  <a:ext uri="{0D108BD9-81ED-4DB2-BD59-A6C34878D82A}">
                    <a16:rowId xmlns:a16="http://schemas.microsoft.com/office/drawing/2014/main" val="3197975579"/>
                  </a:ext>
                </a:extLst>
              </a:tr>
              <a:tr h="674856">
                <a:tc>
                  <a:txBody>
                    <a:bodyPr/>
                    <a:lstStyle/>
                    <a:p>
                      <a:pPr>
                        <a:buNone/>
                      </a:pPr>
                      <a:r>
                        <a:rPr lang="en-IN" sz="1600" b="1"/>
                        <a:t>Access</a:t>
                      </a:r>
                      <a:endParaRPr lang="en-IN" sz="1600"/>
                    </a:p>
                  </a:txBody>
                  <a:tcPr marL="80454" marR="80454" marT="40227" marB="40227" anchor="ctr">
                    <a:lnL>
                      <a:noFill/>
                    </a:lnL>
                    <a:lnR>
                      <a:noFill/>
                    </a:lnR>
                    <a:lnT>
                      <a:noFill/>
                    </a:lnT>
                    <a:lnB>
                      <a:noFill/>
                    </a:lnB>
                    <a:noFill/>
                  </a:tcPr>
                </a:tc>
                <a:tc>
                  <a:txBody>
                    <a:bodyPr/>
                    <a:lstStyle/>
                    <a:p>
                      <a:pPr>
                        <a:buNone/>
                      </a:pPr>
                      <a:r>
                        <a:rPr lang="en-US" sz="1600"/>
                        <a:t>Requires purchase of chips or dev kits</a:t>
                      </a:r>
                    </a:p>
                  </a:txBody>
                  <a:tcPr marL="80454" marR="80454" marT="40227" marB="40227" anchor="ctr">
                    <a:lnL>
                      <a:noFill/>
                    </a:lnL>
                    <a:lnR>
                      <a:noFill/>
                    </a:lnR>
                    <a:lnT>
                      <a:noFill/>
                    </a:lnT>
                    <a:lnB>
                      <a:noFill/>
                    </a:lnB>
                    <a:noFill/>
                  </a:tcPr>
                </a:tc>
                <a:tc>
                  <a:txBody>
                    <a:bodyPr/>
                    <a:lstStyle/>
                    <a:p>
                      <a:pPr>
                        <a:buNone/>
                      </a:pPr>
                      <a:r>
                        <a:rPr lang="it-IT" sz="1600"/>
                        <a:t>Accessible via GroqCloud API &amp; CLI</a:t>
                      </a:r>
                    </a:p>
                  </a:txBody>
                  <a:tcPr marL="80454" marR="80454" marT="40227" marB="40227" anchor="ctr">
                    <a:lnL>
                      <a:noFill/>
                    </a:lnL>
                    <a:lnR>
                      <a:noFill/>
                    </a:lnR>
                    <a:lnT>
                      <a:noFill/>
                    </a:lnT>
                    <a:lnB>
                      <a:noFill/>
                    </a:lnB>
                    <a:noFill/>
                  </a:tcPr>
                </a:tc>
                <a:extLst>
                  <a:ext uri="{0D108BD9-81ED-4DB2-BD59-A6C34878D82A}">
                    <a16:rowId xmlns:a16="http://schemas.microsoft.com/office/drawing/2014/main" val="1012344384"/>
                  </a:ext>
                </a:extLst>
              </a:tr>
              <a:tr h="680791">
                <a:tc>
                  <a:txBody>
                    <a:bodyPr/>
                    <a:lstStyle/>
                    <a:p>
                      <a:pPr>
                        <a:buNone/>
                      </a:pPr>
                      <a:r>
                        <a:rPr lang="en-IN" sz="1600" b="1"/>
                        <a:t>Best For</a:t>
                      </a:r>
                      <a:endParaRPr lang="en-IN" sz="1600"/>
                    </a:p>
                  </a:txBody>
                  <a:tcPr marL="80454" marR="80454" marT="40227" marB="40227" anchor="ctr">
                    <a:lnL>
                      <a:noFill/>
                    </a:lnL>
                    <a:lnR>
                      <a:noFill/>
                    </a:lnR>
                    <a:lnT>
                      <a:noFill/>
                    </a:lnT>
                    <a:lnB>
                      <a:noFill/>
                    </a:lnB>
                    <a:noFill/>
                  </a:tcPr>
                </a:tc>
                <a:tc>
                  <a:txBody>
                    <a:bodyPr/>
                    <a:lstStyle/>
                    <a:p>
                      <a:pPr>
                        <a:buNone/>
                      </a:pPr>
                      <a:r>
                        <a:rPr lang="en-US" sz="1600"/>
                        <a:t>Enterprises with strict data residency or latency control</a:t>
                      </a:r>
                    </a:p>
                  </a:txBody>
                  <a:tcPr marL="80454" marR="80454" marT="40227" marB="40227" anchor="ctr">
                    <a:lnL>
                      <a:noFill/>
                    </a:lnL>
                    <a:lnR>
                      <a:noFill/>
                    </a:lnR>
                    <a:lnT>
                      <a:noFill/>
                    </a:lnT>
                    <a:lnB>
                      <a:noFill/>
                    </a:lnB>
                    <a:noFill/>
                  </a:tcPr>
                </a:tc>
                <a:tc>
                  <a:txBody>
                    <a:bodyPr/>
                    <a:lstStyle/>
                    <a:p>
                      <a:pPr>
                        <a:buNone/>
                      </a:pPr>
                      <a:r>
                        <a:rPr lang="en-US" sz="1600" dirty="0"/>
                        <a:t>Developers, enterprises needing rapid deployment</a:t>
                      </a:r>
                    </a:p>
                  </a:txBody>
                  <a:tcPr marL="80454" marR="80454" marT="40227" marB="40227" anchor="ctr">
                    <a:lnL>
                      <a:noFill/>
                    </a:lnL>
                    <a:lnR>
                      <a:noFill/>
                    </a:lnR>
                    <a:lnT>
                      <a:noFill/>
                    </a:lnT>
                    <a:lnB>
                      <a:noFill/>
                    </a:lnB>
                    <a:noFill/>
                  </a:tcPr>
                </a:tc>
                <a:extLst>
                  <a:ext uri="{0D108BD9-81ED-4DB2-BD59-A6C34878D82A}">
                    <a16:rowId xmlns:a16="http://schemas.microsoft.com/office/drawing/2014/main" val="3046037765"/>
                  </a:ext>
                </a:extLst>
              </a:tr>
            </a:tbl>
          </a:graphicData>
        </a:graphic>
      </p:graphicFrame>
    </p:spTree>
    <p:extLst>
      <p:ext uri="{BB962C8B-B14F-4D97-AF65-F5344CB8AC3E}">
        <p14:creationId xmlns:p14="http://schemas.microsoft.com/office/powerpoint/2010/main" val="211099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D2D4-0A41-5AC7-9CEF-097058FA4D7B}"/>
              </a:ext>
            </a:extLst>
          </p:cNvPr>
          <p:cNvSpPr>
            <a:spLocks noGrp="1"/>
          </p:cNvSpPr>
          <p:nvPr>
            <p:ph type="title"/>
          </p:nvPr>
        </p:nvSpPr>
        <p:spPr/>
        <p:txBody>
          <a:bodyPr/>
          <a:lstStyle/>
          <a:p>
            <a:r>
              <a:rPr lang="en-IN" dirty="0" err="1"/>
              <a:t>Groq</a:t>
            </a:r>
            <a:r>
              <a:rPr lang="en-IN" dirty="0"/>
              <a:t> vs </a:t>
            </a:r>
            <a:r>
              <a:rPr lang="en-IN" dirty="0" err="1"/>
              <a:t>nvidia</a:t>
            </a:r>
            <a:endParaRPr lang="en-IN" dirty="0"/>
          </a:p>
        </p:txBody>
      </p:sp>
      <p:graphicFrame>
        <p:nvGraphicFramePr>
          <p:cNvPr id="4" name="Content Placeholder 3">
            <a:extLst>
              <a:ext uri="{FF2B5EF4-FFF2-40B4-BE49-F238E27FC236}">
                <a16:creationId xmlns:a16="http://schemas.microsoft.com/office/drawing/2014/main" id="{3F5A5DE7-45BB-A4D1-171C-B3BFB19C4529}"/>
              </a:ext>
            </a:extLst>
          </p:cNvPr>
          <p:cNvGraphicFramePr>
            <a:graphicFrameLocks noGrp="1"/>
          </p:cNvGraphicFramePr>
          <p:nvPr>
            <p:ph idx="1"/>
            <p:extLst>
              <p:ext uri="{D42A27DB-BD31-4B8C-83A1-F6EECF244321}">
                <p14:modId xmlns:p14="http://schemas.microsoft.com/office/powerpoint/2010/main" val="1747207"/>
              </p:ext>
            </p:extLst>
          </p:nvPr>
        </p:nvGraphicFramePr>
        <p:xfrm>
          <a:off x="1023938" y="1883228"/>
          <a:ext cx="10482261" cy="4389558"/>
        </p:xfrm>
        <a:graphic>
          <a:graphicData uri="http://schemas.openxmlformats.org/drawingml/2006/table">
            <a:tbl>
              <a:tblPr/>
              <a:tblGrid>
                <a:gridCol w="3494087">
                  <a:extLst>
                    <a:ext uri="{9D8B030D-6E8A-4147-A177-3AD203B41FA5}">
                      <a16:colId xmlns:a16="http://schemas.microsoft.com/office/drawing/2014/main" val="1596485327"/>
                    </a:ext>
                  </a:extLst>
                </a:gridCol>
                <a:gridCol w="3494087">
                  <a:extLst>
                    <a:ext uri="{9D8B030D-6E8A-4147-A177-3AD203B41FA5}">
                      <a16:colId xmlns:a16="http://schemas.microsoft.com/office/drawing/2014/main" val="3736069795"/>
                    </a:ext>
                  </a:extLst>
                </a:gridCol>
                <a:gridCol w="3494087">
                  <a:extLst>
                    <a:ext uri="{9D8B030D-6E8A-4147-A177-3AD203B41FA5}">
                      <a16:colId xmlns:a16="http://schemas.microsoft.com/office/drawing/2014/main" val="1201654561"/>
                    </a:ext>
                  </a:extLst>
                </a:gridCol>
              </a:tblGrid>
              <a:tr h="731593">
                <a:tc>
                  <a:txBody>
                    <a:bodyPr/>
                    <a:lstStyle/>
                    <a:p>
                      <a:pPr>
                        <a:buNone/>
                      </a:pPr>
                      <a:r>
                        <a:rPr lang="en-IN" b="1">
                          <a:highlight>
                            <a:srgbClr val="FFFF00"/>
                          </a:highlight>
                        </a:rPr>
                        <a:t>Feature</a:t>
                      </a:r>
                    </a:p>
                  </a:txBody>
                  <a:tcPr anchor="ctr">
                    <a:lnL>
                      <a:noFill/>
                    </a:lnL>
                    <a:lnR>
                      <a:noFill/>
                    </a:lnR>
                    <a:lnT>
                      <a:noFill/>
                    </a:lnT>
                    <a:lnB>
                      <a:noFill/>
                    </a:lnB>
                    <a:noFill/>
                  </a:tcPr>
                </a:tc>
                <a:tc>
                  <a:txBody>
                    <a:bodyPr/>
                    <a:lstStyle/>
                    <a:p>
                      <a:pPr>
                        <a:buNone/>
                      </a:pPr>
                      <a:r>
                        <a:rPr lang="en-IN" b="1">
                          <a:highlight>
                            <a:srgbClr val="FFFF00"/>
                          </a:highlight>
                        </a:rPr>
                        <a:t>NVIDIA (GPU)</a:t>
                      </a:r>
                    </a:p>
                  </a:txBody>
                  <a:tcPr anchor="ctr">
                    <a:lnL>
                      <a:noFill/>
                    </a:lnL>
                    <a:lnR>
                      <a:noFill/>
                    </a:lnR>
                    <a:lnT>
                      <a:noFill/>
                    </a:lnT>
                    <a:lnB>
                      <a:noFill/>
                    </a:lnB>
                    <a:noFill/>
                  </a:tcPr>
                </a:tc>
                <a:tc>
                  <a:txBody>
                    <a:bodyPr/>
                    <a:lstStyle/>
                    <a:p>
                      <a:pPr>
                        <a:buNone/>
                      </a:pPr>
                      <a:r>
                        <a:rPr lang="en-IN" b="1" dirty="0" err="1">
                          <a:highlight>
                            <a:srgbClr val="FFFF00"/>
                          </a:highlight>
                        </a:rPr>
                        <a:t>Groq</a:t>
                      </a:r>
                      <a:r>
                        <a:rPr lang="en-IN" b="1" dirty="0">
                          <a:highlight>
                            <a:srgbClr val="FFFF00"/>
                          </a:highlight>
                        </a:rPr>
                        <a:t> (LPU)</a:t>
                      </a:r>
                    </a:p>
                  </a:txBody>
                  <a:tcPr anchor="ctr">
                    <a:lnL>
                      <a:noFill/>
                    </a:lnL>
                    <a:lnR>
                      <a:noFill/>
                    </a:lnR>
                    <a:lnT>
                      <a:noFill/>
                    </a:lnT>
                    <a:lnB>
                      <a:noFill/>
                    </a:lnB>
                    <a:noFill/>
                  </a:tcPr>
                </a:tc>
                <a:extLst>
                  <a:ext uri="{0D108BD9-81ED-4DB2-BD59-A6C34878D82A}">
                    <a16:rowId xmlns:a16="http://schemas.microsoft.com/office/drawing/2014/main" val="2236742359"/>
                  </a:ext>
                </a:extLst>
              </a:tr>
              <a:tr h="731593">
                <a:tc>
                  <a:txBody>
                    <a:bodyPr/>
                    <a:lstStyle/>
                    <a:p>
                      <a:pPr>
                        <a:buNone/>
                      </a:pPr>
                      <a:r>
                        <a:rPr lang="en-IN"/>
                        <a:t>Designed for</a:t>
                      </a:r>
                    </a:p>
                  </a:txBody>
                  <a:tcPr anchor="ctr">
                    <a:lnL>
                      <a:noFill/>
                    </a:lnL>
                    <a:lnR>
                      <a:noFill/>
                    </a:lnR>
                    <a:lnT>
                      <a:noFill/>
                    </a:lnT>
                    <a:lnB>
                      <a:noFill/>
                    </a:lnB>
                    <a:noFill/>
                  </a:tcPr>
                </a:tc>
                <a:tc>
                  <a:txBody>
                    <a:bodyPr/>
                    <a:lstStyle/>
                    <a:p>
                      <a:pPr>
                        <a:buNone/>
                      </a:pPr>
                      <a:r>
                        <a:rPr lang="en-IN"/>
                        <a:t>Graphics + AI</a:t>
                      </a:r>
                    </a:p>
                  </a:txBody>
                  <a:tcPr anchor="ctr">
                    <a:lnL>
                      <a:noFill/>
                    </a:lnL>
                    <a:lnR>
                      <a:noFill/>
                    </a:lnR>
                    <a:lnT>
                      <a:noFill/>
                    </a:lnT>
                    <a:lnB>
                      <a:noFill/>
                    </a:lnB>
                    <a:noFill/>
                  </a:tcPr>
                </a:tc>
                <a:tc>
                  <a:txBody>
                    <a:bodyPr/>
                    <a:lstStyle/>
                    <a:p>
                      <a:pPr>
                        <a:buNone/>
                      </a:pPr>
                      <a:r>
                        <a:rPr lang="en-IN"/>
                        <a:t>Language AI only</a:t>
                      </a:r>
                    </a:p>
                  </a:txBody>
                  <a:tcPr anchor="ctr">
                    <a:lnL>
                      <a:noFill/>
                    </a:lnL>
                    <a:lnR>
                      <a:noFill/>
                    </a:lnR>
                    <a:lnT>
                      <a:noFill/>
                    </a:lnT>
                    <a:lnB>
                      <a:noFill/>
                    </a:lnB>
                    <a:noFill/>
                  </a:tcPr>
                </a:tc>
                <a:extLst>
                  <a:ext uri="{0D108BD9-81ED-4DB2-BD59-A6C34878D82A}">
                    <a16:rowId xmlns:a16="http://schemas.microsoft.com/office/drawing/2014/main" val="4252215411"/>
                  </a:ext>
                </a:extLst>
              </a:tr>
              <a:tr h="731593">
                <a:tc>
                  <a:txBody>
                    <a:bodyPr/>
                    <a:lstStyle/>
                    <a:p>
                      <a:pPr>
                        <a:buNone/>
                      </a:pPr>
                      <a:r>
                        <a:rPr lang="en-IN"/>
                        <a:t>Speed for language</a:t>
                      </a:r>
                    </a:p>
                  </a:txBody>
                  <a:tcPr anchor="ctr">
                    <a:lnL>
                      <a:noFill/>
                    </a:lnL>
                    <a:lnR>
                      <a:noFill/>
                    </a:lnR>
                    <a:lnT>
                      <a:noFill/>
                    </a:lnT>
                    <a:lnB>
                      <a:noFill/>
                    </a:lnB>
                    <a:noFill/>
                  </a:tcPr>
                </a:tc>
                <a:tc>
                  <a:txBody>
                    <a:bodyPr/>
                    <a:lstStyle/>
                    <a:p>
                      <a:pPr>
                        <a:buNone/>
                      </a:pPr>
                      <a:r>
                        <a:rPr lang="en-IN"/>
                        <a:t>Fast</a:t>
                      </a:r>
                    </a:p>
                  </a:txBody>
                  <a:tcPr anchor="ctr">
                    <a:lnL>
                      <a:noFill/>
                    </a:lnL>
                    <a:lnR>
                      <a:noFill/>
                    </a:lnR>
                    <a:lnT>
                      <a:noFill/>
                    </a:lnT>
                    <a:lnB>
                      <a:noFill/>
                    </a:lnB>
                    <a:noFill/>
                  </a:tcPr>
                </a:tc>
                <a:tc>
                  <a:txBody>
                    <a:bodyPr/>
                    <a:lstStyle/>
                    <a:p>
                      <a:pPr>
                        <a:buNone/>
                      </a:pPr>
                      <a:r>
                        <a:rPr lang="en-IN"/>
                        <a:t>⚡ </a:t>
                      </a:r>
                      <a:r>
                        <a:rPr lang="en-IN" b="1"/>
                        <a:t>Ultra-fast</a:t>
                      </a:r>
                      <a:endParaRPr lang="en-IN"/>
                    </a:p>
                  </a:txBody>
                  <a:tcPr anchor="ctr">
                    <a:lnL>
                      <a:noFill/>
                    </a:lnL>
                    <a:lnR>
                      <a:noFill/>
                    </a:lnR>
                    <a:lnT>
                      <a:noFill/>
                    </a:lnT>
                    <a:lnB>
                      <a:noFill/>
                    </a:lnB>
                    <a:noFill/>
                  </a:tcPr>
                </a:tc>
                <a:extLst>
                  <a:ext uri="{0D108BD9-81ED-4DB2-BD59-A6C34878D82A}">
                    <a16:rowId xmlns:a16="http://schemas.microsoft.com/office/drawing/2014/main" val="125034753"/>
                  </a:ext>
                </a:extLst>
              </a:tr>
              <a:tr h="731593">
                <a:tc>
                  <a:txBody>
                    <a:bodyPr/>
                    <a:lstStyle/>
                    <a:p>
                      <a:pPr>
                        <a:buNone/>
                      </a:pPr>
                      <a:r>
                        <a:rPr lang="en-IN"/>
                        <a:t>Energy use</a:t>
                      </a:r>
                    </a:p>
                  </a:txBody>
                  <a:tcPr anchor="ctr">
                    <a:lnL>
                      <a:noFill/>
                    </a:lnL>
                    <a:lnR>
                      <a:noFill/>
                    </a:lnR>
                    <a:lnT>
                      <a:noFill/>
                    </a:lnT>
                    <a:lnB>
                      <a:noFill/>
                    </a:lnB>
                    <a:noFill/>
                  </a:tcPr>
                </a:tc>
                <a:tc>
                  <a:txBody>
                    <a:bodyPr/>
                    <a:lstStyle/>
                    <a:p>
                      <a:pPr>
                        <a:buNone/>
                      </a:pPr>
                      <a:r>
                        <a:rPr lang="en-IN" dirty="0"/>
                        <a:t>High</a:t>
                      </a:r>
                    </a:p>
                  </a:txBody>
                  <a:tcPr anchor="ctr">
                    <a:lnL>
                      <a:noFill/>
                    </a:lnL>
                    <a:lnR>
                      <a:noFill/>
                    </a:lnR>
                    <a:lnT>
                      <a:noFill/>
                    </a:lnT>
                    <a:lnB>
                      <a:noFill/>
                    </a:lnB>
                    <a:noFill/>
                  </a:tcPr>
                </a:tc>
                <a:tc>
                  <a:txBody>
                    <a:bodyPr/>
                    <a:lstStyle/>
                    <a:p>
                      <a:pPr>
                        <a:buNone/>
                      </a:pPr>
                      <a:r>
                        <a:rPr lang="en-IN"/>
                        <a:t>Low</a:t>
                      </a:r>
                    </a:p>
                  </a:txBody>
                  <a:tcPr anchor="ctr">
                    <a:lnL>
                      <a:noFill/>
                    </a:lnL>
                    <a:lnR>
                      <a:noFill/>
                    </a:lnR>
                    <a:lnT>
                      <a:noFill/>
                    </a:lnT>
                    <a:lnB>
                      <a:noFill/>
                    </a:lnB>
                    <a:noFill/>
                  </a:tcPr>
                </a:tc>
                <a:extLst>
                  <a:ext uri="{0D108BD9-81ED-4DB2-BD59-A6C34878D82A}">
                    <a16:rowId xmlns:a16="http://schemas.microsoft.com/office/drawing/2014/main" val="4233584124"/>
                  </a:ext>
                </a:extLst>
              </a:tr>
              <a:tr h="731593">
                <a:tc>
                  <a:txBody>
                    <a:bodyPr/>
                    <a:lstStyle/>
                    <a:p>
                      <a:pPr>
                        <a:buNone/>
                      </a:pPr>
                      <a:r>
                        <a:rPr lang="en-IN"/>
                        <a:t>Ideal for</a:t>
                      </a:r>
                    </a:p>
                  </a:txBody>
                  <a:tcPr anchor="ctr">
                    <a:lnL>
                      <a:noFill/>
                    </a:lnL>
                    <a:lnR>
                      <a:noFill/>
                    </a:lnR>
                    <a:lnT>
                      <a:noFill/>
                    </a:lnT>
                    <a:lnB>
                      <a:noFill/>
                    </a:lnB>
                    <a:noFill/>
                  </a:tcPr>
                </a:tc>
                <a:tc>
                  <a:txBody>
                    <a:bodyPr/>
                    <a:lstStyle/>
                    <a:p>
                      <a:pPr>
                        <a:buNone/>
                      </a:pPr>
                      <a:r>
                        <a:rPr lang="en-IN"/>
                        <a:t>Games, AI models</a:t>
                      </a:r>
                    </a:p>
                  </a:txBody>
                  <a:tcPr anchor="ctr">
                    <a:lnL>
                      <a:noFill/>
                    </a:lnL>
                    <a:lnR>
                      <a:noFill/>
                    </a:lnR>
                    <a:lnT>
                      <a:noFill/>
                    </a:lnT>
                    <a:lnB>
                      <a:noFill/>
                    </a:lnB>
                    <a:noFill/>
                  </a:tcPr>
                </a:tc>
                <a:tc>
                  <a:txBody>
                    <a:bodyPr/>
                    <a:lstStyle/>
                    <a:p>
                      <a:pPr>
                        <a:buNone/>
                      </a:pPr>
                      <a:r>
                        <a:rPr lang="en-IN"/>
                        <a:t>Chatbots, AI language</a:t>
                      </a:r>
                    </a:p>
                  </a:txBody>
                  <a:tcPr anchor="ctr">
                    <a:lnL>
                      <a:noFill/>
                    </a:lnL>
                    <a:lnR>
                      <a:noFill/>
                    </a:lnR>
                    <a:lnT>
                      <a:noFill/>
                    </a:lnT>
                    <a:lnB>
                      <a:noFill/>
                    </a:lnB>
                    <a:noFill/>
                  </a:tcPr>
                </a:tc>
                <a:extLst>
                  <a:ext uri="{0D108BD9-81ED-4DB2-BD59-A6C34878D82A}">
                    <a16:rowId xmlns:a16="http://schemas.microsoft.com/office/drawing/2014/main" val="1523581465"/>
                  </a:ext>
                </a:extLst>
              </a:tr>
              <a:tr h="731593">
                <a:tc>
                  <a:txBody>
                    <a:bodyPr/>
                    <a:lstStyle/>
                    <a:p>
                      <a:pPr>
                        <a:buNone/>
                      </a:pPr>
                      <a:r>
                        <a:rPr lang="en-IN"/>
                        <a:t>Cost</a:t>
                      </a:r>
                    </a:p>
                  </a:txBody>
                  <a:tcPr anchor="ctr">
                    <a:lnL>
                      <a:noFill/>
                    </a:lnL>
                    <a:lnR>
                      <a:noFill/>
                    </a:lnR>
                    <a:lnT>
                      <a:noFill/>
                    </a:lnT>
                    <a:lnB>
                      <a:noFill/>
                    </a:lnB>
                    <a:noFill/>
                  </a:tcPr>
                </a:tc>
                <a:tc>
                  <a:txBody>
                    <a:bodyPr/>
                    <a:lstStyle/>
                    <a:p>
                      <a:pPr>
                        <a:buNone/>
                      </a:pPr>
                      <a:r>
                        <a:rPr lang="en-IN"/>
                        <a:t>More expensive</a:t>
                      </a:r>
                    </a:p>
                  </a:txBody>
                  <a:tcPr anchor="ctr">
                    <a:lnL>
                      <a:noFill/>
                    </a:lnL>
                    <a:lnR>
                      <a:noFill/>
                    </a:lnR>
                    <a:lnT>
                      <a:noFill/>
                    </a:lnT>
                    <a:lnB>
                      <a:noFill/>
                    </a:lnB>
                    <a:noFill/>
                  </a:tcPr>
                </a:tc>
                <a:tc>
                  <a:txBody>
                    <a:bodyPr/>
                    <a:lstStyle/>
                    <a:p>
                      <a:pPr>
                        <a:buNone/>
                      </a:pPr>
                      <a:r>
                        <a:rPr lang="en-IN" dirty="0"/>
                        <a:t>Potentially cheaper</a:t>
                      </a:r>
                    </a:p>
                  </a:txBody>
                  <a:tcPr anchor="ctr">
                    <a:lnL>
                      <a:noFill/>
                    </a:lnL>
                    <a:lnR>
                      <a:noFill/>
                    </a:lnR>
                    <a:lnT>
                      <a:noFill/>
                    </a:lnT>
                    <a:lnB>
                      <a:noFill/>
                    </a:lnB>
                    <a:noFill/>
                  </a:tcPr>
                </a:tc>
                <a:extLst>
                  <a:ext uri="{0D108BD9-81ED-4DB2-BD59-A6C34878D82A}">
                    <a16:rowId xmlns:a16="http://schemas.microsoft.com/office/drawing/2014/main" val="1711445721"/>
                  </a:ext>
                </a:extLst>
              </a:tr>
            </a:tbl>
          </a:graphicData>
        </a:graphic>
      </p:graphicFrame>
    </p:spTree>
    <p:extLst>
      <p:ext uri="{BB962C8B-B14F-4D97-AF65-F5344CB8AC3E}">
        <p14:creationId xmlns:p14="http://schemas.microsoft.com/office/powerpoint/2010/main" val="254793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D5AE-FDA1-A742-8CED-C7A22B0D6454}"/>
              </a:ext>
            </a:extLst>
          </p:cNvPr>
          <p:cNvSpPr>
            <a:spLocks noGrp="1"/>
          </p:cNvSpPr>
          <p:nvPr>
            <p:ph type="title"/>
          </p:nvPr>
        </p:nvSpPr>
        <p:spPr/>
        <p:txBody>
          <a:bodyPr/>
          <a:lstStyle/>
          <a:p>
            <a:r>
              <a:rPr lang="en-US" dirty="0"/>
              <a:t>Disadvantages of GPU with Respect to LPU:</a:t>
            </a:r>
            <a:endParaRPr lang="en-IN" dirty="0"/>
          </a:p>
        </p:txBody>
      </p:sp>
      <p:sp>
        <p:nvSpPr>
          <p:cNvPr id="3" name="Content Placeholder 2">
            <a:extLst>
              <a:ext uri="{FF2B5EF4-FFF2-40B4-BE49-F238E27FC236}">
                <a16:creationId xmlns:a16="http://schemas.microsoft.com/office/drawing/2014/main" id="{11675792-ADAF-B6FF-50CB-A95085B82193}"/>
              </a:ext>
            </a:extLst>
          </p:cNvPr>
          <p:cNvSpPr>
            <a:spLocks noGrp="1"/>
          </p:cNvSpPr>
          <p:nvPr>
            <p:ph idx="1"/>
          </p:nvPr>
        </p:nvSpPr>
        <p:spPr/>
        <p:txBody>
          <a:bodyPr/>
          <a:lstStyle/>
          <a:p>
            <a:r>
              <a:rPr lang="en-US" b="1" dirty="0"/>
              <a:t>Higher Latency for Token Generation</a:t>
            </a:r>
          </a:p>
          <a:p>
            <a:r>
              <a:rPr lang="en-US" b="1" dirty="0"/>
              <a:t>GPU</a:t>
            </a:r>
            <a:r>
              <a:rPr lang="en-US" dirty="0"/>
              <a:t>: Optimized for batch processing; struggles with token-by-token inference.</a:t>
            </a:r>
          </a:p>
          <a:p>
            <a:r>
              <a:rPr lang="en-US" b="1" dirty="0"/>
              <a:t>LPU</a:t>
            </a:r>
            <a:r>
              <a:rPr lang="en-US" dirty="0"/>
              <a:t>: Designed for low-latency, streaming generation (ideal for real-time chat and interactive tasks).</a:t>
            </a:r>
          </a:p>
          <a:p>
            <a:r>
              <a:rPr lang="en-US" b="1" dirty="0"/>
              <a:t>Lower Energy Efficiency</a:t>
            </a:r>
          </a:p>
          <a:p>
            <a:r>
              <a:rPr lang="en-US" b="1" dirty="0"/>
              <a:t>GPU</a:t>
            </a:r>
            <a:r>
              <a:rPr lang="en-US" dirty="0"/>
              <a:t>: Consumes significantly more power for NLP inference due to general-purpose design.</a:t>
            </a:r>
          </a:p>
          <a:p>
            <a:r>
              <a:rPr lang="en-US" b="1" dirty="0"/>
              <a:t>LPU</a:t>
            </a:r>
            <a:r>
              <a:rPr lang="en-US" dirty="0"/>
              <a:t>: Energy-efficient and optimized for the power-to-performance ratio in NLP tasks.</a:t>
            </a:r>
          </a:p>
          <a:p>
            <a:endParaRPr lang="en-IN" dirty="0"/>
          </a:p>
        </p:txBody>
      </p:sp>
    </p:spTree>
    <p:extLst>
      <p:ext uri="{BB962C8B-B14F-4D97-AF65-F5344CB8AC3E}">
        <p14:creationId xmlns:p14="http://schemas.microsoft.com/office/powerpoint/2010/main" val="421672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B382-AB12-21AD-7782-75758E07F488}"/>
              </a:ext>
            </a:extLst>
          </p:cNvPr>
          <p:cNvSpPr>
            <a:spLocks noGrp="1"/>
          </p:cNvSpPr>
          <p:nvPr>
            <p:ph type="title"/>
          </p:nvPr>
        </p:nvSpPr>
        <p:spPr/>
        <p:txBody>
          <a:bodyPr/>
          <a:lstStyle/>
          <a:p>
            <a:r>
              <a:rPr lang="en-US" dirty="0"/>
              <a:t>Disadvantages of GPU with Respect to LPU:</a:t>
            </a:r>
            <a:endParaRPr lang="en-IN" dirty="0"/>
          </a:p>
        </p:txBody>
      </p:sp>
      <p:sp>
        <p:nvSpPr>
          <p:cNvPr id="3" name="Content Placeholder 2">
            <a:extLst>
              <a:ext uri="{FF2B5EF4-FFF2-40B4-BE49-F238E27FC236}">
                <a16:creationId xmlns:a16="http://schemas.microsoft.com/office/drawing/2014/main" id="{BD9218C2-E937-5F61-D5E9-C396FA16A2B5}"/>
              </a:ext>
            </a:extLst>
          </p:cNvPr>
          <p:cNvSpPr>
            <a:spLocks noGrp="1"/>
          </p:cNvSpPr>
          <p:nvPr>
            <p:ph idx="1"/>
          </p:nvPr>
        </p:nvSpPr>
        <p:spPr/>
        <p:txBody>
          <a:bodyPr/>
          <a:lstStyle/>
          <a:p>
            <a:r>
              <a:rPr lang="en-US" b="1" dirty="0"/>
              <a:t>Suboptimal for Sparse and Sequential Workloads</a:t>
            </a:r>
          </a:p>
          <a:p>
            <a:r>
              <a:rPr lang="en-US" b="1" dirty="0"/>
              <a:t>GPU</a:t>
            </a:r>
            <a:r>
              <a:rPr lang="en-US" dirty="0"/>
              <a:t>: Performance degrades with the sparse matrix operations common in transformers.</a:t>
            </a:r>
          </a:p>
          <a:p>
            <a:r>
              <a:rPr lang="en-US" b="1" dirty="0"/>
              <a:t>LPU</a:t>
            </a:r>
            <a:r>
              <a:rPr lang="en-US" dirty="0"/>
              <a:t>: Architected to handle sparse attention and sequential data more efficiently.</a:t>
            </a:r>
          </a:p>
          <a:p>
            <a:r>
              <a:rPr lang="en-US" b="1" dirty="0"/>
              <a:t>Inefficient Memory Usage</a:t>
            </a:r>
          </a:p>
          <a:p>
            <a:r>
              <a:rPr lang="en-US" b="1" dirty="0"/>
              <a:t>GPU</a:t>
            </a:r>
            <a:r>
              <a:rPr lang="en-US" dirty="0"/>
              <a:t>: Memory bandwidth and cache hierarchy aren't tuned specifically for tokenized data and attention mechanisms.</a:t>
            </a:r>
          </a:p>
          <a:p>
            <a:r>
              <a:rPr lang="en-US" b="1" dirty="0"/>
              <a:t>LPU</a:t>
            </a:r>
            <a:r>
              <a:rPr lang="en-US" dirty="0"/>
              <a:t>: Memory subsystems are purpose-built to manage long context windows and token-level processing.</a:t>
            </a:r>
          </a:p>
          <a:p>
            <a:endParaRPr lang="en-IN" dirty="0"/>
          </a:p>
        </p:txBody>
      </p:sp>
    </p:spTree>
    <p:extLst>
      <p:ext uri="{BB962C8B-B14F-4D97-AF65-F5344CB8AC3E}">
        <p14:creationId xmlns:p14="http://schemas.microsoft.com/office/powerpoint/2010/main" val="295016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3DD9-5155-CDDF-BE2C-EE05641573BA}"/>
              </a:ext>
            </a:extLst>
          </p:cNvPr>
          <p:cNvSpPr>
            <a:spLocks noGrp="1"/>
          </p:cNvSpPr>
          <p:nvPr>
            <p:ph type="title"/>
          </p:nvPr>
        </p:nvSpPr>
        <p:spPr/>
        <p:txBody>
          <a:bodyPr/>
          <a:lstStyle/>
          <a:p>
            <a:r>
              <a:rPr lang="en-US" dirty="0"/>
              <a:t>Disadvantages of GPU with Respect to LPU:</a:t>
            </a:r>
            <a:endParaRPr lang="en-IN" dirty="0"/>
          </a:p>
        </p:txBody>
      </p:sp>
      <p:sp>
        <p:nvSpPr>
          <p:cNvPr id="3" name="Content Placeholder 2">
            <a:extLst>
              <a:ext uri="{FF2B5EF4-FFF2-40B4-BE49-F238E27FC236}">
                <a16:creationId xmlns:a16="http://schemas.microsoft.com/office/drawing/2014/main" id="{496EBB32-9E5D-7D08-1E1C-DFBAF32E1894}"/>
              </a:ext>
            </a:extLst>
          </p:cNvPr>
          <p:cNvSpPr>
            <a:spLocks noGrp="1"/>
          </p:cNvSpPr>
          <p:nvPr>
            <p:ph idx="1"/>
          </p:nvPr>
        </p:nvSpPr>
        <p:spPr/>
        <p:txBody>
          <a:bodyPr>
            <a:normAutofit fontScale="92500"/>
          </a:bodyPr>
          <a:lstStyle/>
          <a:p>
            <a:r>
              <a:rPr lang="en-IN" b="1" dirty="0"/>
              <a:t>Less Specialized Architecture</a:t>
            </a:r>
          </a:p>
          <a:p>
            <a:r>
              <a:rPr lang="en-IN" b="1" dirty="0"/>
              <a:t>GPU</a:t>
            </a:r>
            <a:r>
              <a:rPr lang="en-IN" dirty="0"/>
              <a:t>: General-purpose cores; not tailored for NLP-specific operations like transformer attention.</a:t>
            </a:r>
          </a:p>
          <a:p>
            <a:r>
              <a:rPr lang="en-IN" b="1" dirty="0"/>
              <a:t>LPU</a:t>
            </a:r>
            <a:r>
              <a:rPr lang="en-IN" dirty="0"/>
              <a:t>: Hardware-accelerated support for NLP primitives (e.g., attention, embeddings, layer normalization).</a:t>
            </a:r>
          </a:p>
          <a:p>
            <a:endParaRPr lang="en-IN" dirty="0"/>
          </a:p>
          <a:p>
            <a:r>
              <a:rPr lang="en-US" b="1" dirty="0"/>
              <a:t>Scaling Complexity</a:t>
            </a:r>
          </a:p>
          <a:p>
            <a:r>
              <a:rPr lang="en-US" b="1" dirty="0"/>
              <a:t>GPU</a:t>
            </a:r>
            <a:r>
              <a:rPr lang="en-US" dirty="0"/>
              <a:t>: Requires complex parallelism and interconnect strategies to scale across multiple units for large models.</a:t>
            </a:r>
          </a:p>
          <a:p>
            <a:r>
              <a:rPr lang="en-US" b="1" dirty="0"/>
              <a:t>LPU</a:t>
            </a:r>
            <a:r>
              <a:rPr lang="en-US" dirty="0"/>
              <a:t>: Designed to scale horizontally for massive NLP workloads with simpler orchestration.</a:t>
            </a:r>
          </a:p>
          <a:p>
            <a:endParaRPr lang="en-IN" dirty="0"/>
          </a:p>
        </p:txBody>
      </p:sp>
    </p:spTree>
    <p:extLst>
      <p:ext uri="{BB962C8B-B14F-4D97-AF65-F5344CB8AC3E}">
        <p14:creationId xmlns:p14="http://schemas.microsoft.com/office/powerpoint/2010/main" val="339094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51FD-06AC-A4DB-79F8-55FDAF80D88B}"/>
              </a:ext>
            </a:extLst>
          </p:cNvPr>
          <p:cNvSpPr>
            <a:spLocks noGrp="1"/>
          </p:cNvSpPr>
          <p:nvPr>
            <p:ph type="title"/>
          </p:nvPr>
        </p:nvSpPr>
        <p:spPr/>
        <p:txBody>
          <a:bodyPr/>
          <a:lstStyle/>
          <a:p>
            <a:r>
              <a:rPr lang="en-IN" dirty="0" err="1"/>
              <a:t>Groq</a:t>
            </a:r>
            <a:r>
              <a:rPr lang="en-IN" dirty="0"/>
              <a:t> Compiler</a:t>
            </a:r>
          </a:p>
        </p:txBody>
      </p:sp>
      <p:sp>
        <p:nvSpPr>
          <p:cNvPr id="3" name="Content Placeholder 2">
            <a:extLst>
              <a:ext uri="{FF2B5EF4-FFF2-40B4-BE49-F238E27FC236}">
                <a16:creationId xmlns:a16="http://schemas.microsoft.com/office/drawing/2014/main" id="{42D50F59-A4C8-B349-10B6-D6CFB3D52DFC}"/>
              </a:ext>
            </a:extLst>
          </p:cNvPr>
          <p:cNvSpPr>
            <a:spLocks noGrp="1"/>
          </p:cNvSpPr>
          <p:nvPr>
            <p:ph idx="1"/>
          </p:nvPr>
        </p:nvSpPr>
        <p:spPr>
          <a:xfrm>
            <a:off x="609600" y="2286000"/>
            <a:ext cx="10134601" cy="4023360"/>
          </a:xfrm>
        </p:spPr>
        <p:txBody>
          <a:bodyPr/>
          <a:lstStyle/>
          <a:p>
            <a:r>
              <a:rPr lang="en-US" b="1" dirty="0"/>
              <a:t>Purpose</a:t>
            </a:r>
            <a:r>
              <a:rPr lang="en-US" dirty="0"/>
              <a:t>: Converts AI/ML models (like ONNX or TensorFlow) into </a:t>
            </a:r>
            <a:r>
              <a:rPr lang="en-US" dirty="0" err="1"/>
              <a:t>Groq</a:t>
            </a:r>
            <a:r>
              <a:rPr lang="en-US" dirty="0"/>
              <a:t>-executable binaries.</a:t>
            </a:r>
          </a:p>
          <a:p>
            <a:r>
              <a:rPr lang="en-US" b="1" dirty="0"/>
              <a:t>Key Feature</a:t>
            </a:r>
            <a:r>
              <a:rPr lang="en-US" dirty="0"/>
              <a:t>: Static scheduling—entire model execution is scheduled at compile time, not dynamically at runtime.</a:t>
            </a:r>
          </a:p>
          <a:p>
            <a:r>
              <a:rPr lang="en-US" b="1" dirty="0"/>
              <a:t>Advantage</a:t>
            </a:r>
            <a:r>
              <a:rPr lang="en-US" dirty="0"/>
              <a:t>: Deterministic execution → ultra-low latency and predictable performance.</a:t>
            </a:r>
          </a:p>
          <a:p>
            <a:r>
              <a:rPr lang="en-US" dirty="0"/>
              <a:t>Supported Models: Optimized for transformer-based models (e.g., LLMs, BERT, GPT).</a:t>
            </a:r>
          </a:p>
          <a:p>
            <a:endParaRPr lang="en-IN" dirty="0"/>
          </a:p>
        </p:txBody>
      </p:sp>
    </p:spTree>
    <p:extLst>
      <p:ext uri="{BB962C8B-B14F-4D97-AF65-F5344CB8AC3E}">
        <p14:creationId xmlns:p14="http://schemas.microsoft.com/office/powerpoint/2010/main" val="2359699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2310</TotalTime>
  <Words>2531</Words>
  <Application>Microsoft Office PowerPoint</Application>
  <PresentationFormat>Widescreen</PresentationFormat>
  <Paragraphs>262</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Tw Cen MT</vt:lpstr>
      <vt:lpstr>Tw Cen MT Condensed</vt:lpstr>
      <vt:lpstr>Wingdings 3</vt:lpstr>
      <vt:lpstr>Integral</vt:lpstr>
      <vt:lpstr>Groq AI </vt:lpstr>
      <vt:lpstr>What is groq ai</vt:lpstr>
      <vt:lpstr>Groq ai in layman language</vt:lpstr>
      <vt:lpstr>Groq chip vs groq cloud</vt:lpstr>
      <vt:lpstr>Groq vs nvidia</vt:lpstr>
      <vt:lpstr>Disadvantages of GPU with Respect to LPU:</vt:lpstr>
      <vt:lpstr>Disadvantages of GPU with Respect to LPU:</vt:lpstr>
      <vt:lpstr>Disadvantages of GPU with Respect to LPU:</vt:lpstr>
      <vt:lpstr>Groq Compiler</vt:lpstr>
      <vt:lpstr>Groq SDK (Software Development Kit)</vt:lpstr>
      <vt:lpstr>Groq CLI</vt:lpstr>
      <vt:lpstr>Groq cloud</vt:lpstr>
      <vt:lpstr>What is llm</vt:lpstr>
      <vt:lpstr>What is data acquisition</vt:lpstr>
      <vt:lpstr>How Groq AI Does Data Acquisition</vt:lpstr>
      <vt:lpstr>How Groq AI Does Data Acquisition</vt:lpstr>
      <vt:lpstr>summary</vt:lpstr>
      <vt:lpstr>Data modelling using groq ai</vt:lpstr>
      <vt:lpstr>Goals of Data Modeling with GROQ AI</vt:lpstr>
      <vt:lpstr>Data Integration Pipelines</vt:lpstr>
      <vt:lpstr>Data Integration Pipelines</vt:lpstr>
      <vt:lpstr>Data quality management</vt:lpstr>
      <vt:lpstr>Groq ai role in dqm</vt:lpstr>
      <vt:lpstr>How groq ai enables dqm</vt:lpstr>
      <vt:lpstr>Mcq 1</vt:lpstr>
      <vt:lpstr>Mcq 2</vt:lpstr>
      <vt:lpstr>Mcq 3</vt:lpstr>
      <vt:lpstr>Mcq 4</vt:lpstr>
      <vt:lpstr>Mcq 5</vt:lpstr>
      <vt:lpstr>Mcq 6</vt:lpstr>
      <vt:lpstr>Mcq 7</vt:lpstr>
      <vt:lpstr>Mcq 8</vt:lpstr>
      <vt:lpstr>Mcq 9</vt:lpstr>
      <vt:lpstr>Mcq 10</vt:lpstr>
      <vt:lpstr>Mcq 11</vt:lpstr>
      <vt:lpstr>Mcq 12</vt:lpstr>
      <vt:lpstr>Mcq 13</vt:lpstr>
      <vt:lpstr>Mcq 14</vt:lpstr>
      <vt:lpstr>Mcq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43</cp:revision>
  <dcterms:created xsi:type="dcterms:W3CDTF">2025-07-21T13:58:27Z</dcterms:created>
  <dcterms:modified xsi:type="dcterms:W3CDTF">2025-07-23T06:11:25Z</dcterms:modified>
</cp:coreProperties>
</file>