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1588" y="-2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6A62F1CD-250C-4678-A8B9-500884CBBE50}"/>
    <pc:docChg chg="modSld">
      <pc:chgData name="Saurabh Kandhway" userId="c233f9120327db61" providerId="LiveId" clId="{6A62F1CD-250C-4678-A8B9-500884CBBE50}" dt="2024-06-27T14:24:59.554" v="0" actId="1076"/>
      <pc:docMkLst>
        <pc:docMk/>
      </pc:docMkLst>
      <pc:sldChg chg="modSp mod">
        <pc:chgData name="Saurabh Kandhway" userId="c233f9120327db61" providerId="LiveId" clId="{6A62F1CD-250C-4678-A8B9-500884CBBE50}" dt="2024-06-27T14:24:59.554" v="0" actId="1076"/>
        <pc:sldMkLst>
          <pc:docMk/>
          <pc:sldMk cId="3876376541" sldId="258"/>
        </pc:sldMkLst>
        <pc:picChg chg="mod">
          <ac:chgData name="Saurabh Kandhway" userId="c233f9120327db61" providerId="LiveId" clId="{6A62F1CD-250C-4678-A8B9-500884CBBE50}" dt="2024-06-27T14:24:59.554" v="0" actId="1076"/>
          <ac:picMkLst>
            <pc:docMk/>
            <pc:sldMk cId="3876376541" sldId="258"/>
            <ac:picMk id="5" creationId="{F81D1133-BE7A-1939-F835-3D0D16BD336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6E7E3EC-64BD-43B4-B1E4-9B101FF87280}"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2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7E3EC-64BD-43B4-B1E4-9B101FF87280}"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43193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7E3EC-64BD-43B4-B1E4-9B101FF87280}"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29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7E3EC-64BD-43B4-B1E4-9B101FF87280}"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249359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7E3EC-64BD-43B4-B1E4-9B101FF87280}"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6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E7E3EC-64BD-43B4-B1E4-9B101FF87280}"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362167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7E3EC-64BD-43B4-B1E4-9B101FF87280}"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3875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E7E3EC-64BD-43B4-B1E4-9B101FF87280}"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221852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7E3EC-64BD-43B4-B1E4-9B101FF87280}"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34736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E7E3EC-64BD-43B4-B1E4-9B101FF87280}"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274723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E7E3EC-64BD-43B4-B1E4-9B101FF87280}"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4737-7B46-42B8-B2E0-B7CAB58B662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44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E7E3EC-64BD-43B4-B1E4-9B101FF87280}" type="datetimeFigureOut">
              <a:rPr lang="en-IN" smtClean="0"/>
              <a:t>27-06-2024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4B4737-7B46-42B8-B2E0-B7CAB58B662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082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9CBA-F618-5AA6-70D3-71821E421206}"/>
              </a:ext>
            </a:extLst>
          </p:cNvPr>
          <p:cNvSpPr>
            <a:spLocks noGrp="1"/>
          </p:cNvSpPr>
          <p:nvPr>
            <p:ph type="ctrTitle"/>
          </p:nvPr>
        </p:nvSpPr>
        <p:spPr/>
        <p:txBody>
          <a:bodyPr/>
          <a:lstStyle/>
          <a:p>
            <a:r>
              <a:rPr lang="en-IN" dirty="0"/>
              <a:t>Operators in Java </a:t>
            </a:r>
          </a:p>
        </p:txBody>
      </p:sp>
      <p:sp>
        <p:nvSpPr>
          <p:cNvPr id="3" name="Subtitle 2">
            <a:extLst>
              <a:ext uri="{FF2B5EF4-FFF2-40B4-BE49-F238E27FC236}">
                <a16:creationId xmlns:a16="http://schemas.microsoft.com/office/drawing/2014/main" id="{8E24502F-75F9-AF41-5CC3-6DE58D4F22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4621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3DC5-A979-C636-63AB-C7E5CD8892EA}"/>
              </a:ext>
            </a:extLst>
          </p:cNvPr>
          <p:cNvSpPr>
            <a:spLocks noGrp="1"/>
          </p:cNvSpPr>
          <p:nvPr>
            <p:ph type="title"/>
          </p:nvPr>
        </p:nvSpPr>
        <p:spPr/>
        <p:txBody>
          <a:bodyPr/>
          <a:lstStyle/>
          <a:p>
            <a:r>
              <a:rPr lang="en-IN" dirty="0"/>
              <a:t>Java Ternary Operator </a:t>
            </a:r>
          </a:p>
        </p:txBody>
      </p:sp>
      <p:sp>
        <p:nvSpPr>
          <p:cNvPr id="3" name="Content Placeholder 2">
            <a:extLst>
              <a:ext uri="{FF2B5EF4-FFF2-40B4-BE49-F238E27FC236}">
                <a16:creationId xmlns:a16="http://schemas.microsoft.com/office/drawing/2014/main" id="{9911E8CD-2DB5-17B8-8AF0-00A7E6FF60C9}"/>
              </a:ext>
            </a:extLst>
          </p:cNvPr>
          <p:cNvSpPr>
            <a:spLocks noGrp="1"/>
          </p:cNvSpPr>
          <p:nvPr>
            <p:ph idx="1"/>
          </p:nvPr>
        </p:nvSpPr>
        <p:spPr/>
        <p:txBody>
          <a:bodyPr/>
          <a:lstStyle/>
          <a:p>
            <a:pPr marL="0" indent="0">
              <a:buNone/>
            </a:pPr>
            <a:r>
              <a:rPr lang="en-US" sz="2000" dirty="0"/>
              <a:t>Java Ternary operator is used as one line replacement for if-then-else statement and used a lot in Java programming. It is the only conditional operator which takes three operands</a:t>
            </a:r>
            <a:r>
              <a:rPr lang="en-US" dirty="0"/>
              <a: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4AE3BD09-A111-7DB8-22A3-0D86EBA0F169}"/>
              </a:ext>
            </a:extLst>
          </p:cNvPr>
          <p:cNvPicPr>
            <a:picLocks noChangeAspect="1"/>
          </p:cNvPicPr>
          <p:nvPr/>
        </p:nvPicPr>
        <p:blipFill>
          <a:blip r:embed="rId2"/>
          <a:stretch>
            <a:fillRect/>
          </a:stretch>
        </p:blipFill>
        <p:spPr>
          <a:xfrm>
            <a:off x="1317507" y="3065738"/>
            <a:ext cx="8608813" cy="3008905"/>
          </a:xfrm>
          <a:prstGeom prst="rect">
            <a:avLst/>
          </a:prstGeom>
        </p:spPr>
      </p:pic>
    </p:spTree>
    <p:extLst>
      <p:ext uri="{BB962C8B-B14F-4D97-AF65-F5344CB8AC3E}">
        <p14:creationId xmlns:p14="http://schemas.microsoft.com/office/powerpoint/2010/main" val="40014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2AC6-3ED6-43C7-8522-0B7CE233D614}"/>
              </a:ext>
            </a:extLst>
          </p:cNvPr>
          <p:cNvSpPr>
            <a:spLocks noGrp="1"/>
          </p:cNvSpPr>
          <p:nvPr>
            <p:ph type="title"/>
          </p:nvPr>
        </p:nvSpPr>
        <p:spPr/>
        <p:txBody>
          <a:bodyPr/>
          <a:lstStyle/>
          <a:p>
            <a:r>
              <a:rPr lang="en-IN" dirty="0"/>
              <a:t>Java Assignment Operator</a:t>
            </a:r>
          </a:p>
        </p:txBody>
      </p:sp>
      <p:sp>
        <p:nvSpPr>
          <p:cNvPr id="3" name="Content Placeholder 2">
            <a:extLst>
              <a:ext uri="{FF2B5EF4-FFF2-40B4-BE49-F238E27FC236}">
                <a16:creationId xmlns:a16="http://schemas.microsoft.com/office/drawing/2014/main" id="{C1A06D55-5FAC-201E-3DE4-057618B67A65}"/>
              </a:ext>
            </a:extLst>
          </p:cNvPr>
          <p:cNvSpPr>
            <a:spLocks noGrp="1"/>
          </p:cNvSpPr>
          <p:nvPr>
            <p:ph idx="1"/>
          </p:nvPr>
        </p:nvSpPr>
        <p:spPr/>
        <p:txBody>
          <a:bodyPr>
            <a:normAutofit/>
          </a:bodyPr>
          <a:lstStyle/>
          <a:p>
            <a:pPr marL="0" indent="0">
              <a:buNone/>
            </a:pPr>
            <a:r>
              <a:rPr lang="en-US" sz="2000" dirty="0"/>
              <a:t>Java assignment operator is one of the most common operators. It is used to assign the value on its right to the operand on its left.</a:t>
            </a:r>
          </a:p>
          <a:p>
            <a:pPr marL="0" indent="0">
              <a:buNone/>
            </a:pPr>
            <a:endParaRPr lang="en-IN" sz="2000" dirty="0"/>
          </a:p>
        </p:txBody>
      </p:sp>
      <p:pic>
        <p:nvPicPr>
          <p:cNvPr id="5" name="Picture 4">
            <a:extLst>
              <a:ext uri="{FF2B5EF4-FFF2-40B4-BE49-F238E27FC236}">
                <a16:creationId xmlns:a16="http://schemas.microsoft.com/office/drawing/2014/main" id="{E3A71C4D-200A-1217-C474-B80B23C90040}"/>
              </a:ext>
            </a:extLst>
          </p:cNvPr>
          <p:cNvPicPr>
            <a:picLocks noChangeAspect="1"/>
          </p:cNvPicPr>
          <p:nvPr/>
        </p:nvPicPr>
        <p:blipFill>
          <a:blip r:embed="rId2"/>
          <a:stretch>
            <a:fillRect/>
          </a:stretch>
        </p:blipFill>
        <p:spPr>
          <a:xfrm>
            <a:off x="1785520" y="3047999"/>
            <a:ext cx="6901280" cy="3274409"/>
          </a:xfrm>
          <a:prstGeom prst="rect">
            <a:avLst/>
          </a:prstGeom>
        </p:spPr>
      </p:pic>
    </p:spTree>
    <p:extLst>
      <p:ext uri="{BB962C8B-B14F-4D97-AF65-F5344CB8AC3E}">
        <p14:creationId xmlns:p14="http://schemas.microsoft.com/office/powerpoint/2010/main" val="171292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3CCD-D2F5-4D02-CEDB-0A2428910F7D}"/>
              </a:ext>
            </a:extLst>
          </p:cNvPr>
          <p:cNvSpPr>
            <a:spLocks noGrp="1"/>
          </p:cNvSpPr>
          <p:nvPr>
            <p:ph type="title"/>
          </p:nvPr>
        </p:nvSpPr>
        <p:spPr/>
        <p:txBody>
          <a:bodyPr/>
          <a:lstStyle/>
          <a:p>
            <a:r>
              <a:rPr lang="en-IN" dirty="0"/>
              <a:t>Logical Operators in Java</a:t>
            </a:r>
          </a:p>
        </p:txBody>
      </p:sp>
      <p:sp>
        <p:nvSpPr>
          <p:cNvPr id="3" name="Content Placeholder 2">
            <a:extLst>
              <a:ext uri="{FF2B5EF4-FFF2-40B4-BE49-F238E27FC236}">
                <a16:creationId xmlns:a16="http://schemas.microsoft.com/office/drawing/2014/main" id="{13B80FF1-027E-DD33-EA09-A3E10B8CFC80}"/>
              </a:ext>
            </a:extLst>
          </p:cNvPr>
          <p:cNvSpPr>
            <a:spLocks noGrp="1"/>
          </p:cNvSpPr>
          <p:nvPr>
            <p:ph idx="1"/>
          </p:nvPr>
        </p:nvSpPr>
        <p:spPr/>
        <p:txBody>
          <a:bodyPr>
            <a:normAutofit/>
          </a:bodyPr>
          <a:lstStyle/>
          <a:p>
            <a:pPr marL="0" indent="0">
              <a:buNone/>
            </a:pPr>
            <a:r>
              <a:rPr lang="en-US" sz="2000" dirty="0"/>
              <a:t>Logical operators are used to perform logical “AND”, “OR” and “NOT” operations, i.e. the function similar to AND gate and OR gate in digital electronics. They are used to combine two or more conditions/constraints or to complement the evaluation of the original condition under particular consideration. One thing to keep in mind is, while using AND operator, the second condition is not evaluated if the first one is false. Whereas while using OR operator, the second condition is not evaluated if the first one is true, i.e. the AND </a:t>
            </a:r>
            <a:r>
              <a:rPr lang="en-US" sz="2000" dirty="0" err="1"/>
              <a:t>and</a:t>
            </a:r>
            <a:r>
              <a:rPr lang="en-US" sz="2000" dirty="0"/>
              <a:t> OR operators have a short-circuiting effect. Used extensively to test for several conditions for making a decision.</a:t>
            </a:r>
          </a:p>
          <a:p>
            <a:pPr marL="0" indent="0">
              <a:buNone/>
            </a:pPr>
            <a:endParaRPr lang="en-US" sz="2000" dirty="0"/>
          </a:p>
          <a:p>
            <a:pPr algn="just">
              <a:buFont typeface="+mj-lt"/>
              <a:buAutoNum type="arabicPeriod"/>
            </a:pPr>
            <a:r>
              <a:rPr lang="en-US" sz="2400" b="1" dirty="0">
                <a:effectLst/>
              </a:rPr>
              <a:t>AND Operator </a:t>
            </a:r>
            <a:r>
              <a:rPr lang="en-US" sz="2400" dirty="0">
                <a:effectLst/>
              </a:rPr>
              <a:t>( </a:t>
            </a:r>
            <a:r>
              <a:rPr lang="en-US" sz="2400" b="1" dirty="0">
                <a:effectLst/>
              </a:rPr>
              <a:t>&amp;&amp; </a:t>
            </a:r>
            <a:r>
              <a:rPr lang="en-US" sz="2400" dirty="0">
                <a:effectLst/>
              </a:rPr>
              <a:t>) – if( a &amp;&amp; b ) [if true execute else don’t]</a:t>
            </a:r>
          </a:p>
          <a:p>
            <a:pPr algn="just">
              <a:buFont typeface="+mj-lt"/>
              <a:buAutoNum type="arabicPeriod"/>
            </a:pPr>
            <a:r>
              <a:rPr lang="en-US" sz="2400" b="1" dirty="0">
                <a:effectLst/>
              </a:rPr>
              <a:t>OR Operator</a:t>
            </a:r>
            <a:r>
              <a:rPr lang="en-US" sz="2400" dirty="0">
                <a:effectLst/>
              </a:rPr>
              <a:t> ( </a:t>
            </a:r>
            <a:r>
              <a:rPr lang="en-US" sz="2400" b="1" dirty="0">
                <a:effectLst/>
              </a:rPr>
              <a:t>|| </a:t>
            </a:r>
            <a:r>
              <a:rPr lang="en-US" sz="2400" dirty="0">
                <a:effectLst/>
              </a:rPr>
              <a:t>) – if( a || b) [if one of them is true to execute else don’t]</a:t>
            </a:r>
          </a:p>
          <a:p>
            <a:pPr algn="just">
              <a:buFont typeface="+mj-lt"/>
              <a:buAutoNum type="arabicPeriod"/>
            </a:pPr>
            <a:r>
              <a:rPr lang="en-US" sz="2400" b="1" dirty="0">
                <a:effectLst/>
              </a:rPr>
              <a:t>NOT Operator</a:t>
            </a:r>
            <a:r>
              <a:rPr lang="en-US" sz="2400" dirty="0">
                <a:effectLst/>
              </a:rPr>
              <a:t> (</a:t>
            </a:r>
            <a:r>
              <a:rPr lang="en-US" sz="2400" b="1" dirty="0">
                <a:effectLst/>
              </a:rPr>
              <a:t> ! </a:t>
            </a:r>
            <a:r>
              <a:rPr lang="en-US" sz="2400" dirty="0">
                <a:effectLst/>
              </a:rPr>
              <a:t>) – !(a&lt;b) [returns false if a is smaller than b]</a:t>
            </a:r>
          </a:p>
          <a:p>
            <a:pPr marL="0" indent="0">
              <a:buNone/>
            </a:pPr>
            <a:endParaRPr lang="en-IN" sz="2000" dirty="0"/>
          </a:p>
        </p:txBody>
      </p:sp>
    </p:spTree>
    <p:extLst>
      <p:ext uri="{BB962C8B-B14F-4D97-AF65-F5344CB8AC3E}">
        <p14:creationId xmlns:p14="http://schemas.microsoft.com/office/powerpoint/2010/main" val="276129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FB28-4F2B-4717-74E9-1FB97806BA70}"/>
              </a:ext>
            </a:extLst>
          </p:cNvPr>
          <p:cNvSpPr>
            <a:spLocks noGrp="1"/>
          </p:cNvSpPr>
          <p:nvPr>
            <p:ph type="title"/>
          </p:nvPr>
        </p:nvSpPr>
        <p:spPr/>
        <p:txBody>
          <a:bodyPr/>
          <a:lstStyle/>
          <a:p>
            <a:r>
              <a:rPr lang="en-IN" dirty="0"/>
              <a:t>Logical And Operator </a:t>
            </a:r>
          </a:p>
        </p:txBody>
      </p:sp>
      <p:sp>
        <p:nvSpPr>
          <p:cNvPr id="3" name="Content Placeholder 2">
            <a:extLst>
              <a:ext uri="{FF2B5EF4-FFF2-40B4-BE49-F238E27FC236}">
                <a16:creationId xmlns:a16="http://schemas.microsoft.com/office/drawing/2014/main" id="{EB6AB962-4876-3783-4A54-AB20E8B38B53}"/>
              </a:ext>
            </a:extLst>
          </p:cNvPr>
          <p:cNvSpPr>
            <a:spLocks noGrp="1"/>
          </p:cNvSpPr>
          <p:nvPr>
            <p:ph idx="1"/>
          </p:nvPr>
        </p:nvSpPr>
        <p:spPr/>
        <p:txBody>
          <a:bodyPr/>
          <a:lstStyle/>
          <a:p>
            <a:pPr marL="0" indent="0">
              <a:buNone/>
            </a:pPr>
            <a:r>
              <a:rPr lang="en-US" sz="2000" dirty="0"/>
              <a:t>This operator returns true when both the conditions under consideration are satisfied or are true. If even one of the two yields false, the operator results false. In Simple terms, </a:t>
            </a:r>
            <a:r>
              <a:rPr lang="en-US" sz="2000" b="1" i="1" dirty="0"/>
              <a:t>cond1 &amp;&amp; cond2 returns true when both cond1 and cond2 are true (i.e. non-zero</a:t>
            </a:r>
            <a:r>
              <a:rPr lang="en-US" dirty="0"/>
              <a:t>). </a:t>
            </a:r>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B3CDC7F3-CA7D-DCDD-3268-067E093C1492}"/>
              </a:ext>
            </a:extLst>
          </p:cNvPr>
          <p:cNvPicPr>
            <a:picLocks noChangeAspect="1"/>
          </p:cNvPicPr>
          <p:nvPr/>
        </p:nvPicPr>
        <p:blipFill>
          <a:blip r:embed="rId2"/>
          <a:stretch>
            <a:fillRect/>
          </a:stretch>
        </p:blipFill>
        <p:spPr>
          <a:xfrm>
            <a:off x="2614817" y="2936239"/>
            <a:ext cx="5899263" cy="3566017"/>
          </a:xfrm>
          <a:prstGeom prst="rect">
            <a:avLst/>
          </a:prstGeom>
        </p:spPr>
      </p:pic>
    </p:spTree>
    <p:extLst>
      <p:ext uri="{BB962C8B-B14F-4D97-AF65-F5344CB8AC3E}">
        <p14:creationId xmlns:p14="http://schemas.microsoft.com/office/powerpoint/2010/main" val="182215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C322-3E26-AB52-FFE6-3FE15196EB15}"/>
              </a:ext>
            </a:extLst>
          </p:cNvPr>
          <p:cNvSpPr>
            <a:spLocks noGrp="1"/>
          </p:cNvSpPr>
          <p:nvPr>
            <p:ph type="title"/>
          </p:nvPr>
        </p:nvSpPr>
        <p:spPr/>
        <p:txBody>
          <a:bodyPr/>
          <a:lstStyle/>
          <a:p>
            <a:r>
              <a:rPr lang="en-IN" dirty="0"/>
              <a:t>Logical OR Operator</a:t>
            </a:r>
          </a:p>
        </p:txBody>
      </p:sp>
      <p:sp>
        <p:nvSpPr>
          <p:cNvPr id="3" name="Content Placeholder 2">
            <a:extLst>
              <a:ext uri="{FF2B5EF4-FFF2-40B4-BE49-F238E27FC236}">
                <a16:creationId xmlns:a16="http://schemas.microsoft.com/office/drawing/2014/main" id="{12A0D2DB-DFF2-A8D8-5E4F-EB0D6EFE5CB6}"/>
              </a:ext>
            </a:extLst>
          </p:cNvPr>
          <p:cNvSpPr>
            <a:spLocks noGrp="1"/>
          </p:cNvSpPr>
          <p:nvPr>
            <p:ph idx="1"/>
          </p:nvPr>
        </p:nvSpPr>
        <p:spPr/>
        <p:txBody>
          <a:bodyPr>
            <a:normAutofit/>
          </a:bodyPr>
          <a:lstStyle/>
          <a:p>
            <a:r>
              <a:rPr lang="en-US" sz="1800" dirty="0"/>
              <a:t>This operator returns true when one of the two conditions under consideration is satisfied or is true. If even one of the two yields true, the operator results true. To make the result false, both the constraints need to return false.</a:t>
            </a:r>
          </a:p>
          <a:p>
            <a:endParaRPr lang="en-US" sz="1800" dirty="0"/>
          </a:p>
          <a:p>
            <a:r>
              <a:rPr lang="en-US" sz="1800" dirty="0"/>
              <a:t>Syntax </a:t>
            </a:r>
          </a:p>
          <a:p>
            <a:endParaRPr lang="en-IN" sz="1800" dirty="0"/>
          </a:p>
        </p:txBody>
      </p:sp>
      <p:pic>
        <p:nvPicPr>
          <p:cNvPr id="6" name="Picture 5">
            <a:extLst>
              <a:ext uri="{FF2B5EF4-FFF2-40B4-BE49-F238E27FC236}">
                <a16:creationId xmlns:a16="http://schemas.microsoft.com/office/drawing/2014/main" id="{5C9DCF3D-C3D9-8926-C10C-4B548215D15B}"/>
              </a:ext>
            </a:extLst>
          </p:cNvPr>
          <p:cNvPicPr>
            <a:picLocks noChangeAspect="1"/>
          </p:cNvPicPr>
          <p:nvPr/>
        </p:nvPicPr>
        <p:blipFill>
          <a:blip r:embed="rId2"/>
          <a:stretch>
            <a:fillRect/>
          </a:stretch>
        </p:blipFill>
        <p:spPr>
          <a:xfrm>
            <a:off x="921959" y="4134098"/>
            <a:ext cx="2362321" cy="425472"/>
          </a:xfrm>
          <a:prstGeom prst="rect">
            <a:avLst/>
          </a:prstGeom>
        </p:spPr>
      </p:pic>
      <p:pic>
        <p:nvPicPr>
          <p:cNvPr id="8" name="Picture 7">
            <a:extLst>
              <a:ext uri="{FF2B5EF4-FFF2-40B4-BE49-F238E27FC236}">
                <a16:creationId xmlns:a16="http://schemas.microsoft.com/office/drawing/2014/main" id="{65D04376-E3AF-FE3E-4068-FAA605B23BC5}"/>
              </a:ext>
            </a:extLst>
          </p:cNvPr>
          <p:cNvPicPr>
            <a:picLocks noChangeAspect="1"/>
          </p:cNvPicPr>
          <p:nvPr/>
        </p:nvPicPr>
        <p:blipFill>
          <a:blip r:embed="rId3"/>
          <a:stretch>
            <a:fillRect/>
          </a:stretch>
        </p:blipFill>
        <p:spPr>
          <a:xfrm>
            <a:off x="4171820" y="2942178"/>
            <a:ext cx="5825620" cy="3234785"/>
          </a:xfrm>
          <a:prstGeom prst="rect">
            <a:avLst/>
          </a:prstGeom>
        </p:spPr>
      </p:pic>
    </p:spTree>
    <p:extLst>
      <p:ext uri="{BB962C8B-B14F-4D97-AF65-F5344CB8AC3E}">
        <p14:creationId xmlns:p14="http://schemas.microsoft.com/office/powerpoint/2010/main" val="404239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A144-FF3D-0744-1A2A-5DBB61081FBD}"/>
              </a:ext>
            </a:extLst>
          </p:cNvPr>
          <p:cNvSpPr>
            <a:spLocks noGrp="1"/>
          </p:cNvSpPr>
          <p:nvPr>
            <p:ph type="title"/>
          </p:nvPr>
        </p:nvSpPr>
        <p:spPr/>
        <p:txBody>
          <a:bodyPr/>
          <a:lstStyle/>
          <a:p>
            <a:r>
              <a:rPr lang="en-IN" dirty="0"/>
              <a:t>Operators in Java</a:t>
            </a:r>
          </a:p>
        </p:txBody>
      </p:sp>
      <p:sp>
        <p:nvSpPr>
          <p:cNvPr id="3" name="Content Placeholder 2">
            <a:extLst>
              <a:ext uri="{FF2B5EF4-FFF2-40B4-BE49-F238E27FC236}">
                <a16:creationId xmlns:a16="http://schemas.microsoft.com/office/drawing/2014/main" id="{FFAE8D55-0916-B169-8C8E-CF2FA8722B0D}"/>
              </a:ext>
            </a:extLst>
          </p:cNvPr>
          <p:cNvSpPr>
            <a:spLocks noGrp="1"/>
          </p:cNvSpPr>
          <p:nvPr>
            <p:ph idx="1"/>
          </p:nvPr>
        </p:nvSpPr>
        <p:spPr/>
        <p:txBody>
          <a:bodyPr>
            <a:normAutofit fontScale="92500" lnSpcReduction="20000"/>
          </a:bodyPr>
          <a:lstStyle/>
          <a:p>
            <a:pPr marL="0" indent="0">
              <a:buNone/>
            </a:pPr>
            <a:r>
              <a:rPr lang="en-US" sz="2200" b="1" dirty="0"/>
              <a:t>Operator</a:t>
            </a:r>
            <a:r>
              <a:rPr lang="en-US" sz="2200" dirty="0"/>
              <a:t> in Java is a symbol that is used to perform operations. For example: +, -, *, / etc.</a:t>
            </a:r>
          </a:p>
          <a:p>
            <a:pPr marL="0" indent="0">
              <a:buNone/>
            </a:pPr>
            <a:r>
              <a:rPr lang="en-US" sz="2200" dirty="0"/>
              <a:t>There are many types of operators in Java which are given below:</a:t>
            </a:r>
          </a:p>
          <a:p>
            <a:pPr>
              <a:buFont typeface="Arial" panose="020B0604020202020204" pitchFamily="34" charset="0"/>
              <a:buChar char="•"/>
            </a:pPr>
            <a:r>
              <a:rPr lang="en-US" sz="2200" b="1" dirty="0"/>
              <a:t>Unary Operator, </a:t>
            </a:r>
          </a:p>
          <a:p>
            <a:pPr>
              <a:buFont typeface="Arial" panose="020B0604020202020204" pitchFamily="34" charset="0"/>
              <a:buChar char="•"/>
            </a:pPr>
            <a:r>
              <a:rPr lang="en-US" sz="2200" b="1" dirty="0"/>
              <a:t>Arithmetic Operator, </a:t>
            </a:r>
          </a:p>
          <a:p>
            <a:pPr>
              <a:buFont typeface="Arial" panose="020B0604020202020204" pitchFamily="34" charset="0"/>
              <a:buChar char="•"/>
            </a:pPr>
            <a:r>
              <a:rPr lang="en-US" sz="2200" b="1" dirty="0"/>
              <a:t>Shift Operator, </a:t>
            </a:r>
          </a:p>
          <a:p>
            <a:pPr>
              <a:buFont typeface="Arial" panose="020B0604020202020204" pitchFamily="34" charset="0"/>
              <a:buChar char="•"/>
            </a:pPr>
            <a:r>
              <a:rPr lang="en-US" sz="2200" b="1" dirty="0"/>
              <a:t>Relational Operator, </a:t>
            </a:r>
          </a:p>
          <a:p>
            <a:pPr>
              <a:buFont typeface="Arial" panose="020B0604020202020204" pitchFamily="34" charset="0"/>
              <a:buChar char="•"/>
            </a:pPr>
            <a:r>
              <a:rPr lang="en-US" sz="2200" b="1" dirty="0"/>
              <a:t>Bitwise Operator, </a:t>
            </a:r>
          </a:p>
          <a:p>
            <a:pPr>
              <a:buFont typeface="Arial" panose="020B0604020202020204" pitchFamily="34" charset="0"/>
              <a:buChar char="•"/>
            </a:pPr>
            <a:r>
              <a:rPr lang="en-US" sz="2200" b="1" dirty="0"/>
              <a:t>Logical Operator, </a:t>
            </a:r>
          </a:p>
          <a:p>
            <a:pPr>
              <a:buFont typeface="Arial" panose="020B0604020202020204" pitchFamily="34" charset="0"/>
              <a:buChar char="•"/>
            </a:pPr>
            <a:r>
              <a:rPr lang="en-US" sz="2200" b="1" dirty="0"/>
              <a:t>Ternary Operator and </a:t>
            </a:r>
          </a:p>
          <a:p>
            <a:pPr>
              <a:buFont typeface="Arial" panose="020B0604020202020204" pitchFamily="34" charset="0"/>
              <a:buChar char="•"/>
            </a:pPr>
            <a:r>
              <a:rPr lang="en-US" sz="2200" b="1" dirty="0"/>
              <a:t>Assignment Operator.</a:t>
            </a:r>
          </a:p>
          <a:p>
            <a:pPr marL="0" indent="0">
              <a:buNone/>
            </a:pPr>
            <a:endParaRPr lang="en-IN" dirty="0"/>
          </a:p>
        </p:txBody>
      </p:sp>
    </p:spTree>
    <p:extLst>
      <p:ext uri="{BB962C8B-B14F-4D97-AF65-F5344CB8AC3E}">
        <p14:creationId xmlns:p14="http://schemas.microsoft.com/office/powerpoint/2010/main" val="19263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7820-AAF9-8EF4-7A0D-AB573BCEB8F6}"/>
              </a:ext>
            </a:extLst>
          </p:cNvPr>
          <p:cNvSpPr>
            <a:spLocks noGrp="1"/>
          </p:cNvSpPr>
          <p:nvPr>
            <p:ph type="title"/>
          </p:nvPr>
        </p:nvSpPr>
        <p:spPr/>
        <p:txBody>
          <a:bodyPr/>
          <a:lstStyle/>
          <a:p>
            <a:r>
              <a:rPr lang="en-IN" dirty="0"/>
              <a:t>Types of Java Operator</a:t>
            </a:r>
          </a:p>
        </p:txBody>
      </p:sp>
      <p:pic>
        <p:nvPicPr>
          <p:cNvPr id="5" name="Content Placeholder 4">
            <a:extLst>
              <a:ext uri="{FF2B5EF4-FFF2-40B4-BE49-F238E27FC236}">
                <a16:creationId xmlns:a16="http://schemas.microsoft.com/office/drawing/2014/main" id="{F81D1133-BE7A-1939-F835-3D0D16BD3364}"/>
              </a:ext>
            </a:extLst>
          </p:cNvPr>
          <p:cNvPicPr>
            <a:picLocks noGrp="1" noChangeAspect="1"/>
          </p:cNvPicPr>
          <p:nvPr>
            <p:ph idx="1"/>
          </p:nvPr>
        </p:nvPicPr>
        <p:blipFill>
          <a:blip r:embed="rId2"/>
          <a:stretch>
            <a:fillRect/>
          </a:stretch>
        </p:blipFill>
        <p:spPr>
          <a:xfrm>
            <a:off x="2329636" y="1717040"/>
            <a:ext cx="9014004" cy="4450080"/>
          </a:xfrm>
        </p:spPr>
      </p:pic>
    </p:spTree>
    <p:extLst>
      <p:ext uri="{BB962C8B-B14F-4D97-AF65-F5344CB8AC3E}">
        <p14:creationId xmlns:p14="http://schemas.microsoft.com/office/powerpoint/2010/main" val="387637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54EE-393D-BCCA-17CA-504E0020F1B0}"/>
              </a:ext>
            </a:extLst>
          </p:cNvPr>
          <p:cNvSpPr>
            <a:spLocks noGrp="1"/>
          </p:cNvSpPr>
          <p:nvPr>
            <p:ph type="title"/>
          </p:nvPr>
        </p:nvSpPr>
        <p:spPr/>
        <p:txBody>
          <a:bodyPr/>
          <a:lstStyle/>
          <a:p>
            <a:r>
              <a:rPr lang="en-IN" dirty="0"/>
              <a:t>Java Unary Operator </a:t>
            </a:r>
          </a:p>
        </p:txBody>
      </p:sp>
      <p:sp>
        <p:nvSpPr>
          <p:cNvPr id="3" name="Content Placeholder 2">
            <a:extLst>
              <a:ext uri="{FF2B5EF4-FFF2-40B4-BE49-F238E27FC236}">
                <a16:creationId xmlns:a16="http://schemas.microsoft.com/office/drawing/2014/main" id="{44CF21C3-F989-F271-08E0-405828E8FE9C}"/>
              </a:ext>
            </a:extLst>
          </p:cNvPr>
          <p:cNvSpPr>
            <a:spLocks noGrp="1"/>
          </p:cNvSpPr>
          <p:nvPr>
            <p:ph idx="1"/>
          </p:nvPr>
        </p:nvSpPr>
        <p:spPr/>
        <p:txBody>
          <a:bodyPr/>
          <a:lstStyle/>
          <a:p>
            <a:pPr marL="0" indent="0">
              <a:buNone/>
            </a:pPr>
            <a:r>
              <a:rPr lang="en-US" sz="2000" dirty="0"/>
              <a:t>The Java unary operators require only one operand. Unary operators are used to perform various operations i.e.:</a:t>
            </a:r>
          </a:p>
          <a:p>
            <a:pPr>
              <a:buFont typeface="Arial" panose="020B0604020202020204" pitchFamily="34" charset="0"/>
              <a:buChar char="•"/>
            </a:pPr>
            <a:r>
              <a:rPr lang="en-US" sz="2000" dirty="0"/>
              <a:t>incrementing/decrementing a value by one</a:t>
            </a:r>
          </a:p>
          <a:p>
            <a:pPr>
              <a:buFont typeface="Arial" panose="020B0604020202020204" pitchFamily="34" charset="0"/>
              <a:buChar char="•"/>
            </a:pPr>
            <a:r>
              <a:rPr lang="en-US" sz="2000" dirty="0"/>
              <a:t>negating an expression</a:t>
            </a:r>
          </a:p>
          <a:p>
            <a:pPr>
              <a:buFont typeface="Arial" panose="020B0604020202020204" pitchFamily="34" charset="0"/>
              <a:buChar char="•"/>
            </a:pPr>
            <a:r>
              <a:rPr lang="en-US" sz="2000" dirty="0"/>
              <a:t>inverting the value of a </a:t>
            </a:r>
            <a:r>
              <a:rPr lang="en-US" sz="2000" dirty="0" err="1"/>
              <a:t>boolean</a:t>
            </a:r>
            <a:endParaRPr lang="en-US" sz="2000" dirty="0"/>
          </a:p>
          <a:p>
            <a:pPr marL="0" indent="0">
              <a:buNone/>
            </a:pPr>
            <a:endParaRPr lang="en-IN" dirty="0"/>
          </a:p>
        </p:txBody>
      </p:sp>
      <p:pic>
        <p:nvPicPr>
          <p:cNvPr id="5" name="Picture 4">
            <a:extLst>
              <a:ext uri="{FF2B5EF4-FFF2-40B4-BE49-F238E27FC236}">
                <a16:creationId xmlns:a16="http://schemas.microsoft.com/office/drawing/2014/main" id="{25B21E67-9778-75A0-09C6-41A5AE02419A}"/>
              </a:ext>
            </a:extLst>
          </p:cNvPr>
          <p:cNvPicPr>
            <a:picLocks noChangeAspect="1"/>
          </p:cNvPicPr>
          <p:nvPr/>
        </p:nvPicPr>
        <p:blipFill>
          <a:blip r:embed="rId2"/>
          <a:stretch>
            <a:fillRect/>
          </a:stretch>
        </p:blipFill>
        <p:spPr>
          <a:xfrm>
            <a:off x="5221542" y="3429000"/>
            <a:ext cx="5355018" cy="2867151"/>
          </a:xfrm>
          <a:prstGeom prst="rect">
            <a:avLst/>
          </a:prstGeom>
        </p:spPr>
      </p:pic>
    </p:spTree>
    <p:extLst>
      <p:ext uri="{BB962C8B-B14F-4D97-AF65-F5344CB8AC3E}">
        <p14:creationId xmlns:p14="http://schemas.microsoft.com/office/powerpoint/2010/main" val="70430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E550-CC8F-A0FB-CF70-A7E80BD5E76C}"/>
              </a:ext>
            </a:extLst>
          </p:cNvPr>
          <p:cNvSpPr>
            <a:spLocks noGrp="1"/>
          </p:cNvSpPr>
          <p:nvPr>
            <p:ph type="title"/>
          </p:nvPr>
        </p:nvSpPr>
        <p:spPr/>
        <p:txBody>
          <a:bodyPr/>
          <a:lstStyle/>
          <a:p>
            <a:r>
              <a:rPr lang="en-US" dirty="0"/>
              <a:t>Java Unary Operator Example: ~ and !</a:t>
            </a:r>
            <a:endParaRPr lang="en-IN" dirty="0"/>
          </a:p>
        </p:txBody>
      </p:sp>
      <p:pic>
        <p:nvPicPr>
          <p:cNvPr id="5" name="Content Placeholder 4">
            <a:extLst>
              <a:ext uri="{FF2B5EF4-FFF2-40B4-BE49-F238E27FC236}">
                <a16:creationId xmlns:a16="http://schemas.microsoft.com/office/drawing/2014/main" id="{2A0E1D90-29B4-0537-23B6-E553C258AE37}"/>
              </a:ext>
            </a:extLst>
          </p:cNvPr>
          <p:cNvPicPr>
            <a:picLocks noGrp="1" noChangeAspect="1"/>
          </p:cNvPicPr>
          <p:nvPr>
            <p:ph idx="1"/>
          </p:nvPr>
        </p:nvPicPr>
        <p:blipFill>
          <a:blip r:embed="rId2"/>
          <a:stretch>
            <a:fillRect/>
          </a:stretch>
        </p:blipFill>
        <p:spPr>
          <a:xfrm>
            <a:off x="1478798" y="1764127"/>
            <a:ext cx="8132562" cy="4265329"/>
          </a:xfrm>
        </p:spPr>
      </p:pic>
    </p:spTree>
    <p:extLst>
      <p:ext uri="{BB962C8B-B14F-4D97-AF65-F5344CB8AC3E}">
        <p14:creationId xmlns:p14="http://schemas.microsoft.com/office/powerpoint/2010/main" val="13018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12B9-5512-EFEA-7683-6CECBDD1F23D}"/>
              </a:ext>
            </a:extLst>
          </p:cNvPr>
          <p:cNvSpPr>
            <a:spLocks noGrp="1"/>
          </p:cNvSpPr>
          <p:nvPr>
            <p:ph type="title"/>
          </p:nvPr>
        </p:nvSpPr>
        <p:spPr/>
        <p:txBody>
          <a:bodyPr/>
          <a:lstStyle/>
          <a:p>
            <a:r>
              <a:rPr lang="en-IN" dirty="0"/>
              <a:t>Java Arithmetic Operators </a:t>
            </a:r>
          </a:p>
        </p:txBody>
      </p:sp>
      <p:pic>
        <p:nvPicPr>
          <p:cNvPr id="5" name="Content Placeholder 4">
            <a:extLst>
              <a:ext uri="{FF2B5EF4-FFF2-40B4-BE49-F238E27FC236}">
                <a16:creationId xmlns:a16="http://schemas.microsoft.com/office/drawing/2014/main" id="{80C45177-5FDD-AC6F-837A-34DE012571DC}"/>
              </a:ext>
            </a:extLst>
          </p:cNvPr>
          <p:cNvPicPr>
            <a:picLocks noGrp="1" noChangeAspect="1"/>
          </p:cNvPicPr>
          <p:nvPr>
            <p:ph idx="1"/>
          </p:nvPr>
        </p:nvPicPr>
        <p:blipFill>
          <a:blip r:embed="rId2"/>
          <a:stretch>
            <a:fillRect/>
          </a:stretch>
        </p:blipFill>
        <p:spPr>
          <a:xfrm>
            <a:off x="1684562" y="1768576"/>
            <a:ext cx="8353518" cy="4247785"/>
          </a:xfrm>
        </p:spPr>
      </p:pic>
    </p:spTree>
    <p:extLst>
      <p:ext uri="{BB962C8B-B14F-4D97-AF65-F5344CB8AC3E}">
        <p14:creationId xmlns:p14="http://schemas.microsoft.com/office/powerpoint/2010/main" val="109991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5ABF-681B-866C-3830-52F30128BBAF}"/>
              </a:ext>
            </a:extLst>
          </p:cNvPr>
          <p:cNvSpPr>
            <a:spLocks noGrp="1"/>
          </p:cNvSpPr>
          <p:nvPr>
            <p:ph type="title"/>
          </p:nvPr>
        </p:nvSpPr>
        <p:spPr/>
        <p:txBody>
          <a:bodyPr/>
          <a:lstStyle/>
          <a:p>
            <a:r>
              <a:rPr lang="en-IN" dirty="0"/>
              <a:t>Java Left Shift Operator </a:t>
            </a:r>
          </a:p>
        </p:txBody>
      </p:sp>
      <p:sp>
        <p:nvSpPr>
          <p:cNvPr id="3" name="Content Placeholder 2">
            <a:extLst>
              <a:ext uri="{FF2B5EF4-FFF2-40B4-BE49-F238E27FC236}">
                <a16:creationId xmlns:a16="http://schemas.microsoft.com/office/drawing/2014/main" id="{B59ADB55-0DEC-DB5A-9675-5D8A445D53E1}"/>
              </a:ext>
            </a:extLst>
          </p:cNvPr>
          <p:cNvSpPr>
            <a:spLocks noGrp="1"/>
          </p:cNvSpPr>
          <p:nvPr>
            <p:ph idx="1"/>
          </p:nvPr>
        </p:nvSpPr>
        <p:spPr/>
        <p:txBody>
          <a:bodyPr>
            <a:normAutofit/>
          </a:bodyPr>
          <a:lstStyle/>
          <a:p>
            <a:pPr marL="0" indent="0">
              <a:buNone/>
            </a:pPr>
            <a:r>
              <a:rPr lang="en-US" sz="2000" dirty="0"/>
              <a:t>The Java left shift operator &lt;&lt; is used to shift all of the bits in a value to the left side of a specified number of times.</a:t>
            </a:r>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6F01D874-978F-0BA9-FE12-04DC3B1DA2F0}"/>
              </a:ext>
            </a:extLst>
          </p:cNvPr>
          <p:cNvPicPr>
            <a:picLocks noChangeAspect="1"/>
          </p:cNvPicPr>
          <p:nvPr/>
        </p:nvPicPr>
        <p:blipFill>
          <a:blip r:embed="rId2"/>
          <a:stretch>
            <a:fillRect/>
          </a:stretch>
        </p:blipFill>
        <p:spPr>
          <a:xfrm>
            <a:off x="2256684" y="3102564"/>
            <a:ext cx="6999076" cy="3055324"/>
          </a:xfrm>
          <a:prstGeom prst="rect">
            <a:avLst/>
          </a:prstGeom>
        </p:spPr>
      </p:pic>
    </p:spTree>
    <p:extLst>
      <p:ext uri="{BB962C8B-B14F-4D97-AF65-F5344CB8AC3E}">
        <p14:creationId xmlns:p14="http://schemas.microsoft.com/office/powerpoint/2010/main" val="129632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2770-007C-7804-863B-605764277910}"/>
              </a:ext>
            </a:extLst>
          </p:cNvPr>
          <p:cNvSpPr>
            <a:spLocks noGrp="1"/>
          </p:cNvSpPr>
          <p:nvPr>
            <p:ph type="title"/>
          </p:nvPr>
        </p:nvSpPr>
        <p:spPr/>
        <p:txBody>
          <a:bodyPr/>
          <a:lstStyle/>
          <a:p>
            <a:r>
              <a:rPr lang="en-IN" dirty="0"/>
              <a:t>Java Right Shift Operator</a:t>
            </a:r>
          </a:p>
        </p:txBody>
      </p:sp>
      <p:sp>
        <p:nvSpPr>
          <p:cNvPr id="3" name="Content Placeholder 2">
            <a:extLst>
              <a:ext uri="{FF2B5EF4-FFF2-40B4-BE49-F238E27FC236}">
                <a16:creationId xmlns:a16="http://schemas.microsoft.com/office/drawing/2014/main" id="{8EDCDE0C-C9A3-FED4-BBFD-F9E4908E9187}"/>
              </a:ext>
            </a:extLst>
          </p:cNvPr>
          <p:cNvSpPr>
            <a:spLocks noGrp="1"/>
          </p:cNvSpPr>
          <p:nvPr>
            <p:ph idx="1"/>
          </p:nvPr>
        </p:nvSpPr>
        <p:spPr/>
        <p:txBody>
          <a:bodyPr>
            <a:normAutofit/>
          </a:bodyPr>
          <a:lstStyle/>
          <a:p>
            <a:pPr marL="0" indent="0">
              <a:buNone/>
            </a:pPr>
            <a:r>
              <a:rPr lang="en-US" sz="2000" dirty="0"/>
              <a:t>The Java right shift operator &gt;&gt; is used to move the value of the left operand to right by the number of bits specified by the right operand.</a:t>
            </a:r>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4C394277-C72B-043F-7655-E1B65685F5F3}"/>
              </a:ext>
            </a:extLst>
          </p:cNvPr>
          <p:cNvPicPr>
            <a:picLocks noChangeAspect="1"/>
          </p:cNvPicPr>
          <p:nvPr/>
        </p:nvPicPr>
        <p:blipFill>
          <a:blip r:embed="rId2"/>
          <a:stretch>
            <a:fillRect/>
          </a:stretch>
        </p:blipFill>
        <p:spPr>
          <a:xfrm>
            <a:off x="2164080" y="3137855"/>
            <a:ext cx="6705599" cy="2860095"/>
          </a:xfrm>
          <a:prstGeom prst="rect">
            <a:avLst/>
          </a:prstGeom>
        </p:spPr>
      </p:pic>
    </p:spTree>
    <p:extLst>
      <p:ext uri="{BB962C8B-B14F-4D97-AF65-F5344CB8AC3E}">
        <p14:creationId xmlns:p14="http://schemas.microsoft.com/office/powerpoint/2010/main" val="196442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AF6A-0416-11A2-7907-59A6B154231D}"/>
              </a:ext>
            </a:extLst>
          </p:cNvPr>
          <p:cNvSpPr>
            <a:spLocks noGrp="1"/>
          </p:cNvSpPr>
          <p:nvPr>
            <p:ph type="title"/>
          </p:nvPr>
        </p:nvSpPr>
        <p:spPr/>
        <p:txBody>
          <a:bodyPr/>
          <a:lstStyle/>
          <a:p>
            <a:r>
              <a:rPr lang="en-US" dirty="0"/>
              <a:t>Java AND Operator Example: Logical &amp;&amp; and Bitwise &amp;</a:t>
            </a:r>
            <a:endParaRPr lang="en-IN" dirty="0"/>
          </a:p>
        </p:txBody>
      </p:sp>
      <p:sp>
        <p:nvSpPr>
          <p:cNvPr id="3" name="Content Placeholder 2">
            <a:extLst>
              <a:ext uri="{FF2B5EF4-FFF2-40B4-BE49-F238E27FC236}">
                <a16:creationId xmlns:a16="http://schemas.microsoft.com/office/drawing/2014/main" id="{F924FC27-17F8-A2BF-B04E-5E0EBE1C424D}"/>
              </a:ext>
            </a:extLst>
          </p:cNvPr>
          <p:cNvSpPr>
            <a:spLocks noGrp="1"/>
          </p:cNvSpPr>
          <p:nvPr>
            <p:ph idx="1"/>
          </p:nvPr>
        </p:nvSpPr>
        <p:spPr/>
        <p:txBody>
          <a:bodyPr/>
          <a:lstStyle/>
          <a:p>
            <a:pPr marL="0" indent="0">
              <a:buNone/>
            </a:pPr>
            <a:r>
              <a:rPr lang="en-US" sz="2000" dirty="0"/>
              <a:t>The logical &amp;&amp; operator doesn't check the second condition if the first condition is false. It checks the second condition only if the first one is true.</a:t>
            </a:r>
          </a:p>
          <a:p>
            <a:pPr marL="0" indent="0">
              <a:buNone/>
            </a:pPr>
            <a:r>
              <a:rPr lang="en-US" sz="2000" dirty="0"/>
              <a:t>The bitwise &amp; operator always checks both conditions whether first condition is true or false.</a:t>
            </a:r>
          </a:p>
          <a:p>
            <a:pPr marL="0" indent="0">
              <a:buNone/>
            </a:pPr>
            <a:endParaRPr lang="en-US" sz="2000" dirty="0"/>
          </a:p>
          <a:p>
            <a:pPr marL="0" indent="0">
              <a:buNone/>
            </a:pPr>
            <a:endParaRPr lang="en-IN" dirty="0"/>
          </a:p>
        </p:txBody>
      </p:sp>
      <p:pic>
        <p:nvPicPr>
          <p:cNvPr id="5" name="Picture 4">
            <a:extLst>
              <a:ext uri="{FF2B5EF4-FFF2-40B4-BE49-F238E27FC236}">
                <a16:creationId xmlns:a16="http://schemas.microsoft.com/office/drawing/2014/main" id="{42EFA81D-14F1-9345-7B65-E87EE80B430A}"/>
              </a:ext>
            </a:extLst>
          </p:cNvPr>
          <p:cNvPicPr>
            <a:picLocks noChangeAspect="1"/>
          </p:cNvPicPr>
          <p:nvPr/>
        </p:nvPicPr>
        <p:blipFill>
          <a:blip r:embed="rId2"/>
          <a:stretch>
            <a:fillRect/>
          </a:stretch>
        </p:blipFill>
        <p:spPr>
          <a:xfrm>
            <a:off x="1789319" y="3524821"/>
            <a:ext cx="7395321" cy="2747963"/>
          </a:xfrm>
          <a:prstGeom prst="rect">
            <a:avLst/>
          </a:prstGeom>
        </p:spPr>
      </p:pic>
    </p:spTree>
    <p:extLst>
      <p:ext uri="{BB962C8B-B14F-4D97-AF65-F5344CB8AC3E}">
        <p14:creationId xmlns:p14="http://schemas.microsoft.com/office/powerpoint/2010/main" val="2351201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1891</TotalTime>
  <Words>610</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Tw Cen MT</vt:lpstr>
      <vt:lpstr>Tw Cen MT Condensed</vt:lpstr>
      <vt:lpstr>Wingdings 3</vt:lpstr>
      <vt:lpstr>Integral</vt:lpstr>
      <vt:lpstr>Operators in Java </vt:lpstr>
      <vt:lpstr>Operators in Java</vt:lpstr>
      <vt:lpstr>Types of Java Operator</vt:lpstr>
      <vt:lpstr>Java Unary Operator </vt:lpstr>
      <vt:lpstr>Java Unary Operator Example: ~ and !</vt:lpstr>
      <vt:lpstr>Java Arithmetic Operators </vt:lpstr>
      <vt:lpstr>Java Left Shift Operator </vt:lpstr>
      <vt:lpstr>Java Right Shift Operator</vt:lpstr>
      <vt:lpstr>Java AND Operator Example: Logical &amp;&amp; and Bitwise &amp;</vt:lpstr>
      <vt:lpstr>Java Ternary Operator </vt:lpstr>
      <vt:lpstr>Java Assignment Operator</vt:lpstr>
      <vt:lpstr>Logical Operators in Java</vt:lpstr>
      <vt:lpstr>Logical And Operator </vt:lpstr>
      <vt:lpstr>Logical OR Operator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in Java </dc:title>
  <dc:creator>Saurabh Kandhway</dc:creator>
  <cp:lastModifiedBy>Saurabh Kandhway</cp:lastModifiedBy>
  <cp:revision>15</cp:revision>
  <dcterms:created xsi:type="dcterms:W3CDTF">2023-04-28T17:16:45Z</dcterms:created>
  <dcterms:modified xsi:type="dcterms:W3CDTF">2024-06-27T14:25:09Z</dcterms:modified>
</cp:coreProperties>
</file>