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0115B28-ED31-4DEE-9C6B-2D34B966846C}"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82539-5F8F-4E73-A096-BEA7FEADB91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9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15B28-ED31-4DEE-9C6B-2D34B966846C}"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82539-5F8F-4E73-A096-BEA7FEADB911}" type="slidenum">
              <a:rPr lang="en-IN" smtClean="0"/>
              <a:t>‹#›</a:t>
            </a:fld>
            <a:endParaRPr lang="en-IN"/>
          </a:p>
        </p:txBody>
      </p:sp>
    </p:spTree>
    <p:extLst>
      <p:ext uri="{BB962C8B-B14F-4D97-AF65-F5344CB8AC3E}">
        <p14:creationId xmlns:p14="http://schemas.microsoft.com/office/powerpoint/2010/main" val="286658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15B28-ED31-4DEE-9C6B-2D34B966846C}"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82539-5F8F-4E73-A096-BEA7FEADB91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8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15B28-ED31-4DEE-9C6B-2D34B966846C}"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82539-5F8F-4E73-A096-BEA7FEADB911}" type="slidenum">
              <a:rPr lang="en-IN" smtClean="0"/>
              <a:t>‹#›</a:t>
            </a:fld>
            <a:endParaRPr lang="en-IN"/>
          </a:p>
        </p:txBody>
      </p:sp>
    </p:spTree>
    <p:extLst>
      <p:ext uri="{BB962C8B-B14F-4D97-AF65-F5344CB8AC3E}">
        <p14:creationId xmlns:p14="http://schemas.microsoft.com/office/powerpoint/2010/main" val="83692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15B28-ED31-4DEE-9C6B-2D34B966846C}"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82539-5F8F-4E73-A096-BEA7FEADB91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25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115B28-ED31-4DEE-9C6B-2D34B966846C}"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82539-5F8F-4E73-A096-BEA7FEADB911}" type="slidenum">
              <a:rPr lang="en-IN" smtClean="0"/>
              <a:t>‹#›</a:t>
            </a:fld>
            <a:endParaRPr lang="en-IN"/>
          </a:p>
        </p:txBody>
      </p:sp>
    </p:spTree>
    <p:extLst>
      <p:ext uri="{BB962C8B-B14F-4D97-AF65-F5344CB8AC3E}">
        <p14:creationId xmlns:p14="http://schemas.microsoft.com/office/powerpoint/2010/main" val="3106974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15B28-ED31-4DEE-9C6B-2D34B966846C}" type="datetimeFigureOut">
              <a:rPr lang="en-IN" smtClean="0"/>
              <a:t>27-08-2025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282539-5F8F-4E73-A096-BEA7FEADB911}" type="slidenum">
              <a:rPr lang="en-IN" smtClean="0"/>
              <a:t>‹#›</a:t>
            </a:fld>
            <a:endParaRPr lang="en-IN"/>
          </a:p>
        </p:txBody>
      </p:sp>
    </p:spTree>
    <p:extLst>
      <p:ext uri="{BB962C8B-B14F-4D97-AF65-F5344CB8AC3E}">
        <p14:creationId xmlns:p14="http://schemas.microsoft.com/office/powerpoint/2010/main" val="264231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15B28-ED31-4DEE-9C6B-2D34B966846C}" type="datetimeFigureOut">
              <a:rPr lang="en-IN" smtClean="0"/>
              <a:t>27-08-2025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282539-5F8F-4E73-A096-BEA7FEADB911}" type="slidenum">
              <a:rPr lang="en-IN" smtClean="0"/>
              <a:t>‹#›</a:t>
            </a:fld>
            <a:endParaRPr lang="en-IN"/>
          </a:p>
        </p:txBody>
      </p:sp>
    </p:spTree>
    <p:extLst>
      <p:ext uri="{BB962C8B-B14F-4D97-AF65-F5344CB8AC3E}">
        <p14:creationId xmlns:p14="http://schemas.microsoft.com/office/powerpoint/2010/main" val="251460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15B28-ED31-4DEE-9C6B-2D34B966846C}" type="datetimeFigureOut">
              <a:rPr lang="en-IN" smtClean="0"/>
              <a:t>27-08-2025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282539-5F8F-4E73-A096-BEA7FEADB911}" type="slidenum">
              <a:rPr lang="en-IN" smtClean="0"/>
              <a:t>‹#›</a:t>
            </a:fld>
            <a:endParaRPr lang="en-IN"/>
          </a:p>
        </p:txBody>
      </p:sp>
    </p:spTree>
    <p:extLst>
      <p:ext uri="{BB962C8B-B14F-4D97-AF65-F5344CB8AC3E}">
        <p14:creationId xmlns:p14="http://schemas.microsoft.com/office/powerpoint/2010/main" val="212349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15B28-ED31-4DEE-9C6B-2D34B966846C}"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82539-5F8F-4E73-A096-BEA7FEADB911}" type="slidenum">
              <a:rPr lang="en-IN" smtClean="0"/>
              <a:t>‹#›</a:t>
            </a:fld>
            <a:endParaRPr lang="en-IN"/>
          </a:p>
        </p:txBody>
      </p:sp>
    </p:spTree>
    <p:extLst>
      <p:ext uri="{BB962C8B-B14F-4D97-AF65-F5344CB8AC3E}">
        <p14:creationId xmlns:p14="http://schemas.microsoft.com/office/powerpoint/2010/main" val="266610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115B28-ED31-4DEE-9C6B-2D34B966846C}"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82539-5F8F-4E73-A096-BEA7FEADB91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789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0115B28-ED31-4DEE-9C6B-2D34B966846C}" type="datetimeFigureOut">
              <a:rPr lang="en-IN" smtClean="0"/>
              <a:t>27-08-2025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D282539-5F8F-4E73-A096-BEA7FEADB91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060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yapp.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4BA2-A809-B125-9DD9-890A9F07CB97}"/>
              </a:ext>
            </a:extLst>
          </p:cNvPr>
          <p:cNvSpPr>
            <a:spLocks noGrp="1"/>
          </p:cNvSpPr>
          <p:nvPr>
            <p:ph type="ctrTitle"/>
          </p:nvPr>
        </p:nvSpPr>
        <p:spPr/>
        <p:txBody>
          <a:bodyPr/>
          <a:lstStyle/>
          <a:p>
            <a:r>
              <a:rPr lang="en-IN" dirty="0" err="1"/>
              <a:t>Devops</a:t>
            </a:r>
            <a:r>
              <a:rPr lang="en-IN" dirty="0"/>
              <a:t> tools</a:t>
            </a:r>
          </a:p>
        </p:txBody>
      </p:sp>
      <p:sp>
        <p:nvSpPr>
          <p:cNvPr id="3" name="Subtitle 2">
            <a:extLst>
              <a:ext uri="{FF2B5EF4-FFF2-40B4-BE49-F238E27FC236}">
                <a16:creationId xmlns:a16="http://schemas.microsoft.com/office/drawing/2014/main" id="{E4126A76-6C56-72B2-F50F-2EE43ABE72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850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16D0-6DDF-E0B8-6186-56281969869E}"/>
              </a:ext>
            </a:extLst>
          </p:cNvPr>
          <p:cNvSpPr>
            <a:spLocks noGrp="1"/>
          </p:cNvSpPr>
          <p:nvPr>
            <p:ph type="title"/>
          </p:nvPr>
        </p:nvSpPr>
        <p:spPr/>
        <p:txBody>
          <a:bodyPr/>
          <a:lstStyle/>
          <a:p>
            <a:r>
              <a:rPr lang="en-IN" dirty="0"/>
              <a:t>Jenkins dashboard</a:t>
            </a:r>
          </a:p>
        </p:txBody>
      </p:sp>
      <p:sp>
        <p:nvSpPr>
          <p:cNvPr id="3" name="Content Placeholder 2">
            <a:extLst>
              <a:ext uri="{FF2B5EF4-FFF2-40B4-BE49-F238E27FC236}">
                <a16:creationId xmlns:a16="http://schemas.microsoft.com/office/drawing/2014/main" id="{7DA59DA7-5174-CE26-B3A7-61790F75658C}"/>
              </a:ext>
            </a:extLst>
          </p:cNvPr>
          <p:cNvSpPr>
            <a:spLocks noGrp="1"/>
          </p:cNvSpPr>
          <p:nvPr>
            <p:ph idx="1"/>
          </p:nvPr>
        </p:nvSpPr>
        <p:spPr/>
        <p:txBody>
          <a:bodyPr/>
          <a:lstStyle/>
          <a:p>
            <a:pPr marL="457200" indent="-457200">
              <a:buFont typeface="+mj-lt"/>
              <a:buAutoNum type="arabicPeriod"/>
            </a:pPr>
            <a:r>
              <a:rPr lang="en-US" dirty="0"/>
              <a:t>Dashboard → List of jobs.</a:t>
            </a:r>
          </a:p>
          <a:p>
            <a:pPr marL="457200" indent="-457200">
              <a:buFont typeface="+mj-lt"/>
              <a:buAutoNum type="arabicPeriod"/>
            </a:pPr>
            <a:r>
              <a:rPr lang="en-US" dirty="0"/>
              <a:t>Build Queue → Shows waiting jobs.</a:t>
            </a:r>
          </a:p>
          <a:p>
            <a:pPr marL="457200" indent="-457200">
              <a:buFont typeface="+mj-lt"/>
              <a:buAutoNum type="arabicPeriod"/>
            </a:pPr>
            <a:r>
              <a:rPr lang="en-US" dirty="0"/>
              <a:t>Build Executor Status → Shows which agent is running what.</a:t>
            </a:r>
          </a:p>
          <a:p>
            <a:pPr marL="457200" indent="-457200">
              <a:buFont typeface="+mj-lt"/>
              <a:buAutoNum type="arabicPeriod"/>
            </a:pPr>
            <a:r>
              <a:rPr lang="en-US" dirty="0"/>
              <a:t>Job Page → Configuration, Build History, Console Output.</a:t>
            </a:r>
            <a:endParaRPr lang="en-IN" dirty="0"/>
          </a:p>
        </p:txBody>
      </p:sp>
    </p:spTree>
    <p:extLst>
      <p:ext uri="{BB962C8B-B14F-4D97-AF65-F5344CB8AC3E}">
        <p14:creationId xmlns:p14="http://schemas.microsoft.com/office/powerpoint/2010/main" val="80736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DFB4-E3B2-1A88-9ABB-853E3C866ECE}"/>
              </a:ext>
            </a:extLst>
          </p:cNvPr>
          <p:cNvSpPr>
            <a:spLocks noGrp="1"/>
          </p:cNvSpPr>
          <p:nvPr>
            <p:ph type="title"/>
          </p:nvPr>
        </p:nvSpPr>
        <p:spPr/>
        <p:txBody>
          <a:bodyPr/>
          <a:lstStyle/>
          <a:p>
            <a:r>
              <a:rPr lang="en-IN" dirty="0"/>
              <a:t>docker</a:t>
            </a:r>
          </a:p>
        </p:txBody>
      </p:sp>
      <p:sp>
        <p:nvSpPr>
          <p:cNvPr id="3" name="Content Placeholder 2">
            <a:extLst>
              <a:ext uri="{FF2B5EF4-FFF2-40B4-BE49-F238E27FC236}">
                <a16:creationId xmlns:a16="http://schemas.microsoft.com/office/drawing/2014/main" id="{D377E170-DDBF-6C45-47F1-28E53426E6C7}"/>
              </a:ext>
            </a:extLst>
          </p:cNvPr>
          <p:cNvSpPr>
            <a:spLocks noGrp="1"/>
          </p:cNvSpPr>
          <p:nvPr>
            <p:ph idx="1"/>
          </p:nvPr>
        </p:nvSpPr>
        <p:spPr/>
        <p:txBody>
          <a:bodyPr/>
          <a:lstStyle/>
          <a:p>
            <a:r>
              <a:rPr lang="en-US" dirty="0"/>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you can significantly reduce the delay between writing code and running it in production.</a:t>
            </a:r>
            <a:endParaRPr lang="en-IN" dirty="0"/>
          </a:p>
        </p:txBody>
      </p:sp>
      <p:pic>
        <p:nvPicPr>
          <p:cNvPr id="5" name="Picture 4">
            <a:extLst>
              <a:ext uri="{FF2B5EF4-FFF2-40B4-BE49-F238E27FC236}">
                <a16:creationId xmlns:a16="http://schemas.microsoft.com/office/drawing/2014/main" id="{108F3FED-C236-6ADC-FA59-8081D9EDBB45}"/>
              </a:ext>
            </a:extLst>
          </p:cNvPr>
          <p:cNvPicPr>
            <a:picLocks noChangeAspect="1"/>
          </p:cNvPicPr>
          <p:nvPr/>
        </p:nvPicPr>
        <p:blipFill>
          <a:blip r:embed="rId2"/>
          <a:stretch>
            <a:fillRect/>
          </a:stretch>
        </p:blipFill>
        <p:spPr>
          <a:xfrm>
            <a:off x="5355772" y="4397829"/>
            <a:ext cx="5312228" cy="1781215"/>
          </a:xfrm>
          <a:prstGeom prst="rect">
            <a:avLst/>
          </a:prstGeom>
        </p:spPr>
      </p:pic>
    </p:spTree>
    <p:extLst>
      <p:ext uri="{BB962C8B-B14F-4D97-AF65-F5344CB8AC3E}">
        <p14:creationId xmlns:p14="http://schemas.microsoft.com/office/powerpoint/2010/main" val="195814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F4E4-0C20-FCE5-8F52-ADF7EE1A7204}"/>
              </a:ext>
            </a:extLst>
          </p:cNvPr>
          <p:cNvSpPr>
            <a:spLocks noGrp="1"/>
          </p:cNvSpPr>
          <p:nvPr>
            <p:ph type="title"/>
          </p:nvPr>
        </p:nvSpPr>
        <p:spPr>
          <a:xfrm>
            <a:off x="1024128" y="585216"/>
            <a:ext cx="9720072" cy="1134727"/>
          </a:xfrm>
        </p:spPr>
        <p:txBody>
          <a:bodyPr/>
          <a:lstStyle/>
          <a:p>
            <a:r>
              <a:rPr lang="en-IN" dirty="0"/>
              <a:t>Docker platform</a:t>
            </a:r>
          </a:p>
        </p:txBody>
      </p:sp>
      <p:sp>
        <p:nvSpPr>
          <p:cNvPr id="3" name="Content Placeholder 2">
            <a:extLst>
              <a:ext uri="{FF2B5EF4-FFF2-40B4-BE49-F238E27FC236}">
                <a16:creationId xmlns:a16="http://schemas.microsoft.com/office/drawing/2014/main" id="{3BA841C1-3D3A-EBF4-26F7-2C89BD7405F1}"/>
              </a:ext>
            </a:extLst>
          </p:cNvPr>
          <p:cNvSpPr>
            <a:spLocks noGrp="1"/>
          </p:cNvSpPr>
          <p:nvPr>
            <p:ph idx="1"/>
          </p:nvPr>
        </p:nvSpPr>
        <p:spPr>
          <a:xfrm>
            <a:off x="1024128" y="1937657"/>
            <a:ext cx="9720073" cy="4371703"/>
          </a:xfrm>
        </p:spPr>
        <p:txBody>
          <a:bodyPr>
            <a:normAutofit lnSpcReduction="10000"/>
          </a:bodyPr>
          <a:lstStyle/>
          <a:p>
            <a:r>
              <a:rPr lang="en-US" dirty="0"/>
              <a:t>Docker provides the ability to package and run an application in a loosely isolated environment called a container. The isolation and security lets you run many containers simultaneously on a given host. Containers are lightweight and contain everything needed to run the application, so you don't need to rely on what's installed on the host. You can share containers while you work, and be sure that everyone you share with gets the same container that works in the same way.</a:t>
            </a:r>
          </a:p>
          <a:p>
            <a:r>
              <a:rPr lang="en-US" dirty="0"/>
              <a:t>Docker provides tooling and a platform to manage the lifecycle of your containers:</a:t>
            </a:r>
          </a:p>
          <a:p>
            <a:r>
              <a:rPr lang="en-US" dirty="0"/>
              <a:t>Develop your application and its supporting components using containers.</a:t>
            </a:r>
          </a:p>
          <a:p>
            <a:r>
              <a:rPr lang="en-US" dirty="0"/>
              <a:t>The container becomes the unit for distributing and testing your application.</a:t>
            </a:r>
          </a:p>
          <a:p>
            <a:r>
              <a:rPr lang="en-US" dirty="0"/>
              <a:t>When you're ready, deploy your application into your production environment, as a container or an orchestrated service. This works the same whether your production environment is a local data center, a cloud provider, or a hybrid of the two.</a:t>
            </a:r>
          </a:p>
          <a:p>
            <a:endParaRPr lang="en-IN" dirty="0"/>
          </a:p>
        </p:txBody>
      </p:sp>
    </p:spTree>
    <p:extLst>
      <p:ext uri="{BB962C8B-B14F-4D97-AF65-F5344CB8AC3E}">
        <p14:creationId xmlns:p14="http://schemas.microsoft.com/office/powerpoint/2010/main" val="242494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B8EF-C46A-0D3F-3D87-85D2014382D5}"/>
              </a:ext>
            </a:extLst>
          </p:cNvPr>
          <p:cNvSpPr>
            <a:spLocks noGrp="1"/>
          </p:cNvSpPr>
          <p:nvPr>
            <p:ph type="title"/>
          </p:nvPr>
        </p:nvSpPr>
        <p:spPr/>
        <p:txBody>
          <a:bodyPr/>
          <a:lstStyle/>
          <a:p>
            <a:r>
              <a:rPr lang="en-IN" dirty="0"/>
              <a:t>Docker architecture</a:t>
            </a:r>
          </a:p>
        </p:txBody>
      </p:sp>
      <p:sp>
        <p:nvSpPr>
          <p:cNvPr id="3" name="Content Placeholder 2">
            <a:extLst>
              <a:ext uri="{FF2B5EF4-FFF2-40B4-BE49-F238E27FC236}">
                <a16:creationId xmlns:a16="http://schemas.microsoft.com/office/drawing/2014/main" id="{E6422D75-78EA-840A-B57E-A7BECDEA6C2C}"/>
              </a:ext>
            </a:extLst>
          </p:cNvPr>
          <p:cNvSpPr>
            <a:spLocks noGrp="1"/>
          </p:cNvSpPr>
          <p:nvPr>
            <p:ph idx="1"/>
          </p:nvPr>
        </p:nvSpPr>
        <p:spPr/>
        <p:txBody>
          <a:bodyPr/>
          <a:lstStyle/>
          <a:p>
            <a:r>
              <a:rPr lang="en-US" dirty="0"/>
              <a:t>Docker uses a client-server architecture. The Docker client talks to the Docker daemon, which does the heavy lifting of building, running, and distributing your Docker containers. The Docker client and daemon can run on the same system, or you can connect a Docker client to a remote Docker daemon. The Docker client and daemon communicate using a REST API, over UNIX sockets or a network interface. Another Docker client is Docker Compose, that lets you work with applications consisting of a set of containers.</a:t>
            </a:r>
            <a:endParaRPr lang="en-IN" dirty="0"/>
          </a:p>
        </p:txBody>
      </p:sp>
    </p:spTree>
    <p:extLst>
      <p:ext uri="{BB962C8B-B14F-4D97-AF65-F5344CB8AC3E}">
        <p14:creationId xmlns:p14="http://schemas.microsoft.com/office/powerpoint/2010/main" val="89993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19F7-FBF1-3753-6A83-70255B6C7BEE}"/>
              </a:ext>
            </a:extLst>
          </p:cNvPr>
          <p:cNvSpPr>
            <a:spLocks noGrp="1"/>
          </p:cNvSpPr>
          <p:nvPr>
            <p:ph type="title"/>
          </p:nvPr>
        </p:nvSpPr>
        <p:spPr/>
        <p:txBody>
          <a:bodyPr/>
          <a:lstStyle/>
          <a:p>
            <a:r>
              <a:rPr lang="en-IN" dirty="0"/>
              <a:t>Docker architecture</a:t>
            </a:r>
          </a:p>
        </p:txBody>
      </p:sp>
      <p:pic>
        <p:nvPicPr>
          <p:cNvPr id="5" name="Content Placeholder 4">
            <a:extLst>
              <a:ext uri="{FF2B5EF4-FFF2-40B4-BE49-F238E27FC236}">
                <a16:creationId xmlns:a16="http://schemas.microsoft.com/office/drawing/2014/main" id="{6FD8CEE8-F663-660C-0741-0B967595DCB8}"/>
              </a:ext>
            </a:extLst>
          </p:cNvPr>
          <p:cNvPicPr>
            <a:picLocks noGrp="1" noChangeAspect="1"/>
          </p:cNvPicPr>
          <p:nvPr>
            <p:ph idx="1"/>
          </p:nvPr>
        </p:nvPicPr>
        <p:blipFill>
          <a:blip r:embed="rId2"/>
          <a:stretch>
            <a:fillRect/>
          </a:stretch>
        </p:blipFill>
        <p:spPr>
          <a:xfrm>
            <a:off x="1100328" y="2084832"/>
            <a:ext cx="9720071" cy="4479253"/>
          </a:xfrm>
          <a:prstGeom prst="rect">
            <a:avLst/>
          </a:prstGeom>
        </p:spPr>
      </p:pic>
    </p:spTree>
    <p:extLst>
      <p:ext uri="{BB962C8B-B14F-4D97-AF65-F5344CB8AC3E}">
        <p14:creationId xmlns:p14="http://schemas.microsoft.com/office/powerpoint/2010/main" val="323105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7F1D-0E74-03C0-8D89-094E37D8D34D}"/>
              </a:ext>
            </a:extLst>
          </p:cNvPr>
          <p:cNvSpPr>
            <a:spLocks noGrp="1"/>
          </p:cNvSpPr>
          <p:nvPr>
            <p:ph type="title"/>
          </p:nvPr>
        </p:nvSpPr>
        <p:spPr/>
        <p:txBody>
          <a:bodyPr/>
          <a:lstStyle/>
          <a:p>
            <a:r>
              <a:rPr lang="en-IN" dirty="0"/>
              <a:t>Why use docker for e2e testing</a:t>
            </a:r>
          </a:p>
        </p:txBody>
      </p:sp>
      <p:sp>
        <p:nvSpPr>
          <p:cNvPr id="3" name="Content Placeholder 2">
            <a:extLst>
              <a:ext uri="{FF2B5EF4-FFF2-40B4-BE49-F238E27FC236}">
                <a16:creationId xmlns:a16="http://schemas.microsoft.com/office/drawing/2014/main" id="{E813C768-56CA-FD20-5D19-5E1417BB0998}"/>
              </a:ext>
            </a:extLst>
          </p:cNvPr>
          <p:cNvSpPr>
            <a:spLocks noGrp="1"/>
          </p:cNvSpPr>
          <p:nvPr>
            <p:ph idx="1"/>
          </p:nvPr>
        </p:nvSpPr>
        <p:spPr/>
        <p:txBody>
          <a:bodyPr>
            <a:normAutofit fontScale="92500" lnSpcReduction="10000"/>
          </a:bodyPr>
          <a:lstStyle/>
          <a:p>
            <a:r>
              <a:rPr lang="en-US" dirty="0"/>
              <a:t>E2E (End-to-End) testing means testing your </a:t>
            </a:r>
            <a:r>
              <a:rPr lang="en-US" b="1" dirty="0"/>
              <a:t>entire application flow</a:t>
            </a:r>
            <a:r>
              <a:rPr lang="en-US" dirty="0"/>
              <a:t> (frontend, backend, DB, services) as a real user would.</a:t>
            </a:r>
          </a:p>
          <a:p>
            <a:r>
              <a:rPr lang="en-US" dirty="0"/>
              <a:t>Problems without Docker:</a:t>
            </a:r>
          </a:p>
          <a:p>
            <a:r>
              <a:rPr lang="en-US" dirty="0"/>
              <a:t>Different machines have different environments.</a:t>
            </a:r>
          </a:p>
          <a:p>
            <a:r>
              <a:rPr lang="en-US" dirty="0"/>
              <a:t>Setting up databases, services, and dependencies is painful.</a:t>
            </a:r>
          </a:p>
          <a:p>
            <a:r>
              <a:rPr lang="en-US" dirty="0"/>
              <a:t>Cleanup after tests is messy.</a:t>
            </a:r>
          </a:p>
          <a:p>
            <a:r>
              <a:rPr lang="en-US" dirty="0"/>
              <a:t>With Docker:</a:t>
            </a:r>
          </a:p>
          <a:p>
            <a:r>
              <a:rPr lang="en-US" dirty="0"/>
              <a:t>You can spin up the </a:t>
            </a:r>
            <a:r>
              <a:rPr lang="en-US" b="1" dirty="0"/>
              <a:t>whole environment</a:t>
            </a:r>
            <a:r>
              <a:rPr lang="en-US" dirty="0"/>
              <a:t> in containers.</a:t>
            </a:r>
          </a:p>
          <a:p>
            <a:r>
              <a:rPr lang="en-US" dirty="0"/>
              <a:t>Run tests in an </a:t>
            </a:r>
            <a:r>
              <a:rPr lang="en-US" b="1" dirty="0"/>
              <a:t>isolated, consistent setup</a:t>
            </a:r>
            <a:r>
              <a:rPr lang="en-US" dirty="0"/>
              <a:t>.</a:t>
            </a:r>
          </a:p>
          <a:p>
            <a:r>
              <a:rPr lang="en-US" dirty="0"/>
              <a:t>Destroy it easily after testing (no pollution).</a:t>
            </a:r>
          </a:p>
          <a:p>
            <a:endParaRPr lang="en-IN" dirty="0"/>
          </a:p>
        </p:txBody>
      </p:sp>
    </p:spTree>
    <p:extLst>
      <p:ext uri="{BB962C8B-B14F-4D97-AF65-F5344CB8AC3E}">
        <p14:creationId xmlns:p14="http://schemas.microsoft.com/office/powerpoint/2010/main" val="67277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FE92-08F8-0ED2-4070-9F7DF9A8DB1B}"/>
              </a:ext>
            </a:extLst>
          </p:cNvPr>
          <p:cNvSpPr>
            <a:spLocks noGrp="1"/>
          </p:cNvSpPr>
          <p:nvPr>
            <p:ph type="title"/>
          </p:nvPr>
        </p:nvSpPr>
        <p:spPr/>
        <p:txBody>
          <a:bodyPr/>
          <a:lstStyle/>
          <a:p>
            <a:r>
              <a:rPr lang="en-IN" dirty="0"/>
              <a:t>Core Docker Concepts</a:t>
            </a:r>
          </a:p>
        </p:txBody>
      </p:sp>
      <p:sp>
        <p:nvSpPr>
          <p:cNvPr id="3" name="Content Placeholder 2">
            <a:extLst>
              <a:ext uri="{FF2B5EF4-FFF2-40B4-BE49-F238E27FC236}">
                <a16:creationId xmlns:a16="http://schemas.microsoft.com/office/drawing/2014/main" id="{A2A4CC32-2024-41CD-A26F-1203853EECB1}"/>
              </a:ext>
            </a:extLst>
          </p:cNvPr>
          <p:cNvSpPr>
            <a:spLocks noGrp="1"/>
          </p:cNvSpPr>
          <p:nvPr>
            <p:ph idx="1"/>
          </p:nvPr>
        </p:nvSpPr>
        <p:spPr/>
        <p:txBody>
          <a:bodyPr>
            <a:normAutofit lnSpcReduction="10000"/>
          </a:bodyPr>
          <a:lstStyle/>
          <a:p>
            <a:r>
              <a:rPr lang="en-US" b="1" dirty="0"/>
              <a:t>Image</a:t>
            </a:r>
            <a:r>
              <a:rPr lang="en-US" dirty="0"/>
              <a:t> 🖼️ – A blueprint/template (like a recipe).</a:t>
            </a:r>
          </a:p>
          <a:p>
            <a:r>
              <a:rPr lang="en-US" dirty="0"/>
              <a:t>Example: python:3.11 → already has Python 3.11 installed.</a:t>
            </a:r>
          </a:p>
          <a:p>
            <a:r>
              <a:rPr lang="en-US" b="1" dirty="0"/>
              <a:t>Container</a:t>
            </a:r>
            <a:r>
              <a:rPr lang="en-US" dirty="0"/>
              <a:t> 📦 – A running instance of an image (like cooking from the recipe).</a:t>
            </a:r>
          </a:p>
          <a:p>
            <a:r>
              <a:rPr lang="en-US" b="1" dirty="0" err="1"/>
              <a:t>Dockerfile</a:t>
            </a:r>
            <a:r>
              <a:rPr lang="en-US" dirty="0"/>
              <a:t> 📜 – A set of instructions to build your own image.</a:t>
            </a:r>
          </a:p>
          <a:p>
            <a:r>
              <a:rPr lang="en-US" b="1" dirty="0"/>
              <a:t>Docker Compose </a:t>
            </a:r>
            <a:r>
              <a:rPr lang="en-US" dirty="0"/>
              <a:t>🔄 – A tool to run multiple containers together.</a:t>
            </a:r>
          </a:p>
          <a:p>
            <a:r>
              <a:rPr lang="en-US" dirty="0"/>
              <a:t>Example: Web App + Database + Message Queue in one YAML file.</a:t>
            </a:r>
          </a:p>
          <a:p>
            <a:r>
              <a:rPr lang="en-US" dirty="0"/>
              <a:t>Volumes 💾 – Store persistent data (like DB files) outside containers.</a:t>
            </a:r>
          </a:p>
          <a:p>
            <a:endParaRPr lang="en-US" dirty="0"/>
          </a:p>
          <a:p>
            <a:r>
              <a:rPr lang="en-US" b="1" dirty="0"/>
              <a:t>Networks </a:t>
            </a:r>
            <a:r>
              <a:rPr lang="en-US" dirty="0"/>
              <a:t>🌐 – Allow containers to talk to each other.</a:t>
            </a:r>
            <a:endParaRPr lang="en-IN" dirty="0"/>
          </a:p>
        </p:txBody>
      </p:sp>
    </p:spTree>
    <p:extLst>
      <p:ext uri="{BB962C8B-B14F-4D97-AF65-F5344CB8AC3E}">
        <p14:creationId xmlns:p14="http://schemas.microsoft.com/office/powerpoint/2010/main" val="3077830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9587-995A-78E4-48C2-C88047EAA887}"/>
              </a:ext>
            </a:extLst>
          </p:cNvPr>
          <p:cNvSpPr>
            <a:spLocks noGrp="1"/>
          </p:cNvSpPr>
          <p:nvPr>
            <p:ph type="title"/>
          </p:nvPr>
        </p:nvSpPr>
        <p:spPr/>
        <p:txBody>
          <a:bodyPr/>
          <a:lstStyle/>
          <a:p>
            <a:r>
              <a:rPr lang="en-IN" dirty="0"/>
              <a:t>Docker in e2e testing</a:t>
            </a:r>
          </a:p>
        </p:txBody>
      </p:sp>
      <p:sp>
        <p:nvSpPr>
          <p:cNvPr id="3" name="Content Placeholder 2">
            <a:extLst>
              <a:ext uri="{FF2B5EF4-FFF2-40B4-BE49-F238E27FC236}">
                <a16:creationId xmlns:a16="http://schemas.microsoft.com/office/drawing/2014/main" id="{48333E2D-F9B0-10CB-BF91-48B8130ED029}"/>
              </a:ext>
            </a:extLst>
          </p:cNvPr>
          <p:cNvSpPr>
            <a:spLocks noGrp="1"/>
          </p:cNvSpPr>
          <p:nvPr>
            <p:ph idx="1"/>
          </p:nvPr>
        </p:nvSpPr>
        <p:spPr/>
        <p:txBody>
          <a:bodyPr/>
          <a:lstStyle/>
          <a:p>
            <a:r>
              <a:rPr lang="en-US" b="1" dirty="0"/>
              <a:t>Networks</a:t>
            </a:r>
            <a:r>
              <a:rPr lang="en-US" dirty="0"/>
              <a:t> 🌐 – Allow containers to talk to each other.</a:t>
            </a:r>
          </a:p>
          <a:p>
            <a:pPr marL="457200" indent="-457200">
              <a:buFont typeface="+mj-lt"/>
              <a:buAutoNum type="arabicPeriod"/>
            </a:pPr>
            <a:r>
              <a:rPr lang="en-US" dirty="0"/>
              <a:t>Write </a:t>
            </a:r>
            <a:r>
              <a:rPr lang="en-US" dirty="0" err="1"/>
              <a:t>Dockerfile</a:t>
            </a:r>
            <a:r>
              <a:rPr lang="en-US" dirty="0"/>
              <a:t> for frontend and backend.</a:t>
            </a:r>
          </a:p>
          <a:p>
            <a:pPr marL="457200" indent="-457200">
              <a:buFont typeface="+mj-lt"/>
              <a:buAutoNum type="arabicPeriod"/>
            </a:pPr>
            <a:r>
              <a:rPr lang="en-US" dirty="0"/>
              <a:t>Use docker-</a:t>
            </a:r>
            <a:r>
              <a:rPr lang="en-US" dirty="0" err="1"/>
              <a:t>compose.yml</a:t>
            </a:r>
            <a:r>
              <a:rPr lang="en-US" dirty="0"/>
              <a:t> to run frontend + backend + database together.</a:t>
            </a:r>
          </a:p>
          <a:p>
            <a:pPr marL="457200" indent="-457200">
              <a:buFont typeface="+mj-lt"/>
              <a:buAutoNum type="arabicPeriod"/>
            </a:pPr>
            <a:r>
              <a:rPr lang="en-US" dirty="0"/>
              <a:t>Add a test container that runs Selenium, Playwright, or Cypress tests.</a:t>
            </a:r>
          </a:p>
          <a:p>
            <a:pPr marL="457200" indent="-457200">
              <a:buFont typeface="+mj-lt"/>
              <a:buAutoNum type="arabicPeriod"/>
            </a:pPr>
            <a:r>
              <a:rPr lang="en-US" dirty="0"/>
              <a:t>Run docker-compose up --build → the whole system is up.</a:t>
            </a:r>
          </a:p>
          <a:p>
            <a:pPr marL="457200" indent="-457200">
              <a:buFont typeface="+mj-lt"/>
              <a:buAutoNum type="arabicPeriod"/>
            </a:pPr>
            <a:r>
              <a:rPr lang="en-US" dirty="0"/>
              <a:t>Tests run automatically → reports generated.</a:t>
            </a:r>
          </a:p>
          <a:p>
            <a:pPr marL="457200" indent="-457200">
              <a:buFont typeface="+mj-lt"/>
              <a:buAutoNum type="arabicPeriod"/>
            </a:pPr>
            <a:r>
              <a:rPr lang="en-US" dirty="0"/>
              <a:t>Run docker-compose down → everything stops &amp; cleans up.</a:t>
            </a:r>
            <a:endParaRPr lang="en-IN" dirty="0"/>
          </a:p>
        </p:txBody>
      </p:sp>
    </p:spTree>
    <p:extLst>
      <p:ext uri="{BB962C8B-B14F-4D97-AF65-F5344CB8AC3E}">
        <p14:creationId xmlns:p14="http://schemas.microsoft.com/office/powerpoint/2010/main" val="139280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C16F-0F00-BF69-E6AE-629CC7FAAC74}"/>
              </a:ext>
            </a:extLst>
          </p:cNvPr>
          <p:cNvSpPr>
            <a:spLocks noGrp="1"/>
          </p:cNvSpPr>
          <p:nvPr>
            <p:ph type="title"/>
          </p:nvPr>
        </p:nvSpPr>
        <p:spPr/>
        <p:txBody>
          <a:bodyPr/>
          <a:lstStyle/>
          <a:p>
            <a:r>
              <a:rPr lang="en-IN" dirty="0"/>
              <a:t>Benefit of docker</a:t>
            </a:r>
          </a:p>
        </p:txBody>
      </p:sp>
      <p:sp>
        <p:nvSpPr>
          <p:cNvPr id="3" name="Content Placeholder 2">
            <a:extLst>
              <a:ext uri="{FF2B5EF4-FFF2-40B4-BE49-F238E27FC236}">
                <a16:creationId xmlns:a16="http://schemas.microsoft.com/office/drawing/2014/main" id="{AE48CC2D-6A5B-8E22-2D7E-6093D86419CA}"/>
              </a:ext>
            </a:extLst>
          </p:cNvPr>
          <p:cNvSpPr>
            <a:spLocks noGrp="1"/>
          </p:cNvSpPr>
          <p:nvPr>
            <p:ph idx="1"/>
          </p:nvPr>
        </p:nvSpPr>
        <p:spPr/>
        <p:txBody>
          <a:bodyPr/>
          <a:lstStyle/>
          <a:p>
            <a:pPr marL="457200" indent="-457200">
              <a:buFont typeface="+mj-lt"/>
              <a:buAutoNum type="arabicPeriod"/>
            </a:pPr>
            <a:r>
              <a:rPr lang="en-IN" dirty="0"/>
              <a:t>Consistency: Same setup in dev, test, and prod.</a:t>
            </a:r>
          </a:p>
          <a:p>
            <a:pPr marL="457200" indent="-457200">
              <a:buFont typeface="+mj-lt"/>
              <a:buAutoNum type="arabicPeriod"/>
            </a:pPr>
            <a:r>
              <a:rPr lang="en-IN" dirty="0"/>
              <a:t>Isolation: No conflict with your laptop software.</a:t>
            </a:r>
          </a:p>
          <a:p>
            <a:pPr marL="457200" indent="-457200">
              <a:buFont typeface="+mj-lt"/>
              <a:buAutoNum type="arabicPeriod"/>
            </a:pPr>
            <a:r>
              <a:rPr lang="en-IN" dirty="0"/>
              <a:t>Reproducibility: Anyone can rerun your tests easily.</a:t>
            </a:r>
          </a:p>
          <a:p>
            <a:pPr marL="457200" indent="-457200">
              <a:buFont typeface="+mj-lt"/>
              <a:buAutoNum type="arabicPeriod"/>
            </a:pPr>
            <a:r>
              <a:rPr lang="en-IN" dirty="0"/>
              <a:t>Scalability: Run multiple environments in parallel.</a:t>
            </a:r>
          </a:p>
          <a:p>
            <a:pPr marL="457200" indent="-457200">
              <a:buFont typeface="+mj-lt"/>
              <a:buAutoNum type="arabicPeriod"/>
            </a:pPr>
            <a:r>
              <a:rPr lang="en-IN" dirty="0"/>
              <a:t>Automation: Perfect for CI/CD pipelines.</a:t>
            </a:r>
          </a:p>
          <a:p>
            <a:endParaRPr lang="en-IN" dirty="0"/>
          </a:p>
        </p:txBody>
      </p:sp>
    </p:spTree>
    <p:extLst>
      <p:ext uri="{BB962C8B-B14F-4D97-AF65-F5344CB8AC3E}">
        <p14:creationId xmlns:p14="http://schemas.microsoft.com/office/powerpoint/2010/main" val="2933733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E577-D83E-6219-9D32-D0293DFCB845}"/>
              </a:ext>
            </a:extLst>
          </p:cNvPr>
          <p:cNvSpPr>
            <a:spLocks noGrp="1"/>
          </p:cNvSpPr>
          <p:nvPr>
            <p:ph type="title"/>
          </p:nvPr>
        </p:nvSpPr>
        <p:spPr/>
        <p:txBody>
          <a:bodyPr/>
          <a:lstStyle/>
          <a:p>
            <a:r>
              <a:rPr lang="en-IN" dirty="0" err="1"/>
              <a:t>kubernates</a:t>
            </a:r>
            <a:endParaRPr lang="en-IN" dirty="0"/>
          </a:p>
        </p:txBody>
      </p:sp>
      <p:sp>
        <p:nvSpPr>
          <p:cNvPr id="3" name="Content Placeholder 2">
            <a:extLst>
              <a:ext uri="{FF2B5EF4-FFF2-40B4-BE49-F238E27FC236}">
                <a16:creationId xmlns:a16="http://schemas.microsoft.com/office/drawing/2014/main" id="{A5FFA008-8921-3BEB-6790-58DDDD14C9CB}"/>
              </a:ext>
            </a:extLst>
          </p:cNvPr>
          <p:cNvSpPr>
            <a:spLocks noGrp="1"/>
          </p:cNvSpPr>
          <p:nvPr>
            <p:ph idx="1"/>
          </p:nvPr>
        </p:nvSpPr>
        <p:spPr/>
        <p:txBody>
          <a:bodyPr/>
          <a:lstStyle/>
          <a:p>
            <a:r>
              <a:rPr lang="en-US" b="1" dirty="0"/>
              <a:t>Kubernetes (K8s)</a:t>
            </a:r>
            <a:r>
              <a:rPr lang="en-US" dirty="0"/>
              <a:t> is an </a:t>
            </a:r>
            <a:r>
              <a:rPr lang="en-US" b="1" dirty="0"/>
              <a:t>open-source platform</a:t>
            </a:r>
            <a:r>
              <a:rPr lang="en-US" dirty="0"/>
              <a:t> to manage containers (like Docker).</a:t>
            </a:r>
          </a:p>
          <a:p>
            <a:r>
              <a:rPr lang="en-US" dirty="0"/>
              <a:t>Think of it as the </a:t>
            </a:r>
            <a:r>
              <a:rPr lang="en-US" b="1" dirty="0"/>
              <a:t>“operating system for the cloud”</a:t>
            </a:r>
            <a:r>
              <a:rPr lang="en-US" dirty="0"/>
              <a:t>.</a:t>
            </a:r>
          </a:p>
          <a:p>
            <a:r>
              <a:rPr lang="en-US" dirty="0"/>
              <a:t>Instead of manually running your apps on servers, Kubernetes </a:t>
            </a:r>
            <a:r>
              <a:rPr lang="en-US" b="1" dirty="0"/>
              <a:t>automates deployment, scaling, and management</a:t>
            </a:r>
            <a:r>
              <a:rPr lang="en-US" dirty="0"/>
              <a:t>.</a:t>
            </a:r>
          </a:p>
          <a:p>
            <a:r>
              <a:rPr lang="en-US" dirty="0"/>
              <a:t>👉 Example:</a:t>
            </a:r>
            <a:br>
              <a:rPr lang="en-US" dirty="0"/>
            </a:br>
            <a:r>
              <a:rPr lang="en-US" dirty="0"/>
              <a:t>If you have a food delivery app, instead of putting all orders on one waiter (server), Kubernetes gives you many waiters (containers), manages them, and ensures no customer waits too long.</a:t>
            </a:r>
          </a:p>
          <a:p>
            <a:endParaRPr lang="en-IN" dirty="0"/>
          </a:p>
        </p:txBody>
      </p:sp>
    </p:spTree>
    <p:extLst>
      <p:ext uri="{BB962C8B-B14F-4D97-AF65-F5344CB8AC3E}">
        <p14:creationId xmlns:p14="http://schemas.microsoft.com/office/powerpoint/2010/main" val="410844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DB46-BA33-8FAB-7E43-35AD581D5A38}"/>
              </a:ext>
            </a:extLst>
          </p:cNvPr>
          <p:cNvSpPr>
            <a:spLocks noGrp="1"/>
          </p:cNvSpPr>
          <p:nvPr>
            <p:ph type="title"/>
          </p:nvPr>
        </p:nvSpPr>
        <p:spPr/>
        <p:txBody>
          <a:bodyPr/>
          <a:lstStyle/>
          <a:p>
            <a:r>
              <a:rPr lang="en-IN" dirty="0" err="1"/>
              <a:t>jenkins</a:t>
            </a:r>
            <a:endParaRPr lang="en-IN" dirty="0"/>
          </a:p>
        </p:txBody>
      </p:sp>
      <p:sp>
        <p:nvSpPr>
          <p:cNvPr id="3" name="Content Placeholder 2">
            <a:extLst>
              <a:ext uri="{FF2B5EF4-FFF2-40B4-BE49-F238E27FC236}">
                <a16:creationId xmlns:a16="http://schemas.microsoft.com/office/drawing/2014/main" id="{F84687EE-3CC7-80D5-A78F-8A2739DBBF8C}"/>
              </a:ext>
            </a:extLst>
          </p:cNvPr>
          <p:cNvSpPr>
            <a:spLocks noGrp="1"/>
          </p:cNvSpPr>
          <p:nvPr>
            <p:ph idx="1"/>
          </p:nvPr>
        </p:nvSpPr>
        <p:spPr>
          <a:xfrm>
            <a:off x="1024128" y="1665513"/>
            <a:ext cx="9720073" cy="5007429"/>
          </a:xfrm>
        </p:spPr>
        <p:txBody>
          <a:bodyPr>
            <a:normAutofit fontScale="92500" lnSpcReduction="10000"/>
          </a:bodyPr>
          <a:lstStyle/>
          <a:p>
            <a:r>
              <a:rPr lang="en-US" dirty="0"/>
              <a:t>Jenkins is an </a:t>
            </a:r>
            <a:r>
              <a:rPr lang="en-US" b="1" dirty="0"/>
              <a:t>open-source automation tool</a:t>
            </a:r>
            <a:r>
              <a:rPr lang="en-US" dirty="0"/>
              <a:t>.</a:t>
            </a:r>
          </a:p>
          <a:p>
            <a:r>
              <a:rPr lang="en-US" dirty="0"/>
              <a:t>It is mostly used for </a:t>
            </a:r>
            <a:r>
              <a:rPr lang="en-US" b="1" dirty="0"/>
              <a:t>Continuous Integration (CI)</a:t>
            </a:r>
            <a:r>
              <a:rPr lang="en-US" dirty="0"/>
              <a:t> and </a:t>
            </a:r>
            <a:r>
              <a:rPr lang="en-US" b="1" dirty="0"/>
              <a:t>Continuous Delivery (CD)</a:t>
            </a:r>
            <a:r>
              <a:rPr lang="en-US" dirty="0"/>
              <a:t>.</a:t>
            </a:r>
          </a:p>
          <a:p>
            <a:r>
              <a:rPr lang="en-US" dirty="0"/>
              <a:t>In simple words: Jenkins helps you </a:t>
            </a:r>
            <a:r>
              <a:rPr lang="en-US" b="1" dirty="0"/>
              <a:t>automatically build, test, and deploy</a:t>
            </a:r>
            <a:r>
              <a:rPr lang="en-US" dirty="0"/>
              <a:t> your software.</a:t>
            </a:r>
          </a:p>
          <a:p>
            <a:r>
              <a:rPr lang="en-US" dirty="0"/>
              <a:t>Example:</a:t>
            </a:r>
            <a:br>
              <a:rPr lang="en-US" dirty="0"/>
            </a:br>
            <a:r>
              <a:rPr lang="en-US" dirty="0"/>
              <a:t>👉 You write code → Push to GitHub → Jenkins automatically builds &amp; tests → Deploys to server.</a:t>
            </a:r>
          </a:p>
          <a:p>
            <a:r>
              <a:rPr lang="en-US" dirty="0"/>
              <a:t>Think of Jenkins like a </a:t>
            </a:r>
            <a:r>
              <a:rPr lang="en-US" b="1" dirty="0"/>
              <a:t>robot manager</a:t>
            </a:r>
            <a:r>
              <a:rPr lang="en-US" dirty="0"/>
              <a:t>:</a:t>
            </a:r>
          </a:p>
          <a:p>
            <a:r>
              <a:rPr lang="en-US" dirty="0"/>
              <a:t>Developer writes code and uploads (push) to GitHub/GitLab/Bitbucket.</a:t>
            </a:r>
          </a:p>
          <a:p>
            <a:r>
              <a:rPr lang="en-US" dirty="0"/>
              <a:t>Jenkins watches for changes.</a:t>
            </a:r>
          </a:p>
          <a:p>
            <a:r>
              <a:rPr lang="en-US" dirty="0"/>
              <a:t>When changes happen, Jenkins </a:t>
            </a:r>
            <a:r>
              <a:rPr lang="en-US" b="1" dirty="0"/>
              <a:t>pulls the code</a:t>
            </a:r>
            <a:r>
              <a:rPr lang="en-US" dirty="0"/>
              <a:t>, builds it, tests it, and (if successful) sends it to a </a:t>
            </a:r>
            <a:r>
              <a:rPr lang="en-US" b="1" dirty="0"/>
              <a:t>server or container (deploy)</a:t>
            </a:r>
            <a:r>
              <a:rPr lang="en-US" dirty="0"/>
              <a:t>.</a:t>
            </a:r>
          </a:p>
          <a:p>
            <a:r>
              <a:rPr lang="en-US" dirty="0"/>
              <a:t>This whole process is called </a:t>
            </a:r>
            <a:r>
              <a:rPr lang="en-US" b="1" dirty="0"/>
              <a:t>CI/CD (Continuous Integration &amp; Continuous Delivery/Deployment)</a:t>
            </a:r>
            <a:r>
              <a:rPr lang="en-US" dirty="0"/>
              <a:t>.</a:t>
            </a:r>
          </a:p>
          <a:p>
            <a:endParaRPr lang="en-US" dirty="0"/>
          </a:p>
          <a:p>
            <a:endParaRPr lang="en-IN" dirty="0"/>
          </a:p>
        </p:txBody>
      </p:sp>
    </p:spTree>
    <p:extLst>
      <p:ext uri="{BB962C8B-B14F-4D97-AF65-F5344CB8AC3E}">
        <p14:creationId xmlns:p14="http://schemas.microsoft.com/office/powerpoint/2010/main" val="1258394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ABE6-B27B-80FE-AA48-E6538F4467B5}"/>
              </a:ext>
            </a:extLst>
          </p:cNvPr>
          <p:cNvSpPr>
            <a:spLocks noGrp="1"/>
          </p:cNvSpPr>
          <p:nvPr>
            <p:ph type="title"/>
          </p:nvPr>
        </p:nvSpPr>
        <p:spPr/>
        <p:txBody>
          <a:bodyPr/>
          <a:lstStyle/>
          <a:p>
            <a:r>
              <a:rPr lang="en-IN" dirty="0"/>
              <a:t>Why </a:t>
            </a:r>
            <a:r>
              <a:rPr lang="en-IN" dirty="0" err="1"/>
              <a:t>kubernates</a:t>
            </a:r>
            <a:endParaRPr lang="en-IN" dirty="0"/>
          </a:p>
        </p:txBody>
      </p:sp>
      <p:sp>
        <p:nvSpPr>
          <p:cNvPr id="3" name="Content Placeholder 2">
            <a:extLst>
              <a:ext uri="{FF2B5EF4-FFF2-40B4-BE49-F238E27FC236}">
                <a16:creationId xmlns:a16="http://schemas.microsoft.com/office/drawing/2014/main" id="{9B12B959-C009-8FDD-5B6F-C26F9315FDFA}"/>
              </a:ext>
            </a:extLst>
          </p:cNvPr>
          <p:cNvSpPr>
            <a:spLocks noGrp="1"/>
          </p:cNvSpPr>
          <p:nvPr>
            <p:ph idx="1"/>
          </p:nvPr>
        </p:nvSpPr>
        <p:spPr/>
        <p:txBody>
          <a:bodyPr>
            <a:normAutofit fontScale="92500" lnSpcReduction="20000"/>
          </a:bodyPr>
          <a:lstStyle/>
          <a:p>
            <a:endParaRPr lang="en-IN" dirty="0"/>
          </a:p>
          <a:p>
            <a:r>
              <a:rPr lang="en-IN" dirty="0"/>
              <a:t> 🛠️ Automation – No manual server setup.</a:t>
            </a:r>
          </a:p>
          <a:p>
            <a:endParaRPr lang="en-IN" dirty="0"/>
          </a:p>
          <a:p>
            <a:r>
              <a:rPr lang="en-IN" dirty="0"/>
              <a:t>📦 Scalability – Add/remove containers as demand changes.</a:t>
            </a:r>
          </a:p>
          <a:p>
            <a:endParaRPr lang="en-IN" dirty="0"/>
          </a:p>
          <a:p>
            <a:r>
              <a:rPr lang="en-IN" dirty="0"/>
              <a:t>🛡️ Self-Healing – If a container crashes, Kubernetes restarts it.</a:t>
            </a:r>
          </a:p>
          <a:p>
            <a:endParaRPr lang="en-IN" dirty="0"/>
          </a:p>
          <a:p>
            <a:r>
              <a:rPr lang="en-IN" dirty="0"/>
              <a:t>🔄 Rolling Updates – Deploy new versions without downtime.</a:t>
            </a:r>
          </a:p>
          <a:p>
            <a:endParaRPr lang="en-IN" dirty="0"/>
          </a:p>
          <a:p>
            <a:r>
              <a:rPr lang="en-IN" dirty="0"/>
              <a:t>🌍 Portability – Works on any cloud (AWS, GCP, Azure, On-prem).</a:t>
            </a:r>
          </a:p>
          <a:p>
            <a:endParaRPr lang="en-IN" dirty="0"/>
          </a:p>
        </p:txBody>
      </p:sp>
    </p:spTree>
    <p:extLst>
      <p:ext uri="{BB962C8B-B14F-4D97-AF65-F5344CB8AC3E}">
        <p14:creationId xmlns:p14="http://schemas.microsoft.com/office/powerpoint/2010/main" val="3546469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44A0-5042-CDC4-311C-31230834C6C0}"/>
              </a:ext>
            </a:extLst>
          </p:cNvPr>
          <p:cNvSpPr>
            <a:spLocks noGrp="1"/>
          </p:cNvSpPr>
          <p:nvPr>
            <p:ph type="title"/>
          </p:nvPr>
        </p:nvSpPr>
        <p:spPr>
          <a:xfrm>
            <a:off x="1024128" y="585216"/>
            <a:ext cx="9720072" cy="1102070"/>
          </a:xfrm>
        </p:spPr>
        <p:txBody>
          <a:bodyPr/>
          <a:lstStyle/>
          <a:p>
            <a:r>
              <a:rPr lang="en-IN" dirty="0"/>
              <a:t>Kubernetes Key Concepts</a:t>
            </a:r>
          </a:p>
        </p:txBody>
      </p:sp>
      <p:sp>
        <p:nvSpPr>
          <p:cNvPr id="3" name="Content Placeholder 2">
            <a:extLst>
              <a:ext uri="{FF2B5EF4-FFF2-40B4-BE49-F238E27FC236}">
                <a16:creationId xmlns:a16="http://schemas.microsoft.com/office/drawing/2014/main" id="{9B68ACA0-F01B-3608-9360-D28285BBE908}"/>
              </a:ext>
            </a:extLst>
          </p:cNvPr>
          <p:cNvSpPr>
            <a:spLocks noGrp="1"/>
          </p:cNvSpPr>
          <p:nvPr>
            <p:ph idx="1"/>
          </p:nvPr>
        </p:nvSpPr>
        <p:spPr>
          <a:xfrm>
            <a:off x="1024128" y="1687286"/>
            <a:ext cx="9720073" cy="5050972"/>
          </a:xfrm>
        </p:spPr>
        <p:txBody>
          <a:bodyPr/>
          <a:lstStyle/>
          <a:p>
            <a:r>
              <a:rPr lang="en-US" dirty="0"/>
              <a:t>🟦Pod</a:t>
            </a:r>
          </a:p>
          <a:p>
            <a:r>
              <a:rPr lang="en-US" dirty="0"/>
              <a:t>Smallest unit in K8s.</a:t>
            </a:r>
          </a:p>
          <a:p>
            <a:r>
              <a:rPr lang="en-US" dirty="0"/>
              <a:t>A pod = 1 or more containers running together.</a:t>
            </a:r>
          </a:p>
          <a:p>
            <a:r>
              <a:rPr lang="en-US" dirty="0"/>
              <a:t>👉 Example: Your app + a helper container (logging/monitoring).</a:t>
            </a:r>
          </a:p>
          <a:p>
            <a:r>
              <a:rPr lang="en-US" dirty="0"/>
              <a:t>Imagine a </a:t>
            </a:r>
            <a:r>
              <a:rPr lang="en-US" b="1" dirty="0"/>
              <a:t>container box</a:t>
            </a:r>
            <a:r>
              <a:rPr lang="en-US" dirty="0"/>
              <a:t> inside a shipyard. Each box (pod) holds an app (container).</a:t>
            </a:r>
          </a:p>
          <a:p>
            <a:pPr marL="0" indent="0">
              <a:buNone/>
            </a:pPr>
            <a:r>
              <a:rPr lang="en-US" dirty="0"/>
              <a:t>🟩 Node</a:t>
            </a:r>
          </a:p>
          <a:p>
            <a:r>
              <a:rPr lang="en-US" dirty="0"/>
              <a:t>A machine (physical/virtual) where pods run. Managed by Kubernetes.</a:t>
            </a:r>
          </a:p>
          <a:p>
            <a:r>
              <a:rPr lang="en-US" dirty="0"/>
              <a:t>Two types  of Nodes are there Master Node and Worker Node</a:t>
            </a:r>
          </a:p>
          <a:p>
            <a:r>
              <a:rPr lang="en-US" dirty="0"/>
              <a:t>Like in a company: </a:t>
            </a:r>
            <a:r>
              <a:rPr lang="en-US" b="1" dirty="0"/>
              <a:t>Boss (Master)</a:t>
            </a:r>
            <a:r>
              <a:rPr lang="en-US" dirty="0"/>
              <a:t> and </a:t>
            </a:r>
            <a:r>
              <a:rPr lang="en-US" b="1" dirty="0"/>
              <a:t>Employees (Workers)</a:t>
            </a:r>
            <a:r>
              <a:rPr lang="en-US" dirty="0"/>
              <a:t>.</a:t>
            </a:r>
          </a:p>
          <a:p>
            <a:endParaRPr lang="en-IN" dirty="0"/>
          </a:p>
        </p:txBody>
      </p:sp>
    </p:spTree>
    <p:extLst>
      <p:ext uri="{BB962C8B-B14F-4D97-AF65-F5344CB8AC3E}">
        <p14:creationId xmlns:p14="http://schemas.microsoft.com/office/powerpoint/2010/main" val="1920169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44A8-AD60-51C2-3FF4-BDE08CC69F8A}"/>
              </a:ext>
            </a:extLst>
          </p:cNvPr>
          <p:cNvSpPr>
            <a:spLocks noGrp="1"/>
          </p:cNvSpPr>
          <p:nvPr>
            <p:ph type="title"/>
          </p:nvPr>
        </p:nvSpPr>
        <p:spPr/>
        <p:txBody>
          <a:bodyPr/>
          <a:lstStyle/>
          <a:p>
            <a:r>
              <a:rPr lang="en-IN" dirty="0"/>
              <a:t>Kubernetes Key Concepts</a:t>
            </a:r>
          </a:p>
        </p:txBody>
      </p:sp>
      <p:sp>
        <p:nvSpPr>
          <p:cNvPr id="3" name="Content Placeholder 2">
            <a:extLst>
              <a:ext uri="{FF2B5EF4-FFF2-40B4-BE49-F238E27FC236}">
                <a16:creationId xmlns:a16="http://schemas.microsoft.com/office/drawing/2014/main" id="{256CAC96-7737-CC9C-F560-EAC6645C1A6B}"/>
              </a:ext>
            </a:extLst>
          </p:cNvPr>
          <p:cNvSpPr>
            <a:spLocks noGrp="1"/>
          </p:cNvSpPr>
          <p:nvPr>
            <p:ph idx="1"/>
          </p:nvPr>
        </p:nvSpPr>
        <p:spPr>
          <a:xfrm>
            <a:off x="1024128" y="2286000"/>
            <a:ext cx="9720073" cy="4572000"/>
          </a:xfrm>
        </p:spPr>
        <p:txBody>
          <a:bodyPr>
            <a:normAutofit lnSpcReduction="10000"/>
          </a:bodyPr>
          <a:lstStyle/>
          <a:p>
            <a:r>
              <a:rPr lang="en-US" dirty="0"/>
              <a:t>🟨 Cluster</a:t>
            </a:r>
          </a:p>
          <a:p>
            <a:r>
              <a:rPr lang="en-US" dirty="0"/>
              <a:t>Group of nodes working together.</a:t>
            </a:r>
          </a:p>
          <a:p>
            <a:r>
              <a:rPr lang="en-US" dirty="0"/>
              <a:t>Controlled by a Master node (brain of Kubernetes).</a:t>
            </a:r>
          </a:p>
          <a:p>
            <a:r>
              <a:rPr lang="en-US" dirty="0"/>
              <a:t>👉 Think of it like a </a:t>
            </a:r>
            <a:r>
              <a:rPr lang="en-US" b="1" dirty="0"/>
              <a:t>city</a:t>
            </a:r>
            <a:r>
              <a:rPr lang="en-US" dirty="0"/>
              <a:t> where everything happens.</a:t>
            </a:r>
          </a:p>
          <a:p>
            <a:endParaRPr lang="en-US" dirty="0"/>
          </a:p>
          <a:p>
            <a:r>
              <a:rPr lang="en-US" dirty="0"/>
              <a:t>🟥 Deployment</a:t>
            </a:r>
          </a:p>
          <a:p>
            <a:r>
              <a:rPr lang="en-US" dirty="0"/>
              <a:t>A </a:t>
            </a:r>
            <a:r>
              <a:rPr lang="en-US" b="1" dirty="0"/>
              <a:t>blueprint</a:t>
            </a:r>
            <a:r>
              <a:rPr lang="en-US" dirty="0"/>
              <a:t> that tells Kubernetes how many pods to run, and which app to use.</a:t>
            </a:r>
          </a:p>
          <a:p>
            <a:r>
              <a:rPr lang="en-US" dirty="0"/>
              <a:t>Ensures correct number of pods are always running.</a:t>
            </a:r>
          </a:p>
          <a:p>
            <a:r>
              <a:rPr lang="en-US" dirty="0"/>
              <a:t>It also makes sure your app is always running, even if pods crash.</a:t>
            </a:r>
          </a:p>
          <a:p>
            <a:r>
              <a:rPr lang="en-US" dirty="0"/>
              <a:t>Like an </a:t>
            </a:r>
            <a:r>
              <a:rPr lang="en-US" b="1" dirty="0"/>
              <a:t>order sheet</a:t>
            </a:r>
            <a:r>
              <a:rPr lang="en-US" dirty="0"/>
              <a:t> in a factory → “Produce 5 boxes of this product.”</a:t>
            </a:r>
            <a:endParaRPr lang="en-IN" dirty="0"/>
          </a:p>
        </p:txBody>
      </p:sp>
    </p:spTree>
    <p:extLst>
      <p:ext uri="{BB962C8B-B14F-4D97-AF65-F5344CB8AC3E}">
        <p14:creationId xmlns:p14="http://schemas.microsoft.com/office/powerpoint/2010/main" val="24969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A8D0-3A57-28BC-97A6-D2FC9262EF6D}"/>
              </a:ext>
            </a:extLst>
          </p:cNvPr>
          <p:cNvSpPr>
            <a:spLocks noGrp="1"/>
          </p:cNvSpPr>
          <p:nvPr>
            <p:ph type="title"/>
          </p:nvPr>
        </p:nvSpPr>
        <p:spPr/>
        <p:txBody>
          <a:bodyPr/>
          <a:lstStyle/>
          <a:p>
            <a:r>
              <a:rPr lang="en-IN" dirty="0"/>
              <a:t>Kubernetes Key Concepts</a:t>
            </a:r>
          </a:p>
        </p:txBody>
      </p:sp>
      <p:sp>
        <p:nvSpPr>
          <p:cNvPr id="3" name="Content Placeholder 2">
            <a:extLst>
              <a:ext uri="{FF2B5EF4-FFF2-40B4-BE49-F238E27FC236}">
                <a16:creationId xmlns:a16="http://schemas.microsoft.com/office/drawing/2014/main" id="{1D352BA6-468B-81CE-DF95-A5C09D2270F0}"/>
              </a:ext>
            </a:extLst>
          </p:cNvPr>
          <p:cNvSpPr>
            <a:spLocks noGrp="1"/>
          </p:cNvSpPr>
          <p:nvPr>
            <p:ph idx="1"/>
          </p:nvPr>
        </p:nvSpPr>
        <p:spPr/>
        <p:txBody>
          <a:bodyPr>
            <a:normAutofit lnSpcReduction="10000"/>
          </a:bodyPr>
          <a:lstStyle/>
          <a:p>
            <a:r>
              <a:rPr lang="en-US" dirty="0"/>
              <a:t>🟧 Service</a:t>
            </a:r>
          </a:p>
          <a:p>
            <a:r>
              <a:rPr lang="en-US" dirty="0"/>
              <a:t>Gives a </a:t>
            </a:r>
            <a:r>
              <a:rPr lang="en-US" b="1" dirty="0"/>
              <a:t>fixed address</a:t>
            </a:r>
            <a:r>
              <a:rPr lang="en-US" dirty="0"/>
              <a:t> (IP/URL) to your pods.</a:t>
            </a:r>
          </a:p>
          <a:p>
            <a:r>
              <a:rPr lang="en-US" dirty="0"/>
              <a:t>Because pods can die/restart (new IPs), service ensures reliability.</a:t>
            </a:r>
          </a:p>
          <a:p>
            <a:r>
              <a:rPr lang="en-US" dirty="0"/>
              <a:t>Like a </a:t>
            </a:r>
            <a:r>
              <a:rPr lang="en-US" b="1" dirty="0"/>
              <a:t>restaurant front desk</a:t>
            </a:r>
            <a:r>
              <a:rPr lang="en-US" dirty="0"/>
              <a:t> → Customers don’t go to cooks directly, they ask the desk (service) to connect them.</a:t>
            </a:r>
          </a:p>
          <a:p>
            <a:r>
              <a:rPr lang="en-US" dirty="0"/>
              <a:t>🟪 Ingress</a:t>
            </a:r>
          </a:p>
          <a:p>
            <a:r>
              <a:rPr lang="en-US" dirty="0"/>
              <a:t>Handles external traffic (like load balancer + router).</a:t>
            </a:r>
          </a:p>
          <a:p>
            <a:r>
              <a:rPr lang="en-US" dirty="0"/>
              <a:t>Lets users access your app via </a:t>
            </a:r>
            <a:r>
              <a:rPr lang="en-US" dirty="0">
                <a:hlinkClick r:id="rId2"/>
              </a:rPr>
              <a:t>https://myapp.com</a:t>
            </a:r>
            <a:r>
              <a:rPr lang="en-US" dirty="0"/>
              <a:t>.</a:t>
            </a:r>
          </a:p>
          <a:p>
            <a:r>
              <a:rPr lang="en-US" dirty="0"/>
              <a:t>Like a </a:t>
            </a:r>
            <a:r>
              <a:rPr lang="en-US" b="1" dirty="0"/>
              <a:t>security gate at the mall</a:t>
            </a:r>
            <a:r>
              <a:rPr lang="en-US" dirty="0"/>
              <a:t> → decides who can enter and where they go.</a:t>
            </a:r>
            <a:endParaRPr lang="en-IN" dirty="0"/>
          </a:p>
        </p:txBody>
      </p:sp>
    </p:spTree>
    <p:extLst>
      <p:ext uri="{BB962C8B-B14F-4D97-AF65-F5344CB8AC3E}">
        <p14:creationId xmlns:p14="http://schemas.microsoft.com/office/powerpoint/2010/main" val="147219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F953-C5FF-3BD9-747C-4BD81C3364FF}"/>
              </a:ext>
            </a:extLst>
          </p:cNvPr>
          <p:cNvSpPr>
            <a:spLocks noGrp="1"/>
          </p:cNvSpPr>
          <p:nvPr>
            <p:ph type="title"/>
          </p:nvPr>
        </p:nvSpPr>
        <p:spPr/>
        <p:txBody>
          <a:bodyPr/>
          <a:lstStyle/>
          <a:p>
            <a:r>
              <a:rPr lang="en-IN" dirty="0" err="1"/>
              <a:t>Kubernates</a:t>
            </a:r>
            <a:r>
              <a:rPr lang="en-IN" dirty="0"/>
              <a:t> key concepts</a:t>
            </a:r>
          </a:p>
        </p:txBody>
      </p:sp>
      <p:sp>
        <p:nvSpPr>
          <p:cNvPr id="3" name="Content Placeholder 2">
            <a:extLst>
              <a:ext uri="{FF2B5EF4-FFF2-40B4-BE49-F238E27FC236}">
                <a16:creationId xmlns:a16="http://schemas.microsoft.com/office/drawing/2014/main" id="{E4784634-97CA-5214-41B2-9EA40D70C5E0}"/>
              </a:ext>
            </a:extLst>
          </p:cNvPr>
          <p:cNvSpPr>
            <a:spLocks noGrp="1"/>
          </p:cNvSpPr>
          <p:nvPr>
            <p:ph idx="1"/>
          </p:nvPr>
        </p:nvSpPr>
        <p:spPr/>
        <p:txBody>
          <a:bodyPr/>
          <a:lstStyle/>
          <a:p>
            <a:r>
              <a:rPr lang="en-IN" dirty="0"/>
              <a:t>🟫 </a:t>
            </a:r>
            <a:r>
              <a:rPr lang="en-IN" dirty="0" err="1"/>
              <a:t>ConfigMap</a:t>
            </a:r>
            <a:r>
              <a:rPr lang="en-IN" dirty="0"/>
              <a:t> &amp; Secret</a:t>
            </a:r>
          </a:p>
          <a:p>
            <a:r>
              <a:rPr lang="en-IN" dirty="0"/>
              <a:t>Store app configs and passwords.</a:t>
            </a:r>
          </a:p>
          <a:p>
            <a:r>
              <a:rPr lang="en-IN" dirty="0" err="1"/>
              <a:t>ConfigMap</a:t>
            </a:r>
            <a:r>
              <a:rPr lang="en-IN" dirty="0"/>
              <a:t> = normal data, Secret = sensitive data.</a:t>
            </a:r>
          </a:p>
          <a:p>
            <a:endParaRPr lang="en-IN" dirty="0"/>
          </a:p>
          <a:p>
            <a:r>
              <a:rPr lang="en-US" dirty="0"/>
              <a:t>Stores </a:t>
            </a:r>
            <a:r>
              <a:rPr lang="en-US" b="1" dirty="0"/>
              <a:t>non-sensitive configurations</a:t>
            </a:r>
            <a:r>
              <a:rPr lang="en-US" dirty="0"/>
              <a:t> (like URLs, settings).</a:t>
            </a:r>
          </a:p>
          <a:p>
            <a:r>
              <a:rPr lang="en-US" dirty="0"/>
              <a:t>👉 Like a </a:t>
            </a:r>
            <a:r>
              <a:rPr lang="en-US" b="1" dirty="0"/>
              <a:t>notice board</a:t>
            </a:r>
            <a:r>
              <a:rPr lang="en-US" dirty="0"/>
              <a:t> with instructions.</a:t>
            </a:r>
          </a:p>
          <a:p>
            <a:endParaRPr lang="en-IN" dirty="0"/>
          </a:p>
        </p:txBody>
      </p:sp>
    </p:spTree>
    <p:extLst>
      <p:ext uri="{BB962C8B-B14F-4D97-AF65-F5344CB8AC3E}">
        <p14:creationId xmlns:p14="http://schemas.microsoft.com/office/powerpoint/2010/main" val="2203002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4490-6CC7-661E-F32C-C401842334D6}"/>
              </a:ext>
            </a:extLst>
          </p:cNvPr>
          <p:cNvSpPr>
            <a:spLocks noGrp="1"/>
          </p:cNvSpPr>
          <p:nvPr>
            <p:ph type="title"/>
          </p:nvPr>
        </p:nvSpPr>
        <p:spPr/>
        <p:txBody>
          <a:bodyPr/>
          <a:lstStyle/>
          <a:p>
            <a:r>
              <a:rPr lang="en-IN" dirty="0" err="1"/>
              <a:t>Kubernates</a:t>
            </a:r>
            <a:r>
              <a:rPr lang="en-IN" dirty="0"/>
              <a:t> workflow</a:t>
            </a:r>
          </a:p>
        </p:txBody>
      </p:sp>
      <p:sp>
        <p:nvSpPr>
          <p:cNvPr id="3" name="Content Placeholder 2">
            <a:extLst>
              <a:ext uri="{FF2B5EF4-FFF2-40B4-BE49-F238E27FC236}">
                <a16:creationId xmlns:a16="http://schemas.microsoft.com/office/drawing/2014/main" id="{63F7CB75-1EE8-63D2-9A1A-4B840531BE62}"/>
              </a:ext>
            </a:extLst>
          </p:cNvPr>
          <p:cNvSpPr>
            <a:spLocks noGrp="1"/>
          </p:cNvSpPr>
          <p:nvPr>
            <p:ph idx="1"/>
          </p:nvPr>
        </p:nvSpPr>
        <p:spPr/>
        <p:txBody>
          <a:bodyPr/>
          <a:lstStyle/>
          <a:p>
            <a:pPr marL="457200" indent="-457200">
              <a:buFont typeface="+mj-lt"/>
              <a:buAutoNum type="arabicPeriod"/>
            </a:pPr>
            <a:r>
              <a:rPr lang="en-US" dirty="0"/>
              <a:t>You create Deployment (e.g., nginx-</a:t>
            </a:r>
            <a:r>
              <a:rPr lang="en-US" dirty="0" err="1"/>
              <a:t>deployment.yaml</a:t>
            </a:r>
            <a:r>
              <a:rPr lang="en-US" dirty="0"/>
              <a:t>).</a:t>
            </a:r>
          </a:p>
          <a:p>
            <a:pPr marL="457200" indent="-457200">
              <a:buFont typeface="+mj-lt"/>
              <a:buAutoNum type="arabicPeriod"/>
            </a:pPr>
            <a:r>
              <a:rPr lang="en-US" dirty="0"/>
              <a:t>Kubernetes schedules it to run on a Node.</a:t>
            </a:r>
          </a:p>
          <a:p>
            <a:pPr marL="457200" indent="-457200">
              <a:buFont typeface="+mj-lt"/>
              <a:buAutoNum type="arabicPeriod"/>
            </a:pPr>
            <a:r>
              <a:rPr lang="en-US" dirty="0"/>
              <a:t>It creates Pods.</a:t>
            </a:r>
          </a:p>
          <a:p>
            <a:pPr marL="457200" indent="-457200">
              <a:buFont typeface="+mj-lt"/>
              <a:buAutoNum type="arabicPeriod"/>
            </a:pPr>
            <a:r>
              <a:rPr lang="en-US" dirty="0"/>
              <a:t>You expose them using a Service.</a:t>
            </a:r>
          </a:p>
          <a:p>
            <a:pPr marL="457200" indent="-457200">
              <a:buFont typeface="+mj-lt"/>
              <a:buAutoNum type="arabicPeriod"/>
            </a:pPr>
            <a:r>
              <a:rPr lang="en-US" dirty="0"/>
              <a:t>If traffic increases → K8s adds more pods automatically.</a:t>
            </a:r>
          </a:p>
          <a:p>
            <a:pPr marL="457200" indent="-457200">
              <a:buFont typeface="+mj-lt"/>
              <a:buAutoNum type="arabicPeriod"/>
            </a:pPr>
            <a:r>
              <a:rPr lang="en-US" dirty="0"/>
              <a:t>If a pod crashes → K8s restarts it.</a:t>
            </a:r>
            <a:endParaRPr lang="en-IN" dirty="0"/>
          </a:p>
        </p:txBody>
      </p:sp>
    </p:spTree>
    <p:extLst>
      <p:ext uri="{BB962C8B-B14F-4D97-AF65-F5344CB8AC3E}">
        <p14:creationId xmlns:p14="http://schemas.microsoft.com/office/powerpoint/2010/main" val="3908644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0330-CB22-DE3A-0FAE-CDA0B3858D23}"/>
              </a:ext>
            </a:extLst>
          </p:cNvPr>
          <p:cNvSpPr>
            <a:spLocks noGrp="1"/>
          </p:cNvSpPr>
          <p:nvPr>
            <p:ph type="title"/>
          </p:nvPr>
        </p:nvSpPr>
        <p:spPr/>
        <p:txBody>
          <a:bodyPr/>
          <a:lstStyle/>
          <a:p>
            <a:r>
              <a:rPr lang="en-IN" dirty="0" err="1"/>
              <a:t>Mcq</a:t>
            </a:r>
            <a:r>
              <a:rPr lang="en-IN" dirty="0"/>
              <a:t> 1</a:t>
            </a:r>
          </a:p>
        </p:txBody>
      </p:sp>
      <p:sp>
        <p:nvSpPr>
          <p:cNvPr id="3" name="Content Placeholder 2">
            <a:extLst>
              <a:ext uri="{FF2B5EF4-FFF2-40B4-BE49-F238E27FC236}">
                <a16:creationId xmlns:a16="http://schemas.microsoft.com/office/drawing/2014/main" id="{6D48C8E1-5A37-DE08-54C5-1B587784CBEB}"/>
              </a:ext>
            </a:extLst>
          </p:cNvPr>
          <p:cNvSpPr>
            <a:spLocks noGrp="1"/>
          </p:cNvSpPr>
          <p:nvPr>
            <p:ph idx="1"/>
          </p:nvPr>
        </p:nvSpPr>
        <p:spPr/>
        <p:txBody>
          <a:bodyPr/>
          <a:lstStyle/>
          <a:p>
            <a:r>
              <a:rPr lang="en-IN" dirty="0"/>
              <a:t>Jenkins pipelines are defined using:</a:t>
            </a:r>
            <a:br>
              <a:rPr lang="en-IN" dirty="0"/>
            </a:br>
            <a:r>
              <a:rPr lang="en-IN" dirty="0"/>
              <a:t>a) </a:t>
            </a:r>
            <a:r>
              <a:rPr lang="en-IN" dirty="0" err="1"/>
              <a:t>Dockerfile</a:t>
            </a:r>
            <a:br>
              <a:rPr lang="en-IN" dirty="0"/>
            </a:br>
            <a:r>
              <a:rPr lang="en-IN" dirty="0"/>
              <a:t>b) </a:t>
            </a:r>
            <a:r>
              <a:rPr lang="en-IN" dirty="0" err="1"/>
              <a:t>Jenkinsfile</a:t>
            </a:r>
            <a:br>
              <a:rPr lang="en-IN" dirty="0"/>
            </a:br>
            <a:r>
              <a:rPr lang="en-IN" dirty="0"/>
              <a:t>c) YAML file</a:t>
            </a:r>
            <a:br>
              <a:rPr lang="en-IN" dirty="0"/>
            </a:br>
            <a:r>
              <a:rPr lang="en-IN" dirty="0"/>
              <a:t>d) XML file</a:t>
            </a:r>
          </a:p>
        </p:txBody>
      </p:sp>
    </p:spTree>
    <p:extLst>
      <p:ext uri="{BB962C8B-B14F-4D97-AF65-F5344CB8AC3E}">
        <p14:creationId xmlns:p14="http://schemas.microsoft.com/office/powerpoint/2010/main" val="853566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17B7-6475-77EC-8FB5-6AA831255C45}"/>
              </a:ext>
            </a:extLst>
          </p:cNvPr>
          <p:cNvSpPr>
            <a:spLocks noGrp="1"/>
          </p:cNvSpPr>
          <p:nvPr>
            <p:ph type="title"/>
          </p:nvPr>
        </p:nvSpPr>
        <p:spPr/>
        <p:txBody>
          <a:bodyPr/>
          <a:lstStyle/>
          <a:p>
            <a:r>
              <a:rPr lang="en-IN" dirty="0" err="1"/>
              <a:t>Mcq</a:t>
            </a:r>
            <a:r>
              <a:rPr lang="en-IN" dirty="0"/>
              <a:t> 2</a:t>
            </a:r>
          </a:p>
        </p:txBody>
      </p:sp>
      <p:sp>
        <p:nvSpPr>
          <p:cNvPr id="3" name="Content Placeholder 2">
            <a:extLst>
              <a:ext uri="{FF2B5EF4-FFF2-40B4-BE49-F238E27FC236}">
                <a16:creationId xmlns:a16="http://schemas.microsoft.com/office/drawing/2014/main" id="{581E115B-5323-1EB0-4AA5-100CA2125680}"/>
              </a:ext>
            </a:extLst>
          </p:cNvPr>
          <p:cNvSpPr>
            <a:spLocks noGrp="1"/>
          </p:cNvSpPr>
          <p:nvPr>
            <p:ph idx="1"/>
          </p:nvPr>
        </p:nvSpPr>
        <p:spPr/>
        <p:txBody>
          <a:bodyPr/>
          <a:lstStyle/>
          <a:p>
            <a:r>
              <a:rPr lang="en-US" dirty="0"/>
              <a:t>Which of these best describes Docker?</a:t>
            </a:r>
            <a:br>
              <a:rPr lang="en-US" dirty="0"/>
            </a:br>
            <a:r>
              <a:rPr lang="en-US" dirty="0"/>
              <a:t>a) A virtual machine manager</a:t>
            </a:r>
            <a:br>
              <a:rPr lang="en-US" dirty="0"/>
            </a:br>
            <a:r>
              <a:rPr lang="en-US" dirty="0"/>
              <a:t>b) A containerization platform</a:t>
            </a:r>
            <a:br>
              <a:rPr lang="en-US" dirty="0"/>
            </a:br>
            <a:r>
              <a:rPr lang="en-US" dirty="0"/>
              <a:t>c) A configuration management tool</a:t>
            </a:r>
            <a:br>
              <a:rPr lang="en-US" dirty="0"/>
            </a:br>
            <a:r>
              <a:rPr lang="en-US" dirty="0"/>
              <a:t>d) A CI/CD server</a:t>
            </a:r>
            <a:endParaRPr lang="en-IN" dirty="0"/>
          </a:p>
        </p:txBody>
      </p:sp>
    </p:spTree>
    <p:extLst>
      <p:ext uri="{BB962C8B-B14F-4D97-AF65-F5344CB8AC3E}">
        <p14:creationId xmlns:p14="http://schemas.microsoft.com/office/powerpoint/2010/main" val="1468194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0DA5-26E9-8C2E-6202-2235C0938A74}"/>
              </a:ext>
            </a:extLst>
          </p:cNvPr>
          <p:cNvSpPr>
            <a:spLocks noGrp="1"/>
          </p:cNvSpPr>
          <p:nvPr>
            <p:ph type="title"/>
          </p:nvPr>
        </p:nvSpPr>
        <p:spPr/>
        <p:txBody>
          <a:bodyPr/>
          <a:lstStyle/>
          <a:p>
            <a:r>
              <a:rPr lang="en-IN" dirty="0" err="1"/>
              <a:t>Mcq</a:t>
            </a:r>
            <a:r>
              <a:rPr lang="en-IN" dirty="0"/>
              <a:t> 3</a:t>
            </a:r>
          </a:p>
        </p:txBody>
      </p:sp>
      <p:sp>
        <p:nvSpPr>
          <p:cNvPr id="3" name="Content Placeholder 2">
            <a:extLst>
              <a:ext uri="{FF2B5EF4-FFF2-40B4-BE49-F238E27FC236}">
                <a16:creationId xmlns:a16="http://schemas.microsoft.com/office/drawing/2014/main" id="{6747CCBD-E210-63E7-4AEB-3CF895C43796}"/>
              </a:ext>
            </a:extLst>
          </p:cNvPr>
          <p:cNvSpPr>
            <a:spLocks noGrp="1"/>
          </p:cNvSpPr>
          <p:nvPr>
            <p:ph idx="1"/>
          </p:nvPr>
        </p:nvSpPr>
        <p:spPr/>
        <p:txBody>
          <a:bodyPr/>
          <a:lstStyle/>
          <a:p>
            <a:r>
              <a:rPr lang="en-US" dirty="0"/>
              <a:t>The smallest deployable unit in Kubernetes is a:</a:t>
            </a:r>
            <a:br>
              <a:rPr lang="en-US" dirty="0"/>
            </a:br>
            <a:r>
              <a:rPr lang="en-US" dirty="0"/>
              <a:t>a) Pod</a:t>
            </a:r>
            <a:br>
              <a:rPr lang="en-US" dirty="0"/>
            </a:br>
            <a:r>
              <a:rPr lang="en-US" dirty="0"/>
              <a:t>b) Node</a:t>
            </a:r>
            <a:br>
              <a:rPr lang="en-US" dirty="0"/>
            </a:br>
            <a:r>
              <a:rPr lang="en-US" dirty="0"/>
              <a:t>c) Cluster</a:t>
            </a:r>
            <a:br>
              <a:rPr lang="en-US" dirty="0"/>
            </a:br>
            <a:r>
              <a:rPr lang="en-US" dirty="0"/>
              <a:t>d) Service</a:t>
            </a:r>
            <a:endParaRPr lang="en-IN" dirty="0"/>
          </a:p>
        </p:txBody>
      </p:sp>
    </p:spTree>
    <p:extLst>
      <p:ext uri="{BB962C8B-B14F-4D97-AF65-F5344CB8AC3E}">
        <p14:creationId xmlns:p14="http://schemas.microsoft.com/office/powerpoint/2010/main" val="325346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5874-A11E-CF75-7ED0-CB7F064BA16C}"/>
              </a:ext>
            </a:extLst>
          </p:cNvPr>
          <p:cNvSpPr>
            <a:spLocks noGrp="1"/>
          </p:cNvSpPr>
          <p:nvPr>
            <p:ph type="title"/>
          </p:nvPr>
        </p:nvSpPr>
        <p:spPr/>
        <p:txBody>
          <a:bodyPr/>
          <a:lstStyle/>
          <a:p>
            <a:r>
              <a:rPr lang="en-IN" dirty="0" err="1"/>
              <a:t>Mcq</a:t>
            </a:r>
            <a:r>
              <a:rPr lang="en-IN" dirty="0"/>
              <a:t> 4</a:t>
            </a:r>
          </a:p>
        </p:txBody>
      </p:sp>
      <p:sp>
        <p:nvSpPr>
          <p:cNvPr id="3" name="Content Placeholder 2">
            <a:extLst>
              <a:ext uri="{FF2B5EF4-FFF2-40B4-BE49-F238E27FC236}">
                <a16:creationId xmlns:a16="http://schemas.microsoft.com/office/drawing/2014/main" id="{6C046235-E8D0-D5DD-D00D-C38F8EF8EDC2}"/>
              </a:ext>
            </a:extLst>
          </p:cNvPr>
          <p:cNvSpPr>
            <a:spLocks noGrp="1"/>
          </p:cNvSpPr>
          <p:nvPr>
            <p:ph idx="1"/>
          </p:nvPr>
        </p:nvSpPr>
        <p:spPr/>
        <p:txBody>
          <a:bodyPr/>
          <a:lstStyle/>
          <a:p>
            <a:r>
              <a:rPr lang="en-IN" dirty="0"/>
              <a:t>Which command lists all running Docker containers?</a:t>
            </a:r>
            <a:br>
              <a:rPr lang="en-IN" dirty="0"/>
            </a:br>
            <a:r>
              <a:rPr lang="en-IN" dirty="0"/>
              <a:t>a) docker </a:t>
            </a:r>
            <a:r>
              <a:rPr lang="en-IN" dirty="0" err="1"/>
              <a:t>ps</a:t>
            </a:r>
            <a:br>
              <a:rPr lang="en-IN" dirty="0"/>
            </a:br>
            <a:r>
              <a:rPr lang="en-IN" dirty="0"/>
              <a:t>b) docker images</a:t>
            </a:r>
            <a:br>
              <a:rPr lang="en-IN" dirty="0"/>
            </a:br>
            <a:r>
              <a:rPr lang="en-IN" dirty="0"/>
              <a:t>c) docker list</a:t>
            </a:r>
            <a:br>
              <a:rPr lang="en-IN" dirty="0"/>
            </a:br>
            <a:r>
              <a:rPr lang="en-IN" dirty="0"/>
              <a:t>d) docker show</a:t>
            </a:r>
          </a:p>
        </p:txBody>
      </p:sp>
    </p:spTree>
    <p:extLst>
      <p:ext uri="{BB962C8B-B14F-4D97-AF65-F5344CB8AC3E}">
        <p14:creationId xmlns:p14="http://schemas.microsoft.com/office/powerpoint/2010/main" val="301028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18D5-E113-014F-805D-DC7DB1CAAC6F}"/>
              </a:ext>
            </a:extLst>
          </p:cNvPr>
          <p:cNvSpPr>
            <a:spLocks noGrp="1"/>
          </p:cNvSpPr>
          <p:nvPr>
            <p:ph type="title"/>
          </p:nvPr>
        </p:nvSpPr>
        <p:spPr>
          <a:xfrm>
            <a:off x="1024128" y="585216"/>
            <a:ext cx="9720072" cy="1243584"/>
          </a:xfrm>
        </p:spPr>
        <p:txBody>
          <a:bodyPr/>
          <a:lstStyle/>
          <a:p>
            <a:r>
              <a:rPr lang="en-IN" dirty="0"/>
              <a:t>Why Use Jenkins?</a:t>
            </a:r>
          </a:p>
        </p:txBody>
      </p:sp>
      <p:sp>
        <p:nvSpPr>
          <p:cNvPr id="3" name="Content Placeholder 2">
            <a:extLst>
              <a:ext uri="{FF2B5EF4-FFF2-40B4-BE49-F238E27FC236}">
                <a16:creationId xmlns:a16="http://schemas.microsoft.com/office/drawing/2014/main" id="{8F4B4F1A-B240-3BE6-1A06-28958FDE4516}"/>
              </a:ext>
            </a:extLst>
          </p:cNvPr>
          <p:cNvSpPr>
            <a:spLocks noGrp="1"/>
          </p:cNvSpPr>
          <p:nvPr>
            <p:ph idx="1"/>
          </p:nvPr>
        </p:nvSpPr>
        <p:spPr>
          <a:xfrm>
            <a:off x="1024128" y="1828800"/>
            <a:ext cx="9720073" cy="4480560"/>
          </a:xfrm>
        </p:spPr>
        <p:txBody>
          <a:bodyPr>
            <a:normAutofit lnSpcReduction="10000"/>
          </a:bodyPr>
          <a:lstStyle/>
          <a:p>
            <a:r>
              <a:rPr lang="en-US" dirty="0"/>
              <a:t>✅ Saves time (no need to do everything manually)</a:t>
            </a:r>
            <a:br>
              <a:rPr lang="en-US" dirty="0"/>
            </a:br>
            <a:r>
              <a:rPr lang="en-US" dirty="0"/>
              <a:t>✅ Reduces errors (automated process is more reliable)</a:t>
            </a:r>
            <a:br>
              <a:rPr lang="en-US" dirty="0"/>
            </a:br>
            <a:r>
              <a:rPr lang="en-US" dirty="0"/>
              <a:t>✅ Easy to integrate with tools (Git, Maven, Docker, Kubernetes, etc.)</a:t>
            </a:r>
            <a:br>
              <a:rPr lang="en-US" dirty="0"/>
            </a:br>
            <a:r>
              <a:rPr lang="en-US" dirty="0"/>
              <a:t>✅ Supports plugins (extra features)</a:t>
            </a:r>
          </a:p>
          <a:p>
            <a:endParaRPr lang="en-US" dirty="0"/>
          </a:p>
          <a:p>
            <a:r>
              <a:rPr lang="en-IN" b="1" dirty="0"/>
              <a:t>Jenkins Basic Concepts</a:t>
            </a:r>
          </a:p>
          <a:p>
            <a:r>
              <a:rPr lang="en-IN" b="1" dirty="0"/>
              <a:t>Job / Project</a:t>
            </a:r>
            <a:r>
              <a:rPr lang="en-IN" dirty="0"/>
              <a:t> → A task (e.g., build and test code).</a:t>
            </a:r>
          </a:p>
          <a:p>
            <a:r>
              <a:rPr lang="en-IN" b="1" dirty="0"/>
              <a:t>Build</a:t>
            </a:r>
            <a:r>
              <a:rPr lang="en-IN" dirty="0"/>
              <a:t> → The execution of a job.</a:t>
            </a:r>
          </a:p>
          <a:p>
            <a:r>
              <a:rPr lang="en-IN" b="1" dirty="0"/>
              <a:t>Node / Agent</a:t>
            </a:r>
            <a:r>
              <a:rPr lang="en-IN" dirty="0"/>
              <a:t> → A machine where jobs run.</a:t>
            </a:r>
          </a:p>
          <a:p>
            <a:r>
              <a:rPr lang="en-IN" b="1" dirty="0"/>
              <a:t>Pipeline</a:t>
            </a:r>
            <a:r>
              <a:rPr lang="en-IN" dirty="0"/>
              <a:t> → Scripted steps (build → test → deploy).</a:t>
            </a:r>
          </a:p>
          <a:p>
            <a:r>
              <a:rPr lang="en-IN" b="1" dirty="0"/>
              <a:t>Plugin</a:t>
            </a:r>
            <a:r>
              <a:rPr lang="en-IN" dirty="0"/>
              <a:t> → Add-ons to extend Jenkins.</a:t>
            </a:r>
          </a:p>
          <a:p>
            <a:endParaRPr lang="en-IN" dirty="0"/>
          </a:p>
        </p:txBody>
      </p:sp>
    </p:spTree>
    <p:extLst>
      <p:ext uri="{BB962C8B-B14F-4D97-AF65-F5344CB8AC3E}">
        <p14:creationId xmlns:p14="http://schemas.microsoft.com/office/powerpoint/2010/main" val="2927116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8F25-D63C-DFFA-2252-FF9BD2982381}"/>
              </a:ext>
            </a:extLst>
          </p:cNvPr>
          <p:cNvSpPr>
            <a:spLocks noGrp="1"/>
          </p:cNvSpPr>
          <p:nvPr>
            <p:ph type="title"/>
          </p:nvPr>
        </p:nvSpPr>
        <p:spPr/>
        <p:txBody>
          <a:bodyPr/>
          <a:lstStyle/>
          <a:p>
            <a:r>
              <a:rPr lang="en-IN" dirty="0" err="1"/>
              <a:t>Mcq</a:t>
            </a:r>
            <a:r>
              <a:rPr lang="en-IN" dirty="0"/>
              <a:t> 5</a:t>
            </a:r>
          </a:p>
        </p:txBody>
      </p:sp>
      <p:sp>
        <p:nvSpPr>
          <p:cNvPr id="3" name="Content Placeholder 2">
            <a:extLst>
              <a:ext uri="{FF2B5EF4-FFF2-40B4-BE49-F238E27FC236}">
                <a16:creationId xmlns:a16="http://schemas.microsoft.com/office/drawing/2014/main" id="{626A7B0F-91EC-07B1-B275-704B8118B797}"/>
              </a:ext>
            </a:extLst>
          </p:cNvPr>
          <p:cNvSpPr>
            <a:spLocks noGrp="1"/>
          </p:cNvSpPr>
          <p:nvPr>
            <p:ph idx="1"/>
          </p:nvPr>
        </p:nvSpPr>
        <p:spPr/>
        <p:txBody>
          <a:bodyPr/>
          <a:lstStyle/>
          <a:p>
            <a:r>
              <a:rPr lang="en-US" dirty="0"/>
              <a:t>Jenkins is primarily used for:</a:t>
            </a:r>
            <a:br>
              <a:rPr lang="en-US" dirty="0"/>
            </a:br>
            <a:r>
              <a:rPr lang="en-US" dirty="0"/>
              <a:t>a) Source code editing</a:t>
            </a:r>
            <a:br>
              <a:rPr lang="en-US" dirty="0"/>
            </a:br>
            <a:r>
              <a:rPr lang="en-US" dirty="0"/>
              <a:t>b) Continuous Integration/Delivery (CI/CD)</a:t>
            </a:r>
            <a:br>
              <a:rPr lang="en-US" dirty="0"/>
            </a:br>
            <a:r>
              <a:rPr lang="en-US" dirty="0"/>
              <a:t>c) Container orchestration</a:t>
            </a:r>
            <a:br>
              <a:rPr lang="en-US" dirty="0"/>
            </a:br>
            <a:r>
              <a:rPr lang="en-US" dirty="0"/>
              <a:t>d) Cloud hosting</a:t>
            </a:r>
            <a:endParaRPr lang="en-IN" dirty="0"/>
          </a:p>
        </p:txBody>
      </p:sp>
    </p:spTree>
    <p:extLst>
      <p:ext uri="{BB962C8B-B14F-4D97-AF65-F5344CB8AC3E}">
        <p14:creationId xmlns:p14="http://schemas.microsoft.com/office/powerpoint/2010/main" val="1705896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A05F-D316-AFA2-8636-A2806E1F06A0}"/>
              </a:ext>
            </a:extLst>
          </p:cNvPr>
          <p:cNvSpPr>
            <a:spLocks noGrp="1"/>
          </p:cNvSpPr>
          <p:nvPr>
            <p:ph type="title"/>
          </p:nvPr>
        </p:nvSpPr>
        <p:spPr/>
        <p:txBody>
          <a:bodyPr/>
          <a:lstStyle/>
          <a:p>
            <a:r>
              <a:rPr lang="en-IN" dirty="0" err="1"/>
              <a:t>Mcq</a:t>
            </a:r>
            <a:r>
              <a:rPr lang="en-IN" dirty="0"/>
              <a:t> 6</a:t>
            </a:r>
          </a:p>
        </p:txBody>
      </p:sp>
      <p:sp>
        <p:nvSpPr>
          <p:cNvPr id="3" name="Content Placeholder 2">
            <a:extLst>
              <a:ext uri="{FF2B5EF4-FFF2-40B4-BE49-F238E27FC236}">
                <a16:creationId xmlns:a16="http://schemas.microsoft.com/office/drawing/2014/main" id="{30134C21-B793-F3F7-E3C7-5BDC36EDC93F}"/>
              </a:ext>
            </a:extLst>
          </p:cNvPr>
          <p:cNvSpPr>
            <a:spLocks noGrp="1"/>
          </p:cNvSpPr>
          <p:nvPr>
            <p:ph idx="1"/>
          </p:nvPr>
        </p:nvSpPr>
        <p:spPr/>
        <p:txBody>
          <a:bodyPr/>
          <a:lstStyle/>
          <a:p>
            <a:r>
              <a:rPr lang="en-US" dirty="0"/>
              <a:t>Which Kubernetes component manages the cluster state and API requests?</a:t>
            </a:r>
            <a:br>
              <a:rPr lang="en-US" dirty="0"/>
            </a:br>
            <a:r>
              <a:rPr lang="en-US" dirty="0"/>
              <a:t>a) </a:t>
            </a:r>
            <a:r>
              <a:rPr lang="en-US" dirty="0" err="1"/>
              <a:t>kubelet</a:t>
            </a:r>
            <a:br>
              <a:rPr lang="en-US" dirty="0"/>
            </a:br>
            <a:r>
              <a:rPr lang="en-US" dirty="0"/>
              <a:t>b) </a:t>
            </a:r>
            <a:r>
              <a:rPr lang="en-US" dirty="0" err="1"/>
              <a:t>kube-apiserver</a:t>
            </a:r>
            <a:br>
              <a:rPr lang="en-US" dirty="0"/>
            </a:br>
            <a:r>
              <a:rPr lang="en-US" dirty="0"/>
              <a:t>c) </a:t>
            </a:r>
            <a:r>
              <a:rPr lang="en-US" dirty="0" err="1"/>
              <a:t>kube</a:t>
            </a:r>
            <a:r>
              <a:rPr lang="en-US" dirty="0"/>
              <a:t>-proxy</a:t>
            </a:r>
            <a:br>
              <a:rPr lang="en-US" dirty="0"/>
            </a:br>
            <a:r>
              <a:rPr lang="en-US" dirty="0"/>
              <a:t>d) scheduler</a:t>
            </a:r>
            <a:endParaRPr lang="en-IN" dirty="0"/>
          </a:p>
        </p:txBody>
      </p:sp>
    </p:spTree>
    <p:extLst>
      <p:ext uri="{BB962C8B-B14F-4D97-AF65-F5344CB8AC3E}">
        <p14:creationId xmlns:p14="http://schemas.microsoft.com/office/powerpoint/2010/main" val="3090059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F730-A295-97CC-6C10-75F1B56EBC2F}"/>
              </a:ext>
            </a:extLst>
          </p:cNvPr>
          <p:cNvSpPr>
            <a:spLocks noGrp="1"/>
          </p:cNvSpPr>
          <p:nvPr>
            <p:ph type="title"/>
          </p:nvPr>
        </p:nvSpPr>
        <p:spPr/>
        <p:txBody>
          <a:bodyPr/>
          <a:lstStyle/>
          <a:p>
            <a:r>
              <a:rPr lang="en-IN" dirty="0" err="1"/>
              <a:t>Mcq</a:t>
            </a:r>
            <a:r>
              <a:rPr lang="en-IN" dirty="0"/>
              <a:t> 7</a:t>
            </a:r>
          </a:p>
        </p:txBody>
      </p:sp>
      <p:sp>
        <p:nvSpPr>
          <p:cNvPr id="3" name="Content Placeholder 2">
            <a:extLst>
              <a:ext uri="{FF2B5EF4-FFF2-40B4-BE49-F238E27FC236}">
                <a16:creationId xmlns:a16="http://schemas.microsoft.com/office/drawing/2014/main" id="{EFDFAF2E-CF6C-96A8-53B0-2CDB7DB2B2EE}"/>
              </a:ext>
            </a:extLst>
          </p:cNvPr>
          <p:cNvSpPr>
            <a:spLocks noGrp="1"/>
          </p:cNvSpPr>
          <p:nvPr>
            <p:ph idx="1"/>
          </p:nvPr>
        </p:nvSpPr>
        <p:spPr/>
        <p:txBody>
          <a:bodyPr/>
          <a:lstStyle/>
          <a:p>
            <a:r>
              <a:rPr lang="en-US" dirty="0"/>
              <a:t>To build a Docker image, which command is used?</a:t>
            </a:r>
            <a:br>
              <a:rPr lang="en-US" dirty="0"/>
            </a:br>
            <a:r>
              <a:rPr lang="en-US" dirty="0"/>
              <a:t>a) docker run</a:t>
            </a:r>
            <a:br>
              <a:rPr lang="en-US" dirty="0"/>
            </a:br>
            <a:r>
              <a:rPr lang="en-US" dirty="0"/>
              <a:t>b) docker build</a:t>
            </a:r>
            <a:br>
              <a:rPr lang="en-US" dirty="0"/>
            </a:br>
            <a:r>
              <a:rPr lang="en-US" dirty="0"/>
              <a:t>c) docker create</a:t>
            </a:r>
            <a:br>
              <a:rPr lang="en-US" dirty="0"/>
            </a:br>
            <a:r>
              <a:rPr lang="en-US" dirty="0"/>
              <a:t>d) docker commit</a:t>
            </a:r>
            <a:endParaRPr lang="en-IN" dirty="0"/>
          </a:p>
        </p:txBody>
      </p:sp>
    </p:spTree>
    <p:extLst>
      <p:ext uri="{BB962C8B-B14F-4D97-AF65-F5344CB8AC3E}">
        <p14:creationId xmlns:p14="http://schemas.microsoft.com/office/powerpoint/2010/main" val="3249751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CCDD-4B47-A65C-38A4-B691B14785C9}"/>
              </a:ext>
            </a:extLst>
          </p:cNvPr>
          <p:cNvSpPr>
            <a:spLocks noGrp="1"/>
          </p:cNvSpPr>
          <p:nvPr>
            <p:ph type="title"/>
          </p:nvPr>
        </p:nvSpPr>
        <p:spPr/>
        <p:txBody>
          <a:bodyPr/>
          <a:lstStyle/>
          <a:p>
            <a:r>
              <a:rPr lang="en-IN" dirty="0" err="1"/>
              <a:t>Mcq</a:t>
            </a:r>
            <a:r>
              <a:rPr lang="en-IN" dirty="0"/>
              <a:t> 8</a:t>
            </a:r>
          </a:p>
        </p:txBody>
      </p:sp>
      <p:sp>
        <p:nvSpPr>
          <p:cNvPr id="3" name="Content Placeholder 2">
            <a:extLst>
              <a:ext uri="{FF2B5EF4-FFF2-40B4-BE49-F238E27FC236}">
                <a16:creationId xmlns:a16="http://schemas.microsoft.com/office/drawing/2014/main" id="{CB9CB6BA-7BEA-B5E8-2561-4178E23383F3}"/>
              </a:ext>
            </a:extLst>
          </p:cNvPr>
          <p:cNvSpPr>
            <a:spLocks noGrp="1"/>
          </p:cNvSpPr>
          <p:nvPr>
            <p:ph idx="1"/>
          </p:nvPr>
        </p:nvSpPr>
        <p:spPr/>
        <p:txBody>
          <a:bodyPr/>
          <a:lstStyle/>
          <a:p>
            <a:r>
              <a:rPr lang="en-US" dirty="0"/>
              <a:t>Kubernetes was originally developed by:</a:t>
            </a:r>
            <a:br>
              <a:rPr lang="en-US" dirty="0"/>
            </a:br>
            <a:r>
              <a:rPr lang="en-US" dirty="0"/>
              <a:t>a) Microsoft</a:t>
            </a:r>
            <a:br>
              <a:rPr lang="en-US" dirty="0"/>
            </a:br>
            <a:r>
              <a:rPr lang="en-US" dirty="0"/>
              <a:t>b) Google</a:t>
            </a:r>
            <a:br>
              <a:rPr lang="en-US" dirty="0"/>
            </a:br>
            <a:r>
              <a:rPr lang="en-US" dirty="0"/>
              <a:t>c) Amazon</a:t>
            </a:r>
            <a:br>
              <a:rPr lang="en-US" dirty="0"/>
            </a:br>
            <a:r>
              <a:rPr lang="en-US" dirty="0"/>
              <a:t>d) IBM</a:t>
            </a:r>
            <a:endParaRPr lang="en-IN" dirty="0"/>
          </a:p>
        </p:txBody>
      </p:sp>
    </p:spTree>
    <p:extLst>
      <p:ext uri="{BB962C8B-B14F-4D97-AF65-F5344CB8AC3E}">
        <p14:creationId xmlns:p14="http://schemas.microsoft.com/office/powerpoint/2010/main" val="475906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9934-C635-4098-B42F-DD7F5EA93187}"/>
              </a:ext>
            </a:extLst>
          </p:cNvPr>
          <p:cNvSpPr>
            <a:spLocks noGrp="1"/>
          </p:cNvSpPr>
          <p:nvPr>
            <p:ph type="title"/>
          </p:nvPr>
        </p:nvSpPr>
        <p:spPr/>
        <p:txBody>
          <a:bodyPr/>
          <a:lstStyle/>
          <a:p>
            <a:r>
              <a:rPr lang="en-IN" dirty="0" err="1"/>
              <a:t>Mcq</a:t>
            </a:r>
            <a:r>
              <a:rPr lang="en-IN" dirty="0"/>
              <a:t> 9</a:t>
            </a:r>
          </a:p>
        </p:txBody>
      </p:sp>
      <p:sp>
        <p:nvSpPr>
          <p:cNvPr id="3" name="Content Placeholder 2">
            <a:extLst>
              <a:ext uri="{FF2B5EF4-FFF2-40B4-BE49-F238E27FC236}">
                <a16:creationId xmlns:a16="http://schemas.microsoft.com/office/drawing/2014/main" id="{1D6D7E15-8C5D-B085-B5C5-2A8705608EA6}"/>
              </a:ext>
            </a:extLst>
          </p:cNvPr>
          <p:cNvSpPr>
            <a:spLocks noGrp="1"/>
          </p:cNvSpPr>
          <p:nvPr>
            <p:ph idx="1"/>
          </p:nvPr>
        </p:nvSpPr>
        <p:spPr/>
        <p:txBody>
          <a:bodyPr/>
          <a:lstStyle/>
          <a:p>
            <a:r>
              <a:rPr lang="en-US" dirty="0"/>
              <a:t>Which file defines the instructions for building a Docker image?</a:t>
            </a:r>
            <a:br>
              <a:rPr lang="en-US" dirty="0"/>
            </a:br>
            <a:r>
              <a:rPr lang="en-US" dirty="0"/>
              <a:t>a) </a:t>
            </a:r>
            <a:r>
              <a:rPr lang="en-US" dirty="0" err="1"/>
              <a:t>Makefile</a:t>
            </a:r>
            <a:br>
              <a:rPr lang="en-US" dirty="0"/>
            </a:br>
            <a:r>
              <a:rPr lang="en-US" dirty="0"/>
              <a:t>b) </a:t>
            </a:r>
            <a:r>
              <a:rPr lang="en-US" dirty="0" err="1"/>
              <a:t>Dockerfile</a:t>
            </a:r>
            <a:br>
              <a:rPr lang="en-US" dirty="0"/>
            </a:br>
            <a:r>
              <a:rPr lang="en-US" dirty="0"/>
              <a:t>c) </a:t>
            </a:r>
            <a:r>
              <a:rPr lang="en-US" dirty="0" err="1"/>
              <a:t>Jenkinsfile</a:t>
            </a:r>
            <a:br>
              <a:rPr lang="en-US" dirty="0"/>
            </a:br>
            <a:r>
              <a:rPr lang="en-US" dirty="0"/>
              <a:t>d) </a:t>
            </a:r>
            <a:r>
              <a:rPr lang="en-US" dirty="0" err="1"/>
              <a:t>manifest.yaml</a:t>
            </a:r>
            <a:endParaRPr lang="en-IN" dirty="0"/>
          </a:p>
        </p:txBody>
      </p:sp>
    </p:spTree>
    <p:extLst>
      <p:ext uri="{BB962C8B-B14F-4D97-AF65-F5344CB8AC3E}">
        <p14:creationId xmlns:p14="http://schemas.microsoft.com/office/powerpoint/2010/main" val="648746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E7EE-4A3C-BFA5-507E-DD02610F3756}"/>
              </a:ext>
            </a:extLst>
          </p:cNvPr>
          <p:cNvSpPr>
            <a:spLocks noGrp="1"/>
          </p:cNvSpPr>
          <p:nvPr>
            <p:ph type="title"/>
          </p:nvPr>
        </p:nvSpPr>
        <p:spPr/>
        <p:txBody>
          <a:bodyPr/>
          <a:lstStyle/>
          <a:p>
            <a:r>
              <a:rPr lang="en-IN" dirty="0" err="1"/>
              <a:t>Mcq</a:t>
            </a:r>
            <a:r>
              <a:rPr lang="en-IN" dirty="0"/>
              <a:t> 10</a:t>
            </a:r>
          </a:p>
        </p:txBody>
      </p:sp>
      <p:sp>
        <p:nvSpPr>
          <p:cNvPr id="3" name="Content Placeholder 2">
            <a:extLst>
              <a:ext uri="{FF2B5EF4-FFF2-40B4-BE49-F238E27FC236}">
                <a16:creationId xmlns:a16="http://schemas.microsoft.com/office/drawing/2014/main" id="{7C2B61D8-B81A-5834-3FDA-6104B6896D9E}"/>
              </a:ext>
            </a:extLst>
          </p:cNvPr>
          <p:cNvSpPr>
            <a:spLocks noGrp="1"/>
          </p:cNvSpPr>
          <p:nvPr>
            <p:ph idx="1"/>
          </p:nvPr>
        </p:nvSpPr>
        <p:spPr/>
        <p:txBody>
          <a:bodyPr/>
          <a:lstStyle/>
          <a:p>
            <a:r>
              <a:rPr lang="en-IN" dirty="0"/>
              <a:t>Which plugin allows Jenkins to define CI/CD pipelines as code?</a:t>
            </a:r>
            <a:br>
              <a:rPr lang="en-IN" dirty="0"/>
            </a:br>
            <a:r>
              <a:rPr lang="en-IN" dirty="0"/>
              <a:t>a) Git Plugin</a:t>
            </a:r>
            <a:br>
              <a:rPr lang="en-IN" dirty="0"/>
            </a:br>
            <a:r>
              <a:rPr lang="en-IN" dirty="0"/>
              <a:t>b) Blue Ocean</a:t>
            </a:r>
            <a:br>
              <a:rPr lang="en-IN" dirty="0"/>
            </a:br>
            <a:r>
              <a:rPr lang="en-IN" dirty="0"/>
              <a:t>c) Pipeline Plugin</a:t>
            </a:r>
            <a:br>
              <a:rPr lang="en-IN" dirty="0"/>
            </a:br>
            <a:r>
              <a:rPr lang="en-IN" dirty="0"/>
              <a:t>d) Docker Plugin</a:t>
            </a:r>
          </a:p>
        </p:txBody>
      </p:sp>
    </p:spTree>
    <p:extLst>
      <p:ext uri="{BB962C8B-B14F-4D97-AF65-F5344CB8AC3E}">
        <p14:creationId xmlns:p14="http://schemas.microsoft.com/office/powerpoint/2010/main" val="1677258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3FB7-ED78-5461-B22E-3387A06A13BA}"/>
              </a:ext>
            </a:extLst>
          </p:cNvPr>
          <p:cNvSpPr>
            <a:spLocks noGrp="1"/>
          </p:cNvSpPr>
          <p:nvPr>
            <p:ph type="title"/>
          </p:nvPr>
        </p:nvSpPr>
        <p:spPr/>
        <p:txBody>
          <a:bodyPr/>
          <a:lstStyle/>
          <a:p>
            <a:r>
              <a:rPr lang="en-IN" dirty="0" err="1"/>
              <a:t>Mcq</a:t>
            </a:r>
            <a:r>
              <a:rPr lang="en-IN" dirty="0"/>
              <a:t> 11</a:t>
            </a:r>
          </a:p>
        </p:txBody>
      </p:sp>
      <p:sp>
        <p:nvSpPr>
          <p:cNvPr id="3" name="Content Placeholder 2">
            <a:extLst>
              <a:ext uri="{FF2B5EF4-FFF2-40B4-BE49-F238E27FC236}">
                <a16:creationId xmlns:a16="http://schemas.microsoft.com/office/drawing/2014/main" id="{5F556480-AA56-CE8F-AAE8-FF67E2CB6E79}"/>
              </a:ext>
            </a:extLst>
          </p:cNvPr>
          <p:cNvSpPr>
            <a:spLocks noGrp="1"/>
          </p:cNvSpPr>
          <p:nvPr>
            <p:ph idx="1"/>
          </p:nvPr>
        </p:nvSpPr>
        <p:spPr/>
        <p:txBody>
          <a:bodyPr/>
          <a:lstStyle/>
          <a:p>
            <a:r>
              <a:rPr lang="en-US" dirty="0"/>
              <a:t>Jenkins is written in:</a:t>
            </a:r>
            <a:br>
              <a:rPr lang="en-US" dirty="0"/>
            </a:br>
            <a:r>
              <a:rPr lang="en-US" dirty="0"/>
              <a:t>a) Python</a:t>
            </a:r>
            <a:br>
              <a:rPr lang="en-US" dirty="0"/>
            </a:br>
            <a:r>
              <a:rPr lang="en-US" dirty="0"/>
              <a:t>b) Java</a:t>
            </a:r>
            <a:br>
              <a:rPr lang="en-US" dirty="0"/>
            </a:br>
            <a:r>
              <a:rPr lang="en-US" dirty="0"/>
              <a:t>c) Go</a:t>
            </a:r>
            <a:br>
              <a:rPr lang="en-US" dirty="0"/>
            </a:br>
            <a:r>
              <a:rPr lang="en-US" dirty="0"/>
              <a:t>d) Ruby</a:t>
            </a:r>
            <a:endParaRPr lang="en-IN" dirty="0"/>
          </a:p>
        </p:txBody>
      </p:sp>
    </p:spTree>
    <p:extLst>
      <p:ext uri="{BB962C8B-B14F-4D97-AF65-F5344CB8AC3E}">
        <p14:creationId xmlns:p14="http://schemas.microsoft.com/office/powerpoint/2010/main" val="2414299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A496-07A0-3115-0816-FC061C2DE6A2}"/>
              </a:ext>
            </a:extLst>
          </p:cNvPr>
          <p:cNvSpPr>
            <a:spLocks noGrp="1"/>
          </p:cNvSpPr>
          <p:nvPr>
            <p:ph type="title"/>
          </p:nvPr>
        </p:nvSpPr>
        <p:spPr/>
        <p:txBody>
          <a:bodyPr/>
          <a:lstStyle/>
          <a:p>
            <a:r>
              <a:rPr lang="en-IN" dirty="0" err="1"/>
              <a:t>Mcq</a:t>
            </a:r>
            <a:r>
              <a:rPr lang="en-IN" dirty="0"/>
              <a:t> 12</a:t>
            </a:r>
          </a:p>
        </p:txBody>
      </p:sp>
      <p:sp>
        <p:nvSpPr>
          <p:cNvPr id="3" name="Content Placeholder 2">
            <a:extLst>
              <a:ext uri="{FF2B5EF4-FFF2-40B4-BE49-F238E27FC236}">
                <a16:creationId xmlns:a16="http://schemas.microsoft.com/office/drawing/2014/main" id="{D7F449F3-DC66-FC4F-F91E-0D097E921A29}"/>
              </a:ext>
            </a:extLst>
          </p:cNvPr>
          <p:cNvSpPr>
            <a:spLocks noGrp="1"/>
          </p:cNvSpPr>
          <p:nvPr>
            <p:ph idx="1"/>
          </p:nvPr>
        </p:nvSpPr>
        <p:spPr/>
        <p:txBody>
          <a:bodyPr/>
          <a:lstStyle/>
          <a:p>
            <a:r>
              <a:rPr lang="en-US" dirty="0"/>
              <a:t>Kubernetes helps in:</a:t>
            </a:r>
            <a:br>
              <a:rPr lang="en-US" dirty="0"/>
            </a:br>
            <a:r>
              <a:rPr lang="en-US" dirty="0"/>
              <a:t>a) Sending emails</a:t>
            </a:r>
            <a:br>
              <a:rPr lang="en-US" dirty="0"/>
            </a:br>
            <a:r>
              <a:rPr lang="en-US" dirty="0"/>
              <a:t>b) Orchestrating containers</a:t>
            </a:r>
            <a:br>
              <a:rPr lang="en-US" dirty="0"/>
            </a:br>
            <a:r>
              <a:rPr lang="en-US" dirty="0"/>
              <a:t>c) Writing code</a:t>
            </a:r>
            <a:br>
              <a:rPr lang="en-US" dirty="0"/>
            </a:br>
            <a:r>
              <a:rPr lang="en-US" dirty="0"/>
              <a:t>d) Building laptops</a:t>
            </a:r>
            <a:endParaRPr lang="en-IN" dirty="0"/>
          </a:p>
        </p:txBody>
      </p:sp>
    </p:spTree>
    <p:extLst>
      <p:ext uri="{BB962C8B-B14F-4D97-AF65-F5344CB8AC3E}">
        <p14:creationId xmlns:p14="http://schemas.microsoft.com/office/powerpoint/2010/main" val="2828628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182E-FCE1-F3E8-5D06-A1BC95CFCA4C}"/>
              </a:ext>
            </a:extLst>
          </p:cNvPr>
          <p:cNvSpPr>
            <a:spLocks noGrp="1"/>
          </p:cNvSpPr>
          <p:nvPr>
            <p:ph type="title"/>
          </p:nvPr>
        </p:nvSpPr>
        <p:spPr/>
        <p:txBody>
          <a:bodyPr/>
          <a:lstStyle/>
          <a:p>
            <a:r>
              <a:rPr lang="en-IN" dirty="0" err="1"/>
              <a:t>Mcq</a:t>
            </a:r>
            <a:r>
              <a:rPr lang="en-IN" dirty="0"/>
              <a:t> 13</a:t>
            </a:r>
          </a:p>
        </p:txBody>
      </p:sp>
      <p:sp>
        <p:nvSpPr>
          <p:cNvPr id="3" name="Content Placeholder 2">
            <a:extLst>
              <a:ext uri="{FF2B5EF4-FFF2-40B4-BE49-F238E27FC236}">
                <a16:creationId xmlns:a16="http://schemas.microsoft.com/office/drawing/2014/main" id="{BD01744D-7D07-CC4D-FF8D-28E771C7F985}"/>
              </a:ext>
            </a:extLst>
          </p:cNvPr>
          <p:cNvSpPr>
            <a:spLocks noGrp="1"/>
          </p:cNvSpPr>
          <p:nvPr>
            <p:ph idx="1"/>
          </p:nvPr>
        </p:nvSpPr>
        <p:spPr/>
        <p:txBody>
          <a:bodyPr/>
          <a:lstStyle/>
          <a:p>
            <a:r>
              <a:rPr lang="en-US" dirty="0"/>
              <a:t>The file used to build a Docker image is:</a:t>
            </a:r>
            <a:br>
              <a:rPr lang="en-US" dirty="0"/>
            </a:br>
            <a:r>
              <a:rPr lang="en-US" dirty="0"/>
              <a:t>a) </a:t>
            </a:r>
            <a:r>
              <a:rPr lang="en-US" dirty="0" err="1"/>
              <a:t>Dockerfile</a:t>
            </a:r>
            <a:br>
              <a:rPr lang="en-US" dirty="0"/>
            </a:br>
            <a:r>
              <a:rPr lang="en-US" dirty="0"/>
              <a:t>b) </a:t>
            </a:r>
            <a:r>
              <a:rPr lang="en-US" dirty="0" err="1"/>
              <a:t>Jenkinsfile</a:t>
            </a:r>
            <a:br>
              <a:rPr lang="en-US" dirty="0"/>
            </a:br>
            <a:r>
              <a:rPr lang="en-US" dirty="0"/>
              <a:t>c) </a:t>
            </a:r>
            <a:r>
              <a:rPr lang="en-US" dirty="0" err="1"/>
              <a:t>package.json</a:t>
            </a:r>
            <a:br>
              <a:rPr lang="en-US" dirty="0"/>
            </a:br>
            <a:r>
              <a:rPr lang="en-US" dirty="0"/>
              <a:t>d) manifest.xml</a:t>
            </a:r>
            <a:endParaRPr lang="en-IN" dirty="0"/>
          </a:p>
        </p:txBody>
      </p:sp>
    </p:spTree>
    <p:extLst>
      <p:ext uri="{BB962C8B-B14F-4D97-AF65-F5344CB8AC3E}">
        <p14:creationId xmlns:p14="http://schemas.microsoft.com/office/powerpoint/2010/main" val="1535824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AAA6-2C48-EAC5-01F8-3C6770FC3107}"/>
              </a:ext>
            </a:extLst>
          </p:cNvPr>
          <p:cNvSpPr>
            <a:spLocks noGrp="1"/>
          </p:cNvSpPr>
          <p:nvPr>
            <p:ph type="title"/>
          </p:nvPr>
        </p:nvSpPr>
        <p:spPr/>
        <p:txBody>
          <a:bodyPr/>
          <a:lstStyle/>
          <a:p>
            <a:r>
              <a:rPr lang="en-IN" dirty="0" err="1"/>
              <a:t>Mcq</a:t>
            </a:r>
            <a:r>
              <a:rPr lang="en-IN" dirty="0"/>
              <a:t> 14</a:t>
            </a:r>
          </a:p>
        </p:txBody>
      </p:sp>
      <p:sp>
        <p:nvSpPr>
          <p:cNvPr id="3" name="Content Placeholder 2">
            <a:extLst>
              <a:ext uri="{FF2B5EF4-FFF2-40B4-BE49-F238E27FC236}">
                <a16:creationId xmlns:a16="http://schemas.microsoft.com/office/drawing/2014/main" id="{C8E34852-9BF0-3550-BCC4-0280A5BCF597}"/>
              </a:ext>
            </a:extLst>
          </p:cNvPr>
          <p:cNvSpPr>
            <a:spLocks noGrp="1"/>
          </p:cNvSpPr>
          <p:nvPr>
            <p:ph idx="1"/>
          </p:nvPr>
        </p:nvSpPr>
        <p:spPr/>
        <p:txBody>
          <a:bodyPr/>
          <a:lstStyle/>
          <a:p>
            <a:r>
              <a:rPr lang="en-US" dirty="0"/>
              <a:t>Jenkins jobs can be triggered by:</a:t>
            </a:r>
            <a:br>
              <a:rPr lang="en-US" dirty="0"/>
            </a:br>
            <a:r>
              <a:rPr lang="en-US" dirty="0"/>
              <a:t>a) Git commits</a:t>
            </a:r>
            <a:br>
              <a:rPr lang="en-US" dirty="0"/>
            </a:br>
            <a:r>
              <a:rPr lang="en-US" dirty="0"/>
              <a:t>b) Time schedules</a:t>
            </a:r>
            <a:br>
              <a:rPr lang="en-US" dirty="0"/>
            </a:br>
            <a:r>
              <a:rPr lang="en-US" dirty="0"/>
              <a:t>c) Manual click</a:t>
            </a:r>
            <a:br>
              <a:rPr lang="en-US" dirty="0"/>
            </a:br>
            <a:r>
              <a:rPr lang="en-US" dirty="0"/>
              <a:t>d) All of the above</a:t>
            </a:r>
            <a:endParaRPr lang="en-IN" dirty="0"/>
          </a:p>
        </p:txBody>
      </p:sp>
    </p:spTree>
    <p:extLst>
      <p:ext uri="{BB962C8B-B14F-4D97-AF65-F5344CB8AC3E}">
        <p14:creationId xmlns:p14="http://schemas.microsoft.com/office/powerpoint/2010/main" val="332574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C177-37CC-6211-6D41-4CED11F0793D}"/>
              </a:ext>
            </a:extLst>
          </p:cNvPr>
          <p:cNvSpPr>
            <a:spLocks noGrp="1"/>
          </p:cNvSpPr>
          <p:nvPr>
            <p:ph type="title"/>
          </p:nvPr>
        </p:nvSpPr>
        <p:spPr/>
        <p:txBody>
          <a:bodyPr/>
          <a:lstStyle/>
          <a:p>
            <a:r>
              <a:rPr lang="en-IN" dirty="0"/>
              <a:t>First Job in Jenkins</a:t>
            </a:r>
          </a:p>
        </p:txBody>
      </p:sp>
      <p:sp>
        <p:nvSpPr>
          <p:cNvPr id="4" name="Rectangle 1">
            <a:extLst>
              <a:ext uri="{FF2B5EF4-FFF2-40B4-BE49-F238E27FC236}">
                <a16:creationId xmlns:a16="http://schemas.microsoft.com/office/drawing/2014/main" id="{AF0CE9BD-C496-2CED-7C12-C2129F804A0E}"/>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Open Jenkins Dashboard → Click </a:t>
            </a:r>
            <a:r>
              <a:rPr kumimoji="0" lang="en-US" altLang="en-US" sz="1800" b="1" i="0" u="none" strike="noStrike" cap="none" normalizeH="0" baseline="0">
                <a:ln>
                  <a:noFill/>
                </a:ln>
                <a:solidFill>
                  <a:schemeClr val="tx1"/>
                </a:solidFill>
                <a:effectLst/>
                <a:latin typeface="Arial" panose="020B0604020202020204" pitchFamily="34" charset="0"/>
              </a:rPr>
              <a:t>"New Item"</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Enter a name → Select </a:t>
            </a:r>
            <a:r>
              <a:rPr kumimoji="0" lang="en-US" altLang="en-US" sz="1800" b="1" i="0" u="none" strike="noStrike" cap="none" normalizeH="0" baseline="0">
                <a:ln>
                  <a:noFill/>
                </a:ln>
                <a:solidFill>
                  <a:schemeClr val="tx1"/>
                </a:solidFill>
                <a:effectLst/>
                <a:latin typeface="Arial" panose="020B0604020202020204" pitchFamily="34" charset="0"/>
              </a:rPr>
              <a:t>"Freestyle project"</a:t>
            </a:r>
            <a:r>
              <a:rPr kumimoji="0" lang="en-US" altLang="en-US" sz="1800" b="0" i="0" u="none" strike="noStrike" cap="none" normalizeH="0" baseline="0">
                <a:ln>
                  <a:noFill/>
                </a:ln>
                <a:solidFill>
                  <a:schemeClr val="tx1"/>
                </a:solidFill>
                <a:effectLst/>
                <a:latin typeface="Arial" panose="020B0604020202020204" pitchFamily="34" charset="0"/>
              </a:rPr>
              <a:t> → 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Under </a:t>
            </a:r>
            <a:r>
              <a:rPr kumimoji="0" lang="en-US" altLang="en-US" sz="1800" b="1" i="0" u="none" strike="noStrike" cap="none" normalizeH="0" baseline="0">
                <a:ln>
                  <a:noFill/>
                </a:ln>
                <a:solidFill>
                  <a:schemeClr val="tx1"/>
                </a:solidFill>
                <a:effectLst/>
                <a:latin typeface="Arial" panose="020B0604020202020204" pitchFamily="34" charset="0"/>
              </a:rPr>
              <a:t>Source Code Management</a:t>
            </a:r>
            <a:r>
              <a:rPr kumimoji="0" lang="en-US" altLang="en-US" sz="1800" b="0" i="0" u="none" strike="noStrike" cap="none" normalizeH="0" baseline="0">
                <a:ln>
                  <a:noFill/>
                </a:ln>
                <a:solidFill>
                  <a:schemeClr val="tx1"/>
                </a:solidFill>
                <a:effectLst/>
                <a:latin typeface="Arial" panose="020B0604020202020204" pitchFamily="34" charset="0"/>
              </a:rPr>
              <a:t>, choose Git and add repo URL.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Under </a:t>
            </a:r>
            <a:r>
              <a:rPr kumimoji="0" lang="en-US" altLang="en-US" sz="1800" b="1" i="0" u="none" strike="noStrike" cap="none" normalizeH="0" baseline="0">
                <a:ln>
                  <a:noFill/>
                </a:ln>
                <a:solidFill>
                  <a:schemeClr val="tx1"/>
                </a:solidFill>
                <a:effectLst/>
                <a:latin typeface="Arial" panose="020B0604020202020204" pitchFamily="34" charset="0"/>
              </a:rPr>
              <a:t>Build Steps</a:t>
            </a:r>
            <a:r>
              <a:rPr kumimoji="0" lang="en-US" altLang="en-US" sz="1800" b="0" i="0" u="none" strike="noStrike" cap="none" normalizeH="0" baseline="0">
                <a:ln>
                  <a:noFill/>
                </a:ln>
                <a:solidFill>
                  <a:schemeClr val="tx1"/>
                </a:solidFill>
                <a:effectLst/>
                <a:latin typeface="Arial" panose="020B0604020202020204" pitchFamily="34" charset="0"/>
              </a:rPr>
              <a:t>, add "Execute Shell" (Linux) or "Execute Windows Batch Command".</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Example:</a:t>
            </a:r>
            <a:endParaRPr kumimoji="0" lang="en-US" altLang="en-US" sz="1000" b="0" i="0" u="none" strike="noStrike" cap="none" normalizeH="0" baseline="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echo "Hello Jenkins!"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Save → Click </a:t>
            </a:r>
            <a:r>
              <a:rPr kumimoji="0" lang="en-US" altLang="en-US" sz="1800" b="1" i="0" u="none" strike="noStrike" cap="none" normalizeH="0" baseline="0">
                <a:ln>
                  <a:noFill/>
                </a:ln>
                <a:solidFill>
                  <a:schemeClr val="tx1"/>
                </a:solidFill>
                <a:effectLst/>
                <a:latin typeface="Arial" panose="020B0604020202020204" pitchFamily="34" charset="0"/>
              </a:rPr>
              <a:t>Build Now</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See the console output → You’ll see "Hello Jenkins!" 🎉</a:t>
            </a:r>
          </a:p>
        </p:txBody>
      </p:sp>
    </p:spTree>
    <p:extLst>
      <p:ext uri="{BB962C8B-B14F-4D97-AF65-F5344CB8AC3E}">
        <p14:creationId xmlns:p14="http://schemas.microsoft.com/office/powerpoint/2010/main" val="1018170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2BCA-EB72-8E7D-BE97-53EFF0A45C8E}"/>
              </a:ext>
            </a:extLst>
          </p:cNvPr>
          <p:cNvSpPr>
            <a:spLocks noGrp="1"/>
          </p:cNvSpPr>
          <p:nvPr>
            <p:ph type="title"/>
          </p:nvPr>
        </p:nvSpPr>
        <p:spPr/>
        <p:txBody>
          <a:bodyPr/>
          <a:lstStyle/>
          <a:p>
            <a:r>
              <a:rPr lang="en-IN" dirty="0" err="1"/>
              <a:t>Mcq</a:t>
            </a:r>
            <a:r>
              <a:rPr lang="en-IN" dirty="0"/>
              <a:t> 15</a:t>
            </a:r>
          </a:p>
        </p:txBody>
      </p:sp>
      <p:sp>
        <p:nvSpPr>
          <p:cNvPr id="3" name="Content Placeholder 2">
            <a:extLst>
              <a:ext uri="{FF2B5EF4-FFF2-40B4-BE49-F238E27FC236}">
                <a16:creationId xmlns:a16="http://schemas.microsoft.com/office/drawing/2014/main" id="{96956800-DCC2-60E6-EAA1-9C4248A25D83}"/>
              </a:ext>
            </a:extLst>
          </p:cNvPr>
          <p:cNvSpPr>
            <a:spLocks noGrp="1"/>
          </p:cNvSpPr>
          <p:nvPr>
            <p:ph idx="1"/>
          </p:nvPr>
        </p:nvSpPr>
        <p:spPr/>
        <p:txBody>
          <a:bodyPr/>
          <a:lstStyle/>
          <a:p>
            <a:r>
              <a:rPr lang="en-US" dirty="0"/>
              <a:t>The running instance of a Docker image is called a:</a:t>
            </a:r>
            <a:br>
              <a:rPr lang="en-US" dirty="0"/>
            </a:br>
            <a:r>
              <a:rPr lang="en-US" dirty="0"/>
              <a:t>a) Container</a:t>
            </a:r>
            <a:br>
              <a:rPr lang="en-US" dirty="0"/>
            </a:br>
            <a:r>
              <a:rPr lang="en-US" dirty="0"/>
              <a:t>b) Pod</a:t>
            </a:r>
            <a:br>
              <a:rPr lang="en-US" dirty="0"/>
            </a:br>
            <a:r>
              <a:rPr lang="en-US" dirty="0"/>
              <a:t>c) Node</a:t>
            </a:r>
            <a:br>
              <a:rPr lang="en-US" dirty="0"/>
            </a:br>
            <a:r>
              <a:rPr lang="en-US" dirty="0"/>
              <a:t>d) Service</a:t>
            </a:r>
            <a:endParaRPr lang="en-IN" dirty="0"/>
          </a:p>
        </p:txBody>
      </p:sp>
    </p:spTree>
    <p:extLst>
      <p:ext uri="{BB962C8B-B14F-4D97-AF65-F5344CB8AC3E}">
        <p14:creationId xmlns:p14="http://schemas.microsoft.com/office/powerpoint/2010/main" val="665176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8BB0-F0C5-DDC1-1197-E71D740F1FF9}"/>
              </a:ext>
            </a:extLst>
          </p:cNvPr>
          <p:cNvSpPr>
            <a:spLocks noGrp="1"/>
          </p:cNvSpPr>
          <p:nvPr>
            <p:ph type="title"/>
          </p:nvPr>
        </p:nvSpPr>
        <p:spPr/>
        <p:txBody>
          <a:bodyPr/>
          <a:lstStyle/>
          <a:p>
            <a:r>
              <a:rPr lang="en-IN" dirty="0" err="1"/>
              <a:t>Mcq</a:t>
            </a:r>
            <a:r>
              <a:rPr lang="en-IN" dirty="0"/>
              <a:t> 16</a:t>
            </a:r>
          </a:p>
        </p:txBody>
      </p:sp>
      <p:sp>
        <p:nvSpPr>
          <p:cNvPr id="3" name="Content Placeholder 2">
            <a:extLst>
              <a:ext uri="{FF2B5EF4-FFF2-40B4-BE49-F238E27FC236}">
                <a16:creationId xmlns:a16="http://schemas.microsoft.com/office/drawing/2014/main" id="{1830A44D-6038-9594-E2AA-DB4ABB025284}"/>
              </a:ext>
            </a:extLst>
          </p:cNvPr>
          <p:cNvSpPr>
            <a:spLocks noGrp="1"/>
          </p:cNvSpPr>
          <p:nvPr>
            <p:ph idx="1"/>
          </p:nvPr>
        </p:nvSpPr>
        <p:spPr/>
        <p:txBody>
          <a:bodyPr/>
          <a:lstStyle/>
          <a:p>
            <a:r>
              <a:rPr lang="en-US" dirty="0"/>
              <a:t>Kubernetes clusters usually have two types of nodes:</a:t>
            </a:r>
            <a:br>
              <a:rPr lang="en-US" dirty="0"/>
            </a:br>
            <a:r>
              <a:rPr lang="en-US" dirty="0"/>
              <a:t>a) Master and Worker</a:t>
            </a:r>
            <a:br>
              <a:rPr lang="en-US" dirty="0"/>
            </a:br>
            <a:r>
              <a:rPr lang="en-US" dirty="0"/>
              <a:t>b) User and Admin</a:t>
            </a:r>
            <a:br>
              <a:rPr lang="en-US" dirty="0"/>
            </a:br>
            <a:r>
              <a:rPr lang="en-US" dirty="0"/>
              <a:t>c) Big and Small</a:t>
            </a:r>
            <a:br>
              <a:rPr lang="en-US" dirty="0"/>
            </a:br>
            <a:r>
              <a:rPr lang="en-US" dirty="0"/>
              <a:t>d) Pod and Service</a:t>
            </a:r>
            <a:endParaRPr lang="en-IN" dirty="0"/>
          </a:p>
        </p:txBody>
      </p:sp>
    </p:spTree>
    <p:extLst>
      <p:ext uri="{BB962C8B-B14F-4D97-AF65-F5344CB8AC3E}">
        <p14:creationId xmlns:p14="http://schemas.microsoft.com/office/powerpoint/2010/main" val="4098973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8257-04C5-FA8C-87DD-0FD4A2D8BEE4}"/>
              </a:ext>
            </a:extLst>
          </p:cNvPr>
          <p:cNvSpPr>
            <a:spLocks noGrp="1"/>
          </p:cNvSpPr>
          <p:nvPr>
            <p:ph type="title"/>
          </p:nvPr>
        </p:nvSpPr>
        <p:spPr/>
        <p:txBody>
          <a:bodyPr/>
          <a:lstStyle/>
          <a:p>
            <a:r>
              <a:rPr lang="en-IN" dirty="0" err="1"/>
              <a:t>Mcq</a:t>
            </a:r>
            <a:r>
              <a:rPr lang="en-IN" dirty="0"/>
              <a:t> 17</a:t>
            </a:r>
          </a:p>
        </p:txBody>
      </p:sp>
      <p:sp>
        <p:nvSpPr>
          <p:cNvPr id="3" name="Content Placeholder 2">
            <a:extLst>
              <a:ext uri="{FF2B5EF4-FFF2-40B4-BE49-F238E27FC236}">
                <a16:creationId xmlns:a16="http://schemas.microsoft.com/office/drawing/2014/main" id="{B18EFB55-98F9-5D98-3737-7A7B93564154}"/>
              </a:ext>
            </a:extLst>
          </p:cNvPr>
          <p:cNvSpPr>
            <a:spLocks noGrp="1"/>
          </p:cNvSpPr>
          <p:nvPr>
            <p:ph idx="1"/>
          </p:nvPr>
        </p:nvSpPr>
        <p:spPr/>
        <p:txBody>
          <a:bodyPr/>
          <a:lstStyle/>
          <a:p>
            <a:r>
              <a:rPr lang="en-US" dirty="0"/>
              <a:t>A Docker container shares the same:</a:t>
            </a:r>
            <a:br>
              <a:rPr lang="en-US" dirty="0"/>
            </a:br>
            <a:r>
              <a:rPr lang="en-US" dirty="0"/>
              <a:t>a) Host OS kernel</a:t>
            </a:r>
            <a:br>
              <a:rPr lang="en-US" dirty="0"/>
            </a:br>
            <a:r>
              <a:rPr lang="en-US" dirty="0"/>
              <a:t>b) Own operating system</a:t>
            </a:r>
            <a:br>
              <a:rPr lang="en-US" dirty="0"/>
            </a:br>
            <a:r>
              <a:rPr lang="en-US" dirty="0"/>
              <a:t>c) New VM every time</a:t>
            </a:r>
            <a:br>
              <a:rPr lang="en-US" dirty="0"/>
            </a:br>
            <a:r>
              <a:rPr lang="en-US" dirty="0"/>
              <a:t>d) Mobile emulator</a:t>
            </a:r>
            <a:endParaRPr lang="en-IN" dirty="0"/>
          </a:p>
        </p:txBody>
      </p:sp>
    </p:spTree>
    <p:extLst>
      <p:ext uri="{BB962C8B-B14F-4D97-AF65-F5344CB8AC3E}">
        <p14:creationId xmlns:p14="http://schemas.microsoft.com/office/powerpoint/2010/main" val="871030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6CFD-FC0F-2DBA-EB7A-7245522AC65D}"/>
              </a:ext>
            </a:extLst>
          </p:cNvPr>
          <p:cNvSpPr>
            <a:spLocks noGrp="1"/>
          </p:cNvSpPr>
          <p:nvPr>
            <p:ph type="title"/>
          </p:nvPr>
        </p:nvSpPr>
        <p:spPr/>
        <p:txBody>
          <a:bodyPr/>
          <a:lstStyle/>
          <a:p>
            <a:r>
              <a:rPr lang="en-IN" dirty="0" err="1"/>
              <a:t>Mcq</a:t>
            </a:r>
            <a:r>
              <a:rPr lang="en-IN" dirty="0"/>
              <a:t> 18</a:t>
            </a:r>
          </a:p>
        </p:txBody>
      </p:sp>
      <p:sp>
        <p:nvSpPr>
          <p:cNvPr id="3" name="Content Placeholder 2">
            <a:extLst>
              <a:ext uri="{FF2B5EF4-FFF2-40B4-BE49-F238E27FC236}">
                <a16:creationId xmlns:a16="http://schemas.microsoft.com/office/drawing/2014/main" id="{86A9DE70-963C-F95C-17AE-A8560E7CEAE8}"/>
              </a:ext>
            </a:extLst>
          </p:cNvPr>
          <p:cNvSpPr>
            <a:spLocks noGrp="1"/>
          </p:cNvSpPr>
          <p:nvPr>
            <p:ph idx="1"/>
          </p:nvPr>
        </p:nvSpPr>
        <p:spPr/>
        <p:txBody>
          <a:bodyPr/>
          <a:lstStyle/>
          <a:p>
            <a:r>
              <a:rPr lang="en-US" dirty="0"/>
              <a:t>In Kubernetes, YAML files are used to:</a:t>
            </a:r>
            <a:br>
              <a:rPr lang="en-US" dirty="0"/>
            </a:br>
            <a:r>
              <a:rPr lang="en-US" dirty="0"/>
              <a:t>a) Watch movies</a:t>
            </a:r>
            <a:br>
              <a:rPr lang="en-US" dirty="0"/>
            </a:br>
            <a:r>
              <a:rPr lang="en-US" dirty="0"/>
              <a:t>b) Define objects like Pods and Services</a:t>
            </a:r>
            <a:br>
              <a:rPr lang="en-US" dirty="0"/>
            </a:br>
            <a:r>
              <a:rPr lang="en-US" dirty="0"/>
              <a:t>c) Install Jenkins</a:t>
            </a:r>
            <a:br>
              <a:rPr lang="en-US" dirty="0"/>
            </a:br>
            <a:r>
              <a:rPr lang="en-US" dirty="0"/>
              <a:t>d) Store passwords</a:t>
            </a:r>
            <a:endParaRPr lang="en-IN" dirty="0"/>
          </a:p>
        </p:txBody>
      </p:sp>
    </p:spTree>
    <p:extLst>
      <p:ext uri="{BB962C8B-B14F-4D97-AF65-F5344CB8AC3E}">
        <p14:creationId xmlns:p14="http://schemas.microsoft.com/office/powerpoint/2010/main" val="2830260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B747-20E7-DB2C-C73B-AA74994FCF62}"/>
              </a:ext>
            </a:extLst>
          </p:cNvPr>
          <p:cNvSpPr>
            <a:spLocks noGrp="1"/>
          </p:cNvSpPr>
          <p:nvPr>
            <p:ph type="title"/>
          </p:nvPr>
        </p:nvSpPr>
        <p:spPr/>
        <p:txBody>
          <a:bodyPr/>
          <a:lstStyle/>
          <a:p>
            <a:r>
              <a:rPr lang="en-IN" dirty="0" err="1"/>
              <a:t>Mcq</a:t>
            </a:r>
            <a:r>
              <a:rPr lang="en-IN" dirty="0"/>
              <a:t> 19</a:t>
            </a:r>
          </a:p>
        </p:txBody>
      </p:sp>
      <p:sp>
        <p:nvSpPr>
          <p:cNvPr id="3" name="Content Placeholder 2">
            <a:extLst>
              <a:ext uri="{FF2B5EF4-FFF2-40B4-BE49-F238E27FC236}">
                <a16:creationId xmlns:a16="http://schemas.microsoft.com/office/drawing/2014/main" id="{FA92A1BC-01FE-7D59-D038-D69F362ECD9F}"/>
              </a:ext>
            </a:extLst>
          </p:cNvPr>
          <p:cNvSpPr>
            <a:spLocks noGrp="1"/>
          </p:cNvSpPr>
          <p:nvPr>
            <p:ph idx="1"/>
          </p:nvPr>
        </p:nvSpPr>
        <p:spPr/>
        <p:txBody>
          <a:bodyPr/>
          <a:lstStyle/>
          <a:p>
            <a:r>
              <a:rPr lang="en-IN" dirty="0"/>
              <a:t>The correct flow in CI/CD with these tools is:</a:t>
            </a:r>
            <a:br>
              <a:rPr lang="en-IN" dirty="0"/>
            </a:br>
            <a:r>
              <a:rPr lang="en-IN" dirty="0"/>
              <a:t>a) Jenkins builds → Docker images → Kubernetes deploys</a:t>
            </a:r>
            <a:br>
              <a:rPr lang="en-IN" dirty="0"/>
            </a:br>
            <a:r>
              <a:rPr lang="en-IN" dirty="0"/>
              <a:t>b) Kubernetes builds → Jenkins deploys → Docker runs</a:t>
            </a:r>
            <a:br>
              <a:rPr lang="en-IN" dirty="0"/>
            </a:br>
            <a:r>
              <a:rPr lang="en-IN" dirty="0"/>
              <a:t>c) Docker builds → Jenkins deploys → Kubernetes makes images</a:t>
            </a:r>
            <a:br>
              <a:rPr lang="en-IN" dirty="0"/>
            </a:br>
            <a:r>
              <a:rPr lang="en-IN" dirty="0"/>
              <a:t>d) Jenkins deploys → Docker orchestrates → Kubernetes runs CI jobs</a:t>
            </a:r>
          </a:p>
        </p:txBody>
      </p:sp>
    </p:spTree>
    <p:extLst>
      <p:ext uri="{BB962C8B-B14F-4D97-AF65-F5344CB8AC3E}">
        <p14:creationId xmlns:p14="http://schemas.microsoft.com/office/powerpoint/2010/main" val="1695015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2FC1-D037-BBDC-7143-368CD71C8FF5}"/>
              </a:ext>
            </a:extLst>
          </p:cNvPr>
          <p:cNvSpPr>
            <a:spLocks noGrp="1"/>
          </p:cNvSpPr>
          <p:nvPr>
            <p:ph type="title"/>
          </p:nvPr>
        </p:nvSpPr>
        <p:spPr/>
        <p:txBody>
          <a:bodyPr/>
          <a:lstStyle/>
          <a:p>
            <a:r>
              <a:rPr lang="en-IN" dirty="0" err="1"/>
              <a:t>Mcq</a:t>
            </a:r>
            <a:r>
              <a:rPr lang="en-IN" dirty="0"/>
              <a:t> 20</a:t>
            </a:r>
          </a:p>
        </p:txBody>
      </p:sp>
      <p:sp>
        <p:nvSpPr>
          <p:cNvPr id="3" name="Content Placeholder 2">
            <a:extLst>
              <a:ext uri="{FF2B5EF4-FFF2-40B4-BE49-F238E27FC236}">
                <a16:creationId xmlns:a16="http://schemas.microsoft.com/office/drawing/2014/main" id="{B4A06AF0-48FC-E2A6-1553-CDCE89AB49B5}"/>
              </a:ext>
            </a:extLst>
          </p:cNvPr>
          <p:cNvSpPr>
            <a:spLocks noGrp="1"/>
          </p:cNvSpPr>
          <p:nvPr>
            <p:ph idx="1"/>
          </p:nvPr>
        </p:nvSpPr>
        <p:spPr/>
        <p:txBody>
          <a:bodyPr/>
          <a:lstStyle/>
          <a:p>
            <a:r>
              <a:rPr lang="en-US" dirty="0"/>
              <a:t>Which Kubernetes object is responsible for load balancing and service discovery?</a:t>
            </a:r>
            <a:br>
              <a:rPr lang="en-US" dirty="0"/>
            </a:br>
            <a:r>
              <a:rPr lang="en-US" dirty="0"/>
              <a:t>a) Deployment</a:t>
            </a:r>
            <a:br>
              <a:rPr lang="en-US" dirty="0"/>
            </a:br>
            <a:r>
              <a:rPr lang="en-US" dirty="0"/>
              <a:t>b) </a:t>
            </a:r>
            <a:r>
              <a:rPr lang="en-US" dirty="0" err="1"/>
              <a:t>ConfigMap</a:t>
            </a:r>
            <a:br>
              <a:rPr lang="en-US" dirty="0"/>
            </a:br>
            <a:r>
              <a:rPr lang="en-US" dirty="0"/>
              <a:t>c) Service</a:t>
            </a:r>
            <a:br>
              <a:rPr lang="en-US" dirty="0"/>
            </a:br>
            <a:r>
              <a:rPr lang="en-US" dirty="0"/>
              <a:t>d) ReplicaSet</a:t>
            </a:r>
            <a:endParaRPr lang="en-IN" dirty="0"/>
          </a:p>
        </p:txBody>
      </p:sp>
    </p:spTree>
    <p:extLst>
      <p:ext uri="{BB962C8B-B14F-4D97-AF65-F5344CB8AC3E}">
        <p14:creationId xmlns:p14="http://schemas.microsoft.com/office/powerpoint/2010/main" val="10373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39987-A869-77AA-B99E-3F95CA940F27}"/>
              </a:ext>
            </a:extLst>
          </p:cNvPr>
          <p:cNvSpPr>
            <a:spLocks noGrp="1"/>
          </p:cNvSpPr>
          <p:nvPr>
            <p:ph type="title"/>
          </p:nvPr>
        </p:nvSpPr>
        <p:spPr/>
        <p:txBody>
          <a:bodyPr/>
          <a:lstStyle/>
          <a:p>
            <a:r>
              <a:rPr lang="en-IN" dirty="0" err="1"/>
              <a:t>jenkins</a:t>
            </a:r>
            <a:r>
              <a:rPr lang="en-IN" dirty="0"/>
              <a:t> Pipeline (Basic)</a:t>
            </a:r>
          </a:p>
        </p:txBody>
      </p:sp>
      <p:sp>
        <p:nvSpPr>
          <p:cNvPr id="3" name="Content Placeholder 2">
            <a:extLst>
              <a:ext uri="{FF2B5EF4-FFF2-40B4-BE49-F238E27FC236}">
                <a16:creationId xmlns:a16="http://schemas.microsoft.com/office/drawing/2014/main" id="{73538892-69BA-320B-A60B-0F2956696912}"/>
              </a:ext>
            </a:extLst>
          </p:cNvPr>
          <p:cNvSpPr>
            <a:spLocks noGrp="1"/>
          </p:cNvSpPr>
          <p:nvPr>
            <p:ph idx="1"/>
          </p:nvPr>
        </p:nvSpPr>
        <p:spPr/>
        <p:txBody>
          <a:bodyPr/>
          <a:lstStyle/>
          <a:p>
            <a:r>
              <a:rPr lang="en-US" dirty="0"/>
              <a:t>Jenkins Pipeline (or simply "Pipeline" with a capital "P") is a suite of plugins which supports implementing and integrating </a:t>
            </a:r>
            <a:r>
              <a:rPr lang="en-US" i="1" dirty="0"/>
              <a:t>continuous delivery pipelines</a:t>
            </a:r>
            <a:r>
              <a:rPr lang="en-US" dirty="0"/>
              <a:t> into Jenkins.</a:t>
            </a:r>
          </a:p>
          <a:p>
            <a:r>
              <a:rPr lang="en-US" dirty="0"/>
              <a:t>A </a:t>
            </a:r>
            <a:r>
              <a:rPr lang="en-US" i="1" dirty="0"/>
              <a:t>continuous delivery (CD) pipeline</a:t>
            </a:r>
            <a:r>
              <a:rPr lang="en-US" dirty="0"/>
              <a:t> is an automated expression of your process for getting software from version control right through to your users and customers. Every change to your software (committed in source control) goes through a complex process on its way to being released. This process involves building the software in a reliable and repeatable manner, as well as progressing the built software (called a "build") through multiple stages of testing and deployment.</a:t>
            </a:r>
          </a:p>
          <a:p>
            <a:endParaRPr lang="en-IN" dirty="0"/>
          </a:p>
        </p:txBody>
      </p:sp>
    </p:spTree>
    <p:extLst>
      <p:ext uri="{BB962C8B-B14F-4D97-AF65-F5344CB8AC3E}">
        <p14:creationId xmlns:p14="http://schemas.microsoft.com/office/powerpoint/2010/main" val="67914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3512-2EE1-156B-1006-EA5BAAEAB032}"/>
              </a:ext>
            </a:extLst>
          </p:cNvPr>
          <p:cNvSpPr>
            <a:spLocks noGrp="1"/>
          </p:cNvSpPr>
          <p:nvPr>
            <p:ph type="title"/>
          </p:nvPr>
        </p:nvSpPr>
        <p:spPr>
          <a:xfrm>
            <a:off x="1024128" y="585216"/>
            <a:ext cx="9720072" cy="1363327"/>
          </a:xfrm>
        </p:spPr>
        <p:txBody>
          <a:bodyPr/>
          <a:lstStyle/>
          <a:p>
            <a:r>
              <a:rPr lang="en-IN" dirty="0"/>
              <a:t>Jenkins Real-Life Use Cases</a:t>
            </a:r>
          </a:p>
        </p:txBody>
      </p:sp>
      <p:sp>
        <p:nvSpPr>
          <p:cNvPr id="3" name="Content Placeholder 2">
            <a:extLst>
              <a:ext uri="{FF2B5EF4-FFF2-40B4-BE49-F238E27FC236}">
                <a16:creationId xmlns:a16="http://schemas.microsoft.com/office/drawing/2014/main" id="{96AD4C15-F938-4A38-EE77-32D23C60BB1D}"/>
              </a:ext>
            </a:extLst>
          </p:cNvPr>
          <p:cNvSpPr>
            <a:spLocks noGrp="1"/>
          </p:cNvSpPr>
          <p:nvPr>
            <p:ph idx="1"/>
          </p:nvPr>
        </p:nvSpPr>
        <p:spPr>
          <a:xfrm>
            <a:off x="1024128" y="1807029"/>
            <a:ext cx="9720073" cy="4502331"/>
          </a:xfrm>
        </p:spPr>
        <p:txBody>
          <a:bodyPr/>
          <a:lstStyle/>
          <a:p>
            <a:pPr marL="457200" indent="-457200">
              <a:buFont typeface="+mj-lt"/>
              <a:buAutoNum type="arabicPeriod"/>
            </a:pPr>
            <a:r>
              <a:rPr lang="en-US" dirty="0"/>
              <a:t>Auto-build when code is pushed to GitHub.</a:t>
            </a:r>
          </a:p>
          <a:p>
            <a:pPr marL="457200" indent="-457200">
              <a:buFont typeface="+mj-lt"/>
              <a:buAutoNum type="arabicPeriod"/>
            </a:pPr>
            <a:r>
              <a:rPr lang="en-US" dirty="0"/>
              <a:t>Run automated test cases.</a:t>
            </a:r>
          </a:p>
          <a:p>
            <a:pPr marL="457200" indent="-457200">
              <a:buFont typeface="+mj-lt"/>
              <a:buAutoNum type="arabicPeriod"/>
            </a:pPr>
            <a:r>
              <a:rPr lang="en-US" dirty="0"/>
              <a:t>Deploy applications to servers (Tomcat, Docker, Kubernetes).</a:t>
            </a:r>
          </a:p>
          <a:p>
            <a:pPr marL="457200" indent="-457200">
              <a:buFont typeface="+mj-lt"/>
              <a:buAutoNum type="arabicPeriod"/>
            </a:pPr>
            <a:r>
              <a:rPr lang="en-US" dirty="0"/>
              <a:t>Schedule jobs (nightly builds, backups).</a:t>
            </a:r>
            <a:endParaRPr lang="en-IN" dirty="0"/>
          </a:p>
        </p:txBody>
      </p:sp>
    </p:spTree>
    <p:extLst>
      <p:ext uri="{BB962C8B-B14F-4D97-AF65-F5344CB8AC3E}">
        <p14:creationId xmlns:p14="http://schemas.microsoft.com/office/powerpoint/2010/main" val="83599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7970-8586-7F48-6DD7-AEBA0A8D4E2A}"/>
              </a:ext>
            </a:extLst>
          </p:cNvPr>
          <p:cNvSpPr>
            <a:spLocks noGrp="1"/>
          </p:cNvSpPr>
          <p:nvPr>
            <p:ph type="title"/>
          </p:nvPr>
        </p:nvSpPr>
        <p:spPr/>
        <p:txBody>
          <a:bodyPr/>
          <a:lstStyle/>
          <a:p>
            <a:r>
              <a:rPr lang="en-IN" dirty="0"/>
              <a:t>Jenkins architecture</a:t>
            </a:r>
          </a:p>
        </p:txBody>
      </p:sp>
      <p:sp>
        <p:nvSpPr>
          <p:cNvPr id="4" name="Rectangle 1">
            <a:extLst>
              <a:ext uri="{FF2B5EF4-FFF2-40B4-BE49-F238E27FC236}">
                <a16:creationId xmlns:a16="http://schemas.microsoft.com/office/drawing/2014/main" id="{1A14C9B5-109E-413D-CFF1-B4B8DDC8151F}"/>
              </a:ext>
            </a:extLst>
          </p:cNvPr>
          <p:cNvSpPr>
            <a:spLocks noGrp="1" noChangeArrowheads="1"/>
          </p:cNvSpPr>
          <p:nvPr>
            <p:ph idx="1"/>
          </p:nvPr>
        </p:nvSpPr>
        <p:spPr bwMode="auto">
          <a:xfrm>
            <a:off x="1024127" y="2419193"/>
            <a:ext cx="1088484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Jenkins Master (Controller)</a:t>
            </a:r>
            <a:r>
              <a:rPr kumimoji="0" lang="en-US" altLang="en-US" sz="1800" b="0" i="0" u="none" strike="noStrike" cap="none" normalizeH="0" baseline="0" dirty="0">
                <a:ln>
                  <a:noFill/>
                </a:ln>
                <a:solidFill>
                  <a:schemeClr val="tx1"/>
                </a:solidFill>
                <a:effectLst/>
                <a:latin typeface="Arial" panose="020B0604020202020204" pitchFamily="34" charset="0"/>
              </a:rPr>
              <a:t> → Brain of Jenkins. It manages jobs, schedules builds, distributes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Agents (Nodes/Slaves)</a:t>
            </a:r>
            <a:r>
              <a:rPr kumimoji="0" lang="en-US" altLang="en-US" sz="1800" b="0" i="0" u="none" strike="noStrike" cap="none" normalizeH="0" baseline="0" dirty="0">
                <a:ln>
                  <a:noFill/>
                </a:ln>
                <a:solidFill>
                  <a:schemeClr val="tx1"/>
                </a:solidFill>
                <a:effectLst/>
                <a:latin typeface="Arial" panose="020B0604020202020204" pitchFamily="34" charset="0"/>
              </a:rPr>
              <a:t> → Machines where jobs actually run.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Plugins</a:t>
            </a:r>
            <a:r>
              <a:rPr kumimoji="0" lang="en-US" altLang="en-US" sz="1800" b="0" i="0" u="none" strike="noStrike" cap="none" normalizeH="0" baseline="0" dirty="0">
                <a:ln>
                  <a:noFill/>
                </a:ln>
                <a:solidFill>
                  <a:schemeClr val="tx1"/>
                </a:solidFill>
                <a:effectLst/>
                <a:latin typeface="Arial" panose="020B0604020202020204" pitchFamily="34" charset="0"/>
              </a:rPr>
              <a:t> → Add features like Git integration, Docker build, Slack notifications.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Jobs</a:t>
            </a:r>
            <a:r>
              <a:rPr kumimoji="0" lang="en-US" altLang="en-US" sz="1800" b="0" i="0" u="none" strike="noStrike" cap="none" normalizeH="0" baseline="0" dirty="0">
                <a:ln>
                  <a:noFill/>
                </a:ln>
                <a:solidFill>
                  <a:schemeClr val="tx1"/>
                </a:solidFill>
                <a:effectLst/>
                <a:latin typeface="Arial" panose="020B0604020202020204" pitchFamily="34" charset="0"/>
              </a:rPr>
              <a:t> → The tasks Jenkins does (build, test, deploy).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Pipelines</a:t>
            </a:r>
            <a:r>
              <a:rPr kumimoji="0" lang="en-US" altLang="en-US" sz="1800" b="0" i="0" u="none" strike="noStrike" cap="none" normalizeH="0" baseline="0" dirty="0">
                <a:ln>
                  <a:noFill/>
                </a:ln>
                <a:solidFill>
                  <a:schemeClr val="tx1"/>
                </a:solidFill>
                <a:effectLst/>
                <a:latin typeface="Arial" panose="020B0604020202020204" pitchFamily="34" charset="0"/>
              </a:rPr>
              <a:t> → Step-by-step scripts that describe the job.</a:t>
            </a:r>
          </a:p>
        </p:txBody>
      </p:sp>
    </p:spTree>
    <p:extLst>
      <p:ext uri="{BB962C8B-B14F-4D97-AF65-F5344CB8AC3E}">
        <p14:creationId xmlns:p14="http://schemas.microsoft.com/office/powerpoint/2010/main" val="138558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F0FE-FE3F-ECAE-928C-F65D7392D82B}"/>
              </a:ext>
            </a:extLst>
          </p:cNvPr>
          <p:cNvSpPr>
            <a:spLocks noGrp="1"/>
          </p:cNvSpPr>
          <p:nvPr>
            <p:ph type="title"/>
          </p:nvPr>
        </p:nvSpPr>
        <p:spPr/>
        <p:txBody>
          <a:bodyPr/>
          <a:lstStyle/>
          <a:p>
            <a:r>
              <a:rPr lang="en-IN" dirty="0"/>
              <a:t>Jenkins architecture</a:t>
            </a:r>
          </a:p>
        </p:txBody>
      </p:sp>
      <p:sp>
        <p:nvSpPr>
          <p:cNvPr id="4" name="Rectangle 1">
            <a:extLst>
              <a:ext uri="{FF2B5EF4-FFF2-40B4-BE49-F238E27FC236}">
                <a16:creationId xmlns:a16="http://schemas.microsoft.com/office/drawing/2014/main" id="{F6DF7A2C-8033-7680-8C33-5A8E002D035D}"/>
              </a:ext>
            </a:extLst>
          </p:cNvPr>
          <p:cNvSpPr>
            <a:spLocks noGrp="1" noChangeArrowheads="1"/>
          </p:cNvSpPr>
          <p:nvPr>
            <p:ph idx="1"/>
          </p:nvPr>
        </p:nvSpPr>
        <p:spPr bwMode="auto">
          <a:xfrm>
            <a:off x="1024128" y="3420517"/>
            <a:ext cx="673787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Code pushed to GitHub.</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Git plugin in Jenkins detects change.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Jenkins pulls code → builds it (using Maven/Gradle/NPM).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Runs tests (JUnit/Selenium).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If success → deploy to server (Tomcat, Docker, Kubernetes).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Sends notification (Slack/Email).</a:t>
            </a:r>
          </a:p>
        </p:txBody>
      </p:sp>
    </p:spTree>
    <p:extLst>
      <p:ext uri="{BB962C8B-B14F-4D97-AF65-F5344CB8AC3E}">
        <p14:creationId xmlns:p14="http://schemas.microsoft.com/office/powerpoint/2010/main" val="330259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F902-DC15-0BF8-779A-BF0E472398CA}"/>
              </a:ext>
            </a:extLst>
          </p:cNvPr>
          <p:cNvSpPr>
            <a:spLocks noGrp="1"/>
          </p:cNvSpPr>
          <p:nvPr>
            <p:ph type="title"/>
          </p:nvPr>
        </p:nvSpPr>
        <p:spPr/>
        <p:txBody>
          <a:bodyPr/>
          <a:lstStyle/>
          <a:p>
            <a:r>
              <a:rPr lang="en-IN" dirty="0"/>
              <a:t>Types of Jenkins Jobs</a:t>
            </a:r>
          </a:p>
        </p:txBody>
      </p:sp>
      <p:sp>
        <p:nvSpPr>
          <p:cNvPr id="3" name="Content Placeholder 2">
            <a:extLst>
              <a:ext uri="{FF2B5EF4-FFF2-40B4-BE49-F238E27FC236}">
                <a16:creationId xmlns:a16="http://schemas.microsoft.com/office/drawing/2014/main" id="{471BC4FF-F06A-37DA-028A-9C418232315D}"/>
              </a:ext>
            </a:extLst>
          </p:cNvPr>
          <p:cNvSpPr>
            <a:spLocks noGrp="1"/>
          </p:cNvSpPr>
          <p:nvPr>
            <p:ph idx="1"/>
          </p:nvPr>
        </p:nvSpPr>
        <p:spPr/>
        <p:txBody>
          <a:bodyPr/>
          <a:lstStyle/>
          <a:p>
            <a:pPr marL="457200" indent="-457200">
              <a:buFont typeface="+mj-lt"/>
              <a:buAutoNum type="arabicPeriod"/>
            </a:pPr>
            <a:r>
              <a:rPr lang="en-IN" dirty="0"/>
              <a:t>Freestyle Project – Simple, point-and-click configuration. (Good for beginners).</a:t>
            </a:r>
          </a:p>
          <a:p>
            <a:pPr marL="457200" indent="-457200">
              <a:buFont typeface="+mj-lt"/>
              <a:buAutoNum type="arabicPeriod"/>
            </a:pPr>
            <a:r>
              <a:rPr lang="en-IN" dirty="0"/>
              <a:t>Pipeline – Scripted in </a:t>
            </a:r>
            <a:r>
              <a:rPr lang="en-IN" dirty="0" err="1"/>
              <a:t>Jenkinsfile</a:t>
            </a:r>
            <a:r>
              <a:rPr lang="en-IN" dirty="0"/>
              <a:t> (better for automation and teams).</a:t>
            </a:r>
          </a:p>
          <a:p>
            <a:pPr marL="457200" indent="-457200">
              <a:buFont typeface="+mj-lt"/>
              <a:buAutoNum type="arabicPeriod"/>
            </a:pPr>
            <a:r>
              <a:rPr lang="en-IN" dirty="0"/>
              <a:t>Multibranch Pipeline – Handles multiple branches (e.g., dev, QA, prod) automatically.</a:t>
            </a:r>
          </a:p>
          <a:p>
            <a:pPr marL="457200" indent="-457200">
              <a:buFont typeface="+mj-lt"/>
              <a:buAutoNum type="arabicPeriod"/>
            </a:pPr>
            <a:r>
              <a:rPr lang="en-IN" dirty="0"/>
              <a:t>Folder – Organize jobs in folders.</a:t>
            </a:r>
          </a:p>
        </p:txBody>
      </p:sp>
    </p:spTree>
    <p:extLst>
      <p:ext uri="{BB962C8B-B14F-4D97-AF65-F5344CB8AC3E}">
        <p14:creationId xmlns:p14="http://schemas.microsoft.com/office/powerpoint/2010/main" val="3551971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880</TotalTime>
  <Words>2542</Words>
  <Application>Microsoft Office PowerPoint</Application>
  <PresentationFormat>Widescreen</PresentationFormat>
  <Paragraphs>204</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Unicode MS</vt:lpstr>
      <vt:lpstr>Tw Cen MT</vt:lpstr>
      <vt:lpstr>Tw Cen MT Condensed</vt:lpstr>
      <vt:lpstr>Wingdings 3</vt:lpstr>
      <vt:lpstr>Integral</vt:lpstr>
      <vt:lpstr>Devops tools</vt:lpstr>
      <vt:lpstr>jenkins</vt:lpstr>
      <vt:lpstr>Why Use Jenkins?</vt:lpstr>
      <vt:lpstr>First Job in Jenkins</vt:lpstr>
      <vt:lpstr>jenkins Pipeline (Basic)</vt:lpstr>
      <vt:lpstr>Jenkins Real-Life Use Cases</vt:lpstr>
      <vt:lpstr>Jenkins architecture</vt:lpstr>
      <vt:lpstr>Jenkins architecture</vt:lpstr>
      <vt:lpstr>Types of Jenkins Jobs</vt:lpstr>
      <vt:lpstr>Jenkins dashboard</vt:lpstr>
      <vt:lpstr>docker</vt:lpstr>
      <vt:lpstr>Docker platform</vt:lpstr>
      <vt:lpstr>Docker architecture</vt:lpstr>
      <vt:lpstr>Docker architecture</vt:lpstr>
      <vt:lpstr>Why use docker for e2e testing</vt:lpstr>
      <vt:lpstr>Core Docker Concepts</vt:lpstr>
      <vt:lpstr>Docker in e2e testing</vt:lpstr>
      <vt:lpstr>Benefit of docker</vt:lpstr>
      <vt:lpstr>kubernates</vt:lpstr>
      <vt:lpstr>Why kubernates</vt:lpstr>
      <vt:lpstr>Kubernetes Key Concepts</vt:lpstr>
      <vt:lpstr>Kubernetes Key Concepts</vt:lpstr>
      <vt:lpstr>Kubernetes Key Concepts</vt:lpstr>
      <vt:lpstr>Kubernates key concepts</vt:lpstr>
      <vt:lpstr>Kubernates workflow</vt:lpstr>
      <vt:lpstr>Mcq 1</vt:lpstr>
      <vt:lpstr>Mcq 2</vt:lpstr>
      <vt:lpstr>Mcq 3</vt:lpstr>
      <vt:lpstr>Mcq 4</vt:lpstr>
      <vt:lpstr>Mcq 5</vt:lpstr>
      <vt:lpstr>Mcq 6</vt:lpstr>
      <vt:lpstr>Mcq 7</vt:lpstr>
      <vt:lpstr>Mcq 8</vt:lpstr>
      <vt:lpstr>Mcq 9</vt:lpstr>
      <vt:lpstr>Mcq 10</vt:lpstr>
      <vt:lpstr>Mcq 11</vt:lpstr>
      <vt:lpstr>Mcq 12</vt:lpstr>
      <vt:lpstr>Mcq 13</vt:lpstr>
      <vt:lpstr>Mcq 14</vt:lpstr>
      <vt:lpstr>Mcq 15</vt:lpstr>
      <vt:lpstr>Mcq 16</vt:lpstr>
      <vt:lpstr>Mcq 17</vt:lpstr>
      <vt:lpstr>Mcq 18</vt:lpstr>
      <vt:lpstr>Mcq 19</vt:lpstr>
      <vt:lpstr>Mcq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56</cp:revision>
  <dcterms:created xsi:type="dcterms:W3CDTF">2025-08-27T15:23:04Z</dcterms:created>
  <dcterms:modified xsi:type="dcterms:W3CDTF">2025-08-28T06:03:39Z</dcterms:modified>
</cp:coreProperties>
</file>