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83" r:id="rId5"/>
    <p:sldId id="284" r:id="rId6"/>
    <p:sldId id="285" r:id="rId7"/>
    <p:sldId id="286" r:id="rId8"/>
    <p:sldId id="28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22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5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5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5C0E1F-8246-41A9-923C-BA584876E510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93FFF5-2DB1-479B-9C75-A09CBB7102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F112-FEB9-C150-B678-C20CCAF3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0BFF-4454-62B5-864A-41DDC03FA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7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543-FC5F-0F68-04AD-1EF4420C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87127"/>
          </a:xfrm>
        </p:spPr>
        <p:txBody>
          <a:bodyPr/>
          <a:lstStyle/>
          <a:p>
            <a:r>
              <a:rPr lang="en-IN" dirty="0"/>
              <a:t>What will happen if not using </a:t>
            </a:r>
            <a:r>
              <a:rPr lang="en-IN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96D2-EEE9-FCE6-2F9F-5CEB729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2343"/>
            <a:ext cx="9720073" cy="4437017"/>
          </a:xfrm>
        </p:spPr>
        <p:txBody>
          <a:bodyPr/>
          <a:lstStyle/>
          <a:p>
            <a:r>
              <a:rPr lang="en-US" b="1" dirty="0"/>
              <a:t>Difficulty Scaling &amp; Innovating</a:t>
            </a:r>
          </a:p>
          <a:p>
            <a:r>
              <a:rPr lang="en-US" dirty="0"/>
              <a:t>Infrastructure scaling is manual and slow without cloud automation or </a:t>
            </a:r>
            <a:r>
              <a:rPr lang="en-US" dirty="0" err="1"/>
              <a:t>IaC</a:t>
            </a:r>
            <a:r>
              <a:rPr lang="en-US" dirty="0"/>
              <a:t>.</a:t>
            </a:r>
          </a:p>
          <a:p>
            <a:r>
              <a:rPr lang="en-US" dirty="0"/>
              <a:t>Adapting to market changes or customer feedback takes longer.</a:t>
            </a:r>
          </a:p>
          <a:p>
            <a:r>
              <a:rPr lang="en-US" dirty="0"/>
              <a:t>Competitors using DevOps can outpace your delivery speed.</a:t>
            </a:r>
          </a:p>
          <a:p>
            <a:r>
              <a:rPr lang="en-US" b="1" dirty="0"/>
              <a:t>Security as an Afterthought</a:t>
            </a:r>
          </a:p>
          <a:p>
            <a:r>
              <a:rPr lang="en-US" dirty="0"/>
              <a:t>Without </a:t>
            </a:r>
            <a:r>
              <a:rPr lang="en-US" dirty="0" err="1"/>
              <a:t>DevSecOps</a:t>
            </a:r>
            <a:r>
              <a:rPr lang="en-US" dirty="0"/>
              <a:t>, security checks happen late in the process.</a:t>
            </a:r>
          </a:p>
          <a:p>
            <a:r>
              <a:rPr lang="en-US" dirty="0"/>
              <a:t>Vulnerabilities may remain undiscovered until production.</a:t>
            </a:r>
          </a:p>
          <a:p>
            <a:r>
              <a:rPr lang="en-US" dirty="0"/>
              <a:t>Compliance audits become painful and time-consuming.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8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3F9C-BD52-A825-7128-EB6212C1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2584"/>
          </a:xfrm>
        </p:spPr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3E5277-0263-7AFA-0DB9-6ADB58E33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68163"/>
              </p:ext>
            </p:extLst>
          </p:nvPr>
        </p:nvGraphicFramePr>
        <p:xfrm>
          <a:off x="881742" y="1349376"/>
          <a:ext cx="10406743" cy="5546696"/>
        </p:xfrm>
        <a:graphic>
          <a:graphicData uri="http://schemas.openxmlformats.org/drawingml/2006/table">
            <a:tbl>
              <a:tblPr/>
              <a:tblGrid>
                <a:gridCol w="2981988">
                  <a:extLst>
                    <a:ext uri="{9D8B030D-6E8A-4147-A177-3AD203B41FA5}">
                      <a16:colId xmlns:a16="http://schemas.microsoft.com/office/drawing/2014/main" val="3081454173"/>
                    </a:ext>
                  </a:extLst>
                </a:gridCol>
                <a:gridCol w="4012134">
                  <a:extLst>
                    <a:ext uri="{9D8B030D-6E8A-4147-A177-3AD203B41FA5}">
                      <a16:colId xmlns:a16="http://schemas.microsoft.com/office/drawing/2014/main" val="4165500440"/>
                    </a:ext>
                  </a:extLst>
                </a:gridCol>
                <a:gridCol w="3412621">
                  <a:extLst>
                    <a:ext uri="{9D8B030D-6E8A-4147-A177-3AD203B41FA5}">
                      <a16:colId xmlns:a16="http://schemas.microsoft.com/office/drawing/2014/main" val="3159688041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highlight>
                            <a:srgbClr val="FFFF00"/>
                          </a:highlight>
                        </a:rPr>
                        <a:t>Category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highlight>
                            <a:srgbClr val="FFFF00"/>
                          </a:highlight>
                        </a:rPr>
                        <a:t>Purpose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highlight>
                            <a:srgbClr val="FFFF00"/>
                          </a:highlight>
                        </a:rPr>
                        <a:t>Examples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59398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Planning &amp; Collaboration</a:t>
                      </a:r>
                      <a:endParaRPr lang="en-IN" sz="1600" dirty="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Manage projects, track issues, and enable team communication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Jira, Trello, Confluence, Slack, MS Teams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09018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Source Code Management (SCM)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Store and version control code, enable collaboration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Git, GitHub, GitLab, Bitbucket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71177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Continuous Integration (CI)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Automate code building and testing after every change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Jenkins, GitHub Actions, GitLab CI/CD, CircleCI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81839"/>
                  </a:ext>
                </a:extLst>
              </a:tr>
              <a:tr h="7041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Configuration Management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Automate and manage infrastructure and environment setup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Ansible, Puppet, Chef, </a:t>
                      </a:r>
                      <a:r>
                        <a:rPr lang="en-IN" sz="1600" dirty="0" err="1"/>
                        <a:t>SaltStack</a:t>
                      </a:r>
                      <a:endParaRPr lang="en-IN" sz="1600" dirty="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54504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Containerization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Package applications into lightweight, portable units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Docker, Podman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25100"/>
                  </a:ext>
                </a:extLst>
              </a:tr>
              <a:tr h="49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Container Orchestration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Manage and scale containerized applications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Kubernetes, OpenShift, Docker Swarm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51011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Continuous Delivery/Deployment (CD)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Automate software releases to staging/production environments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Argo CD, Spinnaker, Octopus Deploy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415156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Monitoring &amp; Logging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Track performance, collect logs, and analyze issues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Prometheus, Grafana, ELK Stack, Splunk, Datadog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556997"/>
                  </a:ext>
                </a:extLst>
              </a:tr>
              <a:tr h="7041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Security &amp; DevSecOps</a:t>
                      </a:r>
                      <a:endParaRPr lang="en-IN" sz="1600"/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Integrate security checks and vulnerability scanning into DevOps pipelines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SonarQube, </a:t>
                      </a:r>
                      <a:r>
                        <a:rPr lang="en-US" sz="1600" dirty="0" err="1"/>
                        <a:t>Snyk</a:t>
                      </a:r>
                      <a:r>
                        <a:rPr lang="en-US" sz="1600" dirty="0"/>
                        <a:t>, Aqua Security, </a:t>
                      </a:r>
                      <a:r>
                        <a:rPr lang="en-US" sz="1600" dirty="0" err="1"/>
                        <a:t>HashiCorp</a:t>
                      </a:r>
                      <a:r>
                        <a:rPr lang="en-US" sz="1600" dirty="0"/>
                        <a:t> Vault</a:t>
                      </a:r>
                    </a:p>
                  </a:txBody>
                  <a:tcPr marL="67936" marR="67936" marT="33968" marB="3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1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09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122-A4CB-B8E7-F86F-ABF0E2F2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32698"/>
          </a:xfrm>
        </p:spPr>
        <p:txBody>
          <a:bodyPr/>
          <a:lstStyle/>
          <a:p>
            <a:r>
              <a:rPr lang="en-IN" dirty="0"/>
              <a:t>Planning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162F-2C07-8E81-F551-12A9AC9B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7914"/>
            <a:ext cx="9720073" cy="4491446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Help teams organize work, manage tasks, track progress, and share information.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DevOps is not just about tools; it’s about collaboration. These tools keep developers, testers, and operations aligned.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Jira</a:t>
            </a:r>
            <a:r>
              <a:rPr lang="en-US" dirty="0"/>
              <a:t> – Used for Agile project management, sprint planning, bug tracking.</a:t>
            </a:r>
          </a:p>
          <a:p>
            <a:r>
              <a:rPr lang="en-US" b="1" dirty="0"/>
              <a:t>Trello</a:t>
            </a:r>
            <a:r>
              <a:rPr lang="en-US" dirty="0"/>
              <a:t> – Simple Kanban-style boards for task management.</a:t>
            </a:r>
          </a:p>
          <a:p>
            <a:r>
              <a:rPr lang="en-US" b="1" dirty="0"/>
              <a:t>Confluence</a:t>
            </a:r>
            <a:r>
              <a:rPr lang="en-US" dirty="0"/>
              <a:t> – Documentation and knowledge base.</a:t>
            </a:r>
          </a:p>
          <a:p>
            <a:r>
              <a:rPr lang="en-US" b="1" dirty="0"/>
              <a:t>Slack / Microsoft Teams</a:t>
            </a:r>
            <a:r>
              <a:rPr lang="en-US" dirty="0"/>
              <a:t> – Communication with integrations to CI/CD, monitoring, etc.</a:t>
            </a:r>
          </a:p>
          <a:p>
            <a:r>
              <a:rPr lang="en-US" b="1" dirty="0"/>
              <a:t>Key Benefit:</a:t>
            </a:r>
            <a:r>
              <a:rPr lang="en-US" dirty="0"/>
              <a:t> Everyone knows </a:t>
            </a:r>
            <a:r>
              <a:rPr lang="en-US" i="1" dirty="0"/>
              <a:t>what’s happening</a:t>
            </a:r>
            <a:r>
              <a:rPr lang="en-US" dirty="0"/>
              <a:t>, </a:t>
            </a:r>
            <a:r>
              <a:rPr lang="en-US" i="1" dirty="0"/>
              <a:t>who’s doing what</a:t>
            </a:r>
            <a:r>
              <a:rPr lang="en-US" dirty="0"/>
              <a:t>, and </a:t>
            </a:r>
            <a:r>
              <a:rPr lang="en-US" i="1" dirty="0"/>
              <a:t>when it’s due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20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4AA8-5F89-94D3-89C3-6A739FB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54470"/>
          </a:xfrm>
        </p:spPr>
        <p:txBody>
          <a:bodyPr/>
          <a:lstStyle/>
          <a:p>
            <a:r>
              <a:rPr lang="en-IN" dirty="0"/>
              <a:t>Source Code Management (SCM)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F962-566D-6631-86B3-F6248F77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9686"/>
            <a:ext cx="9720073" cy="4469674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Store, track, and manage changes to code over time.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Prevents overwriting each other’s work, enables rollback, and supports collaboration.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Git</a:t>
            </a:r>
            <a:r>
              <a:rPr lang="en-US" dirty="0"/>
              <a:t> – Distributed version control system.</a:t>
            </a:r>
          </a:p>
          <a:p>
            <a:r>
              <a:rPr lang="en-US" b="1" dirty="0"/>
              <a:t>GitHub</a:t>
            </a:r>
            <a:r>
              <a:rPr lang="en-US" dirty="0"/>
              <a:t> – Git hosting + code reviews + collaboration.</a:t>
            </a:r>
          </a:p>
          <a:p>
            <a:r>
              <a:rPr lang="en-US" b="1" dirty="0"/>
              <a:t>GitLab</a:t>
            </a:r>
            <a:r>
              <a:rPr lang="en-US" dirty="0"/>
              <a:t> – Git hosting + built-in CI/CD.</a:t>
            </a:r>
          </a:p>
          <a:p>
            <a:r>
              <a:rPr lang="en-US" b="1" dirty="0"/>
              <a:t>Bitbucket</a:t>
            </a:r>
            <a:r>
              <a:rPr lang="en-US" dirty="0"/>
              <a:t> – Git hosting with Jira integration.</a:t>
            </a:r>
          </a:p>
          <a:p>
            <a:r>
              <a:rPr lang="en-US" b="1" dirty="0"/>
              <a:t>Key Benefit:</a:t>
            </a:r>
            <a:r>
              <a:rPr lang="en-US" dirty="0"/>
              <a:t> Developers work on different parts of the project without conflict and can merge changes safely.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46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A802-EECD-AEA2-5717-0743937C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19784"/>
          </a:xfrm>
        </p:spPr>
        <p:txBody>
          <a:bodyPr/>
          <a:lstStyle/>
          <a:p>
            <a:r>
              <a:rPr lang="en-IN" dirty="0"/>
              <a:t>Continuous Integration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1B5D-4BA1-656C-317A-0458CBF3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5257"/>
            <a:ext cx="9720073" cy="4524103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Automatically build and test code whenever changes are pushed.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Detects bugs early, avoids "integration hell."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Jenkins</a:t>
            </a:r>
            <a:r>
              <a:rPr lang="en-US" dirty="0"/>
              <a:t> – Popular open-source CI server with plugins.</a:t>
            </a:r>
          </a:p>
          <a:p>
            <a:r>
              <a:rPr lang="en-US" b="1" dirty="0"/>
              <a:t>GitHub Actions</a:t>
            </a:r>
            <a:r>
              <a:rPr lang="en-US" dirty="0"/>
              <a:t> – GitHub-native CI/CD automation.</a:t>
            </a:r>
          </a:p>
          <a:p>
            <a:r>
              <a:rPr lang="en-US" b="1" dirty="0"/>
              <a:t>GitLab CI/CD</a:t>
            </a:r>
            <a:r>
              <a:rPr lang="en-US" dirty="0"/>
              <a:t> – Integrated with GitLab repositories.</a:t>
            </a:r>
          </a:p>
          <a:p>
            <a:r>
              <a:rPr lang="en-US" b="1" dirty="0" err="1"/>
              <a:t>CircleCI</a:t>
            </a:r>
            <a:r>
              <a:rPr lang="en-US" dirty="0"/>
              <a:t> – Cloud-based CI/CD service.</a:t>
            </a:r>
          </a:p>
          <a:p>
            <a:r>
              <a:rPr lang="en-US" b="1" dirty="0"/>
              <a:t>Key Benefit:</a:t>
            </a:r>
            <a:r>
              <a:rPr lang="en-US" dirty="0"/>
              <a:t> Code is always in a </a:t>
            </a:r>
            <a:r>
              <a:rPr lang="en-US" i="1" dirty="0"/>
              <a:t>working</a:t>
            </a:r>
            <a:r>
              <a:rPr lang="en-US" dirty="0"/>
              <a:t>, </a:t>
            </a:r>
            <a:r>
              <a:rPr lang="en-US" i="1" dirty="0"/>
              <a:t>tested</a:t>
            </a:r>
            <a:r>
              <a:rPr lang="en-US" dirty="0"/>
              <a:t>, and </a:t>
            </a:r>
            <a:r>
              <a:rPr lang="en-US" i="1" dirty="0"/>
              <a:t>deployable</a:t>
            </a:r>
            <a:r>
              <a:rPr lang="en-US" dirty="0"/>
              <a:t>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70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959-8B2C-D009-3B17-AF77177F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4727"/>
          </a:xfrm>
        </p:spPr>
        <p:txBody>
          <a:bodyPr/>
          <a:lstStyle/>
          <a:p>
            <a:r>
              <a:rPr lang="en-IN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88E3-9596-41D6-D0F9-EC3D9B85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19943"/>
            <a:ext cx="9720073" cy="4589417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Automate server configuration and maintain consistency across environments.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Manual setup is error-prone; automation ensures reliability and reproducibility.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Ansible</a:t>
            </a:r>
            <a:r>
              <a:rPr lang="en-US" dirty="0"/>
              <a:t> – Agentless automation tool for configuration and deployments.</a:t>
            </a:r>
          </a:p>
          <a:p>
            <a:r>
              <a:rPr lang="en-US" b="1" dirty="0"/>
              <a:t>Puppet</a:t>
            </a:r>
            <a:r>
              <a:rPr lang="en-US" dirty="0"/>
              <a:t> – Manages infrastructure using a declarative language.</a:t>
            </a:r>
          </a:p>
          <a:p>
            <a:r>
              <a:rPr lang="en-US" b="1" dirty="0"/>
              <a:t>Chef</a:t>
            </a:r>
            <a:r>
              <a:rPr lang="en-US" dirty="0"/>
              <a:t> – Infrastructure automation using “recipes” (code).</a:t>
            </a:r>
          </a:p>
          <a:p>
            <a:r>
              <a:rPr lang="en-US" b="1" dirty="0" err="1"/>
              <a:t>SaltStack</a:t>
            </a:r>
            <a:r>
              <a:rPr lang="en-US" dirty="0"/>
              <a:t> – Event-driven automation and orchestration.</a:t>
            </a:r>
          </a:p>
          <a:p>
            <a:r>
              <a:rPr lang="en-US" b="1" dirty="0"/>
              <a:t>Key Benefit:</a:t>
            </a:r>
            <a:r>
              <a:rPr lang="en-US" dirty="0"/>
              <a:t> No more “it works on my machine” — environments are consistent everywhere.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2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A3A4-F3A2-0280-0783-26BE903F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447B-66FC-773A-270D-0665DEBD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Package applications and dependencies into portable, lightweight containers.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Containers run anywhere without worrying about OS differences.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Docker</a:t>
            </a:r>
            <a:r>
              <a:rPr lang="en-US" dirty="0"/>
              <a:t> – Most popular container platform.</a:t>
            </a:r>
          </a:p>
          <a:p>
            <a:r>
              <a:rPr lang="en-US" b="1" dirty="0" err="1"/>
              <a:t>Podman</a:t>
            </a:r>
            <a:r>
              <a:rPr lang="en-US" dirty="0"/>
              <a:t> – Docker alternative without a central daemon.</a:t>
            </a:r>
          </a:p>
          <a:p>
            <a:r>
              <a:rPr lang="en-US" b="1" dirty="0"/>
              <a:t>Key Benefit:</a:t>
            </a:r>
            <a:r>
              <a:rPr lang="en-US" dirty="0"/>
              <a:t> Applications are portable and easy to deploy in any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8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B8AC-D4F9-9B8C-53E1-7473D0C0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0839-25DA-ACFA-A501-800B0956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Manage, scale, and monitor large numbers of containers automatically.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Manually handling hundreds of containers is impossible; orchestration handles deployment, scaling, and networking.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Kubernetes</a:t>
            </a:r>
            <a:r>
              <a:rPr lang="en-US" dirty="0"/>
              <a:t> – Most widely used container orchestrator.</a:t>
            </a:r>
          </a:p>
          <a:p>
            <a:r>
              <a:rPr lang="en-US" b="1" dirty="0"/>
              <a:t>OpenShift</a:t>
            </a:r>
            <a:r>
              <a:rPr lang="en-US" dirty="0"/>
              <a:t> – Red Hat’s enterprise Kubernetes platform.</a:t>
            </a:r>
          </a:p>
          <a:p>
            <a:r>
              <a:rPr lang="en-US" b="1" dirty="0"/>
              <a:t>Docker Swarm</a:t>
            </a:r>
            <a:r>
              <a:rPr lang="en-US" dirty="0"/>
              <a:t> – Simpler container orchestration for Docker.</a:t>
            </a:r>
          </a:p>
          <a:p>
            <a:r>
              <a:rPr lang="en-US" b="1" dirty="0"/>
              <a:t>Key Benefit:</a:t>
            </a:r>
            <a:r>
              <a:rPr lang="en-US" dirty="0"/>
              <a:t> Reliable, automated management of complex containerized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24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D6-A130-1070-14C7-DB7268F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Delivery/Deployment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CF8-D9CE-1DC1-4063-DA2941C8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Automate release processes to deliver updates faster and more frequently.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Shortens time from code commit to production deployment.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Argo CD</a:t>
            </a:r>
            <a:r>
              <a:rPr lang="en-US" dirty="0"/>
              <a:t> – </a:t>
            </a:r>
            <a:r>
              <a:rPr lang="en-US" dirty="0" err="1"/>
              <a:t>GitOps</a:t>
            </a:r>
            <a:r>
              <a:rPr lang="en-US" dirty="0"/>
              <a:t>-based Kubernetes deployment tool.</a:t>
            </a:r>
          </a:p>
          <a:p>
            <a:r>
              <a:rPr lang="en-US" b="1" dirty="0"/>
              <a:t>Spinnaker</a:t>
            </a:r>
            <a:r>
              <a:rPr lang="en-US" dirty="0"/>
              <a:t> – Multi-cloud continuous delivery.</a:t>
            </a:r>
          </a:p>
          <a:p>
            <a:r>
              <a:rPr lang="en-US" b="1" dirty="0"/>
              <a:t>Octopus Deploy</a:t>
            </a:r>
            <a:r>
              <a:rPr lang="en-US" dirty="0"/>
              <a:t> – Automated release management.</a:t>
            </a:r>
          </a:p>
          <a:p>
            <a:r>
              <a:rPr lang="en-US" b="1" dirty="0"/>
              <a:t>Key Benefit:</a:t>
            </a:r>
            <a:r>
              <a:rPr lang="en-US" dirty="0"/>
              <a:t> Frequent, low-risk releases with minimal downtime.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0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4184-5EAA-F48C-0C54-D070A3D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&amp;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F792-A588-AFB3-F745-B3E43715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Purpose:</a:t>
            </a:r>
            <a:r>
              <a:rPr lang="en-IN" dirty="0"/>
              <a:t> Observe application performance, detect issues, and </a:t>
            </a:r>
            <a:r>
              <a:rPr lang="en-IN" dirty="0" err="1"/>
              <a:t>analyze</a:t>
            </a:r>
            <a:r>
              <a:rPr lang="en-IN" dirty="0"/>
              <a:t> logs.</a:t>
            </a:r>
            <a:br>
              <a:rPr lang="en-IN" dirty="0"/>
            </a:br>
            <a:r>
              <a:rPr lang="en-IN" b="1" dirty="0"/>
              <a:t>Why it matters:</a:t>
            </a:r>
            <a:r>
              <a:rPr lang="en-IN" dirty="0"/>
              <a:t> Helps fix problems before users notice them and supports root-cause analysis.</a:t>
            </a:r>
          </a:p>
          <a:p>
            <a:r>
              <a:rPr lang="en-IN" b="1" dirty="0"/>
              <a:t>Examples:</a:t>
            </a:r>
            <a:endParaRPr lang="en-IN" dirty="0"/>
          </a:p>
          <a:p>
            <a:r>
              <a:rPr lang="en-IN" b="1" dirty="0"/>
              <a:t>Prometheus</a:t>
            </a:r>
            <a:r>
              <a:rPr lang="en-IN" dirty="0"/>
              <a:t> – Metrics collection and alerting.</a:t>
            </a:r>
          </a:p>
          <a:p>
            <a:r>
              <a:rPr lang="en-IN" b="1" dirty="0"/>
              <a:t>Grafana</a:t>
            </a:r>
            <a:r>
              <a:rPr lang="en-IN" dirty="0"/>
              <a:t> – Visualization dashboards for metrics.</a:t>
            </a:r>
          </a:p>
          <a:p>
            <a:r>
              <a:rPr lang="en-IN" b="1" dirty="0"/>
              <a:t>ELK Stack</a:t>
            </a:r>
            <a:r>
              <a:rPr lang="en-IN" dirty="0"/>
              <a:t> (Elasticsearch, Logstash, Kibana) – Log collection and analysis.</a:t>
            </a:r>
          </a:p>
          <a:p>
            <a:r>
              <a:rPr lang="en-IN" b="1" dirty="0"/>
              <a:t>Splunk</a:t>
            </a:r>
            <a:r>
              <a:rPr lang="en-IN" dirty="0"/>
              <a:t> – Powerful log and event analysis.</a:t>
            </a:r>
          </a:p>
          <a:p>
            <a:r>
              <a:rPr lang="en-IN" b="1" dirty="0"/>
              <a:t>Datadog / New Relic</a:t>
            </a:r>
            <a:r>
              <a:rPr lang="en-IN" dirty="0"/>
              <a:t> – Application performance monitoring (APM).</a:t>
            </a:r>
          </a:p>
          <a:p>
            <a:r>
              <a:rPr lang="en-IN" b="1" dirty="0"/>
              <a:t>Key Benefit:</a:t>
            </a:r>
            <a:r>
              <a:rPr lang="en-IN" dirty="0"/>
              <a:t> Faster troubleshooting, better system reliability.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56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07A0-4314-40EB-A8D0-598AF412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 u="sng" dirty="0"/>
              <a:t>About Me 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0AE3A07-CF48-AD92-075E-A431196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9721"/>
            <a:ext cx="6531429" cy="467613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My name is Saurabh </a:t>
            </a:r>
            <a:r>
              <a:rPr lang="en-US" sz="2400" dirty="0" err="1"/>
              <a:t>Kandhway</a:t>
            </a:r>
            <a:r>
              <a:rPr lang="en-US" sz="2400" dirty="0"/>
              <a:t> . I have around 12 years of Experience into DevOps and QA Automation  . I am currently working as a Test Lead in one of the Product based MNC .I have around 6+ years of teaching experience into all the tools and technologies used for Cloud. .I am  ISTQB , AZ 900 Microsoft Azure Fundamentals, AWS basic cloud </a:t>
            </a:r>
            <a:r>
              <a:rPr lang="en-US" sz="2400" dirty="0" err="1"/>
              <a:t>practioner,GCP</a:t>
            </a:r>
            <a:r>
              <a:rPr lang="en-US" sz="2400" dirty="0"/>
              <a:t> leader Foundational, </a:t>
            </a:r>
            <a:r>
              <a:rPr lang="en-US" sz="2400" dirty="0" err="1"/>
              <a:t>Pcloudy</a:t>
            </a:r>
            <a:r>
              <a:rPr lang="en-US" sz="2400" dirty="0"/>
              <a:t> (Cloud based environment for Testing) certified testing professional . I am a certified Simplilearn high Engagement trainer.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B365AF8-207C-434E-AAD8-4AB4378B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 r="20311" b="1"/>
          <a:stretch/>
        </p:blipFill>
        <p:spPr>
          <a:xfrm>
            <a:off x="7180864" y="2010896"/>
            <a:ext cx="4223252" cy="40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6157-15B1-C05B-D0D0-7624DF1C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19784"/>
          </a:xfrm>
        </p:spPr>
        <p:txBody>
          <a:bodyPr/>
          <a:lstStyle/>
          <a:p>
            <a:r>
              <a:rPr lang="en-IN" dirty="0"/>
              <a:t>Security &amp; </a:t>
            </a:r>
            <a:r>
              <a:rPr lang="en-IN" dirty="0" err="1"/>
              <a:t>DevSecOps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B42-43FC-F3D7-1582-AC2195A1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404360"/>
          </a:xfrm>
        </p:spPr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Integrate security checks early in the DevOps pipeline (shift-left security).</a:t>
            </a:r>
            <a:br>
              <a:rPr lang="en-US" dirty="0"/>
            </a:br>
            <a:r>
              <a:rPr lang="en-US" b="1" dirty="0"/>
              <a:t>Why it matters:</a:t>
            </a:r>
            <a:r>
              <a:rPr lang="en-US" dirty="0"/>
              <a:t> Prevent vulnerabilities before they reach production.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b="1" dirty="0"/>
              <a:t>SonarQube</a:t>
            </a:r>
            <a:r>
              <a:rPr lang="en-US" dirty="0"/>
              <a:t> – Code quality and security scanning.</a:t>
            </a:r>
          </a:p>
          <a:p>
            <a:r>
              <a:rPr lang="en-US" b="1" dirty="0" err="1"/>
              <a:t>Snyk</a:t>
            </a:r>
            <a:r>
              <a:rPr lang="en-US" dirty="0"/>
              <a:t> – Detects vulnerabilities in dependencies.</a:t>
            </a:r>
          </a:p>
          <a:p>
            <a:r>
              <a:rPr lang="en-US" b="1" dirty="0"/>
              <a:t>Aqua Security</a:t>
            </a:r>
            <a:r>
              <a:rPr lang="en-US" dirty="0"/>
              <a:t> – Container and cloud-native security.</a:t>
            </a:r>
          </a:p>
          <a:p>
            <a:r>
              <a:rPr lang="en-US" b="1" dirty="0" err="1"/>
              <a:t>HashiCorp</a:t>
            </a:r>
            <a:r>
              <a:rPr lang="en-US" b="1" dirty="0"/>
              <a:t> Vault</a:t>
            </a:r>
            <a:r>
              <a:rPr lang="en-US" dirty="0"/>
              <a:t> – Manages secrets, keys, and credentials.</a:t>
            </a:r>
          </a:p>
          <a:p>
            <a:r>
              <a:rPr lang="en-US" b="1" dirty="0"/>
              <a:t>Key Benefit:</a:t>
            </a:r>
            <a:r>
              <a:rPr lang="en-US" dirty="0"/>
              <a:t> Security becomes part of development instead of an afterthought.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8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53AE-B176-38C8-2133-F8BD4B1B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21813"/>
          </a:xfrm>
        </p:spPr>
        <p:txBody>
          <a:bodyPr/>
          <a:lstStyle/>
          <a:p>
            <a:r>
              <a:rPr lang="en-IN" b="1" dirty="0"/>
              <a:t>Git</a:t>
            </a:r>
            <a:r>
              <a:rPr lang="en-IN" dirty="0"/>
              <a:t> – </a:t>
            </a:r>
            <a:r>
              <a:rPr lang="en-IN" i="1" dirty="0"/>
              <a:t>Version Control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058-DDBD-EA85-4D84-644B8ED7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3743"/>
            <a:ext cx="9720073" cy="466561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Category</a:t>
            </a:r>
            <a:r>
              <a:rPr lang="en-IN" b="1" dirty="0"/>
              <a:t>:</a:t>
            </a:r>
            <a:r>
              <a:rPr lang="en-IN" dirty="0"/>
              <a:t> Source Code Management (SCM)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Purpose</a:t>
            </a:r>
            <a:r>
              <a:rPr lang="en-IN" b="1" dirty="0"/>
              <a:t>:</a:t>
            </a:r>
            <a:r>
              <a:rPr lang="en-IN" dirty="0"/>
              <a:t> Track changes in source code, support branching/merging, enable collaboration among developers.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How it works</a:t>
            </a:r>
            <a:r>
              <a:rPr lang="en-IN" b="1" dirty="0"/>
              <a:t>:</a:t>
            </a:r>
            <a:r>
              <a:rPr lang="en-IN" dirty="0"/>
              <a:t> Git maintains a full local repository for each user (distributed VCS), meaning you can commit, branch, and view history offline, then sync with a remote repo.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Key Features:</a:t>
            </a:r>
            <a:endParaRPr lang="en-IN" dirty="0">
              <a:highlight>
                <a:srgbClr val="FFFF00"/>
              </a:highlight>
            </a:endParaRPr>
          </a:p>
          <a:p>
            <a:pPr lvl="0"/>
            <a:r>
              <a:rPr lang="en-IN" dirty="0"/>
              <a:t>Branching and merging without affecting main code until merged.</a:t>
            </a:r>
          </a:p>
          <a:p>
            <a:pPr lvl="0"/>
            <a:r>
              <a:rPr lang="en-IN" dirty="0"/>
              <a:t>Commit history for rollback and auditing.</a:t>
            </a:r>
          </a:p>
          <a:p>
            <a:pPr lvl="0"/>
            <a:r>
              <a:rPr lang="en-IN" dirty="0"/>
              <a:t>Distributed — no single point of failure.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Pros:</a:t>
            </a:r>
            <a:br>
              <a:rPr lang="en-IN" dirty="0"/>
            </a:br>
            <a:r>
              <a:rPr lang="en-IN" dirty="0"/>
              <a:t>✅ Fast branching/merging</a:t>
            </a:r>
            <a:br>
              <a:rPr lang="en-IN" dirty="0"/>
            </a:br>
            <a:r>
              <a:rPr lang="en-IN" dirty="0"/>
              <a:t>✅ Offline work possible</a:t>
            </a:r>
            <a:br>
              <a:rPr lang="en-IN" dirty="0"/>
            </a:br>
            <a:r>
              <a:rPr lang="en-IN" dirty="0"/>
              <a:t>✅ Widely supported by all CI/CD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9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B261-2F48-DBAE-07CD-F8B4CF2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GitHub / GitLab / Bitbucket</a:t>
            </a:r>
            <a:r>
              <a:rPr lang="en-IN" dirty="0"/>
              <a:t> – </a:t>
            </a:r>
            <a:r>
              <a:rPr lang="en-IN" i="1" dirty="0"/>
              <a:t>Code Hosting Platforms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F2C9-DE4D-23D3-80EB-5C4A1D42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2400" b="1" dirty="0">
                <a:highlight>
                  <a:srgbClr val="FFFF00"/>
                </a:highlight>
              </a:rPr>
              <a:t>Category</a:t>
            </a:r>
            <a:r>
              <a:rPr lang="en-IN" sz="2400" b="1" dirty="0"/>
              <a:t>:</a:t>
            </a:r>
            <a:r>
              <a:rPr lang="en-IN" sz="2400" dirty="0"/>
              <a:t> Repository Hosting + Collaboration</a:t>
            </a:r>
          </a:p>
          <a:p>
            <a:pPr lvl="0"/>
            <a:r>
              <a:rPr lang="en-IN" sz="2400" b="1" dirty="0">
                <a:highlight>
                  <a:srgbClr val="FFFF00"/>
                </a:highlight>
              </a:rPr>
              <a:t>Purpose</a:t>
            </a:r>
            <a:r>
              <a:rPr lang="en-IN" sz="2400" b="1" dirty="0"/>
              <a:t>:</a:t>
            </a:r>
            <a:r>
              <a:rPr lang="en-IN" sz="2400" dirty="0"/>
              <a:t> Host Git repositories online with added features like Pull Requests (PR), code reviews, and integrated CI/CD pipelines.</a:t>
            </a:r>
          </a:p>
          <a:p>
            <a:pPr lvl="0"/>
            <a:r>
              <a:rPr lang="en-IN" sz="2400" b="1" dirty="0">
                <a:highlight>
                  <a:srgbClr val="FFFF00"/>
                </a:highlight>
              </a:rPr>
              <a:t>Key Features:</a:t>
            </a:r>
            <a:endParaRPr lang="en-IN" sz="2400" dirty="0">
              <a:highlight>
                <a:srgbClr val="FFFF00"/>
              </a:highlight>
            </a:endParaRPr>
          </a:p>
          <a:p>
            <a:pPr lvl="1"/>
            <a:r>
              <a:rPr lang="en-IN" dirty="0"/>
              <a:t>Issues &amp; bug tracking</a:t>
            </a:r>
          </a:p>
          <a:p>
            <a:pPr lvl="1"/>
            <a:r>
              <a:rPr lang="en-IN" dirty="0"/>
              <a:t>Pull/Merge request workflows</a:t>
            </a:r>
          </a:p>
          <a:p>
            <a:pPr lvl="1"/>
            <a:r>
              <a:rPr lang="en-IN" dirty="0"/>
              <a:t>Branch protection rules</a:t>
            </a:r>
          </a:p>
          <a:p>
            <a:pPr lvl="1"/>
            <a:r>
              <a:rPr lang="en-IN" dirty="0"/>
              <a:t>Built-in pipeline automation</a:t>
            </a:r>
          </a:p>
          <a:p>
            <a:pPr lvl="0"/>
            <a:r>
              <a:rPr lang="en-IN" sz="2400" b="1" dirty="0">
                <a:highlight>
                  <a:srgbClr val="FFFF00"/>
                </a:highlight>
              </a:rPr>
              <a:t>Differences:</a:t>
            </a:r>
            <a:endParaRPr lang="en-IN" sz="2400" dirty="0">
              <a:highlight>
                <a:srgbClr val="FFFF00"/>
              </a:highlight>
            </a:endParaRPr>
          </a:p>
          <a:p>
            <a:pPr lvl="1"/>
            <a:r>
              <a:rPr lang="en-IN" b="1" dirty="0"/>
              <a:t>GitHub:</a:t>
            </a:r>
            <a:r>
              <a:rPr lang="en-IN" dirty="0"/>
              <a:t> Most popular, huge open-source community, integrates with GitHub Actions for CI/CD.</a:t>
            </a:r>
          </a:p>
          <a:p>
            <a:pPr lvl="1"/>
            <a:r>
              <a:rPr lang="en-IN" b="1" dirty="0"/>
              <a:t>GitLab:</a:t>
            </a:r>
            <a:r>
              <a:rPr lang="en-IN" dirty="0"/>
              <a:t> Self-hostable, strong built-in DevOps toolchain.</a:t>
            </a:r>
          </a:p>
          <a:p>
            <a:pPr lvl="1"/>
            <a:r>
              <a:rPr lang="en-IN" b="1" dirty="0"/>
              <a:t>Bitbucket:</a:t>
            </a:r>
            <a:r>
              <a:rPr lang="en-IN" dirty="0"/>
              <a:t> Atlassian ecosystem integration (Jira, Confluence).</a:t>
            </a:r>
          </a:p>
          <a:p>
            <a:pPr lvl="0"/>
            <a:r>
              <a:rPr lang="en-IN" sz="2400" b="1" dirty="0">
                <a:highlight>
                  <a:srgbClr val="FFFF00"/>
                </a:highlight>
              </a:rPr>
              <a:t>Typical Use in DevOps</a:t>
            </a:r>
            <a:r>
              <a:rPr lang="en-IN" sz="2400" b="1" dirty="0"/>
              <a:t>:</a:t>
            </a:r>
            <a:r>
              <a:rPr lang="en-IN" sz="2400" dirty="0"/>
              <a:t> After coding in Git, developers push to these platforms for review and pipeline triggering.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DB9B-AC39-08E7-B384-3708BAD2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32698"/>
          </a:xfrm>
        </p:spPr>
        <p:txBody>
          <a:bodyPr/>
          <a:lstStyle/>
          <a:p>
            <a:r>
              <a:rPr lang="en-IN" b="1" dirty="0"/>
              <a:t>Jenkins</a:t>
            </a:r>
            <a:r>
              <a:rPr lang="en-IN" dirty="0"/>
              <a:t> – </a:t>
            </a:r>
            <a:r>
              <a:rPr lang="en-IN" i="1" dirty="0"/>
              <a:t>Automation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5CD7-3809-025A-DB69-85B106F9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3857"/>
            <a:ext cx="9720073" cy="42955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Category</a:t>
            </a:r>
            <a:r>
              <a:rPr lang="en-IN" b="1" dirty="0"/>
              <a:t>:</a:t>
            </a:r>
            <a:r>
              <a:rPr lang="en-IN" dirty="0"/>
              <a:t> Continuous Integration / Continuous Delivery (CI/CD)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Purpose</a:t>
            </a:r>
            <a:r>
              <a:rPr lang="en-IN" b="1" dirty="0"/>
              <a:t>:</a:t>
            </a:r>
            <a:r>
              <a:rPr lang="en-IN" dirty="0"/>
              <a:t> Automates building, testing, and deploying code.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How it works</a:t>
            </a:r>
            <a:r>
              <a:rPr lang="en-IN" b="1" dirty="0"/>
              <a:t>:</a:t>
            </a:r>
            <a:r>
              <a:rPr lang="en-IN" dirty="0"/>
              <a:t> Jenkins uses “pipelines” (scripted in Groovy or YAML) to define steps for build, test, and deploy.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Key Features:</a:t>
            </a:r>
            <a:endParaRPr lang="en-IN" dirty="0">
              <a:highlight>
                <a:srgbClr val="FFFF00"/>
              </a:highlight>
            </a:endParaRPr>
          </a:p>
          <a:p>
            <a:pPr lvl="0"/>
            <a:r>
              <a:rPr lang="en-IN" dirty="0"/>
              <a:t>1,800+ plugins for almost any tool.</a:t>
            </a:r>
          </a:p>
          <a:p>
            <a:pPr lvl="0"/>
            <a:r>
              <a:rPr lang="en-IN" dirty="0"/>
              <a:t>Supports distributed builds across multiple servers.</a:t>
            </a:r>
          </a:p>
          <a:p>
            <a:pPr lvl="0"/>
            <a:r>
              <a:rPr lang="en-IN" dirty="0"/>
              <a:t>Can trigger jobs via Git commits, schedules, or APIs.</a:t>
            </a:r>
          </a:p>
          <a:p>
            <a:r>
              <a:rPr lang="en-IN" dirty="0"/>
              <a:t>  </a:t>
            </a:r>
            <a:r>
              <a:rPr lang="en-IN" b="1" dirty="0"/>
              <a:t>Pros:</a:t>
            </a:r>
            <a:br>
              <a:rPr lang="en-IN" dirty="0"/>
            </a:br>
            <a:r>
              <a:rPr lang="en-IN" dirty="0"/>
              <a:t>✅ Extremely flexible</a:t>
            </a:r>
            <a:br>
              <a:rPr lang="en-IN" dirty="0"/>
            </a:br>
            <a:r>
              <a:rPr lang="en-IN" dirty="0"/>
              <a:t>✅ Huge plugin ecosystem</a:t>
            </a:r>
            <a:br>
              <a:rPr lang="en-IN" dirty="0"/>
            </a:br>
            <a:r>
              <a:rPr lang="en-IN" dirty="0"/>
              <a:t>✅ Works with any tech stack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16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B64A-A685-B9EC-4A1C-829513BC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109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Ansible</a:t>
            </a:r>
            <a:r>
              <a:rPr lang="en-IN" dirty="0"/>
              <a:t> – </a:t>
            </a:r>
            <a:r>
              <a:rPr lang="en-IN" i="1" dirty="0"/>
              <a:t>Configuration Management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3926-2686-7C07-434A-ED1A5689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8543"/>
            <a:ext cx="9720073" cy="436081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Category</a:t>
            </a:r>
            <a:r>
              <a:rPr lang="en-IN" b="1" dirty="0"/>
              <a:t>:</a:t>
            </a:r>
            <a:r>
              <a:rPr lang="en-IN" dirty="0"/>
              <a:t> Infrastructure Automation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Purpose</a:t>
            </a:r>
            <a:r>
              <a:rPr lang="en-IN" b="1" dirty="0"/>
              <a:t>:</a:t>
            </a:r>
            <a:r>
              <a:rPr lang="en-IN" dirty="0"/>
              <a:t> Automates server setup, configuration, and deployment of applications.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How it works</a:t>
            </a:r>
            <a:r>
              <a:rPr lang="en-IN" b="1" dirty="0"/>
              <a:t>:</a:t>
            </a:r>
            <a:r>
              <a:rPr lang="en-IN" dirty="0"/>
              <a:t> Uses YAML playbooks to define desired server states. Agentless — runs over SSH.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Key Features:</a:t>
            </a:r>
            <a:endParaRPr lang="en-IN" dirty="0">
              <a:highlight>
                <a:srgbClr val="FFFF00"/>
              </a:highlight>
            </a:endParaRPr>
          </a:p>
          <a:p>
            <a:pPr lvl="0"/>
            <a:r>
              <a:rPr lang="en-IN" dirty="0"/>
              <a:t>No need to install agents on target machines.</a:t>
            </a:r>
          </a:p>
          <a:p>
            <a:pPr lvl="0"/>
            <a:r>
              <a:rPr lang="en-IN" dirty="0"/>
              <a:t>Idempotent — re-running doesn’t break configs.</a:t>
            </a:r>
          </a:p>
          <a:p>
            <a:pPr lvl="0"/>
            <a:r>
              <a:rPr lang="en-IN" dirty="0"/>
              <a:t>Supports dynamic inventory for cloud systems.</a:t>
            </a:r>
          </a:p>
          <a:p>
            <a:r>
              <a:rPr lang="en-IN" dirty="0"/>
              <a:t>  </a:t>
            </a:r>
            <a:r>
              <a:rPr lang="en-IN" b="1" dirty="0">
                <a:highlight>
                  <a:srgbClr val="FFFF00"/>
                </a:highlight>
              </a:rPr>
              <a:t>Pros:</a:t>
            </a:r>
            <a:br>
              <a:rPr lang="en-IN" dirty="0"/>
            </a:br>
            <a:r>
              <a:rPr lang="en-IN" dirty="0"/>
              <a:t>✅ Easy to learn (human-readable syntax)</a:t>
            </a:r>
            <a:br>
              <a:rPr lang="en-IN" dirty="0"/>
            </a:br>
            <a:r>
              <a:rPr lang="en-IN" dirty="0"/>
              <a:t>✅ Works for both cloud &amp; on-premises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48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2BE9-B832-C40F-E3EC-8BE003E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Docker</a:t>
            </a:r>
            <a:r>
              <a:rPr lang="en-IN" dirty="0"/>
              <a:t> (Containerization)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A1E2-3C11-B59E-1E05-E0C50F53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A platform for building, shipping, and running applications in lightweight containers.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Consistent environments across dev, test, and prod</a:t>
            </a:r>
          </a:p>
          <a:p>
            <a:r>
              <a:rPr lang="en-US" dirty="0"/>
              <a:t>Docker Hub for sharing images</a:t>
            </a:r>
          </a:p>
          <a:p>
            <a:r>
              <a:rPr lang="en-US" dirty="0"/>
              <a:t>Easy scaling and deployment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Eliminating “it works on my machine”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AC87-9557-73E2-68AF-108078AC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Kubernetes</a:t>
            </a:r>
            <a:r>
              <a:rPr lang="en-IN" dirty="0"/>
              <a:t> (Container Orchestration)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7BA1-CE49-FF64-EE2E-5DE61950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An orchestration system for managing containerized applications at scale.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Automatic scaling and self-healing</a:t>
            </a:r>
          </a:p>
          <a:p>
            <a:r>
              <a:rPr lang="en-US" dirty="0"/>
              <a:t>Load balancing and service discovery</a:t>
            </a:r>
          </a:p>
          <a:p>
            <a:r>
              <a:rPr lang="en-US" dirty="0"/>
              <a:t>Rolling updates and rollbacks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Managing microservices in production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9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BD0A-CA82-9273-1ED4-5750460F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Terraform</a:t>
            </a:r>
            <a:r>
              <a:rPr lang="en-IN" dirty="0"/>
              <a:t> (Infrastructure as Code - </a:t>
            </a:r>
            <a:r>
              <a:rPr lang="en-IN" dirty="0" err="1"/>
              <a:t>IaC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A9E9-39F8-3155-2265-87B2AE9F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An open-source </a:t>
            </a:r>
            <a:r>
              <a:rPr lang="en-US" dirty="0" err="1"/>
              <a:t>IaC</a:t>
            </a:r>
            <a:r>
              <a:rPr lang="en-US" dirty="0"/>
              <a:t> tool for provisioning infrastructure.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Declarative configuration syntax</a:t>
            </a:r>
          </a:p>
          <a:p>
            <a:r>
              <a:rPr lang="en-US" dirty="0"/>
              <a:t>Works with AWS, Azure, GCP, and more</a:t>
            </a:r>
          </a:p>
          <a:p>
            <a:r>
              <a:rPr lang="en-US" dirty="0"/>
              <a:t>State management for tracking infrastructure changes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Automating infrastructure provisioning across multiple cloud providers.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11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84FA-6BD1-47FF-AA9C-25BD9FE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Prometheus</a:t>
            </a:r>
            <a:r>
              <a:rPr lang="en-IN" dirty="0"/>
              <a:t> (Monitoring)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3532-5F1E-E8AD-1F51-4C7CA88D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An open-source monitoring and alerting system.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Time-series data storage</a:t>
            </a:r>
          </a:p>
          <a:p>
            <a:r>
              <a:rPr lang="en-US" dirty="0"/>
              <a:t>Powerful query language (</a:t>
            </a:r>
            <a:r>
              <a:rPr lang="en-US" dirty="0" err="1"/>
              <a:t>PromQL</a:t>
            </a:r>
            <a:r>
              <a:rPr lang="en-US" dirty="0"/>
              <a:t>)</a:t>
            </a:r>
          </a:p>
          <a:p>
            <a:r>
              <a:rPr lang="en-US" dirty="0"/>
              <a:t>Integration with Grafana for dashboards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Monitoring metrics in Kubernetes and microservices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60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A368-9204-B664-64CE-37E9275C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Grafana</a:t>
            </a:r>
            <a:r>
              <a:rPr lang="en-IN" dirty="0"/>
              <a:t> (Visualization)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7228-9C2C-0213-C1E7-54D829D6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An analytics and visualization tool.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Beautiful interactive dashboards</a:t>
            </a:r>
          </a:p>
          <a:p>
            <a:r>
              <a:rPr lang="en-US" dirty="0"/>
              <a:t>Supports many data sources (Prometheus, Elasticsearch, </a:t>
            </a:r>
            <a:r>
              <a:rPr lang="en-US" dirty="0" err="1"/>
              <a:t>InfluxDB</a:t>
            </a:r>
            <a:r>
              <a:rPr lang="en-US" dirty="0"/>
              <a:t>, etc.)</a:t>
            </a:r>
          </a:p>
          <a:p>
            <a:r>
              <a:rPr lang="en-US" dirty="0"/>
              <a:t>Alerting capabilities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Turning raw metrics into understandable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4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71E9-682D-4086-D9A2-CE76167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</a:t>
            </a:r>
            <a:r>
              <a:rPr lang="en-IN" dirty="0" err="1"/>
              <a:t>devOps</a:t>
            </a:r>
            <a:r>
              <a:rPr lang="en-IN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67CE-5F0A-18CF-E294-811B0FA5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DevOps tools</a:t>
            </a:r>
            <a:r>
              <a:rPr lang="en-US" dirty="0"/>
              <a:t> are software applications that help automate, integrate, and manage the different stages of the </a:t>
            </a:r>
            <a:r>
              <a:rPr lang="en-US" b="1" dirty="0"/>
              <a:t>software development and IT operations process</a:t>
            </a:r>
            <a:r>
              <a:rPr lang="en-US" dirty="0"/>
              <a:t>.</a:t>
            </a:r>
          </a:p>
          <a:p>
            <a:r>
              <a:rPr lang="en-US" dirty="0"/>
              <a:t>They are used to:</a:t>
            </a:r>
          </a:p>
          <a:p>
            <a:r>
              <a:rPr lang="en-US" dirty="0"/>
              <a:t>Improve </a:t>
            </a:r>
            <a:r>
              <a:rPr lang="en-US" b="1" dirty="0"/>
              <a:t>collaboration</a:t>
            </a:r>
            <a:r>
              <a:rPr lang="en-US" dirty="0"/>
              <a:t> between development (Dev) and operations (Ops) teams.</a:t>
            </a:r>
          </a:p>
          <a:p>
            <a:r>
              <a:rPr lang="en-US" b="1" dirty="0"/>
              <a:t>Automate repetitive tasks</a:t>
            </a:r>
            <a:r>
              <a:rPr lang="en-US" dirty="0"/>
              <a:t> like building, testing, deployment, and monitoring.</a:t>
            </a:r>
          </a:p>
          <a:p>
            <a:r>
              <a:rPr lang="en-US" dirty="0"/>
              <a:t>Ensure faster, more reliable </a:t>
            </a:r>
            <a:r>
              <a:rPr lang="en-US" b="1" dirty="0"/>
              <a:t>delivery of software</a:t>
            </a:r>
            <a:r>
              <a:rPr lang="en-US" dirty="0"/>
              <a:t>.</a:t>
            </a:r>
          </a:p>
          <a:p>
            <a:r>
              <a:rPr lang="en-US" dirty="0"/>
              <a:t>Enable practices like </a:t>
            </a:r>
            <a:r>
              <a:rPr lang="en-US" b="1" dirty="0"/>
              <a:t>Continuous Integration (CI)</a:t>
            </a:r>
            <a:r>
              <a:rPr lang="en-US" dirty="0"/>
              <a:t>, </a:t>
            </a:r>
            <a:r>
              <a:rPr lang="en-US" b="1" dirty="0"/>
              <a:t>Continuous Delivery (CD)</a:t>
            </a:r>
            <a:r>
              <a:rPr lang="en-US" dirty="0"/>
              <a:t>, and </a:t>
            </a:r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997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177-67D6-696C-EE3C-6D9A3093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ELK Stack (Elasticsearch, Logstash, Kibana)</a:t>
            </a:r>
            <a:r>
              <a:rPr lang="en-IN" dirty="0"/>
              <a:t> (Logging)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F5EF-4FB8-8A92-9FCB-78FA4593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it is:</a:t>
            </a:r>
            <a:r>
              <a:rPr lang="en-IN" dirty="0"/>
              <a:t> A logging and analytics stack for centralized log management.</a:t>
            </a:r>
            <a:br>
              <a:rPr lang="en-IN" dirty="0"/>
            </a:br>
            <a:r>
              <a:rPr lang="en-IN" b="1" dirty="0"/>
              <a:t>Key Features:</a:t>
            </a:r>
            <a:endParaRPr lang="en-IN" dirty="0"/>
          </a:p>
          <a:p>
            <a:r>
              <a:rPr lang="en-IN" dirty="0"/>
              <a:t>Elasticsearch: search &amp; indexing engine</a:t>
            </a:r>
          </a:p>
          <a:p>
            <a:r>
              <a:rPr lang="en-IN" dirty="0"/>
              <a:t>Logstash: log pipeline processor</a:t>
            </a:r>
          </a:p>
          <a:p>
            <a:r>
              <a:rPr lang="en-IN" dirty="0"/>
              <a:t>Kibana: visualization and analysis</a:t>
            </a:r>
            <a:br>
              <a:rPr lang="en-IN" dirty="0"/>
            </a:br>
            <a:r>
              <a:rPr lang="en-IN" b="1" dirty="0"/>
              <a:t>Best for:</a:t>
            </a:r>
            <a:r>
              <a:rPr lang="en-IN" dirty="0"/>
              <a:t> Troubleshooting, security auditing, and log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18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E131-76E8-4D22-25CA-A1EE3DA8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Splunk</a:t>
            </a:r>
            <a:r>
              <a:rPr lang="en-IN" dirty="0"/>
              <a:t> (Enterprise Monitoring &amp; Logging)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5178-EB7E-912E-2E42-263B0096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Paid, enterprise-grade platform for searching, monitoring, and analyzing data.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Real-time insights</a:t>
            </a:r>
          </a:p>
          <a:p>
            <a:r>
              <a:rPr lang="en-US" dirty="0"/>
              <a:t>Machine learning integration</a:t>
            </a:r>
          </a:p>
          <a:p>
            <a:r>
              <a:rPr lang="en-US" dirty="0"/>
              <a:t>Scalable log analytics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Large-scale enterprise log and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96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EDEA-8650-CEE5-6307-D8DB3F9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SonarQube</a:t>
            </a:r>
            <a:r>
              <a:rPr lang="en-IN" dirty="0"/>
              <a:t> (Code Quality &amp; 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CB32-934C-D395-6549-4CBF2C11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Static code analysis tool for detecting bugs, vulnerabilities, and code smells.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Multi-language support</a:t>
            </a:r>
          </a:p>
          <a:p>
            <a:r>
              <a:rPr lang="en-US" dirty="0"/>
              <a:t>CI/CD integration</a:t>
            </a:r>
          </a:p>
          <a:p>
            <a:r>
              <a:rPr lang="en-US" dirty="0"/>
              <a:t>Quality gates for release control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Enforcing code quality standards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45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F178-74E6-9BAE-5953-3445BA6A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Selenium / Cypress</a:t>
            </a:r>
            <a:r>
              <a:rPr lang="en-IN" dirty="0"/>
              <a:t> (Test Automation)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F911-17C2-9692-3566-2210E37C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 Tools for automating UI and browser testing.</a:t>
            </a:r>
            <a:br>
              <a:rPr lang="en-US" dirty="0"/>
            </a:br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Selenium: multiple browsers and languages</a:t>
            </a:r>
          </a:p>
          <a:p>
            <a:r>
              <a:rPr lang="en-US" dirty="0"/>
              <a:t>Cypress: faster, developer-friendly, built for modern web apps</a:t>
            </a:r>
            <a:br>
              <a:rPr lang="en-US" dirty="0"/>
            </a:br>
            <a:r>
              <a:rPr lang="en-US" b="1" dirty="0"/>
              <a:t>Best for:</a:t>
            </a:r>
            <a:r>
              <a:rPr lang="en-US" dirty="0"/>
              <a:t> Automated functional testing in CI/CD pipelines.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65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CA90-5B31-60C2-8C8F-8F5CB35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devops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B718-928B-25A9-B316-D7AD41A0A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5886"/>
            <a:ext cx="9269377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BBB9-8470-A3C9-7108-AC4BDE03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devops</a:t>
            </a:r>
            <a:r>
              <a:rPr lang="en-IN" dirty="0"/>
              <a:t>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1DF79-5D9A-5FF6-0413-ADE96F6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9" y="2286000"/>
            <a:ext cx="9448800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24A-37A4-39B3-D6E8-B1E6A4B3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stages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6CDDB-3099-99B4-83D8-D22A0931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88" y="1953928"/>
            <a:ext cx="11097929" cy="46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49FD-46B6-78BF-9687-340316F3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integration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C82EC-681F-A5D5-8AC9-3D14D5D4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537" y="2184935"/>
            <a:ext cx="9134375" cy="3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FF24-B5C9-A3A7-5BB2-6A9758A6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885B-2886-B9C9-4FAF-45B4060F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AD46-8BF9-169F-E73A-4CFC43C9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will happen if not using </a:t>
            </a:r>
            <a:r>
              <a:rPr lang="en-IN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9DDC-8904-7040-3B68-ECCD867D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Slower Delivery Cycles</a:t>
            </a:r>
          </a:p>
          <a:p>
            <a:r>
              <a:rPr lang="en-US" dirty="0"/>
              <a:t>Without DevOps automation (CI/CD pipelines, automated testing, infrastructure as code), releases happen less frequently.</a:t>
            </a:r>
          </a:p>
          <a:p>
            <a:r>
              <a:rPr lang="en-US" dirty="0"/>
              <a:t>Deployments may take days or weeks instead of minutes or hours.</a:t>
            </a:r>
          </a:p>
          <a:p>
            <a:r>
              <a:rPr lang="en-US" dirty="0"/>
              <a:t>Any urgent bug fix or feature takes longer to reach production.</a:t>
            </a:r>
          </a:p>
          <a:p>
            <a:r>
              <a:rPr lang="en-US" b="1" dirty="0"/>
              <a:t>More Manual Work &amp; Errors</a:t>
            </a:r>
          </a:p>
          <a:p>
            <a:r>
              <a:rPr lang="en-US" dirty="0"/>
              <a:t>Builds, deployments, and configurations are often done manually—easy to mess up.</a:t>
            </a:r>
          </a:p>
          <a:p>
            <a:r>
              <a:rPr lang="en-US" dirty="0"/>
              <a:t>“It worked on my machine” problems increase because environments are not consistent.</a:t>
            </a:r>
          </a:p>
          <a:p>
            <a:r>
              <a:rPr lang="en-US" dirty="0"/>
              <a:t>Rollbacks and hotfixes become stressful and error-prone.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30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1056</TotalTime>
  <Words>2199</Words>
  <Application>Microsoft Office PowerPoint</Application>
  <PresentationFormat>Widescreen</PresentationFormat>
  <Paragraphs>216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Tw Cen MT</vt:lpstr>
      <vt:lpstr>Tw Cen MT Condensed</vt:lpstr>
      <vt:lpstr>Wingdings 3</vt:lpstr>
      <vt:lpstr>Integral</vt:lpstr>
      <vt:lpstr>Devops tools</vt:lpstr>
      <vt:lpstr>About Me </vt:lpstr>
      <vt:lpstr>What are devOps tools</vt:lpstr>
      <vt:lpstr>Why devops</vt:lpstr>
      <vt:lpstr>How devops work</vt:lpstr>
      <vt:lpstr>Devops stages</vt:lpstr>
      <vt:lpstr>Continuous integration </vt:lpstr>
      <vt:lpstr>PowerPoint Presentation</vt:lpstr>
      <vt:lpstr>What will happen if not using devops</vt:lpstr>
      <vt:lpstr>What will happen if not using devops</vt:lpstr>
      <vt:lpstr>Devops tools</vt:lpstr>
      <vt:lpstr>Planning and collaboration</vt:lpstr>
      <vt:lpstr>Source Code Management (SCM)</vt:lpstr>
      <vt:lpstr>Continuous Integration (CI)</vt:lpstr>
      <vt:lpstr>Configuration Management</vt:lpstr>
      <vt:lpstr>Containerization</vt:lpstr>
      <vt:lpstr>Container Orchestration</vt:lpstr>
      <vt:lpstr>Continuous Delivery/Deployment (CD)</vt:lpstr>
      <vt:lpstr>Monitoring &amp; Logging</vt:lpstr>
      <vt:lpstr>Security &amp; DevSecOps</vt:lpstr>
      <vt:lpstr>Git – Version Control System</vt:lpstr>
      <vt:lpstr>GitHub / GitLab / Bitbucket – Code Hosting Platforms</vt:lpstr>
      <vt:lpstr>Jenkins – Automation Server</vt:lpstr>
      <vt:lpstr>Ansible – Configuration Management Tool</vt:lpstr>
      <vt:lpstr>Docker (Containerization)</vt:lpstr>
      <vt:lpstr>Kubernetes (Container Orchestration)</vt:lpstr>
      <vt:lpstr>Terraform (Infrastructure as Code - IaC)</vt:lpstr>
      <vt:lpstr>Prometheus (Monitoring)</vt:lpstr>
      <vt:lpstr>Grafana (Visualization)</vt:lpstr>
      <vt:lpstr>ELK Stack (Elasticsearch, Logstash, Kibana) (Logging)</vt:lpstr>
      <vt:lpstr>Splunk (Enterprise Monitoring &amp; Logging)</vt:lpstr>
      <vt:lpstr>SonarQube (Code Quality &amp; Security)</vt:lpstr>
      <vt:lpstr>Selenium / Cypress (Test Automation)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Kandhway</dc:creator>
  <cp:lastModifiedBy>Saurabh Kandhway</cp:lastModifiedBy>
  <cp:revision>32</cp:revision>
  <dcterms:created xsi:type="dcterms:W3CDTF">2025-08-13T14:51:02Z</dcterms:created>
  <dcterms:modified xsi:type="dcterms:W3CDTF">2025-08-14T08:27:40Z</dcterms:modified>
</cp:coreProperties>
</file>