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28"/>
  </p:notesMasterIdLst>
  <p:sldIdLst>
    <p:sldId id="256" r:id="rId2"/>
    <p:sldId id="279" r:id="rId3"/>
    <p:sldId id="271" r:id="rId4"/>
    <p:sldId id="258" r:id="rId5"/>
    <p:sldId id="281" r:id="rId6"/>
    <p:sldId id="282" r:id="rId7"/>
    <p:sldId id="283" r:id="rId8"/>
    <p:sldId id="284" r:id="rId9"/>
    <p:sldId id="259" r:id="rId10"/>
    <p:sldId id="274" r:id="rId11"/>
    <p:sldId id="260" r:id="rId12"/>
    <p:sldId id="261" r:id="rId13"/>
    <p:sldId id="262" r:id="rId14"/>
    <p:sldId id="280" r:id="rId15"/>
    <p:sldId id="263" r:id="rId16"/>
    <p:sldId id="276" r:id="rId17"/>
    <p:sldId id="285" r:id="rId18"/>
    <p:sldId id="273" r:id="rId19"/>
    <p:sldId id="264" r:id="rId20"/>
    <p:sldId id="270" r:id="rId21"/>
    <p:sldId id="265" r:id="rId22"/>
    <p:sldId id="269" r:id="rId23"/>
    <p:sldId id="266" r:id="rId24"/>
    <p:sldId id="272" r:id="rId25"/>
    <p:sldId id="277" r:id="rId26"/>
    <p:sldId id="268" r:id="rId27"/>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4" autoAdjust="0"/>
    <p:restoredTop sz="69053" autoAdjust="0"/>
  </p:normalViewPr>
  <p:slideViewPr>
    <p:cSldViewPr snapToGrid="0">
      <p:cViewPr varScale="1">
        <p:scale>
          <a:sx n="110" d="100"/>
          <a:sy n="110" d="100"/>
        </p:scale>
        <p:origin x="1680" y="90"/>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307DC-19AA-47B2-B27C-724674DC56D1}" type="datetimeFigureOut">
              <a:rPr lang="ru-RU" smtClean="0"/>
              <a:t>31.10.2017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C7413-9F87-47C5-B60C-4ADEB5DE7C73}" type="slidenum">
              <a:rPr lang="ru-RU" smtClean="0"/>
              <a:t>‹#›</a:t>
            </a:fld>
            <a:endParaRPr lang="ru-RU"/>
          </a:p>
        </p:txBody>
      </p:sp>
    </p:spTree>
    <p:extLst>
      <p:ext uri="{BB962C8B-B14F-4D97-AF65-F5344CB8AC3E}">
        <p14:creationId xmlns:p14="http://schemas.microsoft.com/office/powerpoint/2010/main" val="241480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a:t>
            </a:r>
            <a:r>
              <a:rPr lang="en-US" baseline="0" dirty="0"/>
              <a:t> want to repeat MSDN or Richter…</a:t>
            </a:r>
          </a:p>
          <a:p>
            <a:endParaRPr lang="en-US" baseline="0" dirty="0"/>
          </a:p>
          <a:p>
            <a:r>
              <a:rPr lang="en-US" baseline="0" dirty="0"/>
              <a:t>I’ll make a stress to the things, which are rare or important or  not well-learned or things which leads to typical errors in the code</a:t>
            </a:r>
          </a:p>
          <a:p>
            <a:r>
              <a:rPr lang="en-US" baseline="0" dirty="0"/>
              <a:t>But before we need to talk about some obvious things, </a:t>
            </a:r>
          </a:p>
          <a:p>
            <a:endParaRPr lang="en-US" baseline="0" dirty="0"/>
          </a:p>
          <a:p>
            <a:r>
              <a:rPr lang="en-US" baseline="0" dirty="0"/>
              <a:t>If you have a question, rise your hand, after the slide (or some logical part) I’ll ask you to unmute</a:t>
            </a:r>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1</a:t>
            </a:fld>
            <a:endParaRPr lang="ru-RU"/>
          </a:p>
        </p:txBody>
      </p:sp>
    </p:spTree>
    <p:extLst>
      <p:ext uri="{BB962C8B-B14F-4D97-AF65-F5344CB8AC3E}">
        <p14:creationId xmlns:p14="http://schemas.microsoft.com/office/powerpoint/2010/main" val="1762022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Well-known </a:t>
            </a:r>
            <a:r>
              <a:rPr lang="en-US" dirty="0" err="1"/>
              <a:t>System.Object</a:t>
            </a:r>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11</a:t>
            </a:fld>
            <a:endParaRPr lang="ru-RU"/>
          </a:p>
        </p:txBody>
      </p:sp>
    </p:spTree>
    <p:extLst>
      <p:ext uri="{BB962C8B-B14F-4D97-AF65-F5344CB8AC3E}">
        <p14:creationId xmlns:p14="http://schemas.microsoft.com/office/powerpoint/2010/main" val="150032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You should remembered that Object has static methods and virtual</a:t>
            </a:r>
            <a:r>
              <a:rPr lang="en-US" sz="1200" b="0" i="0" kern="1200" baseline="0" dirty="0">
                <a:solidFill>
                  <a:schemeClr val="tx1"/>
                </a:solidFill>
                <a:effectLst/>
                <a:latin typeface="+mn-lt"/>
                <a:ea typeface="+mn-ea"/>
                <a:cs typeface="+mn-cs"/>
              </a:rPr>
              <a:t> for overriding</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ReferenceEquals</a:t>
            </a:r>
            <a:r>
              <a:rPr lang="en-US" sz="1200" b="0" i="0" kern="1200" dirty="0">
                <a:solidFill>
                  <a:schemeClr val="tx1"/>
                </a:solidFill>
                <a:effectLst/>
                <a:latin typeface="+mn-lt"/>
                <a:ea typeface="+mn-ea"/>
                <a:cs typeface="+mn-cs"/>
              </a:rPr>
              <a:t> method compares two references. If object references are identical, it returns true. This means that this method doesn’t check instances for equality, but for identity. </a:t>
            </a:r>
          </a:p>
          <a:p>
            <a:r>
              <a:rPr lang="en-US" sz="1200" b="0" i="0" kern="1200" dirty="0">
                <a:solidFill>
                  <a:schemeClr val="tx1"/>
                </a:solidFill>
                <a:effectLst/>
                <a:latin typeface="+mn-lt"/>
                <a:ea typeface="+mn-ea"/>
                <a:cs typeface="+mn-cs"/>
              </a:rPr>
              <a:t>If you pass this method copies a value type (even if you pass the same instance) will always return false. This happens because of the boxing of value types and references to them will be different.</a:t>
            </a:r>
          </a:p>
          <a:p>
            <a:r>
              <a:rPr lang="en-US" sz="1200" b="0" i="0" kern="1200" dirty="0" err="1">
                <a:solidFill>
                  <a:schemeClr val="tx1"/>
                </a:solidFill>
                <a:effectLst/>
                <a:latin typeface="+mn-lt"/>
                <a:ea typeface="+mn-ea"/>
                <a:cs typeface="+mn-cs"/>
              </a:rPr>
              <a:t>Finalaze</a:t>
            </a:r>
            <a:r>
              <a:rPr lang="en-US" sz="1200" b="0" i="0" kern="1200" dirty="0">
                <a:solidFill>
                  <a:schemeClr val="tx1"/>
                </a:solidFill>
                <a:effectLst/>
                <a:latin typeface="+mn-lt"/>
                <a:ea typeface="+mn-ea"/>
                <a:cs typeface="+mn-cs"/>
              </a:rPr>
              <a:t> – a little bit later, in Classes</a:t>
            </a:r>
            <a:r>
              <a:rPr lang="en-US" sz="1200" b="0" i="0" kern="1200" baseline="0" dirty="0">
                <a:solidFill>
                  <a:schemeClr val="tx1"/>
                </a:solidFill>
                <a:effectLst/>
                <a:latin typeface="+mn-lt"/>
                <a:ea typeface="+mn-ea"/>
                <a:cs typeface="+mn-cs"/>
              </a:rPr>
              <a:t> module, just want to say – it’s hidden by destructor</a:t>
            </a:r>
            <a:endParaRPr lang="en-US" sz="1200" b="0" i="0" kern="1200" dirty="0">
              <a:solidFill>
                <a:schemeClr val="tx1"/>
              </a:solidFill>
              <a:effectLst/>
              <a:latin typeface="+mn-lt"/>
              <a:ea typeface="+mn-ea"/>
              <a:cs typeface="+mn-cs"/>
            </a:endParaRPr>
          </a:p>
          <a:p>
            <a:pPr fontAlgn="base"/>
            <a:r>
              <a:rPr lang="ru-RU" sz="1200" b="0" i="0" kern="1200" dirty="0">
                <a:solidFill>
                  <a:schemeClr val="tx1"/>
                </a:solidFill>
                <a:effectLst/>
                <a:latin typeface="+mn-lt"/>
                <a:ea typeface="+mn-ea"/>
                <a:cs typeface="+mn-cs"/>
              </a:rPr>
              <a:t>public static bool operator == (Foo left, Foo right)</a:t>
            </a:r>
            <a:r>
              <a:rPr lang="ru-RU" dirty="0"/>
              <a:t/>
            </a:r>
            <a:br>
              <a:rPr lang="ru-RU" dirty="0"/>
            </a:br>
            <a:r>
              <a:rPr lang="en-US" sz="1200" b="0" i="0" kern="1200" dirty="0">
                <a:solidFill>
                  <a:schemeClr val="tx1"/>
                </a:solidFill>
                <a:effectLst/>
                <a:latin typeface="+mn-lt"/>
                <a:ea typeface="+mn-ea"/>
                <a:cs typeface="+mn-cs"/>
              </a:rPr>
              <a:t>For value types should always override,</a:t>
            </a:r>
            <a:r>
              <a:rPr lang="en-US" sz="1200" b="0" i="0" kern="1200" baseline="0" dirty="0">
                <a:solidFill>
                  <a:schemeClr val="tx1"/>
                </a:solidFill>
                <a:effectLst/>
                <a:latin typeface="+mn-lt"/>
                <a:ea typeface="+mn-ea"/>
                <a:cs typeface="+mn-cs"/>
              </a:rPr>
              <a:t> and</a:t>
            </a:r>
            <a:r>
              <a:rPr lang="en-US" sz="1200" b="0" i="0" kern="1200" dirty="0">
                <a:solidFill>
                  <a:schemeClr val="tx1"/>
                </a:solidFill>
                <a:effectLst/>
                <a:latin typeface="+mn-lt"/>
                <a:ea typeface="+mn-ea"/>
                <a:cs typeface="+mn-cs"/>
              </a:rPr>
              <a:t> virtual Equals() as well. For reference types, it is better not to override, because, by default, = = for reference types we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expect behavior as the method </a:t>
            </a:r>
            <a:r>
              <a:rPr lang="en-US" sz="1200" b="0" i="0" kern="1200" dirty="0" err="1">
                <a:solidFill>
                  <a:schemeClr val="tx1"/>
                </a:solidFill>
                <a:effectLst/>
                <a:latin typeface="+mn-lt"/>
                <a:ea typeface="+mn-ea"/>
                <a:cs typeface="+mn-cs"/>
              </a:rPr>
              <a:t>ReferenceEquals</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So, it's simple.</a:t>
            </a:r>
          </a:p>
          <a:p>
            <a:pPr fontAlgn="base"/>
            <a:endParaRPr lang="ru-RU" dirty="0"/>
          </a:p>
        </p:txBody>
      </p:sp>
      <p:sp>
        <p:nvSpPr>
          <p:cNvPr id="4" name="Номер слайда 3"/>
          <p:cNvSpPr>
            <a:spLocks noGrp="1"/>
          </p:cNvSpPr>
          <p:nvPr>
            <p:ph type="sldNum" sz="quarter" idx="10"/>
          </p:nvPr>
        </p:nvSpPr>
        <p:spPr/>
        <p:txBody>
          <a:bodyPr/>
          <a:lstStyle/>
          <a:p>
            <a:fld id="{0CFC7413-9F87-47C5-B60C-4ADEB5DE7C73}" type="slidenum">
              <a:rPr lang="ru-RU" smtClean="0"/>
              <a:t>12</a:t>
            </a:fld>
            <a:endParaRPr lang="ru-RU"/>
          </a:p>
        </p:txBody>
      </p:sp>
    </p:spTree>
    <p:extLst>
      <p:ext uri="{BB962C8B-B14F-4D97-AF65-F5344CB8AC3E}">
        <p14:creationId xmlns:p14="http://schemas.microsoft.com/office/powerpoint/2010/main" val="2449746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a:t>
            </a:r>
            <a:r>
              <a:rPr lang="en-US" baseline="0" dirty="0"/>
              <a:t>you call equals for reference types, </a:t>
            </a:r>
            <a:r>
              <a:rPr lang="en-US" b="1" baseline="0" dirty="0"/>
              <a:t>references</a:t>
            </a:r>
            <a:r>
              <a:rPr lang="en-US" baseline="0" dirty="0"/>
              <a:t> will be compared</a:t>
            </a:r>
          </a:p>
          <a:p>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13</a:t>
            </a:fld>
            <a:endParaRPr lang="ru-RU"/>
          </a:p>
        </p:txBody>
      </p:sp>
    </p:spTree>
    <p:extLst>
      <p:ext uri="{BB962C8B-B14F-4D97-AF65-F5344CB8AC3E}">
        <p14:creationId xmlns:p14="http://schemas.microsoft.com/office/powerpoint/2010/main" val="1471656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default implementation of Object’s Equals method really implements identity, not value equality. i.e. whether both objects are same. Its not a reasonable default.</a:t>
            </a:r>
          </a:p>
          <a:p>
            <a:r>
              <a:rPr lang="en-US" sz="1200" b="0" i="0" u="none" strike="noStrike" kern="1200" baseline="0" dirty="0" smtClean="0">
                <a:solidFill>
                  <a:schemeClr val="tx1"/>
                </a:solidFill>
                <a:latin typeface="+mn-lt"/>
                <a:ea typeface="+mn-ea"/>
                <a:cs typeface="+mn-cs"/>
              </a:rPr>
              <a:t>Since a type can override Object’s Equals method, this Equals method can no longer be called to test for identity. To fix this, Object offers a static </a:t>
            </a:r>
            <a:r>
              <a:rPr lang="en-US" sz="1200" b="0" i="0" u="none" strike="noStrike" kern="1200" baseline="0" dirty="0" err="1" smtClean="0">
                <a:solidFill>
                  <a:schemeClr val="tx1"/>
                </a:solidFill>
                <a:latin typeface="+mn-lt"/>
                <a:ea typeface="+mn-ea"/>
                <a:cs typeface="+mn-cs"/>
              </a:rPr>
              <a:t>ReferenceEquals</a:t>
            </a:r>
            <a:r>
              <a:rPr lang="en-US" sz="1200" b="0" i="0" u="none" strike="noStrike" kern="1200" baseline="0" dirty="0" smtClean="0">
                <a:solidFill>
                  <a:schemeClr val="tx1"/>
                </a:solidFill>
                <a:latin typeface="+mn-lt"/>
                <a:ea typeface="+mn-ea"/>
                <a:cs typeface="+mn-cs"/>
              </a:rPr>
              <a:t> method.</a:t>
            </a:r>
          </a:p>
          <a:p>
            <a:r>
              <a:rPr lang="en-US" sz="1200" b="0" i="0" u="none" strike="noStrike" kern="1200" baseline="0" dirty="0" smtClean="0">
                <a:solidFill>
                  <a:schemeClr val="tx1"/>
                </a:solidFill>
                <a:latin typeface="+mn-lt"/>
                <a:ea typeface="+mn-ea"/>
                <a:cs typeface="+mn-cs"/>
              </a:rPr>
              <a:t>public class Object {</a:t>
            </a:r>
          </a:p>
          <a:p>
            <a:r>
              <a:rPr lang="en-US" sz="1200" b="0" i="0" u="none" strike="noStrike" kern="1200" baseline="0" dirty="0" smtClean="0">
                <a:solidFill>
                  <a:schemeClr val="tx1"/>
                </a:solidFill>
                <a:latin typeface="+mn-lt"/>
                <a:ea typeface="+mn-ea"/>
                <a:cs typeface="+mn-cs"/>
              </a:rPr>
              <a:t>public virtual Boolean Equals(Object </a:t>
            </a:r>
            <a:r>
              <a:rPr lang="en-US" sz="1200" b="0" i="0" u="none" strike="noStrike" kern="1200" baseline="0" dirty="0" err="1" smtClean="0">
                <a:solidFill>
                  <a:schemeClr val="tx1"/>
                </a:solidFill>
                <a:latin typeface="+mn-lt"/>
                <a:ea typeface="+mn-ea"/>
                <a:cs typeface="+mn-cs"/>
              </a:rPr>
              <a:t>obj</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The given object to compare to can't be null</a:t>
            </a:r>
          </a:p>
          <a:p>
            <a:r>
              <a:rPr lang="en-US" sz="1200" b="0" i="0" u="none" strike="noStrike" kern="1200" baseline="0" dirty="0" smtClean="0">
                <a:solidFill>
                  <a:schemeClr val="tx1"/>
                </a:solidFill>
                <a:latin typeface="+mn-lt"/>
                <a:ea typeface="+mn-ea"/>
                <a:cs typeface="+mn-cs"/>
              </a:rPr>
              <a:t>if (</a:t>
            </a:r>
            <a:r>
              <a:rPr lang="en-US" sz="1200" b="0" i="0" u="none" strike="noStrike" kern="1200" baseline="0" dirty="0" err="1" smtClean="0">
                <a:solidFill>
                  <a:schemeClr val="tx1"/>
                </a:solidFill>
                <a:latin typeface="+mn-lt"/>
                <a:ea typeface="+mn-ea"/>
                <a:cs typeface="+mn-cs"/>
              </a:rPr>
              <a:t>obj</a:t>
            </a:r>
            <a:r>
              <a:rPr lang="en-US" sz="1200" b="0" i="0" u="none" strike="noStrike" kern="1200" baseline="0" dirty="0" smtClean="0">
                <a:solidFill>
                  <a:schemeClr val="tx1"/>
                </a:solidFill>
                <a:latin typeface="+mn-lt"/>
                <a:ea typeface="+mn-ea"/>
                <a:cs typeface="+mn-cs"/>
              </a:rPr>
              <a:t> == null) return false;</a:t>
            </a:r>
          </a:p>
          <a:p>
            <a:r>
              <a:rPr lang="en-US" sz="1200" b="0" i="0" u="none" strike="noStrike" kern="1200" baseline="0" dirty="0" smtClean="0">
                <a:solidFill>
                  <a:schemeClr val="tx1"/>
                </a:solidFill>
                <a:latin typeface="+mn-lt"/>
                <a:ea typeface="+mn-ea"/>
                <a:cs typeface="+mn-cs"/>
              </a:rPr>
              <a:t>// If objects are different types, they can't be equal.</a:t>
            </a:r>
          </a:p>
          <a:p>
            <a:r>
              <a:rPr lang="en-US" sz="1200" b="0" i="0" u="none" strike="noStrike" kern="1200" baseline="0" dirty="0" smtClean="0">
                <a:solidFill>
                  <a:schemeClr val="tx1"/>
                </a:solidFill>
                <a:latin typeface="+mn-lt"/>
                <a:ea typeface="+mn-ea"/>
                <a:cs typeface="+mn-cs"/>
              </a:rPr>
              <a:t>if (</a:t>
            </a:r>
            <a:r>
              <a:rPr lang="en-US" sz="1200" b="0" i="0" u="none" strike="noStrike" kern="1200" baseline="0" dirty="0" err="1" smtClean="0">
                <a:solidFill>
                  <a:schemeClr val="tx1"/>
                </a:solidFill>
                <a:latin typeface="+mn-lt"/>
                <a:ea typeface="+mn-ea"/>
                <a:cs typeface="+mn-cs"/>
              </a:rPr>
              <a:t>this.GetType</a:t>
            </a:r>
            <a:r>
              <a:rPr lang="en-US" sz="1200" b="0" i="0" u="none" strike="noStrike" kern="1200" baseline="0" dirty="0" smtClean="0">
                <a:solidFill>
                  <a:schemeClr val="tx1"/>
                </a:solidFill>
                <a:latin typeface="+mn-lt"/>
                <a:ea typeface="+mn-ea"/>
                <a:cs typeface="+mn-cs"/>
              </a:rPr>
              <a:t>() != </a:t>
            </a:r>
            <a:r>
              <a:rPr lang="en-US" sz="1200" b="0" i="0" u="none" strike="noStrike" kern="1200" baseline="0" dirty="0" err="1" smtClean="0">
                <a:solidFill>
                  <a:schemeClr val="tx1"/>
                </a:solidFill>
                <a:latin typeface="+mn-lt"/>
                <a:ea typeface="+mn-ea"/>
                <a:cs typeface="+mn-cs"/>
              </a:rPr>
              <a:t>obj.GetType</a:t>
            </a:r>
            <a:r>
              <a:rPr lang="en-US" sz="1200" b="0" i="0" u="none" strike="noStrike" kern="1200" baseline="0" dirty="0" smtClean="0">
                <a:solidFill>
                  <a:schemeClr val="tx1"/>
                </a:solidFill>
                <a:latin typeface="+mn-lt"/>
                <a:ea typeface="+mn-ea"/>
                <a:cs typeface="+mn-cs"/>
              </a:rPr>
              <a:t>()) return false;</a:t>
            </a:r>
          </a:p>
          <a:p>
            <a:r>
              <a:rPr lang="en-US" sz="1200" b="0" i="0" u="none" strike="noStrike" kern="1200" baseline="0" dirty="0" smtClean="0">
                <a:solidFill>
                  <a:schemeClr val="tx1"/>
                </a:solidFill>
                <a:latin typeface="+mn-lt"/>
                <a:ea typeface="+mn-ea"/>
                <a:cs typeface="+mn-cs"/>
              </a:rPr>
              <a:t>// If objects are same type, return true if all of their fields match</a:t>
            </a:r>
          </a:p>
          <a:p>
            <a:r>
              <a:rPr lang="en-US" sz="1200" b="0" i="0" u="none" strike="noStrike" kern="1200" baseline="0" dirty="0" smtClean="0">
                <a:solidFill>
                  <a:schemeClr val="tx1"/>
                </a:solidFill>
                <a:latin typeface="+mn-lt"/>
                <a:ea typeface="+mn-ea"/>
                <a:cs typeface="+mn-cs"/>
              </a:rPr>
              <a:t>// Because </a:t>
            </a:r>
            <a:r>
              <a:rPr lang="en-US" sz="1200" b="0" i="0" u="none" strike="noStrike" kern="1200" baseline="0" dirty="0" err="1" smtClean="0">
                <a:solidFill>
                  <a:schemeClr val="tx1"/>
                </a:solidFill>
                <a:latin typeface="+mn-lt"/>
                <a:ea typeface="+mn-ea"/>
                <a:cs typeface="+mn-cs"/>
              </a:rPr>
              <a:t>System.Object</a:t>
            </a:r>
            <a:r>
              <a:rPr lang="en-US" sz="1200" b="0" i="0" u="none" strike="noStrike" kern="1200" baseline="0" dirty="0" smtClean="0">
                <a:solidFill>
                  <a:schemeClr val="tx1"/>
                </a:solidFill>
                <a:latin typeface="+mn-lt"/>
                <a:ea typeface="+mn-ea"/>
                <a:cs typeface="+mn-cs"/>
              </a:rPr>
              <a:t> defines no fields, the fields match</a:t>
            </a:r>
          </a:p>
          <a:p>
            <a:r>
              <a:rPr lang="en-US" sz="1200" b="0" i="0" u="none" strike="noStrike" kern="1200" baseline="0" dirty="0" smtClean="0">
                <a:solidFill>
                  <a:schemeClr val="tx1"/>
                </a:solidFill>
                <a:latin typeface="+mn-lt"/>
                <a:ea typeface="+mn-ea"/>
                <a:cs typeface="+mn-cs"/>
              </a:rPr>
              <a:t>return true;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14</a:t>
            </a:fld>
            <a:endParaRPr lang="ru-RU"/>
          </a:p>
        </p:txBody>
      </p:sp>
    </p:spTree>
    <p:extLst>
      <p:ext uri="{BB962C8B-B14F-4D97-AF65-F5344CB8AC3E}">
        <p14:creationId xmlns:p14="http://schemas.microsoft.com/office/powerpoint/2010/main" val="1134580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Value</a:t>
            </a:r>
            <a:r>
              <a:rPr lang="en-US" baseline="0" dirty="0"/>
              <a:t> types – comparing not addresses, but values. </a:t>
            </a:r>
            <a:r>
              <a:rPr lang="en-US" baseline="0" dirty="0" smtClean="0"/>
              <a:t>Depends </a:t>
            </a:r>
            <a:r>
              <a:rPr lang="en-US" baseline="0" dirty="0"/>
              <a:t>on type (</a:t>
            </a:r>
            <a:r>
              <a:rPr lang="en-US" baseline="0" dirty="0" err="1"/>
              <a:t>int</a:t>
            </a:r>
            <a:r>
              <a:rPr lang="en-US" baseline="0" dirty="0"/>
              <a:t> could be casted to double while comparing with double</a:t>
            </a:r>
            <a:r>
              <a:rPr lang="en-US" baseline="0" dirty="0" smtClean="0"/>
              <a:t>)</a:t>
            </a:r>
          </a:p>
          <a:p>
            <a:r>
              <a:rPr lang="en-US" sz="1200" b="0" i="0" u="none" strike="noStrike" kern="1200" baseline="0" dirty="0" smtClean="0">
                <a:solidFill>
                  <a:schemeClr val="tx1"/>
                </a:solidFill>
                <a:latin typeface="+mn-lt"/>
                <a:ea typeface="+mn-ea"/>
                <a:cs typeface="+mn-cs"/>
              </a:rPr>
              <a:t>By the way, </a:t>
            </a:r>
            <a:r>
              <a:rPr lang="en-US" sz="1200" b="0" i="0" u="none" strike="noStrike" kern="1200" baseline="0" dirty="0" err="1" smtClean="0">
                <a:solidFill>
                  <a:schemeClr val="tx1"/>
                </a:solidFill>
                <a:latin typeface="+mn-lt"/>
                <a:ea typeface="+mn-ea"/>
                <a:cs typeface="+mn-cs"/>
              </a:rPr>
              <a:t>System.ValueType</a:t>
            </a:r>
            <a:r>
              <a:rPr lang="en-US" sz="1200" b="0" i="0" u="none" strike="noStrike" kern="1200" baseline="0" dirty="0" smtClean="0">
                <a:solidFill>
                  <a:schemeClr val="tx1"/>
                </a:solidFill>
                <a:latin typeface="+mn-lt"/>
                <a:ea typeface="+mn-ea"/>
                <a:cs typeface="+mn-cs"/>
              </a:rPr>
              <a:t> (the base class of all value types) does override Object’s Equals method and is correctly implemented to perform a value equality check (not an identity check).</a:t>
            </a:r>
          </a:p>
          <a:p>
            <a:r>
              <a:rPr lang="en-US" sz="1200" b="0" i="0" u="none" strike="noStrike" kern="1200" baseline="0" dirty="0" smtClean="0">
                <a:solidFill>
                  <a:schemeClr val="tx1"/>
                </a:solidFill>
                <a:latin typeface="+mn-lt"/>
                <a:ea typeface="+mn-ea"/>
                <a:cs typeface="+mn-cs"/>
              </a:rPr>
              <a:t>Internally, </a:t>
            </a:r>
            <a:r>
              <a:rPr lang="en-US" sz="1200" b="0" i="0" u="none" strike="noStrike" kern="1200" baseline="0" dirty="0" err="1" smtClean="0">
                <a:solidFill>
                  <a:schemeClr val="tx1"/>
                </a:solidFill>
                <a:latin typeface="+mn-lt"/>
                <a:ea typeface="+mn-ea"/>
                <a:cs typeface="+mn-cs"/>
              </a:rPr>
              <a:t>ValueType’s</a:t>
            </a:r>
            <a:r>
              <a:rPr lang="en-US" sz="1200" b="0" i="0" u="none" strike="noStrike" kern="1200" baseline="0" dirty="0" smtClean="0">
                <a:solidFill>
                  <a:schemeClr val="tx1"/>
                </a:solidFill>
                <a:latin typeface="+mn-lt"/>
                <a:ea typeface="+mn-ea"/>
                <a:cs typeface="+mn-cs"/>
              </a:rPr>
              <a:t> Equals is implemented this way:</a:t>
            </a:r>
          </a:p>
          <a:p>
            <a:r>
              <a:rPr lang="en-US" sz="1200" b="0" i="0" u="none" strike="noStrike" kern="1200" baseline="0" dirty="0" smtClean="0">
                <a:solidFill>
                  <a:schemeClr val="tx1"/>
                </a:solidFill>
                <a:latin typeface="+mn-lt"/>
                <a:ea typeface="+mn-ea"/>
                <a:cs typeface="+mn-cs"/>
              </a:rPr>
              <a:t>1. If the </a:t>
            </a:r>
            <a:r>
              <a:rPr lang="en-US" sz="1200" b="0" i="0" u="none" strike="noStrike" kern="1200" baseline="0" dirty="0" err="1" smtClean="0">
                <a:solidFill>
                  <a:schemeClr val="tx1"/>
                </a:solidFill>
                <a:latin typeface="+mn-lt"/>
                <a:ea typeface="+mn-ea"/>
                <a:cs typeface="+mn-cs"/>
              </a:rPr>
              <a:t>obj</a:t>
            </a:r>
            <a:r>
              <a:rPr lang="en-US" sz="1200" b="0" i="0" u="none" strike="noStrike" kern="1200" baseline="0" dirty="0" smtClean="0">
                <a:solidFill>
                  <a:schemeClr val="tx1"/>
                </a:solidFill>
                <a:latin typeface="+mn-lt"/>
                <a:ea typeface="+mn-ea"/>
                <a:cs typeface="+mn-cs"/>
              </a:rPr>
              <a:t> argument is null, return false.</a:t>
            </a:r>
          </a:p>
          <a:p>
            <a:r>
              <a:rPr lang="en-US" sz="1200" b="0" i="0" u="none" strike="noStrike" kern="1200" baseline="0" dirty="0" smtClean="0">
                <a:solidFill>
                  <a:schemeClr val="tx1"/>
                </a:solidFill>
                <a:latin typeface="+mn-lt"/>
                <a:ea typeface="+mn-ea"/>
                <a:cs typeface="+mn-cs"/>
              </a:rPr>
              <a:t>2. If the this and </a:t>
            </a:r>
            <a:r>
              <a:rPr lang="en-US" sz="1200" b="0" i="0" u="none" strike="noStrike" kern="1200" baseline="0" dirty="0" err="1" smtClean="0">
                <a:solidFill>
                  <a:schemeClr val="tx1"/>
                </a:solidFill>
                <a:latin typeface="+mn-lt"/>
                <a:ea typeface="+mn-ea"/>
                <a:cs typeface="+mn-cs"/>
              </a:rPr>
              <a:t>obj</a:t>
            </a:r>
            <a:r>
              <a:rPr lang="en-US" sz="1200" b="0" i="0" u="none" strike="noStrike" kern="1200" baseline="0" dirty="0" smtClean="0">
                <a:solidFill>
                  <a:schemeClr val="tx1"/>
                </a:solidFill>
                <a:latin typeface="+mn-lt"/>
                <a:ea typeface="+mn-ea"/>
                <a:cs typeface="+mn-cs"/>
              </a:rPr>
              <a:t> arguments refer to objects of different types, return false.</a:t>
            </a:r>
          </a:p>
          <a:p>
            <a:r>
              <a:rPr lang="en-US" sz="1200" b="0" i="0" u="none" strike="noStrike" kern="1200" baseline="0" dirty="0" smtClean="0">
                <a:solidFill>
                  <a:schemeClr val="tx1"/>
                </a:solidFill>
                <a:latin typeface="+mn-lt"/>
                <a:ea typeface="+mn-ea"/>
                <a:cs typeface="+mn-cs"/>
              </a:rPr>
              <a:t>3. For each instance field defined by the type, compare the value in the this object with the value in the </a:t>
            </a:r>
            <a:r>
              <a:rPr lang="en-US" sz="1200" b="0" i="0" u="none" strike="noStrike" kern="1200" baseline="0" dirty="0" err="1" smtClean="0">
                <a:solidFill>
                  <a:schemeClr val="tx1"/>
                </a:solidFill>
                <a:latin typeface="+mn-lt"/>
                <a:ea typeface="+mn-ea"/>
                <a:cs typeface="+mn-cs"/>
              </a:rPr>
              <a:t>obj</a:t>
            </a:r>
            <a:r>
              <a:rPr lang="en-US" sz="1200" b="0" i="0" u="none" strike="noStrike" kern="1200" baseline="0" dirty="0" smtClean="0">
                <a:solidFill>
                  <a:schemeClr val="tx1"/>
                </a:solidFill>
                <a:latin typeface="+mn-lt"/>
                <a:ea typeface="+mn-ea"/>
                <a:cs typeface="+mn-cs"/>
              </a:rPr>
              <a:t> object by calling the field’s Equals method. If any fields are not equal, return false. This uses reflection. </a:t>
            </a:r>
          </a:p>
          <a:p>
            <a:r>
              <a:rPr lang="en-US" sz="1200" b="0" i="0" u="none" strike="noStrike" kern="1200" baseline="0" dirty="0" smtClean="0">
                <a:solidFill>
                  <a:schemeClr val="tx1"/>
                </a:solidFill>
                <a:latin typeface="+mn-lt"/>
                <a:ea typeface="+mn-ea"/>
                <a:cs typeface="+mn-cs"/>
              </a:rPr>
              <a:t>4. Return true.</a:t>
            </a:r>
            <a:endParaRPr lang="en-US" dirty="0"/>
          </a:p>
          <a:p>
            <a:endParaRPr lang="en-US" dirty="0" smtClean="0"/>
          </a:p>
          <a:p>
            <a:r>
              <a:rPr lang="en-US" dirty="0" smtClean="0"/>
              <a:t>Since the reflection</a:t>
            </a:r>
            <a:r>
              <a:rPr lang="en-US" baseline="0" dirty="0" smtClean="0"/>
              <a:t> is slow, when you define </a:t>
            </a:r>
            <a:r>
              <a:rPr lang="en-US" baseline="0" dirty="0" err="1" smtClean="0"/>
              <a:t>valuetype</a:t>
            </a:r>
            <a:r>
              <a:rPr lang="en-US" baseline="0" dirty="0" smtClean="0"/>
              <a:t> override equals method to improve performance.</a:t>
            </a:r>
            <a:endParaRPr lang="en-US" dirty="0"/>
          </a:p>
          <a:p>
            <a:endParaRPr lang="ru-RU" dirty="0"/>
          </a:p>
        </p:txBody>
      </p:sp>
      <p:sp>
        <p:nvSpPr>
          <p:cNvPr id="4" name="Номер слайда 3"/>
          <p:cNvSpPr>
            <a:spLocks noGrp="1"/>
          </p:cNvSpPr>
          <p:nvPr>
            <p:ph type="sldNum" sz="quarter" idx="10"/>
          </p:nvPr>
        </p:nvSpPr>
        <p:spPr/>
        <p:txBody>
          <a:bodyPr/>
          <a:lstStyle/>
          <a:p>
            <a:fld id="{0CFC7413-9F87-47C5-B60C-4ADEB5DE7C73}" type="slidenum">
              <a:rPr lang="ru-RU" smtClean="0"/>
              <a:t>15</a:t>
            </a:fld>
            <a:endParaRPr lang="ru-RU"/>
          </a:p>
        </p:txBody>
      </p:sp>
    </p:spTree>
    <p:extLst>
      <p:ext uri="{BB962C8B-B14F-4D97-AF65-F5344CB8AC3E}">
        <p14:creationId xmlns:p14="http://schemas.microsoft.com/office/powerpoint/2010/main" val="61261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Therefore I want to talk about</a:t>
            </a:r>
            <a:r>
              <a:rPr lang="en-US" sz="1200" b="0" i="0" u="none" strike="noStrike" kern="1200" baseline="0" dirty="0">
                <a:solidFill>
                  <a:schemeClr val="tx1"/>
                </a:solidFill>
                <a:effectLst/>
                <a:latin typeface="+mn-lt"/>
                <a:ea typeface="+mn-ea"/>
                <a:cs typeface="+mn-cs"/>
              </a:rPr>
              <a:t> difference between method and </a:t>
            </a:r>
            <a:r>
              <a:rPr lang="en-US" sz="1200" b="0" i="0" u="none" strike="noStrike" kern="1200" baseline="0" dirty="0" smtClean="0">
                <a:solidFill>
                  <a:schemeClr val="tx1"/>
                </a:solidFill>
                <a:effectLst/>
                <a:latin typeface="+mn-lt"/>
                <a:ea typeface="+mn-ea"/>
                <a:cs typeface="+mn-cs"/>
              </a:rPr>
              <a:t>operator</a:t>
            </a:r>
          </a:p>
          <a:p>
            <a:endParaRPr lang="en-US" sz="1200" b="0" i="0" u="none" strike="noStrike"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have an overloaded operator == then any call to the operator method is “early bound” at </a:t>
            </a:r>
            <a:r>
              <a:rPr lang="en-US" sz="1200" b="0" i="1" kern="1200" dirty="0" smtClean="0">
                <a:solidFill>
                  <a:schemeClr val="tx1"/>
                </a:solidFill>
                <a:effectLst/>
                <a:latin typeface="+mn-lt"/>
                <a:ea typeface="+mn-ea"/>
                <a:cs typeface="+mn-cs"/>
              </a:rPr>
              <a:t>compile time</a:t>
            </a:r>
            <a:r>
              <a:rPr lang="en-US" sz="1200" b="0" i="0" kern="1200" dirty="0" smtClean="0">
                <a:solidFill>
                  <a:schemeClr val="tx1"/>
                </a:solidFill>
                <a:effectLst/>
                <a:latin typeface="+mn-lt"/>
                <a:ea typeface="+mn-ea"/>
                <a:cs typeface="+mn-cs"/>
              </a:rPr>
              <a:t> according to the </a:t>
            </a:r>
            <a:r>
              <a:rPr lang="en-US" sz="1200" b="0" i="1" kern="1200" dirty="0" smtClean="0">
                <a:solidFill>
                  <a:schemeClr val="tx1"/>
                </a:solidFill>
                <a:effectLst/>
                <a:latin typeface="+mn-lt"/>
                <a:ea typeface="+mn-ea"/>
                <a:cs typeface="+mn-cs"/>
              </a:rPr>
              <a:t>compile-time</a:t>
            </a:r>
            <a:r>
              <a:rPr lang="en-US" sz="1200" b="0" i="0" kern="1200" dirty="0" smtClean="0">
                <a:solidFill>
                  <a:schemeClr val="tx1"/>
                </a:solidFill>
                <a:effectLst/>
                <a:latin typeface="+mn-lt"/>
                <a:ea typeface="+mn-ea"/>
                <a:cs typeface="+mn-cs"/>
              </a:rPr>
              <a:t> types of the </a:t>
            </a:r>
            <a:r>
              <a:rPr lang="en-US" sz="1200" b="0" i="1" kern="1200" dirty="0" smtClean="0">
                <a:solidFill>
                  <a:schemeClr val="tx1"/>
                </a:solidFill>
                <a:effectLst/>
                <a:latin typeface="+mn-lt"/>
                <a:ea typeface="+mn-ea"/>
                <a:cs typeface="+mn-cs"/>
              </a:rPr>
              <a:t>operands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Calling Equals() on an object is a virtual call; the actual method called is bound at </a:t>
            </a:r>
            <a:r>
              <a:rPr lang="en-US" sz="1200" b="0" i="1" kern="1200" dirty="0" smtClean="0">
                <a:solidFill>
                  <a:schemeClr val="tx1"/>
                </a:solidFill>
                <a:effectLst/>
                <a:latin typeface="+mn-lt"/>
                <a:ea typeface="+mn-ea"/>
                <a:cs typeface="+mn-cs"/>
              </a:rPr>
              <a:t>runtime</a:t>
            </a:r>
            <a:r>
              <a:rPr lang="en-US" sz="1200" b="0" i="0" kern="1200" dirty="0" smtClean="0">
                <a:solidFill>
                  <a:schemeClr val="tx1"/>
                </a:solidFill>
                <a:effectLst/>
                <a:latin typeface="+mn-lt"/>
                <a:ea typeface="+mn-ea"/>
                <a:cs typeface="+mn-cs"/>
              </a:rPr>
              <a:t> according to the </a:t>
            </a:r>
            <a:r>
              <a:rPr lang="en-US" sz="1200" b="0" i="1" kern="1200" dirty="0" smtClean="0">
                <a:solidFill>
                  <a:schemeClr val="tx1"/>
                </a:solidFill>
                <a:effectLst/>
                <a:latin typeface="+mn-lt"/>
                <a:ea typeface="+mn-ea"/>
                <a:cs typeface="+mn-cs"/>
              </a:rPr>
              <a:t>runtime type</a:t>
            </a:r>
            <a:r>
              <a:rPr lang="en-US" sz="1200" b="0" i="0" kern="1200" dirty="0" smtClean="0">
                <a:solidFill>
                  <a:schemeClr val="tx1"/>
                </a:solidFill>
                <a:effectLst/>
                <a:latin typeface="+mn-lt"/>
                <a:ea typeface="+mn-ea"/>
                <a:cs typeface="+mn-cs"/>
              </a:rPr>
              <a:t> of the </a:t>
            </a:r>
            <a:r>
              <a:rPr lang="en-US" sz="1200" b="0" i="1" kern="1200" dirty="0" smtClean="0">
                <a:solidFill>
                  <a:schemeClr val="tx1"/>
                </a:solidFill>
                <a:effectLst/>
                <a:latin typeface="+mn-lt"/>
                <a:ea typeface="+mn-ea"/>
                <a:cs typeface="+mn-cs"/>
              </a:rPr>
              <a:t>receiver</a:t>
            </a:r>
            <a:r>
              <a:rPr lang="en-US" sz="1200" b="0" i="0" kern="1200" dirty="0" smtClean="0">
                <a:solidFill>
                  <a:schemeClr val="tx1"/>
                </a:solidFill>
                <a:effectLst/>
                <a:latin typeface="+mn-lt"/>
                <a:ea typeface="+mn-ea"/>
                <a:cs typeface="+mn-cs"/>
              </a:rPr>
              <a:t>. </a:t>
            </a:r>
            <a:endParaRPr lang="en-US" sz="1200" b="0" i="0" u="none" strike="noStrike" kern="1200" baseline="0" dirty="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a:t>
            </a:r>
            <a:r>
              <a:rPr lang="en-US" sz="1200" b="1" i="0" kern="1200" dirty="0" err="1" smtClean="0">
                <a:solidFill>
                  <a:schemeClr val="tx1"/>
                </a:solidFill>
                <a:effectLst/>
                <a:latin typeface="+mn-lt"/>
                <a:ea typeface="+mn-ea"/>
                <a:cs typeface="+mn-cs"/>
              </a:rPr>
              <a:t>nonvirtual</a:t>
            </a:r>
            <a:r>
              <a:rPr lang="en-US" sz="1200" b="1" i="0" kern="1200" dirty="0" smtClean="0">
                <a:solidFill>
                  <a:schemeClr val="tx1"/>
                </a:solidFill>
                <a:effectLst/>
                <a:latin typeface="+mn-lt"/>
                <a:ea typeface="+mn-ea"/>
                <a:cs typeface="+mn-cs"/>
              </a:rPr>
              <a:t> dispatch</a:t>
            </a:r>
            <a:r>
              <a:rPr lang="en-US" sz="1200" b="0" i="0" kern="1200" dirty="0" smtClean="0">
                <a:solidFill>
                  <a:schemeClr val="tx1"/>
                </a:solidFill>
                <a:effectLst/>
                <a:latin typeface="+mn-lt"/>
                <a:ea typeface="+mn-ea"/>
                <a:cs typeface="+mn-cs"/>
              </a:rPr>
              <a:t>, overload resolution “statically” determines exactly which method is called based on the compile-time types of the arguments and the compile-time type of the receiver.</a:t>
            </a:r>
          </a:p>
          <a:p>
            <a:endParaRPr lang="en-US" sz="1200" b="0" i="0" u="none" strike="noStrike" kern="1200" dirty="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This </a:t>
            </a:r>
            <a:r>
              <a:rPr lang="en-US" sz="1200" b="0" i="0" u="none" strike="noStrike" kern="1200" dirty="0">
                <a:solidFill>
                  <a:schemeClr val="tx1"/>
                </a:solidFill>
                <a:effectLst/>
                <a:latin typeface="+mn-lt"/>
                <a:ea typeface="+mn-ea"/>
                <a:cs typeface="+mn-cs"/>
              </a:rPr>
              <a:t>comparison operator can be overloaded. It is static, so the object type hasn’t matter in choosing, which of the overloaded comparison operators will be used.</a:t>
            </a: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Non-overloaded == operator for reference types checks reference equality. The value can be null, null is equals only to another null. </a:t>
            </a:r>
          </a:p>
          <a:p>
            <a:r>
              <a:rPr lang="en-US" sz="1200" b="0" i="0" kern="1200" dirty="0">
                <a:solidFill>
                  <a:schemeClr val="tx1"/>
                </a:solidFill>
                <a:effectLst/>
                <a:latin typeface="+mn-lt"/>
                <a:ea typeface="+mn-ea"/>
                <a:cs typeface="+mn-cs"/>
              </a:rPr>
              <a:t>String has an overloaded operator = = that compares not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references, but the content of the strings. In overloaded operator for your object, you can implement any logic.</a:t>
            </a:r>
          </a:p>
          <a:p>
            <a:endParaRPr lang="ru-R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 operator for predefined value types checks equality of these values. For numbers, for example, it may lead to type cast: if one of the operands is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and the second is double, then the first operand will also be given to the type double. The == operator for custom structures is not defined, you must write it yourself.</a:t>
            </a:r>
          </a:p>
          <a:p>
            <a:endParaRPr lang="ru-RU"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0CFC7413-9F87-47C5-B60C-4ADEB5DE7C73}" type="slidenum">
              <a:rPr lang="ru-RU" smtClean="0"/>
              <a:t>16</a:t>
            </a:fld>
            <a:endParaRPr lang="ru-RU"/>
          </a:p>
        </p:txBody>
      </p:sp>
    </p:spTree>
    <p:extLst>
      <p:ext uri="{BB962C8B-B14F-4D97-AF65-F5344CB8AC3E}">
        <p14:creationId xmlns:p14="http://schemas.microsoft.com/office/powerpoint/2010/main" val="1121764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Usually, we’ll implement the Equals method that takes an Object parameter to internally call the type-safe Equals method.</a:t>
            </a:r>
          </a:p>
          <a:p>
            <a:r>
              <a:rPr lang="en-US" sz="1200" b="0" i="0" u="none" strike="noStrike" kern="1200" baseline="0" dirty="0" smtClean="0">
                <a:solidFill>
                  <a:schemeClr val="tx1"/>
                </a:solidFill>
                <a:latin typeface="+mn-lt"/>
                <a:ea typeface="+mn-ea"/>
                <a:cs typeface="+mn-cs"/>
              </a:rPr>
              <a:t>Overloaded methods internally call the type-safe Equals method.</a:t>
            </a:r>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17</a:t>
            </a:fld>
            <a:endParaRPr lang="ru-RU"/>
          </a:p>
        </p:txBody>
      </p:sp>
    </p:spTree>
    <p:extLst>
      <p:ext uri="{BB962C8B-B14F-4D97-AF65-F5344CB8AC3E}">
        <p14:creationId xmlns:p14="http://schemas.microsoft.com/office/powerpoint/2010/main" val="3348124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On overriding Equals()</a:t>
            </a:r>
            <a:r>
              <a:rPr lang="en-US" baseline="0" dirty="0"/>
              <a:t> you have to override </a:t>
            </a:r>
            <a:r>
              <a:rPr lang="en-US" baseline="0" dirty="0" err="1"/>
              <a:t>GetHashCode</a:t>
            </a:r>
            <a:r>
              <a:rPr lang="en-US" baseline="0" dirty="0"/>
              <a:t>() – but why? (</a:t>
            </a:r>
            <a:r>
              <a:rPr lang="en-US" baseline="0" dirty="0" err="1"/>
              <a:t>crc</a:t>
            </a:r>
            <a:r>
              <a:rPr lang="en-US" baseline="0" dirty="0"/>
              <a:t>, object equality, id and so on… wrong!)</a:t>
            </a:r>
          </a:p>
          <a:p>
            <a:endParaRPr lang="en-US" dirty="0"/>
          </a:p>
          <a:p>
            <a:r>
              <a:rPr lang="en-US" dirty="0"/>
              <a:t>By definition, this method is only useful for one thing: to save the object in a hash table. It is why</a:t>
            </a:r>
            <a:r>
              <a:rPr lang="en-US" baseline="0" dirty="0"/>
              <a:t> this method </a:t>
            </a:r>
            <a:r>
              <a:rPr lang="en-US" dirty="0"/>
              <a:t>called </a:t>
            </a:r>
            <a:r>
              <a:rPr lang="en-US" dirty="0" err="1"/>
              <a:t>GetHashCode</a:t>
            </a:r>
            <a:r>
              <a:rPr lang="en-US" dirty="0"/>
              <a:t>.</a:t>
            </a:r>
          </a:p>
          <a:p>
            <a:endParaRPr lang="en-US" dirty="0"/>
          </a:p>
          <a:p>
            <a:r>
              <a:rPr lang="en-US" dirty="0"/>
              <a:t>But why every object must be able to obtain its hash code to be inserted into a hash table? Seems very strange to demand that from each object.</a:t>
            </a:r>
          </a:p>
          <a:p>
            <a:r>
              <a:rPr lang="en-US" dirty="0"/>
              <a:t>I</a:t>
            </a:r>
            <a:r>
              <a:rPr lang="en-US" baseline="0" dirty="0"/>
              <a:t> </a:t>
            </a:r>
            <a:r>
              <a:rPr lang="en-US" dirty="0"/>
              <a:t>think if we now redesign the type system from scratch, hashing would be done differently, perhaps using an interface </a:t>
            </a:r>
            <a:r>
              <a:rPr lang="en-US" dirty="0" err="1"/>
              <a:t>IHashable</a:t>
            </a:r>
            <a:r>
              <a:rPr lang="en-US" dirty="0"/>
              <a:t>. But while designing a system CLR types they didn't have generics  and, thus, the general hash table should have had an ability to save any object.</a:t>
            </a:r>
          </a:p>
          <a:p>
            <a:endParaRPr lang="en-US" dirty="0"/>
          </a:p>
          <a:p>
            <a:r>
              <a:rPr lang="en-US" dirty="0"/>
              <a:t>Let’s talk a little bit more about that</a:t>
            </a:r>
            <a:endParaRPr lang="ru-RU" dirty="0"/>
          </a:p>
        </p:txBody>
      </p:sp>
      <p:sp>
        <p:nvSpPr>
          <p:cNvPr id="4" name="Номер слайда 3"/>
          <p:cNvSpPr>
            <a:spLocks noGrp="1"/>
          </p:cNvSpPr>
          <p:nvPr>
            <p:ph type="sldNum" sz="quarter" idx="10"/>
          </p:nvPr>
        </p:nvSpPr>
        <p:spPr/>
        <p:txBody>
          <a:bodyPr/>
          <a:lstStyle/>
          <a:p>
            <a:fld id="{0CFC7413-9F87-47C5-B60C-4ADEB5DE7C73}" type="slidenum">
              <a:rPr lang="ru-RU" smtClean="0"/>
              <a:t>18</a:t>
            </a:fld>
            <a:endParaRPr lang="ru-RU"/>
          </a:p>
        </p:txBody>
      </p:sp>
    </p:spTree>
    <p:extLst>
      <p:ext uri="{BB962C8B-B14F-4D97-AF65-F5344CB8AC3E}">
        <p14:creationId xmlns:p14="http://schemas.microsoft.com/office/powerpoint/2010/main" val="3396953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Two identical objects must have the same hash code; Or, respectively, if two objects have different hash codes, then they must be unequal.</a:t>
            </a:r>
          </a:p>
          <a:p>
            <a:r>
              <a:rPr lang="en-US" sz="1200" b="0" i="0" kern="1200" dirty="0">
                <a:solidFill>
                  <a:schemeClr val="tx1"/>
                </a:solidFill>
                <a:effectLst/>
                <a:latin typeface="+mn-lt"/>
                <a:ea typeface="+mn-ea"/>
                <a:cs typeface="+mn-cs"/>
              </a:rPr>
              <a:t>Note that the following statement is NOT the rule: two objects with the same hash codes have to be equal (not must). There are only around 4 billion possible hash values, but the number</a:t>
            </a:r>
            <a:r>
              <a:rPr lang="en-US" sz="1200" b="0" i="0" kern="1200" baseline="0" dirty="0">
                <a:solidFill>
                  <a:schemeClr val="tx1"/>
                </a:solidFill>
                <a:effectLst/>
                <a:latin typeface="+mn-lt"/>
                <a:ea typeface="+mn-ea"/>
                <a:cs typeface="+mn-cs"/>
              </a:rPr>
              <a:t> of </a:t>
            </a:r>
            <a:r>
              <a:rPr lang="en-US" sz="1200" b="0" i="0" kern="1200" dirty="0">
                <a:solidFill>
                  <a:schemeClr val="tx1"/>
                </a:solidFill>
                <a:effectLst/>
                <a:latin typeface="+mn-lt"/>
                <a:ea typeface="+mn-ea"/>
                <a:cs typeface="+mn-cs"/>
              </a:rPr>
              <a:t>possible objects can obviously be larger. The number of ten-character lines is much more than 4 billion. (Collision –</a:t>
            </a:r>
            <a:r>
              <a:rPr lang="en-US" sz="1200" b="0" i="0" kern="1200" baseline="0" dirty="0">
                <a:solidFill>
                  <a:schemeClr val="tx1"/>
                </a:solidFill>
                <a:effectLst/>
                <a:latin typeface="+mn-lt"/>
                <a:ea typeface="+mn-ea"/>
                <a:cs typeface="+mn-cs"/>
              </a:rPr>
              <a:t> two equals </a:t>
            </a:r>
            <a:r>
              <a:rPr lang="en-US" sz="1200" b="0" i="0" kern="1200" baseline="0" dirty="0" err="1">
                <a:solidFill>
                  <a:schemeClr val="tx1"/>
                </a:solidFill>
                <a:effectLst/>
                <a:latin typeface="+mn-lt"/>
                <a:ea typeface="+mn-ea"/>
                <a:cs typeface="+mn-cs"/>
              </a:rPr>
              <a:t>obj</a:t>
            </a:r>
            <a:r>
              <a:rPr lang="en-US" sz="1200" b="0" i="0" kern="1200" baseline="0" dirty="0">
                <a:solidFill>
                  <a:schemeClr val="tx1"/>
                </a:solidFill>
                <a:effectLst/>
                <a:latin typeface="+mn-lt"/>
                <a:ea typeface="+mn-ea"/>
                <a:cs typeface="+mn-cs"/>
              </a:rPr>
              <a:t> with different </a:t>
            </a:r>
            <a:r>
              <a:rPr lang="en-US" sz="1200" b="0" i="0" kern="1200" baseline="0" dirty="0" err="1">
                <a:solidFill>
                  <a:schemeClr val="tx1"/>
                </a:solidFill>
                <a:effectLst/>
                <a:latin typeface="+mn-lt"/>
                <a:ea typeface="+mn-ea"/>
                <a:cs typeface="+mn-cs"/>
              </a:rPr>
              <a:t>hashCodes</a:t>
            </a:r>
            <a:r>
              <a:rPr lang="en-US" sz="1200" b="0" i="0" kern="1200" dirty="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0CFC7413-9F87-47C5-B60C-4ADEB5DE7C73}" type="slidenum">
              <a:rPr lang="ru-RU" smtClean="0"/>
              <a:t>19</a:t>
            </a:fld>
            <a:endParaRPr lang="ru-RU"/>
          </a:p>
        </p:txBody>
      </p:sp>
    </p:spTree>
    <p:extLst>
      <p:ext uri="{BB962C8B-B14F-4D97-AF65-F5344CB8AC3E}">
        <p14:creationId xmlns:p14="http://schemas.microsoft.com/office/powerpoint/2010/main" val="495995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The value returned by the </a:t>
            </a:r>
            <a:r>
              <a:rPr lang="en-US" sz="1200" b="1" i="0" kern="1200" dirty="0" err="1">
                <a:solidFill>
                  <a:schemeClr val="tx1"/>
                </a:solidFill>
                <a:effectLst/>
                <a:latin typeface="+mn-lt"/>
                <a:ea typeface="+mn-ea"/>
                <a:cs typeface="+mn-cs"/>
              </a:rPr>
              <a:t>GetHashCode</a:t>
            </a:r>
            <a:r>
              <a:rPr lang="en-US" sz="1200" b="1" i="0" kern="1200" dirty="0">
                <a:solidFill>
                  <a:schemeClr val="tx1"/>
                </a:solidFill>
                <a:effectLst/>
                <a:latin typeface="+mn-lt"/>
                <a:ea typeface="+mn-ea"/>
                <a:cs typeface="+mn-cs"/>
              </a:rPr>
              <a:t> function should never be changed (ideal). In reality, we get that - the value returned by the </a:t>
            </a:r>
            <a:r>
              <a:rPr lang="en-US" sz="1200" b="1" i="0" kern="1200" dirty="0" err="1">
                <a:solidFill>
                  <a:schemeClr val="tx1"/>
                </a:solidFill>
                <a:effectLst/>
                <a:latin typeface="+mn-lt"/>
                <a:ea typeface="+mn-ea"/>
                <a:cs typeface="+mn-cs"/>
              </a:rPr>
              <a:t>GetHashCode</a:t>
            </a:r>
            <a:r>
              <a:rPr lang="en-US" sz="1200" b="1" i="0" kern="1200" dirty="0">
                <a:solidFill>
                  <a:schemeClr val="tx1"/>
                </a:solidFill>
                <a:effectLst/>
                <a:latin typeface="+mn-lt"/>
                <a:ea typeface="+mn-ea"/>
                <a:cs typeface="+mn-cs"/>
              </a:rPr>
              <a:t> function should never</a:t>
            </a:r>
            <a:r>
              <a:rPr lang="en-US" sz="1200" b="1" i="0" kern="1200" baseline="0" dirty="0">
                <a:solidFill>
                  <a:schemeClr val="tx1"/>
                </a:solidFill>
                <a:effectLst/>
                <a:latin typeface="+mn-lt"/>
                <a:ea typeface="+mn-ea"/>
                <a:cs typeface="+mn-cs"/>
              </a:rPr>
              <a:t> be</a:t>
            </a:r>
            <a:r>
              <a:rPr lang="en-US" sz="1200" b="1" i="0" kern="1200" dirty="0">
                <a:solidFill>
                  <a:schemeClr val="tx1"/>
                </a:solidFill>
                <a:effectLst/>
                <a:latin typeface="+mn-lt"/>
                <a:ea typeface="+mn-ea"/>
                <a:cs typeface="+mn-cs"/>
              </a:rPr>
              <a:t> changed as long as the object is in a data structure that counts on an immutable hash code value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Users of the </a:t>
            </a:r>
            <a:r>
              <a:rPr lang="en-US" sz="1200" b="1" i="0" kern="1200" dirty="0" err="1">
                <a:solidFill>
                  <a:schemeClr val="tx1"/>
                </a:solidFill>
                <a:effectLst/>
                <a:latin typeface="+mn-lt"/>
                <a:ea typeface="+mn-ea"/>
                <a:cs typeface="+mn-cs"/>
              </a:rPr>
              <a:t>GetHashCode</a:t>
            </a:r>
            <a:r>
              <a:rPr lang="en-US" sz="1200" b="1" i="0" kern="1200" dirty="0">
                <a:solidFill>
                  <a:schemeClr val="tx1"/>
                </a:solidFill>
                <a:effectLst/>
                <a:latin typeface="+mn-lt"/>
                <a:ea typeface="+mn-ea"/>
                <a:cs typeface="+mn-cs"/>
              </a:rPr>
              <a:t> method can not expect the value to remain constant over time, as well as the identity of the values in different domains</a:t>
            </a:r>
          </a:p>
          <a:p>
            <a:endParaRPr lang="ru-RU"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objects can be stored in hash tables in unexpected places. A lot of LINQ operators inside use hash tables. Do not modify the objects returned as a result of executing the LINQ query during the search!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GetHashCode</a:t>
            </a:r>
            <a:r>
              <a:rPr lang="en-US" sz="1200" b="1" i="0" kern="1200" dirty="0">
                <a:solidFill>
                  <a:schemeClr val="tx1"/>
                </a:solidFill>
                <a:effectLst/>
                <a:latin typeface="+mn-lt"/>
                <a:ea typeface="+mn-ea"/>
                <a:cs typeface="+mn-cs"/>
              </a:rPr>
              <a:t> method should not throw an exception and must terminate (method dispose)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implementation of the </a:t>
            </a:r>
            <a:r>
              <a:rPr lang="en-US" sz="1200" b="1" i="0" kern="1200" dirty="0" err="1">
                <a:solidFill>
                  <a:schemeClr val="tx1"/>
                </a:solidFill>
                <a:effectLst/>
                <a:latin typeface="+mn-lt"/>
                <a:ea typeface="+mn-ea"/>
                <a:cs typeface="+mn-cs"/>
              </a:rPr>
              <a:t>GetHashCode</a:t>
            </a:r>
            <a:r>
              <a:rPr lang="en-US" sz="1200" b="1" i="0" kern="1200" dirty="0">
                <a:solidFill>
                  <a:schemeClr val="tx1"/>
                </a:solidFill>
                <a:effectLst/>
                <a:latin typeface="+mn-lt"/>
                <a:ea typeface="+mn-ea"/>
                <a:cs typeface="+mn-cs"/>
              </a:rPr>
              <a:t> method must be extremely fast</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It does not provide a unique key for the object; The probability of collision is extremely high.</a:t>
            </a:r>
          </a:p>
          <a:p>
            <a:r>
              <a:rPr lang="en-US" sz="1200" b="0" i="0" kern="1200" dirty="0">
                <a:solidFill>
                  <a:schemeClr val="tx1"/>
                </a:solidFill>
                <a:effectLst/>
                <a:latin typeface="+mn-lt"/>
                <a:ea typeface="+mn-ea"/>
                <a:cs typeface="+mn-cs"/>
              </a:rPr>
              <a:t>* It does not provide cryptographic stability, so do not use it as part of a digital signature or password equality check</a:t>
            </a:r>
          </a:p>
          <a:p>
            <a:r>
              <a:rPr lang="en-US" sz="1200" b="0" i="0" kern="1200" dirty="0">
                <a:solidFill>
                  <a:schemeClr val="tx1"/>
                </a:solidFill>
                <a:effectLst/>
                <a:latin typeface="+mn-lt"/>
                <a:ea typeface="+mn-ea"/>
                <a:cs typeface="+mn-cs"/>
              </a:rPr>
              <a:t>* It does not necessarily have the error detection properties necessary for checksums. (AND for DB)</a:t>
            </a:r>
            <a:endParaRPr lang="ru-RU" dirty="0"/>
          </a:p>
        </p:txBody>
      </p:sp>
      <p:sp>
        <p:nvSpPr>
          <p:cNvPr id="4" name="Номер слайда 3"/>
          <p:cNvSpPr>
            <a:spLocks noGrp="1"/>
          </p:cNvSpPr>
          <p:nvPr>
            <p:ph type="sldNum" sz="quarter" idx="10"/>
          </p:nvPr>
        </p:nvSpPr>
        <p:spPr/>
        <p:txBody>
          <a:bodyPr/>
          <a:lstStyle/>
          <a:p>
            <a:fld id="{0CFC7413-9F87-47C5-B60C-4ADEB5DE7C73}" type="slidenum">
              <a:rPr lang="ru-RU" smtClean="0"/>
              <a:t>20</a:t>
            </a:fld>
            <a:endParaRPr lang="ru-RU"/>
          </a:p>
        </p:txBody>
      </p:sp>
    </p:spTree>
    <p:extLst>
      <p:ext uri="{BB962C8B-B14F-4D97-AF65-F5344CB8AC3E}">
        <p14:creationId xmlns:p14="http://schemas.microsoft.com/office/powerpoint/2010/main" val="396118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Let’s start</a:t>
            </a:r>
            <a:r>
              <a:rPr lang="en-US" baseline="0" dirty="0"/>
              <a:t> from the simple question: what is Type? </a:t>
            </a:r>
          </a:p>
          <a:p>
            <a:endParaRPr lang="en-US" baseline="0" dirty="0"/>
          </a:p>
          <a:p>
            <a:r>
              <a:rPr lang="en-US" baseline="0" dirty="0"/>
              <a:t>We can’t think as computer with bytes, so we need to build an analogy to the physical object (house, man, …)</a:t>
            </a:r>
          </a:p>
          <a:p>
            <a:r>
              <a:rPr lang="en-US" baseline="0" dirty="0"/>
              <a:t>Or non-physical thing: emotion (how it could be programmed?) – we build some model.</a:t>
            </a:r>
            <a:endParaRPr lang="en-US" dirty="0"/>
          </a:p>
          <a:p>
            <a:endParaRPr lang="en-US" baseline="0" dirty="0"/>
          </a:p>
          <a:p>
            <a:r>
              <a:rPr lang="en-US" baseline="0" dirty="0" smtClean="0"/>
              <a:t>Info </a:t>
            </a:r>
            <a:r>
              <a:rPr lang="en-US" baseline="0" dirty="0"/>
              <a:t>about the type stored in the metadata tables of the assembly</a:t>
            </a:r>
            <a:endParaRPr lang="ru-RU" dirty="0"/>
          </a:p>
        </p:txBody>
      </p:sp>
      <p:sp>
        <p:nvSpPr>
          <p:cNvPr id="4" name="Номер слайда 3"/>
          <p:cNvSpPr>
            <a:spLocks noGrp="1"/>
          </p:cNvSpPr>
          <p:nvPr>
            <p:ph type="sldNum" sz="quarter" idx="10"/>
          </p:nvPr>
        </p:nvSpPr>
        <p:spPr/>
        <p:txBody>
          <a:bodyPr/>
          <a:lstStyle/>
          <a:p>
            <a:fld id="{0CFC7413-9F87-47C5-B60C-4ADEB5DE7C73}" type="slidenum">
              <a:rPr lang="ru-RU" smtClean="0"/>
              <a:t>3</a:t>
            </a:fld>
            <a:endParaRPr lang="ru-RU"/>
          </a:p>
        </p:txBody>
      </p:sp>
    </p:spTree>
    <p:extLst>
      <p:ext uri="{BB962C8B-B14F-4D97-AF65-F5344CB8AC3E}">
        <p14:creationId xmlns:p14="http://schemas.microsoft.com/office/powerpoint/2010/main" val="1649029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r>
              <a:rPr lang="en-US" baseline="30000" dirty="0"/>
              <a:t>rd</a:t>
            </a:r>
            <a:r>
              <a:rPr lang="en-US" dirty="0"/>
              <a:t> example</a:t>
            </a:r>
          </a:p>
        </p:txBody>
      </p:sp>
      <p:sp>
        <p:nvSpPr>
          <p:cNvPr id="4" name="Slide Number Placeholder 3"/>
          <p:cNvSpPr>
            <a:spLocks noGrp="1"/>
          </p:cNvSpPr>
          <p:nvPr>
            <p:ph type="sldNum" sz="quarter" idx="10"/>
          </p:nvPr>
        </p:nvSpPr>
        <p:spPr/>
        <p:txBody>
          <a:bodyPr/>
          <a:lstStyle/>
          <a:p>
            <a:fld id="{0CFC7413-9F87-47C5-B60C-4ADEB5DE7C73}" type="slidenum">
              <a:rPr lang="ru-RU" smtClean="0"/>
              <a:t>22</a:t>
            </a:fld>
            <a:endParaRPr lang="ru-RU"/>
          </a:p>
        </p:txBody>
      </p:sp>
    </p:spTree>
    <p:extLst>
      <p:ext uri="{BB962C8B-B14F-4D97-AF65-F5344CB8AC3E}">
        <p14:creationId xmlns:p14="http://schemas.microsoft.com/office/powerpoint/2010/main" val="1219271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Value types are lighter weight than reference types because they are not allocated as objects in the managed heap, not garbage collected, and not referred to by pointers.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Internally, here’s what happens when an instance of a value type is boxed:</a:t>
            </a:r>
          </a:p>
          <a:p>
            <a:r>
              <a:rPr lang="en-US" sz="1200" kern="1200" dirty="0" smtClean="0">
                <a:solidFill>
                  <a:schemeClr val="tx1"/>
                </a:solidFill>
                <a:effectLst/>
                <a:latin typeface="+mn-lt"/>
                <a:ea typeface="+mn-ea"/>
                <a:cs typeface="+mn-cs"/>
              </a:rPr>
              <a:t>1. Memory is allocated from the managed heap. The amount of memory allocated is the size required by the value type’s fields plus the two additional overhead members (the type object</a:t>
            </a:r>
          </a:p>
          <a:p>
            <a:r>
              <a:rPr lang="en-US" sz="1200" kern="1200" dirty="0" smtClean="0">
                <a:solidFill>
                  <a:schemeClr val="tx1"/>
                </a:solidFill>
                <a:effectLst/>
                <a:latin typeface="+mn-lt"/>
                <a:ea typeface="+mn-ea"/>
                <a:cs typeface="+mn-cs"/>
              </a:rPr>
              <a:t>pointer and the sync block index) required by all objects on the managed heap.</a:t>
            </a:r>
          </a:p>
          <a:p>
            <a:r>
              <a:rPr lang="en-US" sz="1200" kern="1200" dirty="0" smtClean="0">
                <a:solidFill>
                  <a:schemeClr val="tx1"/>
                </a:solidFill>
                <a:effectLst/>
                <a:latin typeface="+mn-lt"/>
                <a:ea typeface="+mn-ea"/>
                <a:cs typeface="+mn-cs"/>
              </a:rPr>
              <a:t>2. The value type’s fields are copied to the newly allocated heap memory.</a:t>
            </a:r>
          </a:p>
          <a:p>
            <a:r>
              <a:rPr lang="en-US" sz="1200" kern="1200" dirty="0" smtClean="0">
                <a:solidFill>
                  <a:schemeClr val="tx1"/>
                </a:solidFill>
                <a:effectLst/>
                <a:latin typeface="+mn-lt"/>
                <a:ea typeface="+mn-ea"/>
                <a:cs typeface="+mn-cs"/>
              </a:rPr>
              <a:t>3. The address of the object is returned. This address is now a reference to an object; the value type is now a reference type.</a:t>
            </a:r>
          </a:p>
          <a:p>
            <a:endParaRPr lang="en-US" dirty="0" smtClean="0"/>
          </a:p>
          <a:p>
            <a:r>
              <a:rPr lang="en-US" sz="1200" kern="1200" dirty="0" smtClean="0">
                <a:solidFill>
                  <a:schemeClr val="tx1"/>
                </a:solidFill>
                <a:effectLst/>
                <a:latin typeface="+mn-lt"/>
                <a:ea typeface="+mn-ea"/>
                <a:cs typeface="+mn-cs"/>
              </a:rPr>
              <a:t>Unboxing is not the exact opposite of boxing. The unboxing operation is much less costly than boxing. Unboxing is really just the operation of obtaining a pointer to the raw value type (data fields) contained within an object. In effect, the pointer refers to the unboxed portion in the boxed instance. However, unboxing operation is typically followed by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copying the fields.</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23</a:t>
            </a:fld>
            <a:endParaRPr lang="ru-RU"/>
          </a:p>
        </p:txBody>
      </p:sp>
    </p:spTree>
    <p:extLst>
      <p:ext uri="{BB962C8B-B14F-4D97-AF65-F5344CB8AC3E}">
        <p14:creationId xmlns:p14="http://schemas.microsoft.com/office/powerpoint/2010/main" val="104598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conversion operator methods, you must indicate whether a compiler can emit code to call a conversion operator method implicitly or whether the source code must explicitly indicate when the compiler is to emit code to call a conversion operator method. In C#, you use the implicit keyword to indicate to the compiler that an explicit cast doesn’t have to appear in the source code in order to emit code that calls the method.</a:t>
            </a:r>
          </a:p>
          <a:p>
            <a:r>
              <a:rPr lang="en-US" sz="1200" kern="1200" dirty="0" smtClean="0">
                <a:solidFill>
                  <a:schemeClr val="tx1"/>
                </a:solidFill>
                <a:effectLst/>
                <a:latin typeface="+mn-lt"/>
                <a:ea typeface="+mn-ea"/>
                <a:cs typeface="+mn-cs"/>
              </a:rPr>
              <a:t> The explicit keyword allows the compiler to call the method only when an explicit cast exists in the source code. </a:t>
            </a:r>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25</a:t>
            </a:fld>
            <a:endParaRPr lang="ru-RU"/>
          </a:p>
        </p:txBody>
      </p:sp>
    </p:spTree>
    <p:extLst>
      <p:ext uri="{BB962C8B-B14F-4D97-AF65-F5344CB8AC3E}">
        <p14:creationId xmlns:p14="http://schemas.microsoft.com/office/powerpoint/2010/main" val="62433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a:t>Short review data types</a:t>
            </a:r>
          </a:p>
          <a:p>
            <a:r>
              <a:rPr lang="en-US" baseline="0" dirty="0"/>
              <a:t>What is a Primitive Type? </a:t>
            </a:r>
            <a:r>
              <a:rPr lang="en-US" sz="1200" b="0" i="0" u="none" strike="noStrike" kern="1200" baseline="0" dirty="0">
                <a:solidFill>
                  <a:schemeClr val="tx1"/>
                </a:solidFill>
                <a:latin typeface="+mn-lt"/>
                <a:ea typeface="+mn-ea"/>
                <a:cs typeface="+mn-cs"/>
              </a:rPr>
              <a:t>Certain data types are so commonly used that many compilers allow code to manipulate them using simplified syntax. </a:t>
            </a:r>
            <a:r>
              <a:rPr lang="en-US" sz="1200" b="0" i="0" u="none" strike="noStrike" kern="1200" baseline="0" dirty="0" err="1">
                <a:solidFill>
                  <a:schemeClr val="tx1"/>
                </a:solidFill>
                <a:latin typeface="+mn-lt"/>
                <a:ea typeface="+mn-ea"/>
                <a:cs typeface="+mn-cs"/>
              </a:rPr>
              <a:t>Eg</a:t>
            </a:r>
            <a:r>
              <a:rPr lang="en-US" sz="1200" b="0" i="0" u="none" strike="noStrike" kern="1200" baseline="0" dirty="0">
                <a:solidFill>
                  <a:schemeClr val="tx1"/>
                </a:solidFill>
                <a:latin typeface="+mn-lt"/>
                <a:ea typeface="+mn-ea"/>
                <a:cs typeface="+mn-cs"/>
              </a:rPr>
              <a:t>. Int32</a:t>
            </a:r>
          </a:p>
          <a:p>
            <a:r>
              <a:rPr lang="en-US" sz="1200" b="0" i="0" u="none" strike="noStrike" kern="1200" baseline="0" dirty="0">
                <a:solidFill>
                  <a:schemeClr val="tx1"/>
                </a:solidFill>
                <a:latin typeface="+mn-lt"/>
                <a:ea typeface="+mn-ea"/>
                <a:cs typeface="+mn-cs"/>
              </a:rPr>
              <a:t>string or String, </a:t>
            </a:r>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 or Int32.</a:t>
            </a:r>
            <a:endParaRPr lang="en-US" baseline="0" dirty="0"/>
          </a:p>
          <a:p>
            <a:r>
              <a:rPr lang="en-US" baseline="0" dirty="0"/>
              <a:t>What is important from practical point of view: </a:t>
            </a:r>
          </a:p>
          <a:p>
            <a:r>
              <a:rPr lang="en-US" baseline="0" dirty="0"/>
              <a:t> - how organized storage of those data types and </a:t>
            </a:r>
          </a:p>
          <a:p>
            <a:r>
              <a:rPr lang="en-US" baseline="0" dirty="0"/>
              <a:t> - how organized interactions with these data types</a:t>
            </a:r>
            <a:endParaRPr lang="ru-RU" dirty="0"/>
          </a:p>
        </p:txBody>
      </p:sp>
      <p:sp>
        <p:nvSpPr>
          <p:cNvPr id="4" name="Номер слайда 3"/>
          <p:cNvSpPr>
            <a:spLocks noGrp="1"/>
          </p:cNvSpPr>
          <p:nvPr>
            <p:ph type="sldNum" sz="quarter" idx="10"/>
          </p:nvPr>
        </p:nvSpPr>
        <p:spPr/>
        <p:txBody>
          <a:bodyPr/>
          <a:lstStyle/>
          <a:p>
            <a:fld id="{0CFC7413-9F87-47C5-B60C-4ADEB5DE7C73}" type="slidenum">
              <a:rPr lang="ru-RU" smtClean="0"/>
              <a:t>4</a:t>
            </a:fld>
            <a:endParaRPr lang="ru-RU"/>
          </a:p>
        </p:txBody>
      </p:sp>
    </p:spTree>
    <p:extLst>
      <p:ext uri="{BB962C8B-B14F-4D97-AF65-F5344CB8AC3E}">
        <p14:creationId xmlns:p14="http://schemas.microsoft.com/office/powerpoint/2010/main" val="1282210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5</a:t>
            </a:fld>
            <a:endParaRPr lang="ru-RU"/>
          </a:p>
        </p:txBody>
      </p:sp>
    </p:spTree>
    <p:extLst>
      <p:ext uri="{BB962C8B-B14F-4D97-AF65-F5344CB8AC3E}">
        <p14:creationId xmlns:p14="http://schemas.microsoft.com/office/powerpoint/2010/main" val="227698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result.</a:t>
            </a:r>
            <a:r>
              <a:rPr lang="en-US" baseline="0" dirty="0"/>
              <a:t> Checked and unchecked operations. By default it is unchecked. We can change it at project level.</a:t>
            </a:r>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6</a:t>
            </a:fld>
            <a:endParaRPr lang="ru-RU"/>
          </a:p>
        </p:txBody>
      </p:sp>
    </p:spTree>
    <p:extLst>
      <p:ext uri="{BB962C8B-B14F-4D97-AF65-F5344CB8AC3E}">
        <p14:creationId xmlns:p14="http://schemas.microsoft.com/office/powerpoint/2010/main" val="188552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compile-time languages can typically produce smaller and faster code because they make more assumptions at compile time and bake those assumptions into the resulting IL and metadata.</a:t>
            </a:r>
          </a:p>
          <a:p>
            <a:r>
              <a:rPr lang="en-US" sz="1200" b="0" i="0" u="none" strike="noStrike" kern="1200" baseline="0" dirty="0">
                <a:solidFill>
                  <a:schemeClr val="tx1"/>
                </a:solidFill>
                <a:latin typeface="+mn-lt"/>
                <a:ea typeface="+mn-ea"/>
                <a:cs typeface="+mn-cs"/>
              </a:rPr>
              <a:t>The benefit of a type-safe programming language over a non–type-safe programming language is that many programmer errors are detected at compile time, helping to ensure that the code is correct before you attempt to execute it.</a:t>
            </a:r>
          </a:p>
          <a:p>
            <a:r>
              <a:rPr lang="en-US" sz="1200" b="0" i="0" u="none" strike="noStrike" kern="1200" baseline="0" dirty="0">
                <a:solidFill>
                  <a:schemeClr val="tx1"/>
                </a:solidFill>
                <a:latin typeface="+mn-lt"/>
                <a:ea typeface="+mn-ea"/>
                <a:cs typeface="+mn-cs"/>
              </a:rPr>
              <a:t>When your code invokes a member by using a dynamic expression/variable, the compiler generates special IL code that describes the desired operation.</a:t>
            </a:r>
          </a:p>
          <a:p>
            <a:r>
              <a:rPr lang="en-US" sz="1200" b="0" i="0" u="none" strike="noStrike" kern="1200" baseline="0" dirty="0">
                <a:solidFill>
                  <a:schemeClr val="tx1"/>
                </a:solidFill>
                <a:effectLst/>
                <a:latin typeface="+mn-lt"/>
                <a:ea typeface="+mn-ea"/>
                <a:cs typeface="+mn-cs"/>
              </a:rPr>
              <a:t>E.g. Here </a:t>
            </a:r>
            <a:r>
              <a:rPr lang="en-US" sz="1200" b="0" i="0" u="none" strike="noStrike" kern="1200" baseline="0" dirty="0">
                <a:solidFill>
                  <a:schemeClr val="tx1"/>
                </a:solidFill>
                <a:latin typeface="+mn-lt"/>
                <a:ea typeface="+mn-ea"/>
                <a:cs typeface="+mn-cs"/>
              </a:rPr>
              <a:t>C# compiler emits payload code that will examine the actual type of value at run time and determine what the + operator should actually do.</a:t>
            </a:r>
          </a:p>
          <a:p>
            <a:endParaRPr lang="en-US" sz="1200" b="0" i="0" u="none" strike="noStrike"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type dynamic exists only at compile time, not at run time. </a:t>
            </a:r>
          </a:p>
          <a:p>
            <a:r>
              <a:rPr lang="en-US" sz="1200" kern="1200" dirty="0">
                <a:solidFill>
                  <a:schemeClr val="tx1"/>
                </a:solidFill>
                <a:effectLst/>
                <a:latin typeface="+mn-lt"/>
                <a:ea typeface="+mn-ea"/>
                <a:cs typeface="+mn-cs"/>
              </a:rPr>
              <a:t>Its generally used under reflection scenarios, COM objects or Excel applications.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Var vs Dynamic</a:t>
            </a:r>
          </a:p>
          <a:p>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7</a:t>
            </a:fld>
            <a:endParaRPr lang="ru-RU"/>
          </a:p>
        </p:txBody>
      </p:sp>
    </p:spTree>
    <p:extLst>
      <p:ext uri="{BB962C8B-B14F-4D97-AF65-F5344CB8AC3E}">
        <p14:creationId xmlns:p14="http://schemas.microsoft.com/office/powerpoint/2010/main" val="7081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FC7413-9F87-47C5-B60C-4ADEB5DE7C73}" type="slidenum">
              <a:rPr lang="ru-RU" smtClean="0"/>
              <a:t>8</a:t>
            </a:fld>
            <a:endParaRPr lang="ru-RU"/>
          </a:p>
        </p:txBody>
      </p:sp>
    </p:spTree>
    <p:extLst>
      <p:ext uri="{BB962C8B-B14F-4D97-AF65-F5344CB8AC3E}">
        <p14:creationId xmlns:p14="http://schemas.microsoft.com/office/powerpoint/2010/main" val="296512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 little more focus on organization of data storage</a:t>
            </a:r>
          </a:p>
          <a:p>
            <a:endParaRPr lang="en-US" dirty="0"/>
          </a:p>
          <a:p>
            <a:r>
              <a:rPr lang="en-US" dirty="0"/>
              <a:t>All</a:t>
            </a:r>
            <a:r>
              <a:rPr lang="en-US" baseline="0" dirty="0"/>
              <a:t> knows, that ref stored in the heap, and </a:t>
            </a:r>
            <a:r>
              <a:rPr lang="en-US" baseline="0" dirty="0" err="1"/>
              <a:t>val</a:t>
            </a:r>
            <a:r>
              <a:rPr lang="en-US" baseline="0" dirty="0"/>
              <a:t> in the stack</a:t>
            </a:r>
          </a:p>
          <a:p>
            <a:endParaRPr lang="en-US" baseline="0" dirty="0"/>
          </a:p>
          <a:p>
            <a:r>
              <a:rPr lang="en-US" baseline="0" dirty="0"/>
              <a:t>If I ask: ok, heap, stack, but what actually stack and heap are? Where actually they stored? Different answers I could get</a:t>
            </a:r>
            <a:endParaRPr lang="ru-RU" dirty="0"/>
          </a:p>
        </p:txBody>
      </p:sp>
      <p:sp>
        <p:nvSpPr>
          <p:cNvPr id="4" name="Номер слайда 3"/>
          <p:cNvSpPr>
            <a:spLocks noGrp="1"/>
          </p:cNvSpPr>
          <p:nvPr>
            <p:ph type="sldNum" sz="quarter" idx="10"/>
          </p:nvPr>
        </p:nvSpPr>
        <p:spPr/>
        <p:txBody>
          <a:bodyPr/>
          <a:lstStyle/>
          <a:p>
            <a:fld id="{0CFC7413-9F87-47C5-B60C-4ADEB5DE7C73}" type="slidenum">
              <a:rPr lang="ru-RU" smtClean="0"/>
              <a:t>9</a:t>
            </a:fld>
            <a:endParaRPr lang="ru-RU"/>
          </a:p>
        </p:txBody>
      </p:sp>
    </p:spTree>
    <p:extLst>
      <p:ext uri="{BB962C8B-B14F-4D97-AF65-F5344CB8AC3E}">
        <p14:creationId xmlns:p14="http://schemas.microsoft.com/office/powerpoint/2010/main" val="2822448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i="1" dirty="0"/>
              <a:t>A little more focus on organization of data storage of various types.</a:t>
            </a:r>
          </a:p>
          <a:p>
            <a:r>
              <a:rPr lang="en-US" sz="1200" b="0" i="0" kern="1200" dirty="0">
                <a:solidFill>
                  <a:schemeClr val="tx1"/>
                </a:solidFill>
                <a:effectLst/>
                <a:latin typeface="+mn-lt"/>
                <a:ea typeface="+mn-ea"/>
                <a:cs typeface="+mn-cs"/>
              </a:rPr>
              <a:t>And the stack and the heap is memory (in x86) And in the stack and in the heap, you can access any memory location.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a:t>
            </a:r>
            <a:r>
              <a:rPr lang="en-US" sz="1200" b="0" i="0" kern="1200" baseline="0" dirty="0">
                <a:solidFill>
                  <a:schemeClr val="tx1"/>
                </a:solidFill>
                <a:effectLst/>
                <a:latin typeface="+mn-lt"/>
                <a:ea typeface="+mn-ea"/>
                <a:cs typeface="+mn-cs"/>
              </a:rPr>
              <a:t> reasonable question: why we should split them, if they stored in RAM, access is quite fast (to compare with CD)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LIFO</a:t>
            </a:r>
            <a:endParaRPr lang="en-US" sz="1200" b="0" i="0" kern="1200" dirty="0">
              <a:solidFill>
                <a:schemeClr val="tx1"/>
              </a:solidFill>
              <a:effectLst/>
              <a:latin typeface="+mn-lt"/>
              <a:ea typeface="+mn-ea"/>
              <a:cs typeface="+mn-cs"/>
            </a:endParaRPr>
          </a:p>
          <a:p>
            <a:r>
              <a:rPr lang="ru-RU" dirty="0"/>
              <a:t/>
            </a:r>
            <a:br>
              <a:rPr lang="ru-RU" dirty="0"/>
            </a:br>
            <a:r>
              <a:rPr lang="en-US" sz="1200" b="0" i="0" kern="1200" dirty="0">
                <a:solidFill>
                  <a:schemeClr val="tx1"/>
                </a:solidFill>
                <a:effectLst/>
                <a:latin typeface="+mn-lt"/>
                <a:ea typeface="+mn-ea"/>
                <a:cs typeface="+mn-cs"/>
              </a:rPr>
              <a:t>To access the stack data,</a:t>
            </a:r>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top of the stack is stored and offset to the desired byte</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from </a:t>
            </a:r>
            <a:r>
              <a:rPr lang="en-US" sz="1200" b="0" i="0" kern="1200" dirty="0">
                <a:solidFill>
                  <a:schemeClr val="tx1"/>
                </a:solidFill>
                <a:effectLst/>
                <a:latin typeface="+mn-lt"/>
                <a:ea typeface="+mn-ea"/>
                <a:cs typeface="+mn-cs"/>
              </a:rPr>
              <a:t>the top of the stack.</a:t>
            </a:r>
            <a:r>
              <a:rPr lang="ru-RU"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access the heap data,</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base address of this chunk is stored and the offset of the desired byte from the base address or the relative address of the desired byte in the data segment. </a:t>
            </a:r>
            <a:r>
              <a:rPr lang="en-US"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a:t>
            </a:r>
            <a:r>
              <a:rPr lang="en-US" sz="1200" b="0" i="0" kern="1200" baseline="0" dirty="0">
                <a:solidFill>
                  <a:schemeClr val="tx1"/>
                </a:solidFill>
                <a:effectLst/>
                <a:latin typeface="+mn-lt"/>
                <a:ea typeface="+mn-ea"/>
                <a:cs typeface="+mn-cs"/>
              </a:rPr>
              <a:t> both of cases access takes equal time intervals</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and being performed in hardware by the processor.</a:t>
            </a:r>
            <a:r>
              <a:rPr lang="ru-RU" dirty="0"/>
              <a:t/>
            </a:r>
            <a:br>
              <a:rPr lang="ru-RU" dirty="0"/>
            </a:br>
            <a:r>
              <a:rPr lang="ru-RU" dirty="0"/>
              <a:t/>
            </a:r>
            <a:br>
              <a:rPr lang="ru-RU" dirty="0"/>
            </a:br>
            <a:r>
              <a:rPr lang="en-US" sz="1200" b="0" i="0" kern="1200" dirty="0">
                <a:solidFill>
                  <a:schemeClr val="tx1"/>
                </a:solidFill>
                <a:effectLst/>
                <a:latin typeface="+mn-lt"/>
                <a:ea typeface="+mn-ea"/>
                <a:cs typeface="+mn-cs"/>
              </a:rPr>
              <a:t>And the difference in speed occurs at a time when we need to must allocate or free</a:t>
            </a:r>
            <a:r>
              <a:rPr lang="en-US" sz="1200" b="0" i="0" kern="1200" baseline="0" dirty="0">
                <a:solidFill>
                  <a:schemeClr val="tx1"/>
                </a:solidFill>
                <a:effectLst/>
                <a:latin typeface="+mn-lt"/>
                <a:ea typeface="+mn-ea"/>
                <a:cs typeface="+mn-cs"/>
              </a:rPr>
              <a:t> up space </a:t>
            </a:r>
            <a:r>
              <a:rPr lang="en-US" sz="1200" b="0" i="0" kern="1200" dirty="0">
                <a:solidFill>
                  <a:schemeClr val="tx1"/>
                </a:solidFill>
                <a:effectLst/>
                <a:latin typeface="+mn-lt"/>
                <a:ea typeface="+mn-ea"/>
                <a:cs typeface="+mn-cs"/>
              </a:rPr>
              <a:t>in memory. The stack always ready to allocate new data and always ready to delete this data. </a:t>
            </a:r>
          </a:p>
          <a:p>
            <a:r>
              <a:rPr lang="en-US" sz="1200" b="0" i="0" kern="1200" dirty="0">
                <a:solidFill>
                  <a:schemeClr val="tx1"/>
                </a:solidFill>
                <a:effectLst/>
                <a:latin typeface="+mn-lt"/>
                <a:ea typeface="+mn-ea"/>
                <a:cs typeface="+mn-cs"/>
              </a:rPr>
              <a:t>And if we</a:t>
            </a:r>
            <a:r>
              <a:rPr lang="en-US" sz="1200" b="0" i="0" kern="1200" baseline="0" dirty="0">
                <a:solidFill>
                  <a:schemeClr val="tx1"/>
                </a:solidFill>
                <a:effectLst/>
                <a:latin typeface="+mn-lt"/>
                <a:ea typeface="+mn-ea"/>
                <a:cs typeface="+mn-cs"/>
              </a:rPr>
              <a:t> are talking about heap, it’s a free memory space, </a:t>
            </a:r>
            <a:r>
              <a:rPr lang="en-US" sz="1200" b="0" i="0" kern="1200" dirty="0">
                <a:solidFill>
                  <a:schemeClr val="tx1"/>
                </a:solidFill>
                <a:effectLst/>
                <a:latin typeface="+mn-lt"/>
                <a:ea typeface="+mn-ea"/>
                <a:cs typeface="+mn-cs"/>
              </a:rPr>
              <a:t>and in order to place data, you need to contact the memory Manager, the memory Manager will find a free space of the necessary size in the memory, register it as busy and returns the address of this block in the program.</a:t>
            </a:r>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When you delete a data block from the heap need to contact the memory Manager, the memory Manager will mark this chunk of memory as free.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Memory allocation on the stack is just moving the pointer — exactly as in the best (and fairly typical) case when allocating memory on the heap. But because of all these stack properties, freeing memory — is also just moving the pointer!  </a:t>
            </a:r>
          </a:p>
          <a:p>
            <a:r>
              <a:rPr lang="en-US" sz="1200" b="0" i="0" kern="1200" dirty="0">
                <a:solidFill>
                  <a:schemeClr val="tx1"/>
                </a:solidFill>
                <a:effectLst/>
                <a:latin typeface="+mn-lt"/>
                <a:ea typeface="+mn-ea"/>
                <a:cs typeface="+mn-cs"/>
              </a:rPr>
              <a:t>And that is exactly where we save a lot of time. I have a view that a lot of people think that the allocation on the stack is cheap, and on the heap is expensive. But in fact, usually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these operations takes the same time</a:t>
            </a:r>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But the process of freeing memory </a:t>
            </a:r>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freeing memory, defragmenting and moving</a:t>
            </a:r>
            <a:r>
              <a:rPr lang="en-US" sz="1200" b="0" i="0" kern="1200" baseline="0" dirty="0">
                <a:solidFill>
                  <a:schemeClr val="tx1"/>
                </a:solidFill>
                <a:effectLst/>
                <a:latin typeface="+mn-lt"/>
                <a:ea typeface="+mn-ea"/>
                <a:cs typeface="+mn-cs"/>
              </a:rPr>
              <a:t> the</a:t>
            </a:r>
            <a:r>
              <a:rPr lang="en-US" sz="1200" b="0" i="0" kern="1200" dirty="0">
                <a:solidFill>
                  <a:schemeClr val="tx1"/>
                </a:solidFill>
                <a:effectLst/>
                <a:latin typeface="+mn-lt"/>
                <a:ea typeface="+mn-ea"/>
                <a:cs typeface="+mn-cs"/>
              </a:rPr>
              <a:t> objects from generation to generation, all together this is a very significant relocations blocks of memory, in comparison with the stack.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performance on a hardware level </a:t>
            </a:r>
            <a:r>
              <a:rPr lang="ru-RU" dirty="0"/>
              <a:t/>
            </a:r>
            <a:br>
              <a:rPr lang="ru-RU" dirty="0"/>
            </a:br>
            <a:r>
              <a:rPr lang="en-US" dirty="0"/>
              <a:t>S</a:t>
            </a:r>
            <a:r>
              <a:rPr lang="en-US" sz="1200" b="0" i="0" kern="1200" dirty="0">
                <a:solidFill>
                  <a:schemeClr val="tx1"/>
                </a:solidFill>
                <a:effectLst/>
                <a:latin typeface="+mn-lt"/>
                <a:ea typeface="+mn-ea"/>
                <a:cs typeface="+mn-cs"/>
              </a:rPr>
              <a:t>tack is used more frequently, when the process is running, then the next byte which will be requested from the stack segment most probably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physically located in the processor cache of the first level or the second level cache. </a:t>
            </a:r>
          </a:p>
          <a:p>
            <a:r>
              <a:rPr lang="en-US" sz="1200" b="0" i="0" kern="1200" dirty="0">
                <a:solidFill>
                  <a:schemeClr val="tx1"/>
                </a:solidFill>
                <a:effectLst/>
                <a:latin typeface="+mn-lt"/>
                <a:ea typeface="+mn-ea"/>
                <a:cs typeface="+mn-cs"/>
              </a:rPr>
              <a:t>When you access the next byte from the heap, physically, it may be in the caches of the CPU,</a:t>
            </a:r>
            <a:r>
              <a:rPr lang="en-US" sz="1200" b="0" i="0" kern="1200" baseline="0" dirty="0">
                <a:solidFill>
                  <a:schemeClr val="tx1"/>
                </a:solidFill>
                <a:effectLst/>
                <a:latin typeface="+mn-lt"/>
                <a:ea typeface="+mn-ea"/>
                <a:cs typeface="+mn-cs"/>
              </a:rPr>
              <a:t> in </a:t>
            </a:r>
            <a:r>
              <a:rPr lang="en-US" sz="1200" b="0" i="0" kern="1200" dirty="0">
                <a:solidFill>
                  <a:schemeClr val="tx1"/>
                </a:solidFill>
                <a:effectLst/>
                <a:latin typeface="+mn-lt"/>
                <a:ea typeface="+mn-ea"/>
                <a:cs typeface="+mn-cs"/>
              </a:rPr>
              <a:t>the memory or even on the disk (swap-file). Accordingly, the physical access speed to the heap and stack are expected to be different.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Summary</a:t>
            </a:r>
            <a:r>
              <a:rPr lang="en-US" sz="1200" b="0" i="0" kern="1200" baseline="0" dirty="0">
                <a:solidFill>
                  <a:schemeClr val="tx1"/>
                </a:solidFill>
                <a:effectLst/>
                <a:latin typeface="+mn-lt"/>
                <a:ea typeface="+mn-ea"/>
                <a:cs typeface="+mn-cs"/>
              </a:rPr>
              <a:t> – stack and heap is RAM, removing – is the difference, and organization: stack - stack of pancakes, and heap – fragmented table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More details – CLR via c#, chapter 4</a:t>
            </a:r>
            <a:endParaRPr lang="ru-RU" dirty="0"/>
          </a:p>
        </p:txBody>
      </p:sp>
      <p:sp>
        <p:nvSpPr>
          <p:cNvPr id="4" name="Номер слайда 3"/>
          <p:cNvSpPr>
            <a:spLocks noGrp="1"/>
          </p:cNvSpPr>
          <p:nvPr>
            <p:ph type="sldNum" sz="quarter" idx="10"/>
          </p:nvPr>
        </p:nvSpPr>
        <p:spPr/>
        <p:txBody>
          <a:bodyPr/>
          <a:lstStyle/>
          <a:p>
            <a:fld id="{0CFC7413-9F87-47C5-B60C-4ADEB5DE7C73}" type="slidenum">
              <a:rPr lang="ru-RU" smtClean="0"/>
              <a:t>10</a:t>
            </a:fld>
            <a:endParaRPr lang="ru-RU"/>
          </a:p>
        </p:txBody>
      </p:sp>
    </p:spTree>
    <p:extLst>
      <p:ext uri="{BB962C8B-B14F-4D97-AF65-F5344CB8AC3E}">
        <p14:creationId xmlns:p14="http://schemas.microsoft.com/office/powerpoint/2010/main" val="256535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 Steps">
    <p:spTree>
      <p:nvGrpSpPr>
        <p:cNvPr id="1" name=""/>
        <p:cNvGrpSpPr/>
        <p:nvPr/>
      </p:nvGrpSpPr>
      <p:grpSpPr>
        <a:xfrm>
          <a:off x="0" y="0"/>
          <a:ext cx="0" cy="0"/>
          <a:chOff x="0" y="0"/>
          <a:chExt cx="0" cy="0"/>
        </a:xfrm>
      </p:grpSpPr>
      <p:sp>
        <p:nvSpPr>
          <p:cNvPr id="3" name="Rectangle 2"/>
          <p:cNvSpPr/>
          <p:nvPr userDrawn="1"/>
        </p:nvSpPr>
        <p:spPr>
          <a:xfrm>
            <a:off x="0" y="704274"/>
            <a:ext cx="778669" cy="41563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900"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900" rtl="0" eaLnBrk="1" fontAlgn="auto" latinLnBrk="0" hangingPunct="1">
              <a:lnSpc>
                <a:spcPct val="100000"/>
              </a:lnSpc>
              <a:spcBef>
                <a:spcPct val="20000"/>
              </a:spcBef>
              <a:spcAft>
                <a:spcPts val="0"/>
              </a:spcAft>
              <a:buClr>
                <a:schemeClr val="accent2"/>
              </a:buClr>
              <a:buSzTx/>
              <a:buFont typeface="Arial"/>
              <a:buNone/>
              <a:tabLst/>
              <a:defRPr/>
            </a:pPr>
            <a:r>
              <a:rPr lang="en-US" dirty="0"/>
              <a:t>CLICK TO ADD TITLE</a:t>
            </a:r>
          </a:p>
        </p:txBody>
      </p:sp>
      <p:sp>
        <p:nvSpPr>
          <p:cNvPr id="4" name="Oval 3"/>
          <p:cNvSpPr/>
          <p:nvPr userDrawn="1"/>
        </p:nvSpPr>
        <p:spPr>
          <a:xfrm>
            <a:off x="601266" y="2608236"/>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347518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601266" y="1222782"/>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089728"/>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601266" y="3993690"/>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119620" y="92407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a:solidFill>
                  <a:srgbClr val="444444"/>
                </a:solidFill>
                <a:latin typeface="Arial Black"/>
                <a:cs typeface="Arial Black"/>
              </a:rPr>
              <a:t>LOREM IPSUM DOLOR SIT AMET DIAM</a:t>
            </a:r>
          </a:p>
        </p:txBody>
      </p:sp>
      <p:sp>
        <p:nvSpPr>
          <p:cNvPr id="26" name="Text Placeholder 25"/>
          <p:cNvSpPr>
            <a:spLocks noGrp="1"/>
          </p:cNvSpPr>
          <p:nvPr>
            <p:ph type="body" sz="quarter" idx="18" hasCustomPrompt="1"/>
          </p:nvPr>
        </p:nvSpPr>
        <p:spPr>
          <a:xfrm>
            <a:off x="2944813" y="92407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Sed</a:t>
            </a:r>
            <a:r>
              <a:rPr lang="en-US" sz="1200" dirty="0">
                <a:solidFill>
                  <a:srgbClr val="444444"/>
                </a:solidFill>
                <a:latin typeface="+mn-lt"/>
                <a:cs typeface="Trebuchet MS"/>
              </a:rPr>
              <a:t> </a:t>
            </a:r>
            <a:r>
              <a:rPr lang="en-US" sz="1200" dirty="0" err="1">
                <a:solidFill>
                  <a:srgbClr val="444444"/>
                </a:solidFill>
                <a:latin typeface="+mn-lt"/>
                <a:cs typeface="Trebuchet MS"/>
              </a:rPr>
              <a:t>diam</a:t>
            </a:r>
            <a:r>
              <a:rPr lang="en-US" sz="1200" dirty="0">
                <a:solidFill>
                  <a:srgbClr val="444444"/>
                </a:solidFill>
                <a:latin typeface="+mn-lt"/>
                <a:cs typeface="Trebuchet MS"/>
              </a:rPr>
              <a:t> </a:t>
            </a:r>
            <a:r>
              <a:rPr lang="en-US" sz="1200" dirty="0" err="1">
                <a:solidFill>
                  <a:srgbClr val="444444"/>
                </a:solidFill>
                <a:latin typeface="+mn-lt"/>
                <a:cs typeface="Trebuchet MS"/>
              </a:rPr>
              <a:t>nonummy</a:t>
            </a:r>
            <a:r>
              <a:rPr lang="en-US" sz="1200" dirty="0">
                <a:solidFill>
                  <a:srgbClr val="444444"/>
                </a:solidFill>
                <a:latin typeface="+mn-lt"/>
                <a:cs typeface="Trebuchet MS"/>
              </a:rPr>
              <a:t> </a:t>
            </a:r>
            <a:r>
              <a:rPr lang="en-US" sz="1200" dirty="0" err="1">
                <a:solidFill>
                  <a:srgbClr val="444444"/>
                </a:solidFill>
                <a:latin typeface="+mn-lt"/>
                <a:cs typeface="Trebuchet MS"/>
              </a:rPr>
              <a:t>nibh</a:t>
            </a:r>
            <a:r>
              <a:rPr lang="en-US" sz="1200" dirty="0">
                <a:solidFill>
                  <a:srgbClr val="444444"/>
                </a:solidFill>
                <a:latin typeface="+mn-lt"/>
                <a:cs typeface="Trebuchet MS"/>
              </a:rPr>
              <a:t> </a:t>
            </a:r>
            <a:r>
              <a:rPr lang="en-US" sz="1200" dirty="0" err="1">
                <a:solidFill>
                  <a:srgbClr val="444444"/>
                </a:solidFill>
                <a:latin typeface="+mn-lt"/>
                <a:cs typeface="Trebuchet MS"/>
              </a:rPr>
              <a:t>tincidunt</a:t>
            </a:r>
            <a:r>
              <a:rPr lang="en-US" sz="1200" dirty="0">
                <a:solidFill>
                  <a:srgbClr val="444444"/>
                </a:solidFill>
                <a:latin typeface="+mn-lt"/>
                <a:cs typeface="Trebuchet MS"/>
              </a:rPr>
              <a:t> </a:t>
            </a:r>
            <a:r>
              <a:rPr lang="en-US" sz="1200" dirty="0" err="1">
                <a:solidFill>
                  <a:srgbClr val="444444"/>
                </a:solidFill>
                <a:latin typeface="+mn-lt"/>
                <a:cs typeface="Trebuchet MS"/>
              </a:rPr>
              <a:t>ut</a:t>
            </a:r>
            <a:r>
              <a:rPr lang="en-US" sz="1200" dirty="0">
                <a:solidFill>
                  <a:srgbClr val="444444"/>
                </a:solidFill>
                <a:latin typeface="+mn-lt"/>
                <a:cs typeface="Trebuchet MS"/>
              </a:rPr>
              <a:t> </a:t>
            </a:r>
            <a:r>
              <a:rPr lang="en-US" sz="1200" dirty="0" err="1">
                <a:solidFill>
                  <a:srgbClr val="444444"/>
                </a:solidFill>
                <a:latin typeface="+mn-lt"/>
                <a:cs typeface="Trebuchet MS"/>
              </a:rPr>
              <a:t>laoreet</a:t>
            </a:r>
            <a:r>
              <a:rPr lang="en-US" sz="1200" dirty="0">
                <a:solidFill>
                  <a:srgbClr val="444444"/>
                </a:solidFill>
                <a:latin typeface="+mn-lt"/>
                <a:cs typeface="Trebuchet MS"/>
              </a:rPr>
              <a:t> magna </a:t>
            </a:r>
            <a:r>
              <a:rPr lang="en-US" sz="1200" dirty="0" err="1">
                <a:solidFill>
                  <a:srgbClr val="444444"/>
                </a:solidFill>
                <a:latin typeface="+mn-lt"/>
                <a:cs typeface="Trebuchet MS"/>
              </a:rPr>
              <a:t>erat</a:t>
            </a:r>
            <a:r>
              <a:rPr lang="en-US" sz="1200" dirty="0">
                <a:solidFill>
                  <a:srgbClr val="444444"/>
                </a:solidFill>
                <a:latin typeface="+mn-lt"/>
                <a:cs typeface="Trebuchet MS"/>
              </a:rPr>
              <a:t> </a:t>
            </a:r>
            <a:r>
              <a:rPr lang="en-US" sz="1200" dirty="0" err="1">
                <a:solidFill>
                  <a:srgbClr val="444444"/>
                </a:solidFill>
                <a:latin typeface="+mn-lt"/>
                <a:cs typeface="Trebuchet MS"/>
              </a:rPr>
              <a:t>volutpat</a:t>
            </a:r>
            <a:endParaRPr lang="en-US" sz="12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119620" y="2309525"/>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a:solidFill>
                  <a:srgbClr val="444444"/>
                </a:solidFill>
                <a:latin typeface="Arial Black"/>
                <a:cs typeface="Arial Black"/>
              </a:rPr>
              <a:t>LOREM IPSUM DOLOR SIT AMET DIAM</a:t>
            </a:r>
          </a:p>
        </p:txBody>
      </p:sp>
      <p:sp>
        <p:nvSpPr>
          <p:cNvPr id="28" name="Text Placeholder 25"/>
          <p:cNvSpPr>
            <a:spLocks noGrp="1"/>
          </p:cNvSpPr>
          <p:nvPr>
            <p:ph type="body" sz="quarter" idx="20" hasCustomPrompt="1"/>
          </p:nvPr>
        </p:nvSpPr>
        <p:spPr>
          <a:xfrm>
            <a:off x="2944813" y="2309526"/>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Sed</a:t>
            </a:r>
            <a:r>
              <a:rPr lang="en-US" sz="1200" dirty="0">
                <a:solidFill>
                  <a:srgbClr val="444444"/>
                </a:solidFill>
                <a:latin typeface="+mn-lt"/>
                <a:cs typeface="Trebuchet MS"/>
              </a:rPr>
              <a:t> </a:t>
            </a:r>
            <a:r>
              <a:rPr lang="en-US" sz="1200" dirty="0" err="1">
                <a:solidFill>
                  <a:srgbClr val="444444"/>
                </a:solidFill>
                <a:latin typeface="+mn-lt"/>
                <a:cs typeface="Trebuchet MS"/>
              </a:rPr>
              <a:t>diam</a:t>
            </a:r>
            <a:r>
              <a:rPr lang="en-US" sz="1200" dirty="0">
                <a:solidFill>
                  <a:srgbClr val="444444"/>
                </a:solidFill>
                <a:latin typeface="+mn-lt"/>
                <a:cs typeface="Trebuchet MS"/>
              </a:rPr>
              <a:t> </a:t>
            </a:r>
            <a:r>
              <a:rPr lang="en-US" sz="1200" dirty="0" err="1">
                <a:solidFill>
                  <a:srgbClr val="444444"/>
                </a:solidFill>
                <a:latin typeface="+mn-lt"/>
                <a:cs typeface="Trebuchet MS"/>
              </a:rPr>
              <a:t>nonummy</a:t>
            </a:r>
            <a:r>
              <a:rPr lang="en-US" sz="1200" dirty="0">
                <a:solidFill>
                  <a:srgbClr val="444444"/>
                </a:solidFill>
                <a:latin typeface="+mn-lt"/>
                <a:cs typeface="Trebuchet MS"/>
              </a:rPr>
              <a:t> </a:t>
            </a:r>
            <a:r>
              <a:rPr lang="en-US" sz="1200" dirty="0" err="1">
                <a:solidFill>
                  <a:srgbClr val="444444"/>
                </a:solidFill>
                <a:latin typeface="+mn-lt"/>
                <a:cs typeface="Trebuchet MS"/>
              </a:rPr>
              <a:t>nibh</a:t>
            </a:r>
            <a:r>
              <a:rPr lang="en-US" sz="1200" dirty="0">
                <a:solidFill>
                  <a:srgbClr val="444444"/>
                </a:solidFill>
                <a:latin typeface="+mn-lt"/>
                <a:cs typeface="Trebuchet MS"/>
              </a:rPr>
              <a:t> </a:t>
            </a:r>
            <a:r>
              <a:rPr lang="en-US" sz="1200" dirty="0" err="1">
                <a:solidFill>
                  <a:srgbClr val="444444"/>
                </a:solidFill>
                <a:latin typeface="+mn-lt"/>
                <a:cs typeface="Trebuchet MS"/>
              </a:rPr>
              <a:t>tincidunt</a:t>
            </a:r>
            <a:r>
              <a:rPr lang="en-US" sz="1200" dirty="0">
                <a:solidFill>
                  <a:srgbClr val="444444"/>
                </a:solidFill>
                <a:latin typeface="+mn-lt"/>
                <a:cs typeface="Trebuchet MS"/>
              </a:rPr>
              <a:t> </a:t>
            </a:r>
            <a:r>
              <a:rPr lang="en-US" sz="1200" dirty="0" err="1">
                <a:solidFill>
                  <a:srgbClr val="444444"/>
                </a:solidFill>
                <a:latin typeface="+mn-lt"/>
                <a:cs typeface="Trebuchet MS"/>
              </a:rPr>
              <a:t>ut</a:t>
            </a:r>
            <a:r>
              <a:rPr lang="en-US" sz="1200" dirty="0">
                <a:solidFill>
                  <a:srgbClr val="444444"/>
                </a:solidFill>
                <a:latin typeface="+mn-lt"/>
                <a:cs typeface="Trebuchet MS"/>
              </a:rPr>
              <a:t> </a:t>
            </a:r>
            <a:r>
              <a:rPr lang="en-US" sz="1200" dirty="0" err="1">
                <a:solidFill>
                  <a:srgbClr val="444444"/>
                </a:solidFill>
                <a:latin typeface="+mn-lt"/>
                <a:cs typeface="Trebuchet MS"/>
              </a:rPr>
              <a:t>laoreet</a:t>
            </a:r>
            <a:r>
              <a:rPr lang="en-US" sz="1200" dirty="0">
                <a:solidFill>
                  <a:srgbClr val="444444"/>
                </a:solidFill>
                <a:latin typeface="+mn-lt"/>
                <a:cs typeface="Trebuchet MS"/>
              </a:rPr>
              <a:t> magna </a:t>
            </a:r>
            <a:r>
              <a:rPr lang="en-US" sz="1200" dirty="0" err="1">
                <a:solidFill>
                  <a:srgbClr val="444444"/>
                </a:solidFill>
                <a:latin typeface="+mn-lt"/>
                <a:cs typeface="Trebuchet MS"/>
              </a:rPr>
              <a:t>erat</a:t>
            </a:r>
            <a:r>
              <a:rPr lang="en-US" sz="1200" dirty="0">
                <a:solidFill>
                  <a:srgbClr val="444444"/>
                </a:solidFill>
                <a:latin typeface="+mn-lt"/>
                <a:cs typeface="Trebuchet MS"/>
              </a:rPr>
              <a:t> </a:t>
            </a:r>
            <a:r>
              <a:rPr lang="en-US" sz="1200" dirty="0" err="1">
                <a:solidFill>
                  <a:srgbClr val="444444"/>
                </a:solidFill>
                <a:latin typeface="+mn-lt"/>
                <a:cs typeface="Trebuchet MS"/>
              </a:rPr>
              <a:t>volutpat</a:t>
            </a:r>
            <a:endParaRPr lang="en-US" sz="12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119620" y="369498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a:solidFill>
                  <a:srgbClr val="444444"/>
                </a:solidFill>
                <a:latin typeface="Arial Black"/>
                <a:cs typeface="Arial Black"/>
              </a:rPr>
              <a:t>LOREM IPSUM DOLOR SIT AMET DIAM</a:t>
            </a:r>
          </a:p>
        </p:txBody>
      </p:sp>
      <p:sp>
        <p:nvSpPr>
          <p:cNvPr id="30" name="Text Placeholder 25"/>
          <p:cNvSpPr>
            <a:spLocks noGrp="1"/>
          </p:cNvSpPr>
          <p:nvPr>
            <p:ph type="body" sz="quarter" idx="22" hasCustomPrompt="1"/>
          </p:nvPr>
        </p:nvSpPr>
        <p:spPr>
          <a:xfrm>
            <a:off x="2944813" y="369498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Sed</a:t>
            </a:r>
            <a:r>
              <a:rPr lang="en-US" sz="1200" dirty="0">
                <a:solidFill>
                  <a:srgbClr val="444444"/>
                </a:solidFill>
                <a:latin typeface="+mn-lt"/>
                <a:cs typeface="Trebuchet MS"/>
              </a:rPr>
              <a:t> </a:t>
            </a:r>
            <a:r>
              <a:rPr lang="en-US" sz="1200" dirty="0" err="1">
                <a:solidFill>
                  <a:srgbClr val="444444"/>
                </a:solidFill>
                <a:latin typeface="+mn-lt"/>
                <a:cs typeface="Trebuchet MS"/>
              </a:rPr>
              <a:t>diam</a:t>
            </a:r>
            <a:r>
              <a:rPr lang="en-US" sz="1200" dirty="0">
                <a:solidFill>
                  <a:srgbClr val="444444"/>
                </a:solidFill>
                <a:latin typeface="+mn-lt"/>
                <a:cs typeface="Trebuchet MS"/>
              </a:rPr>
              <a:t> </a:t>
            </a:r>
            <a:r>
              <a:rPr lang="en-US" sz="1200" dirty="0" err="1">
                <a:solidFill>
                  <a:srgbClr val="444444"/>
                </a:solidFill>
                <a:latin typeface="+mn-lt"/>
                <a:cs typeface="Trebuchet MS"/>
              </a:rPr>
              <a:t>nonummy</a:t>
            </a:r>
            <a:r>
              <a:rPr lang="en-US" sz="1200" dirty="0">
                <a:solidFill>
                  <a:srgbClr val="444444"/>
                </a:solidFill>
                <a:latin typeface="+mn-lt"/>
                <a:cs typeface="Trebuchet MS"/>
              </a:rPr>
              <a:t> </a:t>
            </a:r>
            <a:r>
              <a:rPr lang="en-US" sz="1200" dirty="0" err="1">
                <a:solidFill>
                  <a:srgbClr val="444444"/>
                </a:solidFill>
                <a:latin typeface="+mn-lt"/>
                <a:cs typeface="Trebuchet MS"/>
              </a:rPr>
              <a:t>nibh</a:t>
            </a:r>
            <a:r>
              <a:rPr lang="en-US" sz="1200" dirty="0">
                <a:solidFill>
                  <a:srgbClr val="444444"/>
                </a:solidFill>
                <a:latin typeface="+mn-lt"/>
                <a:cs typeface="Trebuchet MS"/>
              </a:rPr>
              <a:t> </a:t>
            </a:r>
            <a:r>
              <a:rPr lang="en-US" sz="1200" dirty="0" err="1">
                <a:solidFill>
                  <a:srgbClr val="444444"/>
                </a:solidFill>
                <a:latin typeface="+mn-lt"/>
                <a:cs typeface="Trebuchet MS"/>
              </a:rPr>
              <a:t>tincidunt</a:t>
            </a:r>
            <a:r>
              <a:rPr lang="en-US" sz="1200" dirty="0">
                <a:solidFill>
                  <a:srgbClr val="444444"/>
                </a:solidFill>
                <a:latin typeface="+mn-lt"/>
                <a:cs typeface="Trebuchet MS"/>
              </a:rPr>
              <a:t> </a:t>
            </a:r>
            <a:r>
              <a:rPr lang="en-US" sz="1200" dirty="0" err="1">
                <a:solidFill>
                  <a:srgbClr val="444444"/>
                </a:solidFill>
                <a:latin typeface="+mn-lt"/>
                <a:cs typeface="Trebuchet MS"/>
              </a:rPr>
              <a:t>ut</a:t>
            </a:r>
            <a:r>
              <a:rPr lang="en-US" sz="1200" dirty="0">
                <a:solidFill>
                  <a:srgbClr val="444444"/>
                </a:solidFill>
                <a:latin typeface="+mn-lt"/>
                <a:cs typeface="Trebuchet MS"/>
              </a:rPr>
              <a:t> </a:t>
            </a:r>
            <a:r>
              <a:rPr lang="en-US" sz="1200" dirty="0" err="1">
                <a:solidFill>
                  <a:srgbClr val="444444"/>
                </a:solidFill>
                <a:latin typeface="+mn-lt"/>
                <a:cs typeface="Trebuchet MS"/>
              </a:rPr>
              <a:t>laoreet</a:t>
            </a:r>
            <a:r>
              <a:rPr lang="en-US" sz="1200" dirty="0">
                <a:solidFill>
                  <a:srgbClr val="444444"/>
                </a:solidFill>
                <a:latin typeface="+mn-lt"/>
                <a:cs typeface="Trebuchet MS"/>
              </a:rPr>
              <a:t> magna </a:t>
            </a:r>
            <a:r>
              <a:rPr lang="en-US" sz="1200" dirty="0" err="1">
                <a:solidFill>
                  <a:srgbClr val="444444"/>
                </a:solidFill>
                <a:latin typeface="+mn-lt"/>
                <a:cs typeface="Trebuchet MS"/>
              </a:rPr>
              <a:t>erat</a:t>
            </a:r>
            <a:r>
              <a:rPr lang="en-US" sz="1200" dirty="0">
                <a:solidFill>
                  <a:srgbClr val="444444"/>
                </a:solidFill>
                <a:latin typeface="+mn-lt"/>
                <a:cs typeface="Trebuchet MS"/>
              </a:rPr>
              <a:t> </a:t>
            </a:r>
            <a:r>
              <a:rPr lang="en-US" sz="1200" dirty="0" err="1">
                <a:solidFill>
                  <a:srgbClr val="444444"/>
                </a:solidFill>
                <a:latin typeface="+mn-lt"/>
                <a:cs typeface="Trebuchet MS"/>
              </a:rPr>
              <a:t>volutpat</a:t>
            </a:r>
            <a:endParaRPr lang="en-US" sz="12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a:solidFill>
                  <a:srgbClr val="444444"/>
                </a:solidFill>
                <a:latin typeface="+mn-lt"/>
                <a:cs typeface="Trebuchet MS"/>
              </a:rPr>
              <a:t>Lorem</a:t>
            </a:r>
            <a:r>
              <a:rPr lang="en-US" sz="1200" dirty="0">
                <a:solidFill>
                  <a:srgbClr val="444444"/>
                </a:solidFill>
                <a:latin typeface="+mn-lt"/>
                <a:cs typeface="Trebuchet MS"/>
              </a:rPr>
              <a:t> </a:t>
            </a:r>
            <a:r>
              <a:rPr lang="en-US" sz="1200" dirty="0" err="1">
                <a:solidFill>
                  <a:srgbClr val="444444"/>
                </a:solidFill>
                <a:latin typeface="+mn-lt"/>
                <a:cs typeface="Trebuchet MS"/>
              </a:rPr>
              <a:t>ipsum</a:t>
            </a:r>
            <a:r>
              <a:rPr lang="en-US" sz="1200" dirty="0">
                <a:solidFill>
                  <a:srgbClr val="444444"/>
                </a:solidFill>
                <a:latin typeface="+mn-lt"/>
                <a:cs typeface="Trebuchet MS"/>
              </a:rPr>
              <a:t> dolor sit </a:t>
            </a:r>
            <a:r>
              <a:rPr lang="en-US" sz="1200" dirty="0" err="1">
                <a:solidFill>
                  <a:srgbClr val="444444"/>
                </a:solidFill>
                <a:latin typeface="+mn-lt"/>
                <a:cs typeface="Trebuchet MS"/>
              </a:rPr>
              <a:t>amet</a:t>
            </a:r>
            <a:r>
              <a:rPr lang="en-US" sz="1200" dirty="0">
                <a:solidFill>
                  <a:srgbClr val="444444"/>
                </a:solidFill>
                <a:latin typeface="+mn-lt"/>
                <a:cs typeface="Trebuchet MS"/>
              </a:rPr>
              <a:t>, </a:t>
            </a:r>
            <a:r>
              <a:rPr lang="en-US" sz="1200" dirty="0" err="1">
                <a:solidFill>
                  <a:srgbClr val="444444"/>
                </a:solidFill>
                <a:latin typeface="+mn-lt"/>
                <a:cs typeface="Trebuchet MS"/>
              </a:rPr>
              <a:t>consectetuer</a:t>
            </a:r>
            <a:r>
              <a:rPr lang="en-US" sz="1200" dirty="0">
                <a:solidFill>
                  <a:srgbClr val="444444"/>
                </a:solidFill>
                <a:latin typeface="+mn-lt"/>
                <a:cs typeface="Trebuchet MS"/>
              </a:rPr>
              <a:t> </a:t>
            </a:r>
            <a:r>
              <a:rPr lang="en-US" sz="1200" dirty="0" err="1">
                <a:solidFill>
                  <a:srgbClr val="444444"/>
                </a:solidFill>
                <a:latin typeface="+mn-lt"/>
                <a:cs typeface="Trebuchet MS"/>
              </a:rPr>
              <a:t>adipiscing</a:t>
            </a:r>
            <a:r>
              <a:rPr lang="en-US" sz="1200" dirty="0">
                <a:solidFill>
                  <a:srgbClr val="444444"/>
                </a:solidFill>
                <a:latin typeface="+mn-lt"/>
                <a:cs typeface="Trebuchet MS"/>
              </a:rPr>
              <a:t> </a:t>
            </a:r>
          </a:p>
        </p:txBody>
      </p:sp>
    </p:spTree>
    <p:extLst>
      <p:ext uri="{BB962C8B-B14F-4D97-AF65-F5344CB8AC3E}">
        <p14:creationId xmlns:p14="http://schemas.microsoft.com/office/powerpoint/2010/main" val="36787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am Members">
    <p:spTree>
      <p:nvGrpSpPr>
        <p:cNvPr id="1" name=""/>
        <p:cNvGrpSpPr/>
        <p:nvPr/>
      </p:nvGrpSpPr>
      <p:grpSpPr>
        <a:xfrm>
          <a:off x="0" y="0"/>
          <a:ext cx="0" cy="0"/>
          <a:chOff x="0" y="0"/>
          <a:chExt cx="0" cy="0"/>
        </a:xfrm>
      </p:grpSpPr>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24" name="Text Placeholder 2"/>
          <p:cNvSpPr>
            <a:spLocks noGrp="1"/>
          </p:cNvSpPr>
          <p:nvPr>
            <p:ph type="body" sz="quarter" idx="11" hasCustomPrompt="1"/>
          </p:nvPr>
        </p:nvSpPr>
        <p:spPr>
          <a:xfrm>
            <a:off x="292351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243681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12" name="Text Placeholder 11"/>
          <p:cNvSpPr>
            <a:spLocks noGrp="1"/>
          </p:cNvSpPr>
          <p:nvPr>
            <p:ph type="body" sz="quarter" idx="17" hasCustomPrompt="1"/>
          </p:nvPr>
        </p:nvSpPr>
        <p:spPr>
          <a:xfrm>
            <a:off x="2528455" y="2632075"/>
            <a:ext cx="1777278" cy="2009775"/>
          </a:xfrm>
          <a:prstGeom prst="rect">
            <a:avLst/>
          </a:prstGeom>
        </p:spPr>
        <p:txBody>
          <a:bodyPr vert="horz"/>
          <a:lstStyle>
            <a:lvl1pPr marL="0" indent="0">
              <a:buNone/>
              <a:defRPr sz="1050"/>
            </a:lvl1pPr>
          </a:lstStyle>
          <a:p>
            <a:pPr lvl="0">
              <a:lnSpc>
                <a:spcPct val="110000"/>
              </a:lnSpc>
            </a:pPr>
            <a:r>
              <a:rPr lang="en-US" sz="1100" dirty="0" err="1">
                <a:solidFill>
                  <a:srgbClr val="444444"/>
                </a:solidFill>
              </a:rPr>
              <a:t>Lorem</a:t>
            </a:r>
            <a:r>
              <a:rPr lang="en-US" sz="1100" dirty="0">
                <a:solidFill>
                  <a:srgbClr val="444444"/>
                </a:solidFill>
              </a:rPr>
              <a:t> </a:t>
            </a:r>
            <a:r>
              <a:rPr lang="en-US" sz="1100" dirty="0" err="1">
                <a:solidFill>
                  <a:srgbClr val="444444"/>
                </a:solidFill>
              </a:rPr>
              <a:t>ipsum</a:t>
            </a:r>
            <a:r>
              <a:rPr lang="en-US" sz="1100" dirty="0">
                <a:solidFill>
                  <a:srgbClr val="444444"/>
                </a:solidFill>
              </a:rPr>
              <a:t> dolor sit </a:t>
            </a:r>
            <a:r>
              <a:rPr lang="en-US" sz="1100" dirty="0" err="1">
                <a:solidFill>
                  <a:srgbClr val="444444"/>
                </a:solidFill>
              </a:rPr>
              <a:t>amet</a:t>
            </a:r>
            <a:r>
              <a:rPr lang="en-US" sz="1100" dirty="0">
                <a:solidFill>
                  <a:srgbClr val="444444"/>
                </a:solidFill>
              </a:rPr>
              <a:t>, </a:t>
            </a:r>
            <a:r>
              <a:rPr lang="en-US" sz="1100" dirty="0" err="1">
                <a:solidFill>
                  <a:srgbClr val="444444"/>
                </a:solidFill>
              </a:rPr>
              <a:t>consectetur</a:t>
            </a:r>
            <a:r>
              <a:rPr lang="en-US" sz="1100" dirty="0">
                <a:solidFill>
                  <a:srgbClr val="444444"/>
                </a:solidFill>
              </a:rPr>
              <a:t> </a:t>
            </a:r>
            <a:r>
              <a:rPr lang="en-US" sz="1100" dirty="0" err="1">
                <a:solidFill>
                  <a:srgbClr val="444444"/>
                </a:solidFill>
              </a:rPr>
              <a:t>adipiscing</a:t>
            </a:r>
            <a:r>
              <a:rPr lang="en-US" sz="1100" dirty="0">
                <a:solidFill>
                  <a:srgbClr val="444444"/>
                </a:solidFill>
              </a:rPr>
              <a:t> </a:t>
            </a:r>
            <a:r>
              <a:rPr lang="en-US" sz="1100" dirty="0" err="1">
                <a:solidFill>
                  <a:srgbClr val="444444"/>
                </a:solidFill>
              </a:rPr>
              <a:t>elit</a:t>
            </a:r>
            <a:r>
              <a:rPr lang="en-US" sz="1100" dirty="0">
                <a:solidFill>
                  <a:srgbClr val="444444"/>
                </a:solidFill>
              </a:rPr>
              <a:t>. </a:t>
            </a:r>
            <a:endParaRPr lang="en-US" dirty="0"/>
          </a:p>
        </p:txBody>
      </p:sp>
      <p:sp>
        <p:nvSpPr>
          <p:cNvPr id="28" name="Picture Placeholder 3"/>
          <p:cNvSpPr>
            <a:spLocks noGrp="1"/>
          </p:cNvSpPr>
          <p:nvPr>
            <p:ph type="pic" sz="quarter" idx="18" hasCustomPrompt="1"/>
          </p:nvPr>
        </p:nvSpPr>
        <p:spPr>
          <a:xfrm>
            <a:off x="692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33" name="Text Placeholder 2"/>
          <p:cNvSpPr>
            <a:spLocks noGrp="1"/>
          </p:cNvSpPr>
          <p:nvPr>
            <p:ph type="body" sz="quarter" idx="19" hasCustomPrompt="1"/>
          </p:nvPr>
        </p:nvSpPr>
        <p:spPr>
          <a:xfrm>
            <a:off x="649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162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5" name="Text Placeholder 11"/>
          <p:cNvSpPr>
            <a:spLocks noGrp="1"/>
          </p:cNvSpPr>
          <p:nvPr>
            <p:ph type="body" sz="quarter" idx="21" hasCustomPrompt="1"/>
          </p:nvPr>
        </p:nvSpPr>
        <p:spPr>
          <a:xfrm>
            <a:off x="254000" y="2632075"/>
            <a:ext cx="1777278" cy="2009775"/>
          </a:xfrm>
          <a:prstGeom prst="rect">
            <a:avLst/>
          </a:prstGeom>
        </p:spPr>
        <p:txBody>
          <a:bodyPr vert="horz"/>
          <a:lstStyle>
            <a:lvl1pPr marL="0" indent="0">
              <a:buNone/>
              <a:defRPr sz="1050"/>
            </a:lvl1pPr>
          </a:lstStyle>
          <a:p>
            <a:pPr lvl="0">
              <a:lnSpc>
                <a:spcPct val="110000"/>
              </a:lnSpc>
            </a:pPr>
            <a:r>
              <a:rPr lang="en-US" sz="1100" dirty="0" err="1">
                <a:solidFill>
                  <a:srgbClr val="444444"/>
                </a:solidFill>
              </a:rPr>
              <a:t>Lorem</a:t>
            </a:r>
            <a:r>
              <a:rPr lang="en-US" sz="1100" dirty="0">
                <a:solidFill>
                  <a:srgbClr val="444444"/>
                </a:solidFill>
              </a:rPr>
              <a:t> </a:t>
            </a:r>
            <a:r>
              <a:rPr lang="en-US" sz="1100" dirty="0" err="1">
                <a:solidFill>
                  <a:srgbClr val="444444"/>
                </a:solidFill>
              </a:rPr>
              <a:t>ipsum</a:t>
            </a:r>
            <a:r>
              <a:rPr lang="en-US" sz="1100" dirty="0">
                <a:solidFill>
                  <a:srgbClr val="444444"/>
                </a:solidFill>
              </a:rPr>
              <a:t> dolor sit </a:t>
            </a:r>
            <a:r>
              <a:rPr lang="en-US" sz="1100" dirty="0" err="1">
                <a:solidFill>
                  <a:srgbClr val="444444"/>
                </a:solidFill>
              </a:rPr>
              <a:t>amet</a:t>
            </a:r>
            <a:r>
              <a:rPr lang="en-US" sz="1100" dirty="0">
                <a:solidFill>
                  <a:srgbClr val="444444"/>
                </a:solidFill>
              </a:rPr>
              <a:t>, </a:t>
            </a:r>
            <a:r>
              <a:rPr lang="en-US" sz="1100" dirty="0" err="1">
                <a:solidFill>
                  <a:srgbClr val="444444"/>
                </a:solidFill>
              </a:rPr>
              <a:t>consectetur</a:t>
            </a:r>
            <a:r>
              <a:rPr lang="en-US" sz="1100" dirty="0">
                <a:solidFill>
                  <a:srgbClr val="444444"/>
                </a:solidFill>
              </a:rPr>
              <a:t> </a:t>
            </a:r>
            <a:r>
              <a:rPr lang="en-US" sz="1100" dirty="0" err="1">
                <a:solidFill>
                  <a:srgbClr val="444444"/>
                </a:solidFill>
              </a:rPr>
              <a:t>adipiscing</a:t>
            </a:r>
            <a:r>
              <a:rPr lang="en-US" sz="1100" dirty="0">
                <a:solidFill>
                  <a:srgbClr val="444444"/>
                </a:solidFill>
              </a:rPr>
              <a:t> </a:t>
            </a:r>
            <a:r>
              <a:rPr lang="en-US" sz="1100" dirty="0" err="1">
                <a:solidFill>
                  <a:srgbClr val="444444"/>
                </a:solidFill>
              </a:rPr>
              <a:t>elit</a:t>
            </a:r>
            <a:r>
              <a:rPr lang="en-US" sz="1100" dirty="0">
                <a:solidFill>
                  <a:srgbClr val="444444"/>
                </a:solidFill>
              </a:rPr>
              <a:t>. </a:t>
            </a:r>
            <a:endParaRPr lang="en-US" dirty="0"/>
          </a:p>
        </p:txBody>
      </p:sp>
      <p:sp>
        <p:nvSpPr>
          <p:cNvPr id="37" name="Text Placeholder 2"/>
          <p:cNvSpPr>
            <a:spLocks noGrp="1"/>
          </p:cNvSpPr>
          <p:nvPr>
            <p:ph type="body" sz="quarter" idx="23" hasCustomPrompt="1"/>
          </p:nvPr>
        </p:nvSpPr>
        <p:spPr>
          <a:xfrm>
            <a:off x="5221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4734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9" name="Text Placeholder 11"/>
          <p:cNvSpPr>
            <a:spLocks noGrp="1"/>
          </p:cNvSpPr>
          <p:nvPr>
            <p:ph type="body" sz="quarter" idx="25" hasCustomPrompt="1"/>
          </p:nvPr>
        </p:nvSpPr>
        <p:spPr>
          <a:xfrm>
            <a:off x="4826000" y="2632075"/>
            <a:ext cx="1777278" cy="2009775"/>
          </a:xfrm>
          <a:prstGeom prst="rect">
            <a:avLst/>
          </a:prstGeom>
        </p:spPr>
        <p:txBody>
          <a:bodyPr vert="horz"/>
          <a:lstStyle>
            <a:lvl1pPr marL="0" indent="0">
              <a:buNone/>
              <a:defRPr sz="1050"/>
            </a:lvl1pPr>
          </a:lstStyle>
          <a:p>
            <a:pPr lvl="0">
              <a:lnSpc>
                <a:spcPct val="110000"/>
              </a:lnSpc>
            </a:pPr>
            <a:r>
              <a:rPr lang="en-US" sz="1100" dirty="0" err="1">
                <a:solidFill>
                  <a:srgbClr val="444444"/>
                </a:solidFill>
              </a:rPr>
              <a:t>Lorem</a:t>
            </a:r>
            <a:r>
              <a:rPr lang="en-US" sz="1100" dirty="0">
                <a:solidFill>
                  <a:srgbClr val="444444"/>
                </a:solidFill>
              </a:rPr>
              <a:t> </a:t>
            </a:r>
            <a:r>
              <a:rPr lang="en-US" sz="1100" dirty="0" err="1">
                <a:solidFill>
                  <a:srgbClr val="444444"/>
                </a:solidFill>
              </a:rPr>
              <a:t>ipsum</a:t>
            </a:r>
            <a:r>
              <a:rPr lang="en-US" sz="1100" dirty="0">
                <a:solidFill>
                  <a:srgbClr val="444444"/>
                </a:solidFill>
              </a:rPr>
              <a:t> dolor sit </a:t>
            </a:r>
            <a:r>
              <a:rPr lang="en-US" sz="1100" dirty="0" err="1">
                <a:solidFill>
                  <a:srgbClr val="444444"/>
                </a:solidFill>
              </a:rPr>
              <a:t>amet</a:t>
            </a:r>
            <a:r>
              <a:rPr lang="en-US" sz="1100" dirty="0">
                <a:solidFill>
                  <a:srgbClr val="444444"/>
                </a:solidFill>
              </a:rPr>
              <a:t>, </a:t>
            </a:r>
            <a:r>
              <a:rPr lang="en-US" sz="1100" dirty="0" err="1">
                <a:solidFill>
                  <a:srgbClr val="444444"/>
                </a:solidFill>
              </a:rPr>
              <a:t>consectetur</a:t>
            </a:r>
            <a:r>
              <a:rPr lang="en-US" sz="1100" dirty="0">
                <a:solidFill>
                  <a:srgbClr val="444444"/>
                </a:solidFill>
              </a:rPr>
              <a:t> </a:t>
            </a:r>
            <a:r>
              <a:rPr lang="en-US" sz="1100" dirty="0" err="1">
                <a:solidFill>
                  <a:srgbClr val="444444"/>
                </a:solidFill>
              </a:rPr>
              <a:t>adipiscing</a:t>
            </a:r>
            <a:r>
              <a:rPr lang="en-US" sz="1100" dirty="0">
                <a:solidFill>
                  <a:srgbClr val="444444"/>
                </a:solidFill>
              </a:rPr>
              <a:t> </a:t>
            </a:r>
            <a:r>
              <a:rPr lang="en-US" sz="1100" dirty="0" err="1">
                <a:solidFill>
                  <a:srgbClr val="444444"/>
                </a:solidFill>
              </a:rPr>
              <a:t>elit</a:t>
            </a:r>
            <a:r>
              <a:rPr lang="en-US" sz="1100" dirty="0">
                <a:solidFill>
                  <a:srgbClr val="444444"/>
                </a:solidFill>
              </a:rPr>
              <a:t>. </a:t>
            </a:r>
            <a:endParaRPr lang="en-US" dirty="0"/>
          </a:p>
        </p:txBody>
      </p:sp>
      <p:sp>
        <p:nvSpPr>
          <p:cNvPr id="41" name="Text Placeholder 2"/>
          <p:cNvSpPr>
            <a:spLocks noGrp="1"/>
          </p:cNvSpPr>
          <p:nvPr>
            <p:ph type="body" sz="quarter" idx="27" hasCustomPrompt="1"/>
          </p:nvPr>
        </p:nvSpPr>
        <p:spPr>
          <a:xfrm>
            <a:off x="751860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703190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3" name="Text Placeholder 11"/>
          <p:cNvSpPr>
            <a:spLocks noGrp="1"/>
          </p:cNvSpPr>
          <p:nvPr>
            <p:ph type="body" sz="quarter" idx="29" hasCustomPrompt="1"/>
          </p:nvPr>
        </p:nvSpPr>
        <p:spPr>
          <a:xfrm>
            <a:off x="7123545" y="2632075"/>
            <a:ext cx="1777278" cy="2009775"/>
          </a:xfrm>
          <a:prstGeom prst="rect">
            <a:avLst/>
          </a:prstGeom>
        </p:spPr>
        <p:txBody>
          <a:bodyPr vert="horz"/>
          <a:lstStyle>
            <a:lvl1pPr marL="0" indent="0">
              <a:buNone/>
              <a:defRPr sz="1050"/>
            </a:lvl1pPr>
          </a:lstStyle>
          <a:p>
            <a:pPr lvl="0">
              <a:lnSpc>
                <a:spcPct val="110000"/>
              </a:lnSpc>
            </a:pPr>
            <a:r>
              <a:rPr lang="en-US" sz="1100" dirty="0" err="1">
                <a:solidFill>
                  <a:srgbClr val="444444"/>
                </a:solidFill>
              </a:rPr>
              <a:t>Lorem</a:t>
            </a:r>
            <a:r>
              <a:rPr lang="en-US" sz="1100" dirty="0">
                <a:solidFill>
                  <a:srgbClr val="444444"/>
                </a:solidFill>
              </a:rPr>
              <a:t> </a:t>
            </a:r>
            <a:r>
              <a:rPr lang="en-US" sz="1100" dirty="0" err="1">
                <a:solidFill>
                  <a:srgbClr val="444444"/>
                </a:solidFill>
              </a:rPr>
              <a:t>ipsum</a:t>
            </a:r>
            <a:r>
              <a:rPr lang="en-US" sz="1100" dirty="0">
                <a:solidFill>
                  <a:srgbClr val="444444"/>
                </a:solidFill>
              </a:rPr>
              <a:t> dolor sit </a:t>
            </a:r>
            <a:r>
              <a:rPr lang="en-US" sz="1100" dirty="0" err="1">
                <a:solidFill>
                  <a:srgbClr val="444444"/>
                </a:solidFill>
              </a:rPr>
              <a:t>amet</a:t>
            </a:r>
            <a:r>
              <a:rPr lang="en-US" sz="1100" dirty="0">
                <a:solidFill>
                  <a:srgbClr val="444444"/>
                </a:solidFill>
              </a:rPr>
              <a:t>, </a:t>
            </a:r>
            <a:r>
              <a:rPr lang="en-US" sz="1100" dirty="0" err="1">
                <a:solidFill>
                  <a:srgbClr val="444444"/>
                </a:solidFill>
              </a:rPr>
              <a:t>consectetur</a:t>
            </a:r>
            <a:r>
              <a:rPr lang="en-US" sz="1100" dirty="0">
                <a:solidFill>
                  <a:srgbClr val="444444"/>
                </a:solidFill>
              </a:rPr>
              <a:t> </a:t>
            </a:r>
            <a:r>
              <a:rPr lang="en-US" sz="1100" dirty="0" err="1">
                <a:solidFill>
                  <a:srgbClr val="444444"/>
                </a:solidFill>
              </a:rPr>
              <a:t>adipiscing</a:t>
            </a:r>
            <a:r>
              <a:rPr lang="en-US" sz="1100" dirty="0">
                <a:solidFill>
                  <a:srgbClr val="444444"/>
                </a:solidFill>
              </a:rPr>
              <a:t> </a:t>
            </a:r>
            <a:r>
              <a:rPr lang="en-US" sz="1100" dirty="0" err="1">
                <a:solidFill>
                  <a:srgbClr val="444444"/>
                </a:solidFill>
              </a:rPr>
              <a:t>elit</a:t>
            </a:r>
            <a:r>
              <a:rPr lang="en-US" sz="1100" dirty="0">
                <a:solidFill>
                  <a:srgbClr val="444444"/>
                </a:solidFill>
              </a:rPr>
              <a:t>. </a:t>
            </a:r>
            <a:endParaRPr lang="en-US" dirty="0"/>
          </a:p>
        </p:txBody>
      </p:sp>
      <p:sp>
        <p:nvSpPr>
          <p:cNvPr id="44" name="Picture Placeholder 3"/>
          <p:cNvSpPr>
            <a:spLocks noGrp="1"/>
          </p:cNvSpPr>
          <p:nvPr>
            <p:ph type="pic" sz="quarter" idx="30" hasCustomPrompt="1"/>
          </p:nvPr>
        </p:nvSpPr>
        <p:spPr>
          <a:xfrm>
            <a:off x="2966892"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5" name="Picture Placeholder 3"/>
          <p:cNvSpPr>
            <a:spLocks noGrp="1"/>
          </p:cNvSpPr>
          <p:nvPr>
            <p:ph type="pic" sz="quarter" idx="31" hasCustomPrompt="1"/>
          </p:nvPr>
        </p:nvSpPr>
        <p:spPr>
          <a:xfrm>
            <a:off x="5264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6" name="Picture Placeholder 3"/>
          <p:cNvSpPr>
            <a:spLocks noGrp="1"/>
          </p:cNvSpPr>
          <p:nvPr>
            <p:ph type="pic" sz="quarter" idx="32" hasCustomPrompt="1"/>
          </p:nvPr>
        </p:nvSpPr>
        <p:spPr>
          <a:xfrm>
            <a:off x="7527347"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Tree>
    <p:extLst>
      <p:ext uri="{BB962C8B-B14F-4D97-AF65-F5344CB8AC3E}">
        <p14:creationId xmlns:p14="http://schemas.microsoft.com/office/powerpoint/2010/main" val="1607960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3048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609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cxnSp>
        <p:nvCxnSpPr>
          <p:cNvPr id="4" name="Straight Connector 3"/>
          <p:cNvCxnSpPr/>
          <p:nvPr userDrawn="1"/>
        </p:nvCxnSpPr>
        <p:spPr>
          <a:xfrm flipH="1">
            <a:off x="0" y="2800350"/>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
        <p:nvSpPr>
          <p:cNvPr id="12" name="Rectangle 11"/>
          <p:cNvSpPr/>
          <p:nvPr userDrawn="1"/>
        </p:nvSpPr>
        <p:spPr>
          <a:xfrm>
            <a:off x="0" y="-3"/>
            <a:ext cx="9144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3" name="Title Placeholder 1"/>
          <p:cNvSpPr>
            <a:spLocks noGrp="1"/>
          </p:cNvSpPr>
          <p:nvPr>
            <p:ph type="title" hasCustomPrompt="1"/>
          </p:nvPr>
        </p:nvSpPr>
        <p:spPr>
          <a:xfrm>
            <a:off x="1808738" y="89634"/>
            <a:ext cx="6457956" cy="543650"/>
          </a:xfrm>
          <a:prstGeom prst="rect">
            <a:avLst/>
          </a:prstGeom>
        </p:spPr>
        <p:txBody>
          <a:bodyPr vert="horz" lIns="68580" tIns="0" rIns="68580" bIns="34290" rtlCol="0" anchor="ctr">
            <a:normAutofit/>
          </a:bodyPr>
          <a:lstStyle>
            <a:lvl1pPr>
              <a:defRPr baseline="0"/>
            </a:lvl1pPr>
          </a:lstStyle>
          <a:p>
            <a:r>
              <a:rPr lang="en-US" dirty="0"/>
              <a:t>client name</a:t>
            </a:r>
          </a:p>
        </p:txBody>
      </p:sp>
      <p:cxnSp>
        <p:nvCxnSpPr>
          <p:cNvPr id="11" name="Straight Connector 10"/>
          <p:cNvCxnSpPr/>
          <p:nvPr userDrawn="1"/>
        </p:nvCxnSpPr>
        <p:spPr>
          <a:xfrm>
            <a:off x="1667934"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a:t>
            </a:r>
            <a:endParaRPr lang="en-US" dirty="0"/>
          </a:p>
        </p:txBody>
      </p:sp>
      <p:sp>
        <p:nvSpPr>
          <p:cNvPr id="4" name="Picture Placeholder 3"/>
          <p:cNvSpPr>
            <a:spLocks noGrp="1"/>
          </p:cNvSpPr>
          <p:nvPr>
            <p:ph type="pic" sz="quarter" idx="13" hasCustomPrompt="1"/>
          </p:nvPr>
        </p:nvSpPr>
        <p:spPr>
          <a:xfrm>
            <a:off x="257299" y="152004"/>
            <a:ext cx="1236221" cy="406796"/>
          </a:xfrm>
          <a:prstGeom prst="rect">
            <a:avLst/>
          </a:prstGeom>
        </p:spPr>
        <p:txBody>
          <a:bodyPr lIns="68580" tIns="34290" rIns="68580" bIns="34290">
            <a:normAutofit/>
          </a:bodyPr>
          <a:lstStyle>
            <a:lvl1pPr marL="0" indent="0">
              <a:buNone/>
              <a:defRPr sz="900" baseline="0"/>
            </a:lvl1pPr>
          </a:lstStyle>
          <a:p>
            <a:r>
              <a:rPr lang="en-US" dirty="0"/>
              <a:t>Insert logo</a:t>
            </a:r>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000"/>
            </a:lvl2pPr>
            <a:lvl3pPr>
              <a:defRPr sz="1000"/>
            </a:lvl3pPr>
            <a:lvl4pPr>
              <a:defRPr sz="1000"/>
            </a:lvl4pPr>
            <a:lvl5pPr>
              <a:defRPr sz="10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Tree>
    <p:extLst>
      <p:ext uri="{BB962C8B-B14F-4D97-AF65-F5344CB8AC3E}">
        <p14:creationId xmlns:p14="http://schemas.microsoft.com/office/powerpoint/2010/main" val="3899584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ctr"/>
          <a:lstStyle>
            <a:lvl1pPr marL="0" indent="0" algn="ctr">
              <a:buNone/>
              <a:defRPr/>
            </a:lvl1pPr>
          </a:lstStyle>
          <a:p>
            <a:pPr lvl="0"/>
            <a:r>
              <a:rPr lang="en-US" dirty="0"/>
              <a:t>Insert Case Study Image</a:t>
            </a:r>
          </a:p>
        </p:txBody>
      </p:sp>
      <p:sp>
        <p:nvSpPr>
          <p:cNvPr id="9" name="Rectangle 8"/>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5"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CLIENT NAME</a:t>
            </a:r>
          </a:p>
        </p:txBody>
      </p:sp>
    </p:spTree>
    <p:extLst>
      <p:ext uri="{BB962C8B-B14F-4D97-AF65-F5344CB8AC3E}">
        <p14:creationId xmlns:p14="http://schemas.microsoft.com/office/powerpoint/2010/main" val="2528589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graphicFrame>
        <p:nvGraphicFramePr>
          <p:cNvPr id="3" name="Table 2"/>
          <p:cNvGraphicFramePr>
            <a:graphicFrameLocks noGrp="1"/>
          </p:cNvGraphicFramePr>
          <p:nvPr userDrawn="1">
            <p:extLst>
              <p:ext uri="{D42A27DB-BD31-4B8C-83A1-F6EECF244321}">
                <p14:modId xmlns:p14="http://schemas.microsoft.com/office/powerpoint/2010/main" val="1266110866"/>
              </p:ext>
            </p:extLst>
          </p:nvPr>
        </p:nvGraphicFramePr>
        <p:xfrm>
          <a:off x="-1" y="701330"/>
          <a:ext cx="9144000" cy="4147762"/>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272070">
                <a:tc>
                  <a:txBody>
                    <a:bodyPr/>
                    <a:lstStyle/>
                    <a:p>
                      <a:pPr algn="ctr"/>
                      <a:r>
                        <a:rPr lang="en-US" sz="900" b="1" i="0" dirty="0">
                          <a:solidFill>
                            <a:schemeClr val="bg1"/>
                          </a:solidFill>
                          <a:latin typeface="Trebuchet MS"/>
                          <a:cs typeface="Trebuchet MS"/>
                        </a:rPr>
                        <a:t>M1</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a:solidFill>
                            <a:schemeClr val="bg1"/>
                          </a:solidFill>
                          <a:latin typeface="Trebuchet MS"/>
                          <a:cs typeface="Trebuchet MS"/>
                        </a:rPr>
                        <a:t>M2</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a:solidFill>
                            <a:schemeClr val="bg1"/>
                          </a:solidFill>
                          <a:latin typeface="Trebuchet MS"/>
                          <a:cs typeface="Trebuchet MS"/>
                        </a:rPr>
                        <a:t>M3</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a:solidFill>
                            <a:schemeClr val="bg1"/>
                          </a:solidFill>
                          <a:latin typeface="Trebuchet MS"/>
                          <a:cs typeface="Trebuchet MS"/>
                        </a:rPr>
                        <a:t>M4</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M5</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M6</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M7</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M8</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M9</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M10</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M11</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a:solidFill>
                            <a:schemeClr val="bg1"/>
                          </a:solidFill>
                          <a:latin typeface="Trebuchet MS"/>
                          <a:cs typeface="Trebuchet MS"/>
                        </a:rPr>
                        <a:t>M12</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875692">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82800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Только заголовок">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223806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1" y="-11545"/>
            <a:ext cx="2338293" cy="5173578"/>
          </a:xfrm>
          <a:prstGeom prst="rect">
            <a:avLst/>
          </a:prstGeom>
        </p:spPr>
      </p:pic>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a:t>Type line 1 here</a:t>
            </a:r>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Tree>
    <p:extLst>
      <p:ext uri="{BB962C8B-B14F-4D97-AF65-F5344CB8AC3E}">
        <p14:creationId xmlns:p14="http://schemas.microsoft.com/office/powerpoint/2010/main" val="366699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 Steps">
    <p:spTree>
      <p:nvGrpSpPr>
        <p:cNvPr id="1" name=""/>
        <p:cNvGrpSpPr/>
        <p:nvPr/>
      </p:nvGrpSpPr>
      <p:grpSpPr>
        <a:xfrm>
          <a:off x="0" y="0"/>
          <a:ext cx="0" cy="0"/>
          <a:chOff x="0" y="0"/>
          <a:chExt cx="0" cy="0"/>
        </a:xfrm>
      </p:grpSpPr>
      <p:sp>
        <p:nvSpPr>
          <p:cNvPr id="15" name="Rectangle 14"/>
          <p:cNvSpPr/>
          <p:nvPr userDrawn="1"/>
        </p:nvSpPr>
        <p:spPr>
          <a:xfrm>
            <a:off x="-1" y="704274"/>
            <a:ext cx="9144000" cy="2834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Oval 4"/>
          <p:cNvSpPr/>
          <p:nvPr/>
        </p:nvSpPr>
        <p:spPr>
          <a:xfrm>
            <a:off x="950590"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3330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2</a:t>
            </a:r>
            <a:endParaRPr lang="en-US" sz="1500" dirty="0">
              <a:solidFill>
                <a:schemeClr val="bg1"/>
              </a:solidFill>
              <a:latin typeface="Arial Black"/>
              <a:cs typeface="Arial Black"/>
            </a:endParaRPr>
          </a:p>
        </p:txBody>
      </p:sp>
      <p:sp>
        <p:nvSpPr>
          <p:cNvPr id="18" name="Oval 17"/>
          <p:cNvSpPr/>
          <p:nvPr/>
        </p:nvSpPr>
        <p:spPr>
          <a:xfrm>
            <a:off x="5527516"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3</a:t>
            </a:r>
            <a:endParaRPr lang="en-US" sz="1500" dirty="0">
              <a:solidFill>
                <a:schemeClr val="bg1"/>
              </a:solidFill>
              <a:latin typeface="Arial Black"/>
              <a:cs typeface="Arial Black"/>
            </a:endParaRPr>
          </a:p>
        </p:txBody>
      </p:sp>
      <p:sp>
        <p:nvSpPr>
          <p:cNvPr id="23" name="Oval 22"/>
          <p:cNvSpPr/>
          <p:nvPr/>
        </p:nvSpPr>
        <p:spPr>
          <a:xfrm>
            <a:off x="7802023"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4</a:t>
            </a:r>
            <a:endParaRPr lang="en-US" sz="1500" dirty="0">
              <a:solidFill>
                <a:schemeClr val="bg1"/>
              </a:solidFill>
              <a:latin typeface="Arial Black"/>
              <a:cs typeface="Arial Black"/>
            </a:endParaRPr>
          </a:p>
        </p:txBody>
      </p: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29" name="Text Placeholder 28"/>
          <p:cNvSpPr>
            <a:spLocks noGrp="1"/>
          </p:cNvSpPr>
          <p:nvPr>
            <p:ph type="body" sz="quarter" idx="11" hasCustomPrompt="1"/>
          </p:nvPr>
        </p:nvSpPr>
        <p:spPr>
          <a:xfrm>
            <a:off x="242888" y="1373188"/>
            <a:ext cx="1800225" cy="2921000"/>
          </a:xfrm>
          <a:prstGeom prst="rect">
            <a:avLst/>
          </a:prstGeom>
        </p:spPr>
        <p:txBody>
          <a:bodyPr vert="horz"/>
          <a:lstStyle>
            <a:lvl1pPr marL="0" indent="0">
              <a:lnSpc>
                <a:spcPct val="120000"/>
              </a:lnSpc>
              <a:spcBef>
                <a:spcPts val="0"/>
              </a:spcBef>
              <a:spcAft>
                <a:spcPts val="750"/>
              </a:spcAft>
              <a:buClr>
                <a:srgbClr val="2FC2D9"/>
              </a:buClr>
              <a:buFont typeface="Arial"/>
              <a:buNone/>
              <a:defRPr sz="1200"/>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2528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4814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100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a:solidFill>
                  <a:srgbClr val="444444"/>
                </a:solidFill>
                <a:latin typeface="Arial Black"/>
                <a:cs typeface="Arial Black"/>
              </a:rPr>
              <a:t>Lorem</a:t>
            </a:r>
            <a:r>
              <a:rPr lang="en-US" sz="1200" cap="all" dirty="0">
                <a:solidFill>
                  <a:srgbClr val="444444"/>
                </a:solidFill>
                <a:latin typeface="Arial Black"/>
                <a:cs typeface="Arial Black"/>
              </a:rPr>
              <a:t> </a:t>
            </a:r>
            <a:br>
              <a:rPr lang="en-US" sz="1200" cap="all" dirty="0">
                <a:solidFill>
                  <a:srgbClr val="444444"/>
                </a:solidFill>
                <a:latin typeface="Arial Black"/>
                <a:cs typeface="Arial Black"/>
              </a:rPr>
            </a:br>
            <a:r>
              <a:rPr lang="en-US" sz="1200" cap="all" dirty="0" err="1">
                <a:solidFill>
                  <a:srgbClr val="444444"/>
                </a:solidFill>
                <a:latin typeface="Arial Black"/>
                <a:cs typeface="Arial Black"/>
              </a:rPr>
              <a:t>ipsum</a:t>
            </a:r>
            <a:r>
              <a:rPr lang="en-US" sz="1200" cap="all" dirty="0">
                <a:solidFill>
                  <a:srgbClr val="444444"/>
                </a:solidFill>
                <a:latin typeface="Arial Black"/>
                <a:cs typeface="Arial Black"/>
              </a:rPr>
              <a:t> dolor </a:t>
            </a:r>
            <a:br>
              <a:rPr lang="en-US" sz="1200" cap="all" dirty="0">
                <a:solidFill>
                  <a:srgbClr val="444444"/>
                </a:solidFill>
                <a:latin typeface="Arial Black"/>
                <a:cs typeface="Arial Black"/>
              </a:rPr>
            </a:br>
            <a:r>
              <a:rPr lang="en-US" sz="1200" cap="all" dirty="0">
                <a:solidFill>
                  <a:srgbClr val="444444"/>
                </a:solidFill>
                <a:latin typeface="Arial Black"/>
                <a:cs typeface="Arial Black"/>
              </a:rPr>
              <a:t>sit </a:t>
            </a:r>
            <a:r>
              <a:rPr lang="en-US" sz="1200" cap="all" dirty="0" err="1">
                <a:solidFill>
                  <a:srgbClr val="444444"/>
                </a:solidFill>
                <a:latin typeface="Arial Black"/>
                <a:cs typeface="Arial Black"/>
              </a:rPr>
              <a:t>amet</a:t>
            </a:r>
            <a:endParaRPr lang="en-US" sz="1200" cap="all" dirty="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Sed</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diam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nonummy</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nibh</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tincidunt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ut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laoreet</a:t>
            </a:r>
            <a:r>
              <a:rPr lang="en-US" sz="1100" dirty="0">
                <a:solidFill>
                  <a:srgbClr val="444444"/>
                </a:solidFill>
                <a:latin typeface="Trebuchet MS"/>
                <a:cs typeface="Trebuchet MS"/>
              </a:rPr>
              <a:t> magna </a:t>
            </a:r>
            <a:r>
              <a:rPr lang="en-US" sz="1100" dirty="0" err="1">
                <a:solidFill>
                  <a:srgbClr val="444444"/>
                </a:solidFill>
                <a:latin typeface="Trebuchet MS"/>
                <a:cs typeface="Trebuchet MS"/>
              </a:rPr>
              <a:t>erat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volutpat</a:t>
            </a:r>
            <a:endParaRPr lang="en-US" sz="1100" dirty="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a:solidFill>
                  <a:srgbClr val="444444"/>
                </a:solidFill>
                <a:latin typeface="Trebuchet MS"/>
                <a:cs typeface="Trebuchet MS"/>
              </a:rPr>
              <a:t>Lorem</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ipsum</a:t>
            </a:r>
            <a:r>
              <a:rPr lang="en-US" sz="1100" dirty="0">
                <a:solidFill>
                  <a:srgbClr val="444444"/>
                </a:solidFill>
                <a:latin typeface="Trebuchet MS"/>
                <a:cs typeface="Trebuchet MS"/>
              </a:rPr>
              <a:t> dolor sit </a:t>
            </a:r>
            <a:r>
              <a:rPr lang="en-US" sz="1100" dirty="0" err="1">
                <a:solidFill>
                  <a:srgbClr val="444444"/>
                </a:solidFill>
                <a:latin typeface="Trebuchet MS"/>
                <a:cs typeface="Trebuchet MS"/>
              </a:rPr>
              <a:t>amet</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consec</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tetuer</a:t>
            </a:r>
            <a:r>
              <a:rPr lang="en-US" sz="1100" dirty="0">
                <a:solidFill>
                  <a:srgbClr val="444444"/>
                </a:solidFill>
                <a:latin typeface="Trebuchet MS"/>
                <a:cs typeface="Trebuchet MS"/>
              </a:rPr>
              <a:t> </a:t>
            </a:r>
            <a:r>
              <a:rPr lang="en-US" sz="1100" dirty="0" err="1">
                <a:solidFill>
                  <a:srgbClr val="444444"/>
                </a:solidFill>
                <a:latin typeface="Trebuchet MS"/>
                <a:cs typeface="Trebuchet MS"/>
              </a:rPr>
              <a:t>adipiscing</a:t>
            </a:r>
            <a:r>
              <a:rPr lang="en-US" sz="1100" dirty="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Tree>
    <p:extLst>
      <p:ext uri="{BB962C8B-B14F-4D97-AF65-F5344CB8AC3E}">
        <p14:creationId xmlns:p14="http://schemas.microsoft.com/office/powerpoint/2010/main" val="118810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55" r:id="rId7"/>
    <p:sldLayoutId id="2147483757" r:id="rId8"/>
    <p:sldLayoutId id="2147483758" r:id="rId9"/>
    <p:sldLayoutId id="2147483759" r:id="rId10"/>
    <p:sldLayoutId id="2147483760" r:id="rId11"/>
    <p:sldLayoutId id="2147483761" r:id="rId12"/>
    <p:sldLayoutId id="2147483763" r:id="rId13"/>
    <p:sldLayoutId id="2147483764" r:id="rId14"/>
    <p:sldLayoutId id="2147483765" r:id="rId15"/>
    <p:sldLayoutId id="2147483711" r:id="rId16"/>
    <p:sldLayoutId id="2147483749" r:id="rId17"/>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Introduction to types</a:t>
            </a:r>
            <a:endParaRPr lang="ru-RU" dirty="0"/>
          </a:p>
        </p:txBody>
      </p:sp>
      <p:sp>
        <p:nvSpPr>
          <p:cNvPr id="3" name="Текст 2"/>
          <p:cNvSpPr>
            <a:spLocks noGrp="1"/>
          </p:cNvSpPr>
          <p:nvPr>
            <p:ph type="body" sz="quarter" idx="11"/>
          </p:nvPr>
        </p:nvSpPr>
        <p:spPr>
          <a:xfrm>
            <a:off x="658067" y="2879524"/>
            <a:ext cx="1175643" cy="277768"/>
          </a:xfrm>
        </p:spPr>
        <p:txBody>
          <a:bodyPr/>
          <a:lstStyle/>
          <a:p>
            <a:r>
              <a:rPr lang="en-US" dirty="0"/>
              <a:t>Module 1</a:t>
            </a:r>
            <a:endParaRPr lang="ru-RU" dirty="0"/>
          </a:p>
        </p:txBody>
      </p:sp>
      <p:sp>
        <p:nvSpPr>
          <p:cNvPr id="4" name="Текст 3"/>
          <p:cNvSpPr>
            <a:spLocks noGrp="1"/>
          </p:cNvSpPr>
          <p:nvPr>
            <p:ph type="body" sz="quarter" idx="17"/>
          </p:nvPr>
        </p:nvSpPr>
        <p:spPr/>
        <p:txBody>
          <a:bodyPr>
            <a:normAutofit lnSpcReduction="10000"/>
          </a:bodyPr>
          <a:lstStyle/>
          <a:p>
            <a:r>
              <a:rPr lang="en-US" dirty="0"/>
              <a:t>April, 2017</a:t>
            </a:r>
            <a:endParaRPr lang="ru-RU" dirty="0"/>
          </a:p>
        </p:txBody>
      </p:sp>
      <p:sp>
        <p:nvSpPr>
          <p:cNvPr id="5" name="Рисунок 4"/>
          <p:cNvSpPr>
            <a:spLocks noGrp="1"/>
          </p:cNvSpPr>
          <p:nvPr>
            <p:ph type="pic" sz="quarter" idx="18"/>
          </p:nvPr>
        </p:nvSpPr>
        <p:spPr/>
      </p:sp>
      <p:sp>
        <p:nvSpPr>
          <p:cNvPr id="6" name="Рисунок 5"/>
          <p:cNvSpPr>
            <a:spLocks noGrp="1"/>
          </p:cNvSpPr>
          <p:nvPr>
            <p:ph type="pic" sz="quarter" idx="19"/>
          </p:nvPr>
        </p:nvSpPr>
        <p:spPr/>
      </p:sp>
    </p:spTree>
    <p:extLst>
      <p:ext uri="{BB962C8B-B14F-4D97-AF65-F5344CB8AC3E}">
        <p14:creationId xmlns:p14="http://schemas.microsoft.com/office/powerpoint/2010/main" val="2542001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Stack &amp; Heap</a:t>
            </a:r>
            <a:endParaRPr lang="ru-RU" dirty="0"/>
          </a:p>
        </p:txBody>
      </p:sp>
      <p:sp>
        <p:nvSpPr>
          <p:cNvPr id="5" name="Прямоугольник 4"/>
          <p:cNvSpPr/>
          <p:nvPr/>
        </p:nvSpPr>
        <p:spPr>
          <a:xfrm>
            <a:off x="556404" y="889599"/>
            <a:ext cx="8031192" cy="33643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6" name="TextBox 5"/>
          <p:cNvSpPr txBox="1"/>
          <p:nvPr/>
        </p:nvSpPr>
        <p:spPr>
          <a:xfrm>
            <a:off x="7379898" y="889599"/>
            <a:ext cx="1207698" cy="400110"/>
          </a:xfrm>
          <a:prstGeom prst="rect">
            <a:avLst/>
          </a:prstGeom>
          <a:noFill/>
        </p:spPr>
        <p:txBody>
          <a:bodyPr wrap="square" rtlCol="0">
            <a:spAutoFit/>
          </a:bodyPr>
          <a:lstStyle/>
          <a:p>
            <a:r>
              <a:rPr lang="en-US" sz="2000" b="1" dirty="0">
                <a:latin typeface="Trebuchet MS" panose="020B0603020202020204" pitchFamily="34" charset="0"/>
              </a:rPr>
              <a:t>Memory</a:t>
            </a:r>
            <a:endParaRPr lang="ru-RU" sz="2000" b="1" dirty="0">
              <a:latin typeface="Trebuchet MS" panose="020B0603020202020204"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679027877"/>
              </p:ext>
            </p:extLst>
          </p:nvPr>
        </p:nvGraphicFramePr>
        <p:xfrm>
          <a:off x="1912189" y="1646867"/>
          <a:ext cx="1624642" cy="1849765"/>
        </p:xfrm>
        <a:graphic>
          <a:graphicData uri="http://schemas.openxmlformats.org/drawingml/2006/table">
            <a:tbl>
              <a:tblPr firstRow="1" bandRow="1">
                <a:tableStyleId>{D7AC3CCA-C797-4891-BE02-D94E43425B78}</a:tableStyleId>
              </a:tblPr>
              <a:tblGrid>
                <a:gridCol w="1624642">
                  <a:extLst>
                    <a:ext uri="{9D8B030D-6E8A-4147-A177-3AD203B41FA5}">
                      <a16:colId xmlns:a16="http://schemas.microsoft.com/office/drawing/2014/main" val="20000"/>
                    </a:ext>
                  </a:extLst>
                </a:gridCol>
              </a:tblGrid>
              <a:tr h="369953">
                <a:tc>
                  <a:txBody>
                    <a:bodyPr/>
                    <a:lstStyle/>
                    <a:p>
                      <a:pPr algn="ctr"/>
                      <a:r>
                        <a:rPr lang="en-US" dirty="0"/>
                        <a:t>STACK</a:t>
                      </a:r>
                      <a:endParaRPr lang="ru-RU" dirty="0"/>
                    </a:p>
                  </a:txBody>
                  <a:tcPr/>
                </a:tc>
                <a:extLst>
                  <a:ext uri="{0D108BD9-81ED-4DB2-BD59-A6C34878D82A}">
                    <a16:rowId xmlns:a16="http://schemas.microsoft.com/office/drawing/2014/main" val="10000"/>
                  </a:ext>
                </a:extLst>
              </a:tr>
              <a:tr h="369953">
                <a:tc>
                  <a:txBody>
                    <a:bodyPr/>
                    <a:lstStyle/>
                    <a:p>
                      <a:endParaRPr lang="ru-RU"/>
                    </a:p>
                  </a:txBody>
                  <a:tcPr/>
                </a:tc>
                <a:extLst>
                  <a:ext uri="{0D108BD9-81ED-4DB2-BD59-A6C34878D82A}">
                    <a16:rowId xmlns:a16="http://schemas.microsoft.com/office/drawing/2014/main" val="10001"/>
                  </a:ext>
                </a:extLst>
              </a:tr>
              <a:tr h="369953">
                <a:tc>
                  <a:txBody>
                    <a:bodyPr/>
                    <a:lstStyle/>
                    <a:p>
                      <a:endParaRPr lang="ru-RU" dirty="0"/>
                    </a:p>
                  </a:txBody>
                  <a:tcPr/>
                </a:tc>
                <a:extLst>
                  <a:ext uri="{0D108BD9-81ED-4DB2-BD59-A6C34878D82A}">
                    <a16:rowId xmlns:a16="http://schemas.microsoft.com/office/drawing/2014/main" val="10002"/>
                  </a:ext>
                </a:extLst>
              </a:tr>
              <a:tr h="369953">
                <a:tc>
                  <a:txBody>
                    <a:bodyPr/>
                    <a:lstStyle/>
                    <a:p>
                      <a:endParaRPr lang="ru-RU" dirty="0"/>
                    </a:p>
                  </a:txBody>
                  <a:tcPr/>
                </a:tc>
                <a:extLst>
                  <a:ext uri="{0D108BD9-81ED-4DB2-BD59-A6C34878D82A}">
                    <a16:rowId xmlns:a16="http://schemas.microsoft.com/office/drawing/2014/main" val="10003"/>
                  </a:ext>
                </a:extLst>
              </a:tr>
              <a:tr h="369953">
                <a:tc>
                  <a:txBody>
                    <a:bodyPr/>
                    <a:lstStyle/>
                    <a:p>
                      <a:r>
                        <a:rPr lang="en-US" dirty="0"/>
                        <a:t>             First</a:t>
                      </a:r>
                      <a:endParaRPr lang="ru-RU" dirty="0"/>
                    </a:p>
                  </a:txBody>
                  <a:tcPr/>
                </a:tc>
                <a:extLst>
                  <a:ext uri="{0D108BD9-81ED-4DB2-BD59-A6C34878D82A}">
                    <a16:rowId xmlns:a16="http://schemas.microsoft.com/office/drawing/2014/main" val="10004"/>
                  </a:ext>
                </a:extLst>
              </a:tr>
            </a:tbl>
          </a:graphicData>
        </a:graphic>
      </p:graphicFrame>
      <p:cxnSp>
        <p:nvCxnSpPr>
          <p:cNvPr id="9" name="Прямая со стрелкой 8"/>
          <p:cNvCxnSpPr/>
          <p:nvPr/>
        </p:nvCxnSpPr>
        <p:spPr>
          <a:xfrm>
            <a:off x="1285336" y="2182483"/>
            <a:ext cx="750497"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 name="Прямая со стрелкой 9"/>
          <p:cNvCxnSpPr/>
          <p:nvPr/>
        </p:nvCxnSpPr>
        <p:spPr>
          <a:xfrm>
            <a:off x="3390182" y="2182483"/>
            <a:ext cx="638354"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1912189" y="1125757"/>
            <a:ext cx="1624642" cy="461665"/>
          </a:xfrm>
          <a:prstGeom prst="rect">
            <a:avLst/>
          </a:prstGeom>
          <a:noFill/>
        </p:spPr>
        <p:txBody>
          <a:bodyPr wrap="square" rtlCol="0">
            <a:spAutoFit/>
          </a:bodyPr>
          <a:lstStyle/>
          <a:p>
            <a:pPr algn="ctr"/>
            <a:r>
              <a:rPr lang="en-US" sz="2400" b="1" dirty="0">
                <a:latin typeface="Trebuchet MS" panose="020B0603020202020204" pitchFamily="34" charset="0"/>
              </a:rPr>
              <a:t>LIFO</a:t>
            </a:r>
            <a:endParaRPr lang="ru-RU" sz="2400" b="1" dirty="0">
              <a:latin typeface="Trebuchet MS" panose="020B0603020202020204" pitchFamily="34" charset="0"/>
            </a:endParaRPr>
          </a:p>
        </p:txBody>
      </p:sp>
      <p:graphicFrame>
        <p:nvGraphicFramePr>
          <p:cNvPr id="13" name="Таблица 12"/>
          <p:cNvGraphicFramePr>
            <a:graphicFrameLocks noGrp="1"/>
          </p:cNvGraphicFramePr>
          <p:nvPr>
            <p:extLst>
              <p:ext uri="{D42A27DB-BD31-4B8C-83A1-F6EECF244321}">
                <p14:modId xmlns:p14="http://schemas.microsoft.com/office/powerpoint/2010/main" val="2073279204"/>
              </p:ext>
            </p:extLst>
          </p:nvPr>
        </p:nvGraphicFramePr>
        <p:xfrm>
          <a:off x="5270740" y="1587422"/>
          <a:ext cx="2556294" cy="1909210"/>
        </p:xfrm>
        <a:graphic>
          <a:graphicData uri="http://schemas.openxmlformats.org/drawingml/2006/table">
            <a:tbl>
              <a:tblPr firstRow="1" bandRow="1">
                <a:tableStyleId>{D7AC3CCA-C797-4891-BE02-D94E43425B78}</a:tableStyleId>
              </a:tblPr>
              <a:tblGrid>
                <a:gridCol w="1278147">
                  <a:extLst>
                    <a:ext uri="{9D8B030D-6E8A-4147-A177-3AD203B41FA5}">
                      <a16:colId xmlns:a16="http://schemas.microsoft.com/office/drawing/2014/main" val="20000"/>
                    </a:ext>
                  </a:extLst>
                </a:gridCol>
                <a:gridCol w="1278147">
                  <a:extLst>
                    <a:ext uri="{9D8B030D-6E8A-4147-A177-3AD203B41FA5}">
                      <a16:colId xmlns:a16="http://schemas.microsoft.com/office/drawing/2014/main" val="20001"/>
                    </a:ext>
                  </a:extLst>
                </a:gridCol>
              </a:tblGrid>
              <a:tr h="381842">
                <a:tc gridSpan="2">
                  <a:txBody>
                    <a:bodyPr/>
                    <a:lstStyle/>
                    <a:p>
                      <a:pPr algn="ctr"/>
                      <a:r>
                        <a:rPr lang="en-US" dirty="0"/>
                        <a:t>HEAP</a:t>
                      </a:r>
                      <a:endParaRPr lang="ru-RU" dirty="0"/>
                    </a:p>
                  </a:txBody>
                  <a:tcPr/>
                </a:tc>
                <a:tc hMerge="1">
                  <a:txBody>
                    <a:bodyPr/>
                    <a:lstStyle/>
                    <a:p>
                      <a:endParaRPr lang="ru-RU" dirty="0"/>
                    </a:p>
                  </a:txBody>
                  <a:tcPr/>
                </a:tc>
                <a:extLst>
                  <a:ext uri="{0D108BD9-81ED-4DB2-BD59-A6C34878D82A}">
                    <a16:rowId xmlns:a16="http://schemas.microsoft.com/office/drawing/2014/main" val="10000"/>
                  </a:ext>
                </a:extLst>
              </a:tr>
              <a:tr h="381842">
                <a:tc>
                  <a:txBody>
                    <a:bodyPr/>
                    <a:lstStyle/>
                    <a:p>
                      <a:pPr algn="ctr"/>
                      <a:r>
                        <a:rPr lang="en-US" dirty="0"/>
                        <a:t>data</a:t>
                      </a: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10001"/>
                  </a:ext>
                </a:extLst>
              </a:tr>
              <a:tr h="381842">
                <a:tc>
                  <a:txBody>
                    <a:bodyPr/>
                    <a:lstStyle/>
                    <a:p>
                      <a:pPr algn="ctr"/>
                      <a:r>
                        <a:rPr lang="en-US" dirty="0"/>
                        <a:t>data</a:t>
                      </a: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10002"/>
                  </a:ext>
                </a:extLst>
              </a:tr>
              <a:tr h="381842">
                <a:tc>
                  <a:txBody>
                    <a:bodyPr/>
                    <a:lstStyle/>
                    <a:p>
                      <a:pPr algn="ctr"/>
                      <a:endParaRPr lang="ru-RU" dirty="0"/>
                    </a:p>
                  </a:txBody>
                  <a:tcPr anchor="ctr"/>
                </a:tc>
                <a:tc>
                  <a:txBody>
                    <a:bodyPr/>
                    <a:lstStyle/>
                    <a:p>
                      <a:pPr algn="ctr"/>
                      <a:endParaRPr lang="ru-RU" dirty="0"/>
                    </a:p>
                  </a:txBody>
                  <a:tcPr anchor="ctr"/>
                </a:tc>
                <a:extLst>
                  <a:ext uri="{0D108BD9-81ED-4DB2-BD59-A6C34878D82A}">
                    <a16:rowId xmlns:a16="http://schemas.microsoft.com/office/drawing/2014/main" val="10003"/>
                  </a:ext>
                </a:extLst>
              </a:tr>
              <a:tr h="381842">
                <a:tc>
                  <a:txBody>
                    <a:bodyPr/>
                    <a:lstStyle/>
                    <a:p>
                      <a:pPr algn="ctr"/>
                      <a:endParaRPr lang="ru-RU"/>
                    </a:p>
                  </a:txBody>
                  <a:tcPr anchor="ctr"/>
                </a:tc>
                <a:tc>
                  <a:txBody>
                    <a:bodyPr/>
                    <a:lstStyle/>
                    <a:p>
                      <a:pPr algn="ctr"/>
                      <a:r>
                        <a:rPr lang="en-US" dirty="0"/>
                        <a:t>data</a:t>
                      </a:r>
                      <a:endParaRPr lang="ru-RU"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5465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Type </a:t>
            </a:r>
            <a:r>
              <a:rPr lang="en-US" dirty="0" err="1"/>
              <a:t>System.Object</a:t>
            </a:r>
            <a:endParaRPr lang="ru-RU" dirty="0"/>
          </a:p>
        </p:txBody>
      </p:sp>
      <p:sp>
        <p:nvSpPr>
          <p:cNvPr id="3" name="Объект 2"/>
          <p:cNvSpPr>
            <a:spLocks noGrp="1"/>
          </p:cNvSpPr>
          <p:nvPr>
            <p:ph idx="1"/>
          </p:nvPr>
        </p:nvSpPr>
        <p:spPr/>
        <p:txBody>
          <a:bodyPr/>
          <a:lstStyle/>
          <a:p>
            <a:pPr>
              <a:buClr>
                <a:schemeClr val="tx2"/>
              </a:buClr>
              <a:buFont typeface="Wingdings" panose="05000000000000000000" pitchFamily="2" charset="2"/>
              <a:buChar char="§"/>
            </a:pPr>
            <a:r>
              <a:rPr lang="en-US" sz="2400" dirty="0"/>
              <a:t> root of the type hierarchy</a:t>
            </a:r>
          </a:p>
          <a:p>
            <a:pPr>
              <a:buClr>
                <a:schemeClr val="tx2"/>
              </a:buClr>
              <a:buFont typeface="Wingdings" panose="05000000000000000000" pitchFamily="2" charset="2"/>
              <a:buChar char="§"/>
            </a:pPr>
            <a:r>
              <a:rPr lang="en-US" sz="2400" dirty="0"/>
              <a:t> can point to data of any data type</a:t>
            </a:r>
          </a:p>
          <a:p>
            <a:pPr>
              <a:buClr>
                <a:schemeClr val="tx2"/>
              </a:buClr>
              <a:buFont typeface="Wingdings" panose="05000000000000000000" pitchFamily="2" charset="2"/>
              <a:buChar char="§"/>
            </a:pPr>
            <a:r>
              <a:rPr lang="en-US" sz="2400" dirty="0"/>
              <a:t> hold addresses that refer to object</a:t>
            </a:r>
          </a:p>
          <a:p>
            <a:pPr>
              <a:buClr>
                <a:schemeClr val="tx2"/>
              </a:buClr>
              <a:buFont typeface="Wingdings" panose="05000000000000000000" pitchFamily="2" charset="2"/>
              <a:buChar char="§"/>
            </a:pPr>
            <a:r>
              <a:rPr lang="en-US" sz="2400" dirty="0"/>
              <a:t> can assign of any reference type</a:t>
            </a:r>
          </a:p>
          <a:p>
            <a:pPr>
              <a:buClr>
                <a:schemeClr val="tx2"/>
              </a:buClr>
              <a:buFont typeface="Wingdings" panose="05000000000000000000" pitchFamily="2" charset="2"/>
              <a:buChar char="§"/>
            </a:pPr>
            <a:r>
              <a:rPr lang="en-US" sz="2400" dirty="0"/>
              <a:t> can assign of any value type (boxing)</a:t>
            </a:r>
            <a:endParaRPr lang="ru-RU" sz="2400" dirty="0"/>
          </a:p>
          <a:p>
            <a:endParaRPr lang="ru-RU" dirty="0"/>
          </a:p>
        </p:txBody>
      </p:sp>
    </p:spTree>
    <p:extLst>
      <p:ext uri="{BB962C8B-B14F-4D97-AF65-F5344CB8AC3E}">
        <p14:creationId xmlns:p14="http://schemas.microsoft.com/office/powerpoint/2010/main" val="3358145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Type </a:t>
            </a:r>
            <a:r>
              <a:rPr lang="en-US" dirty="0" err="1"/>
              <a:t>System.Object</a:t>
            </a:r>
            <a:endParaRPr lang="ru-RU" dirty="0"/>
          </a:p>
        </p:txBody>
      </p:sp>
      <p:sp>
        <p:nvSpPr>
          <p:cNvPr id="3" name="Объект 2"/>
          <p:cNvSpPr>
            <a:spLocks noGrp="1"/>
          </p:cNvSpPr>
          <p:nvPr>
            <p:ph idx="1"/>
          </p:nvPr>
        </p:nvSpPr>
        <p:spPr/>
        <p:txBody>
          <a:bodyPr>
            <a:normAutofit fontScale="92500" lnSpcReduction="20000"/>
          </a:bodyPr>
          <a:lstStyle/>
          <a:p>
            <a:pPr>
              <a:buClr>
                <a:schemeClr val="tx2"/>
              </a:buClr>
              <a:buFont typeface="Wingdings" panose="05000000000000000000" pitchFamily="2" charset="2"/>
              <a:buChar char="§"/>
            </a:pPr>
            <a:r>
              <a:rPr lang="en-US" sz="1800" dirty="0">
                <a:solidFill>
                  <a:srgbClr val="0000FF"/>
                </a:solidFill>
                <a:latin typeface="Consolas" panose="020B0609020204030204" pitchFamily="49" charset="0"/>
              </a:rPr>
              <a:t>virtual </a:t>
            </a:r>
            <a:r>
              <a:rPr lang="en-US" sz="1800" b="1" i="1" dirty="0"/>
              <a:t>bool Equals(Object) </a:t>
            </a:r>
            <a:r>
              <a:rPr lang="en-US" sz="1800" dirty="0"/>
              <a:t>- determines whether the specified object is equal to the current object </a:t>
            </a:r>
          </a:p>
          <a:p>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Equals(</a:t>
            </a:r>
            <a:r>
              <a:rPr lang="en-US" sz="1800" dirty="0">
                <a:solidFill>
                  <a:srgbClr val="2B91AF"/>
                </a:solidFill>
                <a:latin typeface="Consolas" panose="020B0609020204030204" pitchFamily="49" charset="0"/>
              </a:rPr>
              <a:t>Object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objA</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Object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objB</a:t>
            </a:r>
            <a:r>
              <a:rPr lang="en-US" sz="1800" dirty="0">
                <a:solidFill>
                  <a:srgbClr val="000000"/>
                </a:solidFill>
                <a:latin typeface="Consolas" panose="020B0609020204030204" pitchFamily="49" charset="0"/>
              </a:rPr>
              <a:t>)-</a:t>
            </a:r>
            <a:r>
              <a:rPr lang="en-US" dirty="0"/>
              <a:t> </a:t>
            </a:r>
            <a:r>
              <a:rPr lang="en-US" sz="1800" dirty="0"/>
              <a:t>true if the objects are considered equal; otherwise, false. If both </a:t>
            </a:r>
            <a:r>
              <a:rPr lang="en-US" sz="1800" dirty="0" err="1"/>
              <a:t>objA</a:t>
            </a:r>
            <a:r>
              <a:rPr lang="en-US" sz="1800" dirty="0"/>
              <a:t> and  </a:t>
            </a:r>
            <a:r>
              <a:rPr lang="en-US" sz="1800" dirty="0" err="1"/>
              <a:t>objB</a:t>
            </a:r>
            <a:r>
              <a:rPr lang="en-US" sz="1800" dirty="0"/>
              <a:t> are null, the method returns true.</a:t>
            </a:r>
          </a:p>
          <a:p>
            <a:pPr>
              <a:buClr>
                <a:schemeClr val="tx2"/>
              </a:buClr>
              <a:buFont typeface="Wingdings" panose="05000000000000000000" pitchFamily="2" charset="2"/>
              <a:buChar char="§"/>
            </a:pPr>
            <a:r>
              <a:rPr lang="en-US" sz="1800" i="1" dirty="0"/>
              <a:t> </a:t>
            </a:r>
            <a:r>
              <a:rPr lang="en-US" sz="1800" dirty="0">
                <a:solidFill>
                  <a:srgbClr val="0000FF"/>
                </a:solidFill>
                <a:latin typeface="Consolas" panose="020B0609020204030204" pitchFamily="49" charset="0"/>
              </a:rPr>
              <a:t>virtual </a:t>
            </a:r>
            <a:r>
              <a:rPr lang="en-US" sz="1800" b="1" i="1" dirty="0" err="1"/>
              <a:t>int</a:t>
            </a:r>
            <a:r>
              <a:rPr lang="en-US" sz="1800" b="1" i="1" dirty="0"/>
              <a:t> </a:t>
            </a:r>
            <a:r>
              <a:rPr lang="en-US" sz="1800" b="1" i="1" dirty="0" err="1"/>
              <a:t>GetHashCode</a:t>
            </a:r>
            <a:r>
              <a:rPr lang="en-US" sz="1800" b="1" i="1" dirty="0"/>
              <a:t>() </a:t>
            </a:r>
            <a:r>
              <a:rPr lang="en-US" sz="1800" dirty="0"/>
              <a:t>- serves as a hash function for a particular type</a:t>
            </a:r>
          </a:p>
          <a:p>
            <a:pPr>
              <a:buClr>
                <a:schemeClr val="tx2"/>
              </a:buClr>
              <a:buFont typeface="Wingdings" panose="05000000000000000000" pitchFamily="2" charset="2"/>
              <a:buChar char="§"/>
            </a:pPr>
            <a:r>
              <a:rPr lang="en-US" sz="1800" dirty="0"/>
              <a:t> </a:t>
            </a:r>
            <a:r>
              <a:rPr lang="en-US" sz="1800" dirty="0">
                <a:solidFill>
                  <a:srgbClr val="0000FF"/>
                </a:solidFill>
                <a:latin typeface="Consolas" panose="020B0609020204030204" pitchFamily="49" charset="0"/>
              </a:rPr>
              <a:t>virtual </a:t>
            </a:r>
            <a:r>
              <a:rPr lang="en-US" sz="1800" b="1" i="1" dirty="0"/>
              <a:t>string </a:t>
            </a:r>
            <a:r>
              <a:rPr lang="en-US" sz="1800" b="1" i="1" dirty="0" err="1"/>
              <a:t>ToString</a:t>
            </a:r>
            <a:r>
              <a:rPr lang="en-US" sz="1800" b="1" i="1" dirty="0"/>
              <a:t>() </a:t>
            </a:r>
            <a:r>
              <a:rPr lang="en-US" sz="1800" dirty="0"/>
              <a:t>- returns a string that represents the current object</a:t>
            </a:r>
          </a:p>
          <a:p>
            <a:pPr>
              <a:buClr>
                <a:schemeClr val="tx2"/>
              </a:buClr>
              <a:buFont typeface="Wingdings" panose="05000000000000000000" pitchFamily="2" charset="2"/>
              <a:buChar char="§"/>
            </a:pPr>
            <a:r>
              <a:rPr lang="en-US" sz="1800" dirty="0"/>
              <a:t> </a:t>
            </a:r>
            <a:r>
              <a:rPr lang="en-US" sz="1800" b="1" i="1" dirty="0"/>
              <a:t>Type </a:t>
            </a:r>
            <a:r>
              <a:rPr lang="en-US" sz="1800" b="1" i="1" dirty="0" err="1"/>
              <a:t>GetType</a:t>
            </a:r>
            <a:r>
              <a:rPr lang="en-US" sz="1800" b="1" i="1" dirty="0"/>
              <a:t>() </a:t>
            </a:r>
            <a:r>
              <a:rPr lang="en-US" sz="1800" dirty="0"/>
              <a:t>- gets the Type of the current instance</a:t>
            </a:r>
          </a:p>
          <a:p>
            <a:pPr>
              <a:buClr>
                <a:schemeClr val="tx2"/>
              </a:buClr>
              <a:buFont typeface="Wingdings" panose="05000000000000000000" pitchFamily="2" charset="2"/>
              <a:buChar char="§"/>
            </a:pPr>
            <a:r>
              <a:rPr lang="en-US" sz="1800" dirty="0"/>
              <a:t> </a:t>
            </a:r>
            <a:r>
              <a:rPr lang="en-US" sz="1800" b="1" i="1" dirty="0"/>
              <a:t>object </a:t>
            </a:r>
            <a:r>
              <a:rPr lang="en-US" sz="1800" b="1" i="1" dirty="0" err="1"/>
              <a:t>MemberwiseClone</a:t>
            </a:r>
            <a:r>
              <a:rPr lang="en-US" sz="1800" b="1" i="1" dirty="0"/>
              <a:t>() </a:t>
            </a:r>
            <a:r>
              <a:rPr lang="en-US" sz="1800" dirty="0"/>
              <a:t>- creates a shallow copy of the current Object</a:t>
            </a:r>
          </a:p>
          <a:p>
            <a:pPr>
              <a:buClr>
                <a:schemeClr val="tx2"/>
              </a:buClr>
              <a:buFont typeface="Wingdings" panose="05000000000000000000" pitchFamily="2" charset="2"/>
              <a:buChar char="§"/>
            </a:pPr>
            <a:r>
              <a:rPr lang="en-US" sz="1800" dirty="0"/>
              <a:t> </a:t>
            </a:r>
            <a:r>
              <a:rPr lang="en-US" sz="1800" dirty="0">
                <a:solidFill>
                  <a:srgbClr val="0000FF"/>
                </a:solidFill>
                <a:latin typeface="Consolas" panose="020B0609020204030204" pitchFamily="49" charset="0"/>
              </a:rPr>
              <a:t>static </a:t>
            </a:r>
            <a:r>
              <a:rPr lang="en-US" sz="1800" b="1" i="1" dirty="0"/>
              <a:t>bool </a:t>
            </a:r>
            <a:r>
              <a:rPr lang="en-US" sz="1800" b="1" i="1" dirty="0" err="1"/>
              <a:t>ReferenceEquals</a:t>
            </a:r>
            <a:r>
              <a:rPr lang="en-US" sz="1800" b="1" i="1" dirty="0"/>
              <a:t>(Object, Object) </a:t>
            </a:r>
            <a:r>
              <a:rPr lang="en-US" sz="1800" dirty="0"/>
              <a:t>- determines whether the specified Object instances are the same instance . Checks identity.</a:t>
            </a:r>
          </a:p>
          <a:p>
            <a:pPr>
              <a:buClr>
                <a:schemeClr val="tx2"/>
              </a:buClr>
              <a:buFont typeface="Wingdings" panose="05000000000000000000" pitchFamily="2" charset="2"/>
              <a:buChar char="§"/>
            </a:pPr>
            <a:r>
              <a:rPr lang="en-US" sz="1800" dirty="0"/>
              <a:t> </a:t>
            </a:r>
            <a:r>
              <a:rPr lang="en-US" sz="1800" dirty="0" err="1">
                <a:solidFill>
                  <a:srgbClr val="0000FF"/>
                </a:solidFill>
                <a:latin typeface="Consolas" panose="020B0609020204030204" pitchFamily="49" charset="0"/>
              </a:rPr>
              <a:t>virtual</a:t>
            </a:r>
            <a:r>
              <a:rPr lang="en-US" sz="1800" b="1" i="1" dirty="0" err="1"/>
              <a:t>void</a:t>
            </a:r>
            <a:r>
              <a:rPr lang="en-US" sz="1800" b="1" i="1" dirty="0"/>
              <a:t> Finalize() </a:t>
            </a:r>
            <a:r>
              <a:rPr lang="en-US" sz="1800" dirty="0"/>
              <a:t>- allows an object to try to free resources and perform other cleanup operations before it is reclaimed by garbage collection</a:t>
            </a:r>
            <a:endParaRPr lang="ru-RU" sz="1800" dirty="0"/>
          </a:p>
          <a:p>
            <a:endParaRPr lang="ru-RU" dirty="0"/>
          </a:p>
        </p:txBody>
      </p:sp>
    </p:spTree>
    <p:extLst>
      <p:ext uri="{BB962C8B-B14F-4D97-AF65-F5344CB8AC3E}">
        <p14:creationId xmlns:p14="http://schemas.microsoft.com/office/powerpoint/2010/main" val="158782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Type </a:t>
            </a:r>
            <a:r>
              <a:rPr lang="en-US" dirty="0" err="1" smtClean="0"/>
              <a:t>System.Object</a:t>
            </a:r>
            <a:r>
              <a:rPr lang="en-US" dirty="0" smtClean="0"/>
              <a:t> – Current implementation of equals</a:t>
            </a:r>
            <a:endParaRPr lang="ru-RU" dirty="0"/>
          </a:p>
        </p:txBody>
      </p:sp>
      <p:sp>
        <p:nvSpPr>
          <p:cNvPr id="3" name="Объект 2"/>
          <p:cNvSpPr>
            <a:spLocks noGrp="1"/>
          </p:cNvSpPr>
          <p:nvPr>
            <p:ph idx="1"/>
          </p:nvPr>
        </p:nvSpPr>
        <p:spPr/>
        <p:txBody>
          <a:bodyPr/>
          <a:lstStyle/>
          <a:p>
            <a:pPr marL="285750" indent="-285750">
              <a:buFont typeface="Arial" panose="020B0604020202020204" pitchFamily="34" charset="0"/>
              <a:buChar char="•"/>
            </a:pPr>
            <a:r>
              <a:rPr lang="en-US" dirty="0"/>
              <a:t> </a:t>
            </a:r>
            <a:r>
              <a:rPr lang="en-US" sz="1600" b="1" i="1" dirty="0"/>
              <a:t>bool Equals(Object) </a:t>
            </a:r>
            <a:r>
              <a:rPr lang="en-US" sz="1600" dirty="0"/>
              <a:t>- determines whether the specified object is equal to the current object</a:t>
            </a:r>
          </a:p>
          <a:p>
            <a:endParaRPr lang="ru-RU" dirty="0"/>
          </a:p>
        </p:txBody>
      </p:sp>
      <p:pic>
        <p:nvPicPr>
          <p:cNvPr id="16" name="Рисунок 15"/>
          <p:cNvPicPr>
            <a:picLocks noChangeAspect="1"/>
          </p:cNvPicPr>
          <p:nvPr/>
        </p:nvPicPr>
        <p:blipFill>
          <a:blip r:embed="rId3"/>
          <a:stretch>
            <a:fillRect/>
          </a:stretch>
        </p:blipFill>
        <p:spPr>
          <a:xfrm>
            <a:off x="906019" y="1771366"/>
            <a:ext cx="3157981" cy="2559571"/>
          </a:xfrm>
          <a:prstGeom prst="rect">
            <a:avLst/>
          </a:prstGeom>
        </p:spPr>
      </p:pic>
      <p:pic>
        <p:nvPicPr>
          <p:cNvPr id="17" name="Рисунок 16"/>
          <p:cNvPicPr>
            <a:picLocks noChangeAspect="1"/>
          </p:cNvPicPr>
          <p:nvPr/>
        </p:nvPicPr>
        <p:blipFill>
          <a:blip r:embed="rId4"/>
          <a:stretch>
            <a:fillRect/>
          </a:stretch>
        </p:blipFill>
        <p:spPr>
          <a:xfrm>
            <a:off x="5167483" y="1771366"/>
            <a:ext cx="3320022" cy="2690906"/>
          </a:xfrm>
          <a:prstGeom prst="rect">
            <a:avLst/>
          </a:prstGeom>
        </p:spPr>
      </p:pic>
    </p:spTree>
    <p:extLst>
      <p:ext uri="{BB962C8B-B14F-4D97-AF65-F5344CB8AC3E}">
        <p14:creationId xmlns:p14="http://schemas.microsoft.com/office/powerpoint/2010/main" val="1481638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Overriding Equals</a:t>
            </a:r>
            <a:endParaRPr lang="en-US" dirty="0"/>
          </a:p>
        </p:txBody>
      </p:sp>
      <p:sp>
        <p:nvSpPr>
          <p:cNvPr id="3" name="Content Placeholder 2"/>
          <p:cNvSpPr>
            <a:spLocks noGrp="1"/>
          </p:cNvSpPr>
          <p:nvPr>
            <p:ph idx="1"/>
          </p:nvPr>
        </p:nvSpPr>
        <p:spPr>
          <a:xfrm>
            <a:off x="352472" y="699515"/>
            <a:ext cx="8791527" cy="4098907"/>
          </a:xfrm>
        </p:spPr>
        <p:txBody>
          <a:bodyPr>
            <a:normAutofit lnSpcReduction="10000"/>
          </a:bodyPr>
          <a:lstStyle/>
          <a:p>
            <a:r>
              <a:rPr lang="en-US" sz="1700" b="1" dirty="0" smtClean="0"/>
              <a:t>Default implementation of </a:t>
            </a:r>
            <a:r>
              <a:rPr lang="en-US" sz="1700" b="1" dirty="0" err="1" smtClean="0"/>
              <a:t>Object.Equals</a:t>
            </a:r>
            <a:endParaRPr lang="en-US" sz="1700" b="1" dirty="0" smtClean="0"/>
          </a:p>
          <a:p>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Boolean</a:t>
            </a:r>
            <a:r>
              <a:rPr lang="en-US" dirty="0">
                <a:solidFill>
                  <a:srgbClr val="000000"/>
                </a:solidFill>
                <a:latin typeface="Consolas" panose="020B0609020204030204" pitchFamily="49" charset="0"/>
              </a:rPr>
              <a:t> Equals(</a:t>
            </a:r>
            <a:r>
              <a:rPr lang="en-US" dirty="0">
                <a:solidFill>
                  <a:srgbClr val="2B91A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endParaRPr lang="en-US" dirty="0" smtClean="0">
              <a:solidFill>
                <a:srgbClr val="000000"/>
              </a:solidFill>
              <a:latin typeface="Consolas" panose="020B0609020204030204" pitchFamily="49" charset="0"/>
            </a:endParaRPr>
          </a:p>
          <a:p>
            <a:r>
              <a:rPr lang="en-US" sz="1900" b="1" dirty="0" smtClean="0">
                <a:solidFill>
                  <a:srgbClr val="000000"/>
                </a:solidFill>
                <a:latin typeface="Consolas" panose="020B0609020204030204" pitchFamily="49" charset="0"/>
              </a:rPr>
              <a:t>Proper implementation: </a:t>
            </a:r>
          </a:p>
          <a:p>
            <a:pPr marL="342900" indent="-342900">
              <a:buFont typeface="+mj-lt"/>
              <a:buAutoNum type="arabicPeriod"/>
            </a:pPr>
            <a:r>
              <a:rPr lang="en-US" dirty="0" smtClean="0"/>
              <a:t>If </a:t>
            </a:r>
            <a:r>
              <a:rPr lang="en-US" dirty="0"/>
              <a:t>the </a:t>
            </a:r>
            <a:r>
              <a:rPr lang="en-US" dirty="0" err="1"/>
              <a:t>obj</a:t>
            </a:r>
            <a:r>
              <a:rPr lang="en-US" dirty="0"/>
              <a:t> argument is null, return false because the current object identified by this </a:t>
            </a:r>
            <a:r>
              <a:rPr lang="en-US" dirty="0" smtClean="0"/>
              <a:t>is obviously </a:t>
            </a:r>
            <a:r>
              <a:rPr lang="en-US" dirty="0"/>
              <a:t>not null when the </a:t>
            </a:r>
            <a:r>
              <a:rPr lang="en-US" dirty="0" err="1"/>
              <a:t>nonstatic</a:t>
            </a:r>
            <a:r>
              <a:rPr lang="en-US" dirty="0"/>
              <a:t> Equals method is called.</a:t>
            </a:r>
          </a:p>
          <a:p>
            <a:pPr marL="342900" indent="-342900">
              <a:buFont typeface="+mj-lt"/>
              <a:buAutoNum type="arabicPeriod"/>
            </a:pPr>
            <a:r>
              <a:rPr lang="en-US" dirty="0" smtClean="0"/>
              <a:t>If </a:t>
            </a:r>
            <a:r>
              <a:rPr lang="en-US" dirty="0"/>
              <a:t>the this and </a:t>
            </a:r>
            <a:r>
              <a:rPr lang="en-US" dirty="0" err="1"/>
              <a:t>obj</a:t>
            </a:r>
            <a:r>
              <a:rPr lang="en-US" dirty="0"/>
              <a:t> arguments refer to the same object, return true. </a:t>
            </a:r>
          </a:p>
          <a:p>
            <a:pPr marL="342900" indent="-342900">
              <a:buFont typeface="+mj-lt"/>
              <a:buAutoNum type="arabicPeriod"/>
            </a:pPr>
            <a:r>
              <a:rPr lang="en-US" dirty="0" smtClean="0"/>
              <a:t>If </a:t>
            </a:r>
            <a:r>
              <a:rPr lang="en-US" dirty="0"/>
              <a:t>the this and </a:t>
            </a:r>
            <a:r>
              <a:rPr lang="en-US" dirty="0" err="1"/>
              <a:t>obj</a:t>
            </a:r>
            <a:r>
              <a:rPr lang="en-US" dirty="0"/>
              <a:t> arguments refer to objects of different types, return false. </a:t>
            </a:r>
          </a:p>
          <a:p>
            <a:pPr marL="342900" indent="-342900">
              <a:buFont typeface="+mj-lt"/>
              <a:buAutoNum type="arabicPeriod"/>
            </a:pPr>
            <a:r>
              <a:rPr lang="en-US" dirty="0" smtClean="0"/>
              <a:t>For </a:t>
            </a:r>
            <a:r>
              <a:rPr lang="en-US" dirty="0"/>
              <a:t>each instance field defined by the type, compare the value in the this object with </a:t>
            </a:r>
            <a:r>
              <a:rPr lang="en-US" dirty="0" smtClean="0"/>
              <a:t>the value </a:t>
            </a:r>
            <a:r>
              <a:rPr lang="en-US" dirty="0"/>
              <a:t>in the </a:t>
            </a:r>
            <a:r>
              <a:rPr lang="en-US" dirty="0" err="1"/>
              <a:t>obj</a:t>
            </a:r>
            <a:r>
              <a:rPr lang="en-US" dirty="0"/>
              <a:t> object. If any fields are not equal, return false.</a:t>
            </a:r>
          </a:p>
          <a:p>
            <a:pPr marL="342900" indent="-342900">
              <a:buFont typeface="+mj-lt"/>
              <a:buAutoNum type="arabicPeriod"/>
            </a:pPr>
            <a:r>
              <a:rPr lang="en-US" dirty="0" smtClean="0"/>
              <a:t>Call </a:t>
            </a:r>
            <a:r>
              <a:rPr lang="en-US" dirty="0"/>
              <a:t>the base class’s Equals method so it can compare any fields defined by it. If the </a:t>
            </a:r>
            <a:r>
              <a:rPr lang="en-US" dirty="0" smtClean="0"/>
              <a:t>base class’s </a:t>
            </a:r>
            <a:r>
              <a:rPr lang="en-US" dirty="0"/>
              <a:t>Equals method returns false, return false; otherwise, return true.</a:t>
            </a:r>
          </a:p>
        </p:txBody>
      </p:sp>
    </p:spTree>
    <p:extLst>
      <p:ext uri="{BB962C8B-B14F-4D97-AF65-F5344CB8AC3E}">
        <p14:creationId xmlns:p14="http://schemas.microsoft.com/office/powerpoint/2010/main" val="3616120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Type </a:t>
            </a:r>
            <a:r>
              <a:rPr lang="en-US" dirty="0" err="1"/>
              <a:t>System.Object</a:t>
            </a:r>
            <a:r>
              <a:rPr lang="en-US" dirty="0"/>
              <a:t> – </a:t>
            </a:r>
            <a:r>
              <a:rPr lang="en-US"/>
              <a:t>Value Types</a:t>
            </a:r>
            <a:endParaRPr lang="ru-RU" dirty="0"/>
          </a:p>
        </p:txBody>
      </p:sp>
      <p:sp>
        <p:nvSpPr>
          <p:cNvPr id="3" name="Объект 2"/>
          <p:cNvSpPr>
            <a:spLocks noGrp="1"/>
          </p:cNvSpPr>
          <p:nvPr>
            <p:ph idx="1"/>
          </p:nvPr>
        </p:nvSpPr>
        <p:spPr/>
        <p:txBody>
          <a:bodyPr/>
          <a:lstStyle/>
          <a:p>
            <a:pPr marL="285750" indent="-285750">
              <a:buFont typeface="Arial" panose="020B0604020202020204" pitchFamily="34" charset="0"/>
              <a:buChar char="•"/>
            </a:pPr>
            <a:r>
              <a:rPr lang="en-US" sz="1600" b="1" i="1" dirty="0"/>
              <a:t>bool Equals(Object)</a:t>
            </a:r>
            <a:r>
              <a:rPr lang="en-US" sz="1600" dirty="0"/>
              <a:t> - determines whether the specified object is equal to the current object</a:t>
            </a:r>
          </a:p>
          <a:p>
            <a:endParaRPr lang="ru-RU" dirty="0"/>
          </a:p>
        </p:txBody>
      </p:sp>
      <p:pic>
        <p:nvPicPr>
          <p:cNvPr id="4" name="Рисунок 3"/>
          <p:cNvPicPr>
            <a:picLocks noChangeAspect="1"/>
          </p:cNvPicPr>
          <p:nvPr/>
        </p:nvPicPr>
        <p:blipFill>
          <a:blip r:embed="rId3"/>
          <a:stretch>
            <a:fillRect/>
          </a:stretch>
        </p:blipFill>
        <p:spPr>
          <a:xfrm>
            <a:off x="859541" y="1745189"/>
            <a:ext cx="2875753" cy="2833339"/>
          </a:xfrm>
          <a:prstGeom prst="rect">
            <a:avLst/>
          </a:prstGeom>
        </p:spPr>
      </p:pic>
      <p:pic>
        <p:nvPicPr>
          <p:cNvPr id="5" name="Рисунок 4"/>
          <p:cNvPicPr>
            <a:picLocks noChangeAspect="1"/>
          </p:cNvPicPr>
          <p:nvPr/>
        </p:nvPicPr>
        <p:blipFill>
          <a:blip r:embed="rId4"/>
          <a:stretch>
            <a:fillRect/>
          </a:stretch>
        </p:blipFill>
        <p:spPr>
          <a:xfrm>
            <a:off x="5115858" y="1745189"/>
            <a:ext cx="2872021" cy="2829662"/>
          </a:xfrm>
          <a:prstGeom prst="rect">
            <a:avLst/>
          </a:prstGeom>
        </p:spPr>
      </p:pic>
    </p:spTree>
    <p:extLst>
      <p:ext uri="{BB962C8B-B14F-4D97-AF65-F5344CB8AC3E}">
        <p14:creationId xmlns:p14="http://schemas.microsoft.com/office/powerpoint/2010/main" val="1019964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Type </a:t>
            </a:r>
            <a:r>
              <a:rPr lang="en-US" dirty="0" err="1"/>
              <a:t>System.Object</a:t>
            </a:r>
            <a:endParaRPr lang="ru-RU" dirty="0"/>
          </a:p>
        </p:txBody>
      </p:sp>
      <p:sp>
        <p:nvSpPr>
          <p:cNvPr id="3" name="Объект 2"/>
          <p:cNvSpPr>
            <a:spLocks noGrp="1"/>
          </p:cNvSpPr>
          <p:nvPr>
            <p:ph idx="1"/>
          </p:nvPr>
        </p:nvSpPr>
        <p:spPr/>
        <p:txBody>
          <a:bodyPr anchor="ctr">
            <a:normAutofit/>
          </a:bodyPr>
          <a:lstStyle/>
          <a:p>
            <a:pPr algn="ctr"/>
            <a:r>
              <a:rPr lang="en-US" sz="6600" dirty="0">
                <a:latin typeface="Trebuchet MS" panose="020B0603020202020204" pitchFamily="34" charset="0"/>
              </a:rPr>
              <a:t>Equals vs ==</a:t>
            </a:r>
            <a:endParaRPr lang="ru-RU" sz="6600" dirty="0">
              <a:latin typeface="Trebuchet MS" panose="020B0603020202020204" pitchFamily="34" charset="0"/>
            </a:endParaRPr>
          </a:p>
        </p:txBody>
      </p:sp>
    </p:spTree>
    <p:extLst>
      <p:ext uri="{BB962C8B-B14F-4D97-AF65-F5344CB8AC3E}">
        <p14:creationId xmlns:p14="http://schemas.microsoft.com/office/powerpoint/2010/main" val="2206061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Comply with rules of equality.</a:t>
            </a:r>
            <a:endParaRPr lang="en-US" dirty="0"/>
          </a:p>
        </p:txBody>
      </p:sp>
      <p:sp>
        <p:nvSpPr>
          <p:cNvPr id="3" name="Content Placeholder 2"/>
          <p:cNvSpPr>
            <a:spLocks noGrp="1"/>
          </p:cNvSpPr>
          <p:nvPr>
            <p:ph idx="1"/>
          </p:nvPr>
        </p:nvSpPr>
        <p:spPr>
          <a:xfrm>
            <a:off x="352473" y="699516"/>
            <a:ext cx="8339328" cy="4142450"/>
          </a:xfrm>
        </p:spPr>
        <p:txBody>
          <a:bodyPr/>
          <a:lstStyle/>
          <a:p>
            <a:r>
              <a:rPr lang="en-US" dirty="0" smtClean="0"/>
              <a:t>       </a:t>
            </a:r>
            <a:r>
              <a:rPr lang="en-US" b="1" u="sng" dirty="0" smtClean="0"/>
              <a:t>Must to follow:</a:t>
            </a:r>
          </a:p>
          <a:p>
            <a:pPr marL="285750" indent="-285750">
              <a:buFont typeface="Arial" panose="020B0604020202020204" pitchFamily="34" charset="0"/>
              <a:buChar char="•"/>
            </a:pPr>
            <a:r>
              <a:rPr lang="en-US" dirty="0" smtClean="0"/>
              <a:t>Equals </a:t>
            </a:r>
            <a:r>
              <a:rPr lang="en-US" dirty="0"/>
              <a:t>must be reflexive; that is, </a:t>
            </a:r>
            <a:r>
              <a:rPr lang="en-US" dirty="0" err="1"/>
              <a:t>x.Equals</a:t>
            </a:r>
            <a:r>
              <a:rPr lang="en-US" dirty="0"/>
              <a:t>(x) must return true.</a:t>
            </a:r>
          </a:p>
          <a:p>
            <a:pPr marL="285750" indent="-285750">
              <a:buFont typeface="Arial" panose="020B0604020202020204" pitchFamily="34" charset="0"/>
              <a:buChar char="•"/>
            </a:pPr>
            <a:r>
              <a:rPr lang="en-US" dirty="0" smtClean="0"/>
              <a:t>Equals </a:t>
            </a:r>
            <a:r>
              <a:rPr lang="en-US" dirty="0"/>
              <a:t>must be symmetric; that is, </a:t>
            </a:r>
            <a:r>
              <a:rPr lang="en-US" dirty="0" err="1"/>
              <a:t>x.Equals</a:t>
            </a:r>
            <a:r>
              <a:rPr lang="en-US" dirty="0"/>
              <a:t>(y) must return the same value </a:t>
            </a:r>
            <a:r>
              <a:rPr lang="en-US" dirty="0" smtClean="0"/>
              <a:t>as </a:t>
            </a:r>
            <a:r>
              <a:rPr lang="en-US" dirty="0" err="1" smtClean="0"/>
              <a:t>y.Equals</a:t>
            </a:r>
            <a:r>
              <a:rPr lang="en-US" dirty="0" smtClean="0"/>
              <a:t>(x</a:t>
            </a:r>
            <a:r>
              <a:rPr lang="en-US" dirty="0"/>
              <a:t>).</a:t>
            </a:r>
          </a:p>
          <a:p>
            <a:pPr marL="285750" indent="-285750">
              <a:buFont typeface="Arial" panose="020B0604020202020204" pitchFamily="34" charset="0"/>
              <a:buChar char="•"/>
            </a:pPr>
            <a:r>
              <a:rPr lang="en-US" dirty="0" smtClean="0"/>
              <a:t>Equals </a:t>
            </a:r>
            <a:r>
              <a:rPr lang="en-US" dirty="0"/>
              <a:t>must be transitive; that is, if </a:t>
            </a:r>
            <a:r>
              <a:rPr lang="en-US" dirty="0" err="1"/>
              <a:t>x.Equals</a:t>
            </a:r>
            <a:r>
              <a:rPr lang="en-US" dirty="0"/>
              <a:t>(y) returns true and </a:t>
            </a:r>
            <a:r>
              <a:rPr lang="en-US" dirty="0" err="1"/>
              <a:t>y.Equals</a:t>
            </a:r>
            <a:r>
              <a:rPr lang="en-US" dirty="0"/>
              <a:t>(z) </a:t>
            </a:r>
            <a:r>
              <a:rPr lang="en-US" dirty="0" smtClean="0"/>
              <a:t>returns true</a:t>
            </a:r>
            <a:r>
              <a:rPr lang="en-US" dirty="0"/>
              <a:t>, then </a:t>
            </a:r>
            <a:r>
              <a:rPr lang="en-US" dirty="0" err="1"/>
              <a:t>x.Equals</a:t>
            </a:r>
            <a:r>
              <a:rPr lang="en-US" dirty="0"/>
              <a:t>(z) must also return true.</a:t>
            </a:r>
          </a:p>
          <a:p>
            <a:pPr marL="285750" indent="-285750">
              <a:buFont typeface="Arial" panose="020B0604020202020204" pitchFamily="34" charset="0"/>
              <a:buChar char="•"/>
            </a:pPr>
            <a:r>
              <a:rPr lang="en-US" dirty="0" smtClean="0"/>
              <a:t>Equals must be consistent. Provided that there are no changes</a:t>
            </a:r>
            <a:r>
              <a:rPr lang="en-US" dirty="0"/>
              <a:t> in the two values being </a:t>
            </a:r>
            <a:r>
              <a:rPr lang="en-US" dirty="0" smtClean="0"/>
              <a:t>compared, Equals </a:t>
            </a:r>
            <a:r>
              <a:rPr lang="en-US" dirty="0"/>
              <a:t>should c</a:t>
            </a:r>
            <a:r>
              <a:rPr lang="en-US" dirty="0" smtClean="0"/>
              <a:t>onsistently </a:t>
            </a:r>
            <a:r>
              <a:rPr lang="en-US" dirty="0"/>
              <a:t>return true or false</a:t>
            </a:r>
            <a:r>
              <a:rPr lang="en-US" dirty="0" smtClean="0"/>
              <a:t>.</a:t>
            </a:r>
          </a:p>
          <a:p>
            <a:endParaRPr lang="en-US" dirty="0" smtClean="0"/>
          </a:p>
          <a:p>
            <a:r>
              <a:rPr lang="en-US" b="1" dirty="0" smtClean="0"/>
              <a:t>       Recommended to follow:</a:t>
            </a:r>
          </a:p>
          <a:p>
            <a:pPr marL="285750" indent="-285750">
              <a:buFont typeface="Arial" panose="020B0604020202020204" pitchFamily="34" charset="0"/>
              <a:buChar char="•"/>
            </a:pPr>
            <a:r>
              <a:rPr lang="en-US" dirty="0"/>
              <a:t>Implement the </a:t>
            </a:r>
            <a:r>
              <a:rPr lang="en-US" dirty="0" smtClean="0"/>
              <a:t>System.IEquatable&lt;T</a:t>
            </a:r>
            <a:r>
              <a:rPr lang="en-US" dirty="0"/>
              <a:t>&gt; interface’s Equals </a:t>
            </a:r>
            <a:r>
              <a:rPr lang="en-US" dirty="0" smtClean="0"/>
              <a:t>method.</a:t>
            </a:r>
          </a:p>
          <a:p>
            <a:pPr marL="285750" indent="-285750">
              <a:buFont typeface="Arial" panose="020B0604020202020204" pitchFamily="34" charset="0"/>
              <a:buChar char="•"/>
            </a:pPr>
            <a:r>
              <a:rPr lang="en-US" dirty="0"/>
              <a:t>Overload the == and </a:t>
            </a:r>
            <a:r>
              <a:rPr lang="en-US" dirty="0" smtClean="0"/>
              <a:t>!= </a:t>
            </a:r>
            <a:r>
              <a:rPr lang="en-US" dirty="0"/>
              <a:t>operator </a:t>
            </a:r>
            <a:r>
              <a:rPr lang="en-US" dirty="0" smtClean="0"/>
              <a:t>methods</a:t>
            </a:r>
          </a:p>
          <a:p>
            <a:pPr marL="285750" indent="-285750">
              <a:buFont typeface="Arial" panose="020B0604020202020204" pitchFamily="34" charset="0"/>
              <a:buChar char="•"/>
            </a:pPr>
            <a:r>
              <a:rPr lang="en-US" dirty="0"/>
              <a:t>I</a:t>
            </a:r>
            <a:r>
              <a:rPr lang="en-US" dirty="0" smtClean="0"/>
              <a:t>mplement </a:t>
            </a:r>
            <a:r>
              <a:rPr lang="en-US" dirty="0" err="1"/>
              <a:t>System.IComparable’s</a:t>
            </a:r>
            <a:r>
              <a:rPr lang="en-US" dirty="0"/>
              <a:t> CompareTo method </a:t>
            </a:r>
            <a:r>
              <a:rPr lang="en-US" dirty="0" smtClean="0"/>
              <a:t>and </a:t>
            </a:r>
            <a:r>
              <a:rPr lang="en-US" dirty="0" err="1" smtClean="0"/>
              <a:t>System.IComparable</a:t>
            </a:r>
            <a:r>
              <a:rPr lang="en-US" dirty="0" smtClean="0"/>
              <a:t>&lt;T</a:t>
            </a:r>
            <a:r>
              <a:rPr lang="en-US" dirty="0"/>
              <a:t>&gt;’s type-safe CompareTo </a:t>
            </a:r>
            <a:r>
              <a:rPr lang="en-US" dirty="0" smtClean="0"/>
              <a:t>method when the types will be used for sorting purposes.</a:t>
            </a:r>
            <a:endParaRPr lang="en-US" dirty="0"/>
          </a:p>
        </p:txBody>
      </p:sp>
    </p:spTree>
    <p:extLst>
      <p:ext uri="{BB962C8B-B14F-4D97-AF65-F5344CB8AC3E}">
        <p14:creationId xmlns:p14="http://schemas.microsoft.com/office/powerpoint/2010/main" val="304050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err="1"/>
              <a:t>GetHashCode</a:t>
            </a:r>
            <a:endParaRPr lang="ru-RU" dirty="0"/>
          </a:p>
        </p:txBody>
      </p:sp>
      <p:sp>
        <p:nvSpPr>
          <p:cNvPr id="3" name="Объект 2"/>
          <p:cNvSpPr>
            <a:spLocks noGrp="1"/>
          </p:cNvSpPr>
          <p:nvPr>
            <p:ph idx="1"/>
          </p:nvPr>
        </p:nvSpPr>
        <p:spPr/>
        <p:txBody>
          <a:bodyPr>
            <a:normAutofit/>
          </a:bodyPr>
          <a:lstStyle/>
          <a:p>
            <a:pPr algn="ctr"/>
            <a:r>
              <a:rPr lang="en-US" sz="4000" dirty="0" err="1">
                <a:latin typeface="Trebuchet MS" panose="020B0603020202020204" pitchFamily="34" charset="0"/>
              </a:rPr>
              <a:t>GetHashCode</a:t>
            </a:r>
            <a:r>
              <a:rPr lang="en-US" sz="4000" dirty="0">
                <a:latin typeface="Trebuchet MS" panose="020B0603020202020204" pitchFamily="34" charset="0"/>
              </a:rPr>
              <a:t> - ?</a:t>
            </a:r>
          </a:p>
          <a:p>
            <a:pPr algn="ctr"/>
            <a:endParaRPr lang="en-US" sz="4000" dirty="0">
              <a:latin typeface="Trebuchet MS" panose="020B0603020202020204" pitchFamily="34" charset="0"/>
            </a:endParaRPr>
          </a:p>
          <a:p>
            <a:pPr algn="ctr"/>
            <a:r>
              <a:rPr lang="en-US" sz="4400" b="1" dirty="0" err="1">
                <a:latin typeface="Trebuchet MS" panose="020B0603020202020204" pitchFamily="34" charset="0"/>
              </a:rPr>
              <a:t>HashTable</a:t>
            </a:r>
            <a:endParaRPr lang="ru-RU" sz="4400" b="1" dirty="0">
              <a:latin typeface="Trebuchet MS" panose="020B0603020202020204" pitchFamily="34" charset="0"/>
            </a:endParaRPr>
          </a:p>
        </p:txBody>
      </p:sp>
    </p:spTree>
    <p:extLst>
      <p:ext uri="{BB962C8B-B14F-4D97-AF65-F5344CB8AC3E}">
        <p14:creationId xmlns:p14="http://schemas.microsoft.com/office/powerpoint/2010/main" val="67966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Type </a:t>
            </a:r>
            <a:r>
              <a:rPr lang="en-US" dirty="0" err="1"/>
              <a:t>System.Object</a:t>
            </a:r>
            <a:endParaRPr lang="ru-RU" dirty="0"/>
          </a:p>
        </p:txBody>
      </p:sp>
      <p:sp>
        <p:nvSpPr>
          <p:cNvPr id="3" name="Объект 2"/>
          <p:cNvSpPr>
            <a:spLocks noGrp="1"/>
          </p:cNvSpPr>
          <p:nvPr>
            <p:ph idx="1"/>
          </p:nvPr>
        </p:nvSpPr>
        <p:spPr/>
        <p:txBody>
          <a:bodyPr/>
          <a:lstStyle/>
          <a:p>
            <a:pPr marL="285750" indent="-285750">
              <a:buFont typeface="Arial" panose="020B0604020202020204" pitchFamily="34" charset="0"/>
              <a:buChar char="•"/>
            </a:pPr>
            <a:r>
              <a:rPr lang="en-US" b="1" i="1" dirty="0" err="1"/>
              <a:t>int</a:t>
            </a:r>
            <a:r>
              <a:rPr lang="en-US" b="1" i="1" dirty="0"/>
              <a:t> </a:t>
            </a:r>
            <a:r>
              <a:rPr lang="en-US" b="1" i="1" dirty="0" err="1"/>
              <a:t>GetHashCode</a:t>
            </a:r>
            <a:r>
              <a:rPr lang="en-US" b="1" i="1" dirty="0"/>
              <a:t>()</a:t>
            </a:r>
            <a:r>
              <a:rPr lang="en-US" dirty="0"/>
              <a:t> – returns numeric value (hash code) that is used to identify an object during equality testing</a:t>
            </a:r>
          </a:p>
          <a:p>
            <a:endParaRPr lang="ru-RU" dirty="0"/>
          </a:p>
        </p:txBody>
      </p:sp>
      <p:pic>
        <p:nvPicPr>
          <p:cNvPr id="4" name="Рисунок 3"/>
          <p:cNvPicPr>
            <a:picLocks noChangeAspect="1"/>
          </p:cNvPicPr>
          <p:nvPr/>
        </p:nvPicPr>
        <p:blipFill>
          <a:blip r:embed="rId3"/>
          <a:stretch>
            <a:fillRect/>
          </a:stretch>
        </p:blipFill>
        <p:spPr>
          <a:xfrm>
            <a:off x="1002187" y="1773464"/>
            <a:ext cx="3002049" cy="2596457"/>
          </a:xfrm>
          <a:prstGeom prst="rect">
            <a:avLst/>
          </a:prstGeom>
        </p:spPr>
      </p:pic>
      <p:pic>
        <p:nvPicPr>
          <p:cNvPr id="5" name="Рисунок 4"/>
          <p:cNvPicPr>
            <a:picLocks noChangeAspect="1"/>
          </p:cNvPicPr>
          <p:nvPr/>
        </p:nvPicPr>
        <p:blipFill>
          <a:blip r:embed="rId4"/>
          <a:stretch>
            <a:fillRect/>
          </a:stretch>
        </p:blipFill>
        <p:spPr>
          <a:xfrm>
            <a:off x="4930589" y="1773464"/>
            <a:ext cx="3101788" cy="2682721"/>
          </a:xfrm>
          <a:prstGeom prst="rect">
            <a:avLst/>
          </a:prstGeom>
        </p:spPr>
      </p:pic>
    </p:spTree>
    <p:extLst>
      <p:ext uri="{BB962C8B-B14F-4D97-AF65-F5344CB8AC3E}">
        <p14:creationId xmlns:p14="http://schemas.microsoft.com/office/powerpoint/2010/main" val="463687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Follow best practices</a:t>
            </a:r>
          </a:p>
        </p:txBody>
      </p:sp>
      <p:sp>
        <p:nvSpPr>
          <p:cNvPr id="3" name="Content Placeholder 2"/>
          <p:cNvSpPr>
            <a:spLocks noGrp="1"/>
          </p:cNvSpPr>
          <p:nvPr>
            <p:ph idx="1"/>
          </p:nvPr>
        </p:nvSpPr>
        <p:spPr>
          <a:xfrm>
            <a:off x="5544968" y="898741"/>
            <a:ext cx="4981359" cy="306896"/>
          </a:xfrm>
        </p:spPr>
        <p:txBody>
          <a:bodyPr>
            <a:normAutofit lnSpcReduction="10000"/>
          </a:bodyPr>
          <a:lstStyle/>
          <a:p>
            <a:r>
              <a:rPr lang="en-US" dirty="0"/>
              <a:t>Martin Fowler: Refactoring</a:t>
            </a:r>
          </a:p>
          <a:p>
            <a:endParaRPr lang="en-US" dirty="0"/>
          </a:p>
        </p:txBody>
      </p:sp>
      <p:pic>
        <p:nvPicPr>
          <p:cNvPr id="1026" name="Picture 2" descr="https://martinfowler.com/books/refactoringBoo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968" y="1404862"/>
            <a:ext cx="2254607" cy="288138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563609" y="898741"/>
            <a:ext cx="4981359" cy="872910"/>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Jeffrey Richter: CLR via C#</a:t>
            </a:r>
          </a:p>
          <a:p>
            <a:endParaRPr lang="en-US" dirty="0"/>
          </a:p>
        </p:txBody>
      </p:sp>
      <p:pic>
        <p:nvPicPr>
          <p:cNvPr id="1028" name="Picture 4" descr="https://images-na.ssl-images-amazon.com/images/I/41zZ5aN3ypL._SX408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09" y="1771651"/>
            <a:ext cx="2159000" cy="2632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240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Recommendations for Hash Code</a:t>
            </a:r>
            <a:endParaRPr lang="ru-RU" dirty="0"/>
          </a:p>
        </p:txBody>
      </p:sp>
      <p:sp>
        <p:nvSpPr>
          <p:cNvPr id="3" name="Объект 2"/>
          <p:cNvSpPr>
            <a:spLocks noGrp="1"/>
          </p:cNvSpPr>
          <p:nvPr>
            <p:ph idx="1"/>
          </p:nvPr>
        </p:nvSpPr>
        <p:spPr/>
        <p:txBody>
          <a:bodyPr anchor="ctr">
            <a:normAutofit/>
          </a:bodyPr>
          <a:lstStyle/>
          <a:p>
            <a:pPr marL="285750" indent="-285750">
              <a:buFont typeface="Arial" panose="020B0604020202020204" pitchFamily="34" charset="0"/>
              <a:buChar char="•"/>
            </a:pPr>
            <a:r>
              <a:rPr lang="en-US" sz="2400" dirty="0">
                <a:latin typeface="Trebuchet MS" panose="020B0603020202020204" pitchFamily="34" charset="0"/>
              </a:rPr>
              <a:t>Result must be not-changeable.</a:t>
            </a:r>
          </a:p>
          <a:p>
            <a:pPr marL="285750" indent="-285750">
              <a:buFont typeface="Arial" panose="020B0604020202020204" pitchFamily="34" charset="0"/>
              <a:buChar char="•"/>
            </a:pPr>
            <a:r>
              <a:rPr lang="en-US" sz="2400" dirty="0">
                <a:latin typeface="Trebuchet MS" panose="020B0603020202020204" pitchFamily="34" charset="0"/>
              </a:rPr>
              <a:t>Method must not throw exceptions.</a:t>
            </a:r>
          </a:p>
          <a:p>
            <a:pPr marL="285750" indent="-285750">
              <a:buFont typeface="Arial" panose="020B0604020202020204" pitchFamily="34" charset="0"/>
              <a:buChar char="•"/>
            </a:pPr>
            <a:r>
              <a:rPr lang="en-US" sz="2400" dirty="0">
                <a:latin typeface="Trebuchet MS" panose="020B0603020202020204" pitchFamily="34" charset="0"/>
              </a:rPr>
              <a:t>Must be faster (fast algorithm).</a:t>
            </a:r>
          </a:p>
          <a:p>
            <a:pPr marL="285750" indent="-285750">
              <a:buFont typeface="Arial" panose="020B0604020202020204" pitchFamily="34" charset="0"/>
              <a:buChar char="•"/>
            </a:pPr>
            <a:r>
              <a:rPr lang="en-US" sz="2400" dirty="0">
                <a:latin typeface="Trebuchet MS" panose="020B0603020202020204" pitchFamily="34" charset="0"/>
              </a:rPr>
              <a:t>Does NOT use as unique ID.</a:t>
            </a:r>
          </a:p>
          <a:p>
            <a:pPr marL="285750" indent="-285750">
              <a:buFont typeface="Arial" panose="020B0604020202020204" pitchFamily="34" charset="0"/>
              <a:buChar char="•"/>
            </a:pPr>
            <a:r>
              <a:rPr lang="en-US" sz="2400" dirty="0">
                <a:latin typeface="Trebuchet MS" panose="020B0603020202020204" pitchFamily="34" charset="0"/>
              </a:rPr>
              <a:t>Does NOT use as CRC.</a:t>
            </a:r>
          </a:p>
          <a:p>
            <a:pPr marL="285750" indent="-285750">
              <a:buFont typeface="Arial" panose="020B0604020202020204" pitchFamily="34" charset="0"/>
              <a:buChar char="•"/>
            </a:pPr>
            <a:r>
              <a:rPr lang="en-US" sz="2400" dirty="0">
                <a:latin typeface="Trebuchet MS" panose="020B0603020202020204" pitchFamily="34" charset="0"/>
              </a:rPr>
              <a:t>Equal Hash codes don’t guarantee equal of object.</a:t>
            </a:r>
          </a:p>
          <a:p>
            <a:pPr marL="285750" indent="-285750">
              <a:buFont typeface="Arial" panose="020B0604020202020204" pitchFamily="34" charset="0"/>
              <a:buChar char="•"/>
            </a:pPr>
            <a:endParaRPr lang="ru-RU" dirty="0">
              <a:latin typeface="Trebuchet MS" panose="020B0603020202020204" pitchFamily="34" charset="0"/>
            </a:endParaRPr>
          </a:p>
        </p:txBody>
      </p:sp>
    </p:spTree>
    <p:extLst>
      <p:ext uri="{BB962C8B-B14F-4D97-AF65-F5344CB8AC3E}">
        <p14:creationId xmlns:p14="http://schemas.microsoft.com/office/powerpoint/2010/main" val="235689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Type </a:t>
            </a:r>
            <a:r>
              <a:rPr lang="en-US" dirty="0" err="1"/>
              <a:t>System.Object</a:t>
            </a:r>
            <a:endParaRPr lang="ru-RU" dirty="0"/>
          </a:p>
        </p:txBody>
      </p:sp>
      <p:sp>
        <p:nvSpPr>
          <p:cNvPr id="3" name="Объект 2"/>
          <p:cNvSpPr>
            <a:spLocks noGrp="1"/>
          </p:cNvSpPr>
          <p:nvPr>
            <p:ph idx="1"/>
          </p:nvPr>
        </p:nvSpPr>
        <p:spPr/>
        <p:txBody>
          <a:bodyPr/>
          <a:lstStyle/>
          <a:p>
            <a:pPr marL="285750" indent="-285750">
              <a:buClr>
                <a:schemeClr val="tx2"/>
              </a:buClr>
              <a:buFont typeface="Arial" panose="020B0604020202020204" pitchFamily="34" charset="0"/>
              <a:buChar char="•"/>
            </a:pPr>
            <a:r>
              <a:rPr lang="en-US" sz="1600" b="1" i="1" dirty="0">
                <a:latin typeface="Trebuchet MS" panose="020B0603020202020204" pitchFamily="34" charset="0"/>
              </a:rPr>
              <a:t> string </a:t>
            </a:r>
            <a:r>
              <a:rPr lang="en-US" sz="1600" b="1" i="1" dirty="0" err="1">
                <a:latin typeface="Trebuchet MS" panose="020B0603020202020204" pitchFamily="34" charset="0"/>
              </a:rPr>
              <a:t>ToString</a:t>
            </a:r>
            <a:r>
              <a:rPr lang="en-US" sz="1600" b="1" i="1" dirty="0">
                <a:latin typeface="Trebuchet MS" panose="020B0603020202020204" pitchFamily="34" charset="0"/>
              </a:rPr>
              <a:t>() </a:t>
            </a:r>
            <a:r>
              <a:rPr lang="en-US" sz="1600" dirty="0">
                <a:latin typeface="Trebuchet MS" panose="020B0603020202020204" pitchFamily="34" charset="0"/>
              </a:rPr>
              <a:t>- returns a string that represents the current object</a:t>
            </a:r>
          </a:p>
        </p:txBody>
      </p:sp>
      <p:pic>
        <p:nvPicPr>
          <p:cNvPr id="4" name="Рисунок 3"/>
          <p:cNvPicPr>
            <a:picLocks noChangeAspect="1"/>
          </p:cNvPicPr>
          <p:nvPr/>
        </p:nvPicPr>
        <p:blipFill>
          <a:blip r:embed="rId2"/>
          <a:stretch>
            <a:fillRect/>
          </a:stretch>
        </p:blipFill>
        <p:spPr>
          <a:xfrm>
            <a:off x="1292710" y="1864334"/>
            <a:ext cx="6558579" cy="2263255"/>
          </a:xfrm>
          <a:prstGeom prst="rect">
            <a:avLst/>
          </a:prstGeom>
        </p:spPr>
      </p:pic>
    </p:spTree>
    <p:extLst>
      <p:ext uri="{BB962C8B-B14F-4D97-AF65-F5344CB8AC3E}">
        <p14:creationId xmlns:p14="http://schemas.microsoft.com/office/powerpoint/2010/main" val="267139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err="1"/>
              <a:t>System.Object</a:t>
            </a:r>
            <a:endParaRPr lang="ru-RU" dirty="0"/>
          </a:p>
        </p:txBody>
      </p:sp>
      <p:sp>
        <p:nvSpPr>
          <p:cNvPr id="3" name="Объект 2"/>
          <p:cNvSpPr>
            <a:spLocks noGrp="1"/>
          </p:cNvSpPr>
          <p:nvPr>
            <p:ph idx="1"/>
          </p:nvPr>
        </p:nvSpPr>
        <p:spPr/>
        <p:txBody>
          <a:bodyPr anchor="ctr">
            <a:normAutofit/>
          </a:bodyPr>
          <a:lstStyle/>
          <a:p>
            <a:pPr algn="ctr"/>
            <a:r>
              <a:rPr lang="en-US" sz="4800" dirty="0">
                <a:latin typeface="Trebuchet MS" panose="020B0603020202020204" pitchFamily="34" charset="0"/>
              </a:rPr>
              <a:t>Example</a:t>
            </a:r>
            <a:endParaRPr lang="ru-RU" sz="4800" dirty="0">
              <a:latin typeface="Trebuchet MS" panose="020B0603020202020204" pitchFamily="34" charset="0"/>
            </a:endParaRPr>
          </a:p>
        </p:txBody>
      </p:sp>
    </p:spTree>
    <p:extLst>
      <p:ext uri="{BB962C8B-B14F-4D97-AF65-F5344CB8AC3E}">
        <p14:creationId xmlns:p14="http://schemas.microsoft.com/office/powerpoint/2010/main" val="3118565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Boxing and unboxing</a:t>
            </a:r>
            <a:endParaRPr lang="ru-RU" dirty="0"/>
          </a:p>
        </p:txBody>
      </p:sp>
      <p:pic>
        <p:nvPicPr>
          <p:cNvPr id="4" name="Объект 5"/>
          <p:cNvPicPr>
            <a:picLocks noGrp="1" noChangeAspect="1"/>
          </p:cNvPicPr>
          <p:nvPr>
            <p:ph idx="1"/>
          </p:nvPr>
        </p:nvPicPr>
        <p:blipFill>
          <a:blip r:embed="rId3"/>
          <a:stretch>
            <a:fillRect/>
          </a:stretch>
        </p:blipFill>
        <p:spPr>
          <a:xfrm>
            <a:off x="352425" y="1352586"/>
            <a:ext cx="8339138" cy="2836790"/>
          </a:xfrm>
          <a:prstGeom prst="rect">
            <a:avLst/>
          </a:prstGeom>
        </p:spPr>
      </p:pic>
    </p:spTree>
    <p:extLst>
      <p:ext uri="{BB962C8B-B14F-4D97-AF65-F5344CB8AC3E}">
        <p14:creationId xmlns:p14="http://schemas.microsoft.com/office/powerpoint/2010/main" val="3165536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Boxing </a:t>
            </a:r>
            <a:r>
              <a:rPr lang="en-US"/>
              <a:t>and unboxing</a:t>
            </a:r>
            <a:endParaRPr lang="ru-RU" dirty="0"/>
          </a:p>
        </p:txBody>
      </p:sp>
      <p:sp>
        <p:nvSpPr>
          <p:cNvPr id="3" name="Объект 2"/>
          <p:cNvSpPr>
            <a:spLocks noGrp="1"/>
          </p:cNvSpPr>
          <p:nvPr>
            <p:ph idx="1"/>
          </p:nvPr>
        </p:nvSpPr>
        <p:spPr/>
        <p:txBody>
          <a:bodyPr anchor="ctr">
            <a:normAutofit/>
          </a:bodyPr>
          <a:lstStyle/>
          <a:p>
            <a:pPr algn="ctr"/>
            <a:r>
              <a:rPr lang="en-US" sz="4800" dirty="0">
                <a:latin typeface="Trebuchet MS" panose="020B0603020202020204" pitchFamily="34" charset="0"/>
              </a:rPr>
              <a:t>Example</a:t>
            </a:r>
            <a:endParaRPr lang="ru-RU" sz="4800" dirty="0">
              <a:latin typeface="Trebuchet MS" panose="020B0603020202020204" pitchFamily="34" charset="0"/>
            </a:endParaRPr>
          </a:p>
        </p:txBody>
      </p:sp>
    </p:spTree>
    <p:extLst>
      <p:ext uri="{BB962C8B-B14F-4D97-AF65-F5344CB8AC3E}">
        <p14:creationId xmlns:p14="http://schemas.microsoft.com/office/powerpoint/2010/main" val="1183506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EXTRA ADVICES</a:t>
            </a:r>
          </a:p>
        </p:txBody>
      </p:sp>
      <p:sp>
        <p:nvSpPr>
          <p:cNvPr id="3" name="Content Placeholder 2"/>
          <p:cNvSpPr>
            <a:spLocks noGrp="1"/>
          </p:cNvSpPr>
          <p:nvPr>
            <p:ph idx="1"/>
          </p:nvPr>
        </p:nvSpPr>
        <p:spPr/>
        <p:txBody>
          <a:bodyPr>
            <a:normAutofit/>
          </a:bodyPr>
          <a:lstStyle/>
          <a:p>
            <a:r>
              <a:rPr lang="en-US" dirty="0"/>
              <a:t>Type casts: </a:t>
            </a:r>
            <a:r>
              <a:rPr lang="en-US" dirty="0" smtClean="0"/>
              <a:t>explicit, implicit: </a:t>
            </a:r>
          </a:p>
          <a:p>
            <a:r>
              <a:rPr lang="en-US" dirty="0" smtClean="0">
                <a:solidFill>
                  <a:srgbClr val="2B91AF"/>
                </a:solidFill>
                <a:latin typeface="Consolas" panose="020B0609020204030204" pitchFamily="49" charset="0"/>
              </a:rPr>
              <a:t>Int32</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5; </a:t>
            </a:r>
            <a:r>
              <a:rPr lang="en-US" dirty="0">
                <a:solidFill>
                  <a:srgbClr val="008000"/>
                </a:solidFill>
                <a:latin typeface="Consolas" panose="020B0609020204030204" pitchFamily="49" charset="0"/>
              </a:rPr>
              <a:t>// Implicit cast from Int32 to Int32</a:t>
            </a:r>
            <a:endParaRPr lang="en-US" dirty="0">
              <a:solidFill>
                <a:srgbClr val="000000"/>
              </a:solidFill>
              <a:latin typeface="Consolas" panose="020B0609020204030204" pitchFamily="49" charset="0"/>
            </a:endParaRPr>
          </a:p>
          <a:p>
            <a:r>
              <a:rPr lang="en-US" dirty="0" smtClean="0">
                <a:solidFill>
                  <a:srgbClr val="2B91AF"/>
                </a:solidFill>
                <a:latin typeface="Consolas" panose="020B0609020204030204" pitchFamily="49" charset="0"/>
              </a:rPr>
              <a:t>Int64</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Implicit cast from Int32 to Int64</a:t>
            </a:r>
            <a:endParaRPr lang="en-US" dirty="0">
              <a:solidFill>
                <a:srgbClr val="000000"/>
              </a:solidFill>
              <a:latin typeface="Consolas" panose="020B0609020204030204" pitchFamily="49" charset="0"/>
            </a:endParaRPr>
          </a:p>
          <a:p>
            <a:r>
              <a:rPr lang="en-US" dirty="0" smtClean="0">
                <a:solidFill>
                  <a:srgbClr val="2B91AF"/>
                </a:solidFill>
                <a:latin typeface="Consolas" panose="020B0609020204030204" pitchFamily="49" charset="0"/>
              </a:rPr>
              <a:t>Byte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b = (</a:t>
            </a:r>
            <a:r>
              <a:rPr lang="en-US" dirty="0">
                <a:solidFill>
                  <a:srgbClr val="2B91AF"/>
                </a:solidFill>
                <a:latin typeface="Consolas" panose="020B0609020204030204" pitchFamily="49" charset="0"/>
              </a:rPr>
              <a:t>Byte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Explicit cast from Int32 to Byte</a:t>
            </a:r>
            <a:endParaRPr lang="en-US" dirty="0"/>
          </a:p>
          <a:p>
            <a:endParaRPr lang="en-US" dirty="0"/>
          </a:p>
          <a:p>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(o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Employee) </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Employee </a:t>
            </a:r>
            <a:r>
              <a:rPr lang="en-US" dirty="0">
                <a:solidFill>
                  <a:srgbClr val="000000"/>
                </a:solidFill>
                <a:latin typeface="Consolas" panose="020B0609020204030204" pitchFamily="49" charset="0"/>
              </a:rPr>
              <a:t>e = (Employee)o; </a:t>
            </a:r>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dirty="0" smtClean="0">
                <a:solidFill>
                  <a:srgbClr val="008000"/>
                </a:solidFill>
                <a:latin typeface="Consolas" panose="020B0609020204030204" pitchFamily="49" charset="0"/>
              </a:rPr>
              <a:t>//Here it </a:t>
            </a:r>
            <a:r>
              <a:rPr lang="en-US" dirty="0">
                <a:solidFill>
                  <a:srgbClr val="008000"/>
                </a:solidFill>
                <a:latin typeface="Consolas" panose="020B0609020204030204" pitchFamily="49" charset="0"/>
              </a:rPr>
              <a:t>is actually checking the object’s type </a:t>
            </a:r>
            <a:r>
              <a:rPr lang="en-US" dirty="0" smtClean="0">
                <a:solidFill>
                  <a:srgbClr val="008000"/>
                </a:solidFill>
                <a:latin typeface="Consolas" panose="020B0609020204030204" pitchFamily="49" charset="0"/>
              </a:rPr>
              <a:t>twice</a:t>
            </a:r>
          </a:p>
          <a:p>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Employee e = o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Employee;</a:t>
            </a:r>
          </a:p>
          <a:p>
            <a:r>
              <a:rPr lang="en-US" dirty="0" smtClean="0">
                <a:solidFill>
                  <a:srgbClr val="0000FF"/>
                </a:solidFill>
                <a:latin typeface="Consolas" panose="020B0609020204030204" pitchFamily="49" charset="0"/>
              </a:rPr>
              <a:t> 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(e != </a:t>
            </a:r>
            <a:r>
              <a:rPr lang="en-US" dirty="0">
                <a:solidFill>
                  <a:srgbClr val="0000FF"/>
                </a:solidFill>
                <a:latin typeface="Consolas" panose="020B0609020204030204" pitchFamily="49" charset="0"/>
              </a:rPr>
              <a:t>null</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//here object’s type is verified once.</a:t>
            </a:r>
            <a:endParaRPr lang="en-US" dirty="0"/>
          </a:p>
        </p:txBody>
      </p:sp>
    </p:spTree>
    <p:extLst>
      <p:ext uri="{BB962C8B-B14F-4D97-AF65-F5344CB8AC3E}">
        <p14:creationId xmlns:p14="http://schemas.microsoft.com/office/powerpoint/2010/main" val="1404575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86000" y="2094697"/>
            <a:ext cx="4572000" cy="646331"/>
          </a:xfrm>
          <a:prstGeom prst="rect">
            <a:avLst/>
          </a:prstGeom>
        </p:spPr>
        <p:txBody>
          <a:bodyPr>
            <a:spAutoFit/>
          </a:bodyPr>
          <a:lstStyle/>
          <a:p>
            <a:pPr algn="ctr"/>
            <a:r>
              <a:rPr lang="en-US" sz="3600" dirty="0">
                <a:latin typeface="Trebuchet MS" panose="020B0603020202020204" pitchFamily="34" charset="0"/>
              </a:rPr>
              <a:t>THANK YOU!</a:t>
            </a:r>
          </a:p>
        </p:txBody>
      </p:sp>
    </p:spTree>
    <p:extLst>
      <p:ext uri="{BB962C8B-B14F-4D97-AF65-F5344CB8AC3E}">
        <p14:creationId xmlns:p14="http://schemas.microsoft.com/office/powerpoint/2010/main" val="3867296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Type</a:t>
            </a:r>
            <a:endParaRPr lang="ru-RU" dirty="0"/>
          </a:p>
        </p:txBody>
      </p:sp>
      <p:sp>
        <p:nvSpPr>
          <p:cNvPr id="3" name="Объект 2"/>
          <p:cNvSpPr>
            <a:spLocks noGrp="1"/>
          </p:cNvSpPr>
          <p:nvPr>
            <p:ph idx="1"/>
          </p:nvPr>
        </p:nvSpPr>
        <p:spPr/>
        <p:txBody>
          <a:bodyPr>
            <a:normAutofit/>
          </a:bodyPr>
          <a:lstStyle/>
          <a:p>
            <a:pPr algn="ctr"/>
            <a:r>
              <a:rPr lang="en-US" sz="4400" dirty="0">
                <a:latin typeface="Trebuchet MS" panose="020B0603020202020204" pitchFamily="34" charset="0"/>
              </a:rPr>
              <a:t>What is Type?</a:t>
            </a:r>
          </a:p>
          <a:p>
            <a:pPr algn="ctr"/>
            <a:endParaRPr lang="en-US" sz="4400" dirty="0">
              <a:latin typeface="Trebuchet MS" panose="020B0603020202020204" pitchFamily="34" charset="0"/>
            </a:endParaRPr>
          </a:p>
        </p:txBody>
      </p:sp>
    </p:spTree>
    <p:extLst>
      <p:ext uri="{BB962C8B-B14F-4D97-AF65-F5344CB8AC3E}">
        <p14:creationId xmlns:p14="http://schemas.microsoft.com/office/powerpoint/2010/main" val="3530928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Data types</a:t>
            </a:r>
            <a:endParaRPr lang="ru-RU" dirty="0"/>
          </a:p>
        </p:txBody>
      </p:sp>
      <p:pic>
        <p:nvPicPr>
          <p:cNvPr id="4" name="Объект 6"/>
          <p:cNvPicPr>
            <a:picLocks noGrp="1" noChangeAspect="1"/>
          </p:cNvPicPr>
          <p:nvPr>
            <p:ph idx="1"/>
          </p:nvPr>
        </p:nvPicPr>
        <p:blipFill>
          <a:blip r:embed="rId3"/>
          <a:stretch>
            <a:fillRect/>
          </a:stretch>
        </p:blipFill>
        <p:spPr>
          <a:xfrm>
            <a:off x="2673553" y="948871"/>
            <a:ext cx="6309453" cy="3382963"/>
          </a:xfrm>
          <a:prstGeom prst="rect">
            <a:avLst/>
          </a:prstGeom>
        </p:spPr>
      </p:pic>
      <p:sp>
        <p:nvSpPr>
          <p:cNvPr id="8" name="TextBox 7"/>
          <p:cNvSpPr txBox="1"/>
          <p:nvPr/>
        </p:nvSpPr>
        <p:spPr>
          <a:xfrm>
            <a:off x="69669" y="809897"/>
            <a:ext cx="2908661"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Primitive Types</a:t>
            </a:r>
          </a:p>
          <a:p>
            <a:pPr marL="285750" indent="-285750">
              <a:buFont typeface="Arial" panose="020B0604020202020204" pitchFamily="34" charset="0"/>
              <a:buChar char="•"/>
            </a:pPr>
            <a:r>
              <a:rPr lang="en-US" sz="2800" dirty="0"/>
              <a:t>Reference Types</a:t>
            </a:r>
          </a:p>
          <a:p>
            <a:pPr marL="285750" indent="-285750">
              <a:buFont typeface="Arial" panose="020B0604020202020204" pitchFamily="34" charset="0"/>
              <a:buChar char="•"/>
            </a:pPr>
            <a:r>
              <a:rPr lang="en-US" sz="2800" dirty="0"/>
              <a:t>Value Types</a:t>
            </a:r>
          </a:p>
        </p:txBody>
      </p:sp>
    </p:spTree>
    <p:extLst>
      <p:ext uri="{BB962C8B-B14F-4D97-AF65-F5344CB8AC3E}">
        <p14:creationId xmlns:p14="http://schemas.microsoft.com/office/powerpoint/2010/main" val="484878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0"/>
            <a:ext cx="9144000" cy="304800"/>
          </a:xfrm>
        </p:spPr>
        <p:txBody>
          <a:bodyPr>
            <a:normAutofit fontScale="92500" lnSpcReduction="20000"/>
          </a:bodyPr>
          <a:lstStyle/>
          <a:p>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20918071"/>
              </p:ext>
            </p:extLst>
          </p:nvPr>
        </p:nvGraphicFramePr>
        <p:xfrm>
          <a:off x="0" y="-3830"/>
          <a:ext cx="9143999" cy="5072219"/>
        </p:xfrm>
        <a:graphic>
          <a:graphicData uri="http://schemas.openxmlformats.org/drawingml/2006/table">
            <a:tbl>
              <a:tblPr firstRow="1" bandRow="1">
                <a:tableStyleId>{21E4AEA4-8DFA-4A89-87EB-49C32662AFE0}</a:tableStyleId>
              </a:tblPr>
              <a:tblGrid>
                <a:gridCol w="920027">
                  <a:extLst>
                    <a:ext uri="{9D8B030D-6E8A-4147-A177-3AD203B41FA5}">
                      <a16:colId xmlns:a16="http://schemas.microsoft.com/office/drawing/2014/main" val="311588177"/>
                    </a:ext>
                  </a:extLst>
                </a:gridCol>
                <a:gridCol w="1398093">
                  <a:extLst>
                    <a:ext uri="{9D8B030D-6E8A-4147-A177-3AD203B41FA5}">
                      <a16:colId xmlns:a16="http://schemas.microsoft.com/office/drawing/2014/main" val="649681439"/>
                    </a:ext>
                  </a:extLst>
                </a:gridCol>
                <a:gridCol w="1009735">
                  <a:extLst>
                    <a:ext uri="{9D8B030D-6E8A-4147-A177-3AD203B41FA5}">
                      <a16:colId xmlns:a16="http://schemas.microsoft.com/office/drawing/2014/main" val="4092528714"/>
                    </a:ext>
                  </a:extLst>
                </a:gridCol>
                <a:gridCol w="5816144">
                  <a:extLst>
                    <a:ext uri="{9D8B030D-6E8A-4147-A177-3AD203B41FA5}">
                      <a16:colId xmlns:a16="http://schemas.microsoft.com/office/drawing/2014/main" val="4268973566"/>
                    </a:ext>
                  </a:extLst>
                </a:gridCol>
              </a:tblGrid>
              <a:tr h="256379">
                <a:tc>
                  <a:txBody>
                    <a:bodyPr/>
                    <a:lstStyle/>
                    <a:p>
                      <a:pPr algn="ctr" fontAlgn="b"/>
                      <a:r>
                        <a:rPr lang="en-US" sz="1100" u="none" strike="noStrike" dirty="0">
                          <a:effectLst/>
                        </a:rPr>
                        <a:t>Primitive Type </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FCL Type </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CLS-Compliant </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100" u="none" strike="noStrike" dirty="0">
                          <a:effectLst/>
                        </a:rPr>
                        <a:t>Description</a:t>
                      </a:r>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5027133"/>
                  </a:ext>
                </a:extLst>
              </a:tr>
              <a:tr h="254071">
                <a:tc>
                  <a:txBody>
                    <a:bodyPr/>
                    <a:lstStyle/>
                    <a:p>
                      <a:pPr algn="l" fontAlgn="b"/>
                      <a:r>
                        <a:rPr lang="en-US" sz="1100" u="none" strike="noStrike" dirty="0" err="1">
                          <a:effectLst/>
                        </a:rPr>
                        <a:t>sbyte</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err="1">
                          <a:effectLst/>
                        </a:rPr>
                        <a:t>System.SByte</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Signed 8-bit value</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47425656"/>
                  </a:ext>
                </a:extLst>
              </a:tr>
              <a:tr h="254071">
                <a:tc>
                  <a:txBody>
                    <a:bodyPr/>
                    <a:lstStyle/>
                    <a:p>
                      <a:pPr algn="l" fontAlgn="b"/>
                      <a:r>
                        <a:rPr lang="en-US" sz="1100" u="none" strike="noStrike" dirty="0">
                          <a:effectLst/>
                        </a:rPr>
                        <a:t>byte</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System.Byte</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Unsigned 8-bit value</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570573212"/>
                  </a:ext>
                </a:extLst>
              </a:tr>
              <a:tr h="254071">
                <a:tc>
                  <a:txBody>
                    <a:bodyPr/>
                    <a:lstStyle/>
                    <a:p>
                      <a:pPr algn="l" fontAlgn="b"/>
                      <a:r>
                        <a:rPr lang="en-US" sz="1100" u="none" strike="noStrike" dirty="0">
                          <a:effectLst/>
                        </a:rPr>
                        <a:t>short</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System.Int16</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Signed 16-bit value</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492596606"/>
                  </a:ext>
                </a:extLst>
              </a:tr>
              <a:tr h="254071">
                <a:tc>
                  <a:txBody>
                    <a:bodyPr/>
                    <a:lstStyle/>
                    <a:p>
                      <a:pPr algn="l" fontAlgn="b"/>
                      <a:r>
                        <a:rPr lang="en-US" sz="1100" u="none" strike="noStrike" dirty="0" err="1">
                          <a:effectLst/>
                        </a:rPr>
                        <a:t>ushort</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System.UInt16</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Unsigned 16-bit value</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398656277"/>
                  </a:ext>
                </a:extLst>
              </a:tr>
              <a:tr h="254071">
                <a:tc>
                  <a:txBody>
                    <a:bodyPr/>
                    <a:lstStyle/>
                    <a:p>
                      <a:pPr algn="l" fontAlgn="b"/>
                      <a:r>
                        <a:rPr lang="en-US" sz="1100" u="none" strike="noStrike">
                          <a:effectLst/>
                        </a:rPr>
                        <a:t>int</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System.Int32</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Signed 32-bit value</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842566537"/>
                  </a:ext>
                </a:extLst>
              </a:tr>
              <a:tr h="254071">
                <a:tc>
                  <a:txBody>
                    <a:bodyPr/>
                    <a:lstStyle/>
                    <a:p>
                      <a:pPr algn="l" fontAlgn="b"/>
                      <a:r>
                        <a:rPr lang="en-US" sz="1100" u="none" strike="noStrike" dirty="0" err="1">
                          <a:effectLst/>
                        </a:rPr>
                        <a:t>uint</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System.UInt32</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Unsigned 32-bit value</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492453655"/>
                  </a:ext>
                </a:extLst>
              </a:tr>
              <a:tr h="254071">
                <a:tc>
                  <a:txBody>
                    <a:bodyPr/>
                    <a:lstStyle/>
                    <a:p>
                      <a:pPr algn="l" fontAlgn="b"/>
                      <a:r>
                        <a:rPr lang="en-US" sz="1100" u="none" strike="noStrike">
                          <a:effectLst/>
                        </a:rPr>
                        <a:t>long</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System.Int64</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Signed 64-bit value</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321181748"/>
                  </a:ext>
                </a:extLst>
              </a:tr>
              <a:tr h="254071">
                <a:tc>
                  <a:txBody>
                    <a:bodyPr/>
                    <a:lstStyle/>
                    <a:p>
                      <a:pPr algn="l" fontAlgn="b"/>
                      <a:r>
                        <a:rPr lang="en-US" sz="1100" u="none" strike="noStrike">
                          <a:effectLst/>
                        </a:rPr>
                        <a:t>ulong</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System.UInt64</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Unsigned 64-bit value</a:t>
                      </a:r>
                      <a:endParaRPr lang="en-US" sz="1100" b="0" i="0" u="none" strike="noStrike">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309390526"/>
                  </a:ext>
                </a:extLst>
              </a:tr>
              <a:tr h="254071">
                <a:tc>
                  <a:txBody>
                    <a:bodyPr/>
                    <a:lstStyle/>
                    <a:p>
                      <a:pPr algn="l" fontAlgn="b"/>
                      <a:r>
                        <a:rPr lang="en-US" sz="1100" u="none" strike="noStrike" dirty="0">
                          <a:effectLst/>
                        </a:rPr>
                        <a:t>char</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System.Char</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16-bit Unicode character (char never represents an 8-bit value as it would in unmanaged C++.)</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379959012"/>
                  </a:ext>
                </a:extLst>
              </a:tr>
              <a:tr h="254071">
                <a:tc>
                  <a:txBody>
                    <a:bodyPr/>
                    <a:lstStyle/>
                    <a:p>
                      <a:pPr algn="l" fontAlgn="b"/>
                      <a:r>
                        <a:rPr lang="en-US" sz="1100" u="none" strike="noStrike">
                          <a:effectLst/>
                        </a:rPr>
                        <a:t>float</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System.Single</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IEEE 32-bit floating point value</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2763638001"/>
                  </a:ext>
                </a:extLst>
              </a:tr>
              <a:tr h="254071">
                <a:tc>
                  <a:txBody>
                    <a:bodyPr/>
                    <a:lstStyle/>
                    <a:p>
                      <a:pPr algn="l" fontAlgn="b"/>
                      <a:r>
                        <a:rPr lang="en-US" sz="1100" u="none" strike="noStrike">
                          <a:effectLst/>
                        </a:rPr>
                        <a:t>double</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System.Double</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IEEE 64-bit floating point value</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23582331"/>
                  </a:ext>
                </a:extLst>
              </a:tr>
              <a:tr h="254071">
                <a:tc>
                  <a:txBody>
                    <a:bodyPr/>
                    <a:lstStyle/>
                    <a:p>
                      <a:pPr algn="l" fontAlgn="b"/>
                      <a:r>
                        <a:rPr lang="en-US" sz="1100" u="none" strike="noStrike">
                          <a:effectLst/>
                        </a:rPr>
                        <a:t>bool</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System.Boolean</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A true/false value</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667728274"/>
                  </a:ext>
                </a:extLst>
              </a:tr>
              <a:tr h="696685">
                <a:tc>
                  <a:txBody>
                    <a:bodyPr/>
                    <a:lstStyle/>
                    <a:p>
                      <a:pPr algn="l" fontAlgn="b"/>
                      <a:r>
                        <a:rPr lang="en-US" sz="1100" u="none" strike="noStrike" dirty="0">
                          <a:effectLst/>
                        </a:rPr>
                        <a:t>decimal</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System.Decimal</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A 128-bit high-precision floating-point value commonly used for financial calculations in which rounding errors can’t be tolerated. Of the 128 bits, 1 bit represents the sign of the value, 96 bits represent the value itself, and 8 bits represent the power of 10 to divide the 96-bit value by (can be anywhere from 0to 28). The remaining bits are unused.</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442585154"/>
                  </a:ext>
                </a:extLst>
              </a:tr>
              <a:tr h="254071">
                <a:tc>
                  <a:txBody>
                    <a:bodyPr/>
                    <a:lstStyle/>
                    <a:p>
                      <a:pPr algn="l" fontAlgn="b"/>
                      <a:r>
                        <a:rPr lang="en-US" sz="1100" u="none" strike="noStrike">
                          <a:effectLst/>
                        </a:rPr>
                        <a:t>string</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System.String</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An array of characters</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3066838964"/>
                  </a:ext>
                </a:extLst>
              </a:tr>
              <a:tr h="254071">
                <a:tc>
                  <a:txBody>
                    <a:bodyPr/>
                    <a:lstStyle/>
                    <a:p>
                      <a:pPr algn="l" fontAlgn="b"/>
                      <a:r>
                        <a:rPr lang="en-US" sz="1100" u="none" strike="noStrike" dirty="0">
                          <a:effectLst/>
                        </a:rPr>
                        <a:t>object</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System.Object</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Base type of all types</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1348505528"/>
                  </a:ext>
                </a:extLst>
              </a:tr>
              <a:tr h="422891">
                <a:tc>
                  <a:txBody>
                    <a:bodyPr/>
                    <a:lstStyle/>
                    <a:p>
                      <a:pPr algn="l" fontAlgn="b"/>
                      <a:r>
                        <a:rPr lang="en-US" sz="1100" u="none" strike="noStrike" dirty="0">
                          <a:effectLst/>
                        </a:rPr>
                        <a:t>dynamic</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dirty="0" err="1">
                          <a:effectLst/>
                        </a:rPr>
                        <a:t>System.Object</a:t>
                      </a:r>
                      <a:endParaRPr lang="en-US" sz="1100" b="0" i="0" u="none" strike="noStrike" dirty="0">
                        <a:solidFill>
                          <a:srgbClr val="000000"/>
                        </a:solidFill>
                        <a:effectLst/>
                        <a:latin typeface="Calibri" panose="020F0502020204030204" pitchFamily="34" charset="0"/>
                      </a:endParaRPr>
                    </a:p>
                  </a:txBody>
                  <a:tcPr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anchor="b"/>
                </a:tc>
                <a:tc>
                  <a:txBody>
                    <a:bodyPr/>
                    <a:lstStyle/>
                    <a:p>
                      <a:pPr algn="l" fontAlgn="b"/>
                      <a:r>
                        <a:rPr lang="en-US" sz="1100" u="none" strike="noStrike" dirty="0">
                          <a:effectLst/>
                        </a:rPr>
                        <a:t>To the common language runtime (CLR), dynamic is identical to object. However, the C# compiler allows dynamic variables to participate in dynamic dispatch by using a simplified syntax. </a:t>
                      </a:r>
                      <a:endParaRPr lang="en-US" sz="1100" b="0" i="0" u="none" strike="noStrike" dirty="0">
                        <a:solidFill>
                          <a:srgbClr val="000000"/>
                        </a:solidFill>
                        <a:effectLst/>
                        <a:latin typeface="Calibri" panose="020F0502020204030204" pitchFamily="34" charset="0"/>
                      </a:endParaRPr>
                    </a:p>
                  </a:txBody>
                  <a:tcPr anchor="b"/>
                </a:tc>
                <a:extLst>
                  <a:ext uri="{0D108BD9-81ED-4DB2-BD59-A6C34878D82A}">
                    <a16:rowId xmlns:a16="http://schemas.microsoft.com/office/drawing/2014/main" val="572895889"/>
                  </a:ext>
                </a:extLst>
              </a:tr>
            </a:tbl>
          </a:graphicData>
        </a:graphic>
      </p:graphicFrame>
    </p:spTree>
    <p:extLst>
      <p:ext uri="{BB962C8B-B14F-4D97-AF65-F5344CB8AC3E}">
        <p14:creationId xmlns:p14="http://schemas.microsoft.com/office/powerpoint/2010/main" val="4245822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Checked and Unchecked Primitive Type Operations</a:t>
            </a:r>
          </a:p>
        </p:txBody>
      </p:sp>
      <p:sp>
        <p:nvSpPr>
          <p:cNvPr id="3" name="Content Placeholder 2"/>
          <p:cNvSpPr>
            <a:spLocks noGrp="1"/>
          </p:cNvSpPr>
          <p:nvPr>
            <p:ph idx="1"/>
          </p:nvPr>
        </p:nvSpPr>
        <p:spPr/>
        <p:txBody>
          <a:bodyPr/>
          <a:lstStyle/>
          <a:p>
            <a:r>
              <a:rPr lang="en-US" dirty="0">
                <a:solidFill>
                  <a:srgbClr val="2B91AF"/>
                </a:solidFill>
                <a:latin typeface="Consolas" panose="020B0609020204030204" pitchFamily="49" charset="0"/>
              </a:rPr>
              <a:t>Byte</a:t>
            </a:r>
            <a:r>
              <a:rPr lang="en-US" dirty="0">
                <a:solidFill>
                  <a:srgbClr val="000000"/>
                </a:solidFill>
                <a:latin typeface="Consolas" panose="020B0609020204030204" pitchFamily="49" charset="0"/>
              </a:rPr>
              <a:t> b = 100;</a:t>
            </a:r>
          </a:p>
          <a:p>
            <a:r>
              <a:rPr lang="en-US" dirty="0">
                <a:solidFill>
                  <a:srgbClr val="000000"/>
                </a:solidFill>
                <a:latin typeface="Consolas" panose="020B0609020204030204" pitchFamily="49" charset="0"/>
              </a:rPr>
              <a:t>b = (</a:t>
            </a:r>
            <a:r>
              <a:rPr lang="en-US" dirty="0">
                <a:solidFill>
                  <a:srgbClr val="2B91AF"/>
                </a:solidFill>
                <a:latin typeface="Consolas" panose="020B0609020204030204" pitchFamily="49" charset="0"/>
              </a:rPr>
              <a:t>Byte</a:t>
            </a:r>
            <a:r>
              <a:rPr lang="en-US" dirty="0">
                <a:solidFill>
                  <a:srgbClr val="000000"/>
                </a:solidFill>
                <a:latin typeface="Consolas" panose="020B0609020204030204" pitchFamily="49" charset="0"/>
              </a:rPr>
              <a:t>)(b + 200); </a:t>
            </a:r>
          </a:p>
          <a:p>
            <a:r>
              <a:rPr lang="en-US" dirty="0">
                <a:solidFill>
                  <a:srgbClr val="008000"/>
                </a:solidFill>
                <a:latin typeface="Consolas" panose="020B0609020204030204" pitchFamily="49" charset="0"/>
              </a:rPr>
              <a:t>// Now b contains 44;</a:t>
            </a:r>
          </a:p>
          <a:p>
            <a:r>
              <a:rPr lang="en-US" dirty="0">
                <a:solidFill>
                  <a:srgbClr val="000000"/>
                </a:solidFill>
                <a:latin typeface="Consolas" panose="020B0609020204030204" pitchFamily="49" charset="0"/>
              </a:rPr>
              <a:t>b1 = </a:t>
            </a:r>
            <a:r>
              <a:rPr lang="en-US" dirty="0">
                <a:solidFill>
                  <a:srgbClr val="0000FF"/>
                </a:solidFill>
                <a:latin typeface="Consolas" panose="020B0609020204030204" pitchFamily="49" charset="0"/>
              </a:rPr>
              <a:t>unchecked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Byte</a:t>
            </a:r>
            <a:r>
              <a:rPr lang="en-US" dirty="0">
                <a:solidFill>
                  <a:srgbClr val="000000"/>
                </a:solidFill>
                <a:latin typeface="Consolas" panose="020B0609020204030204" pitchFamily="49" charset="0"/>
              </a:rPr>
              <a:t>)(b1 + 200)); </a:t>
            </a:r>
          </a:p>
          <a:p>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OverflowException</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b = </a:t>
            </a:r>
            <a:r>
              <a:rPr lang="en-US" dirty="0">
                <a:solidFill>
                  <a:srgbClr val="0000FF"/>
                </a:solidFill>
                <a:latin typeface="Consolas" panose="020B0609020204030204" pitchFamily="49" charset="0"/>
              </a:rPr>
              <a:t>checked</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Byte</a:t>
            </a:r>
            <a:r>
              <a:rPr lang="en-US" dirty="0">
                <a:solidFill>
                  <a:srgbClr val="000000"/>
                </a:solidFill>
                <a:latin typeface="Consolas" panose="020B0609020204030204" pitchFamily="49" charset="0"/>
              </a:rPr>
              <a:t>)(b + 200)); </a:t>
            </a: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OverflowException</a:t>
            </a:r>
            <a:r>
              <a:rPr lang="en-US" dirty="0">
                <a:solidFill>
                  <a:srgbClr val="008000"/>
                </a:solidFill>
                <a:latin typeface="Consolas" panose="020B0609020204030204" pitchFamily="49" charset="0"/>
              </a:rPr>
              <a:t> is thrown</a:t>
            </a:r>
          </a:p>
          <a:p>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76731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Dynamic Primitive Type</a:t>
            </a:r>
          </a:p>
        </p:txBody>
      </p:sp>
      <p:sp>
        <p:nvSpPr>
          <p:cNvPr id="3" name="Content Placeholder 2"/>
          <p:cNvSpPr>
            <a:spLocks noGrp="1"/>
          </p:cNvSpPr>
          <p:nvPr>
            <p:ph idx="1"/>
          </p:nvPr>
        </p:nvSpPr>
        <p:spPr>
          <a:xfrm>
            <a:off x="352473" y="699515"/>
            <a:ext cx="8339328" cy="4013161"/>
          </a:xfrm>
        </p:spPr>
        <p:txBody>
          <a:bodyPr/>
          <a:lstStyle/>
          <a:p>
            <a:pPr marL="285750" indent="-285750">
              <a:buFont typeface="Arial" panose="020B0604020202020204" pitchFamily="34" charset="0"/>
              <a:buChar char="•"/>
            </a:pPr>
            <a:r>
              <a:rPr lang="en-US" dirty="0"/>
              <a:t>C# is a type-safe programming language. type dynamic exists only at compile time, not at run time. </a:t>
            </a:r>
          </a:p>
          <a:p>
            <a:pPr marL="285750" indent="-285750">
              <a:buFont typeface="Arial" panose="020B0604020202020204" pitchFamily="34" charset="0"/>
              <a:buChar char="•"/>
            </a:pPr>
            <a:r>
              <a:rPr lang="en-US" dirty="0"/>
              <a:t>Operations that contain expressions of type dynamic are not resolved or type checked by the compiler.</a:t>
            </a:r>
          </a:p>
          <a:p>
            <a:pPr marL="285750" indent="-285750">
              <a:buFont typeface="Arial" panose="020B0604020202020204" pitchFamily="34" charset="0"/>
              <a:buChar char="•"/>
            </a:pPr>
            <a:r>
              <a:rPr lang="en-US" dirty="0"/>
              <a:t>Its applicable in declarations, as the type of a property, field, indexer, parameter, return value, local variable, or type constraint.</a:t>
            </a:r>
          </a:p>
          <a:p>
            <a:pPr marL="285750" indent="-285750">
              <a:buFont typeface="Arial" panose="020B0604020202020204" pitchFamily="34" charset="0"/>
              <a:buChar char="•"/>
            </a:pPr>
            <a:r>
              <a:rPr lang="en-US" dirty="0"/>
              <a:t>Practical example we use mostly is </a:t>
            </a:r>
            <a:r>
              <a:rPr lang="en-US" dirty="0" err="1"/>
              <a:t>ViewBag</a:t>
            </a:r>
            <a:r>
              <a:rPr lang="en-US" dirty="0"/>
              <a:t> object in ASP.NET MVC.</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430211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Usage of dynamic</a:t>
            </a:r>
            <a:endParaRPr lang="en-US" dirty="0"/>
          </a:p>
        </p:txBody>
      </p:sp>
      <p:sp>
        <p:nvSpPr>
          <p:cNvPr id="3" name="Content Placeholder 2"/>
          <p:cNvSpPr>
            <a:spLocks noGrp="1"/>
          </p:cNvSpPr>
          <p:nvPr>
            <p:ph idx="1"/>
          </p:nvPr>
        </p:nvSpPr>
        <p:spPr>
          <a:xfrm>
            <a:off x="352473" y="699515"/>
            <a:ext cx="8339328" cy="4118669"/>
          </a:xfrm>
        </p:spPr>
        <p:txBody>
          <a:bodyPr/>
          <a:lstStyle/>
          <a:p>
            <a:r>
              <a:rPr lang="en-US" dirty="0">
                <a:solidFill>
                  <a:srgbClr val="0101FD"/>
                </a:solidFill>
                <a:latin typeface="Consolas" panose="020B0609020204030204" pitchFamily="49" charset="0"/>
              </a:rPr>
              <a:t>class</a:t>
            </a:r>
            <a:r>
              <a:rPr lang="en-US" dirty="0">
                <a:solidFill>
                  <a:srgbClr val="222222"/>
                </a:solidFill>
                <a:latin typeface="Consolas" panose="020B0609020204030204" pitchFamily="49" charset="0"/>
              </a:rPr>
              <a:t> </a:t>
            </a:r>
            <a:r>
              <a:rPr lang="en-US" dirty="0">
                <a:solidFill>
                  <a:srgbClr val="007D9A"/>
                </a:solidFill>
                <a:latin typeface="Consolas" panose="020B0609020204030204" pitchFamily="49" charset="0"/>
              </a:rPr>
              <a:t>Test</a:t>
            </a:r>
            <a:r>
              <a:rPr lang="en-US" dirty="0">
                <a:solidFill>
                  <a:srgbClr val="222222"/>
                </a:solidFill>
                <a:latin typeface="Consolas" panose="020B0609020204030204" pitchFamily="49" charset="0"/>
              </a:rPr>
              <a:t> </a:t>
            </a:r>
          </a:p>
          <a:p>
            <a:r>
              <a:rPr lang="en-US" dirty="0">
                <a:solidFill>
                  <a:srgbClr val="222222"/>
                </a:solidFill>
                <a:latin typeface="Consolas" panose="020B0609020204030204" pitchFamily="49" charset="0"/>
              </a:rPr>
              <a:t>{ </a:t>
            </a:r>
          </a:p>
          <a:p>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static</a:t>
            </a:r>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dynamic</a:t>
            </a:r>
            <a:r>
              <a:rPr lang="en-US" dirty="0">
                <a:solidFill>
                  <a:srgbClr val="222222"/>
                </a:solidFill>
                <a:latin typeface="Consolas" panose="020B0609020204030204" pitchFamily="49" charset="0"/>
              </a:rPr>
              <a:t> field; </a:t>
            </a:r>
          </a:p>
          <a:p>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dynamic</a:t>
            </a:r>
            <a:r>
              <a:rPr lang="en-US" dirty="0">
                <a:solidFill>
                  <a:srgbClr val="222222"/>
                </a:solidFill>
                <a:latin typeface="Consolas" panose="020B0609020204030204" pitchFamily="49" charset="0"/>
              </a:rPr>
              <a:t> property { </a:t>
            </a:r>
            <a:r>
              <a:rPr lang="en-US" dirty="0">
                <a:solidFill>
                  <a:srgbClr val="0101FD"/>
                </a:solidFill>
                <a:latin typeface="Consolas" panose="020B0609020204030204" pitchFamily="49" charset="0"/>
              </a:rPr>
              <a:t>get</a:t>
            </a:r>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222222"/>
                </a:solidFill>
                <a:latin typeface="Consolas" panose="020B0609020204030204" pitchFamily="49" charset="0"/>
              </a:rPr>
              <a:t>; } </a:t>
            </a:r>
          </a:p>
          <a:p>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dynamic</a:t>
            </a:r>
            <a:r>
              <a:rPr lang="en-US" dirty="0">
                <a:solidFill>
                  <a:srgbClr val="222222"/>
                </a:solidFill>
                <a:latin typeface="Consolas" panose="020B0609020204030204" pitchFamily="49" charset="0"/>
              </a:rPr>
              <a:t> </a:t>
            </a:r>
            <a:r>
              <a:rPr lang="en-US" dirty="0">
                <a:solidFill>
                  <a:srgbClr val="007D9A"/>
                </a:solidFill>
                <a:latin typeface="Consolas" panose="020B0609020204030204" pitchFamily="49" charset="0"/>
              </a:rPr>
              <a:t>Method</a:t>
            </a:r>
            <a:r>
              <a:rPr lang="en-US" dirty="0">
                <a:solidFill>
                  <a:srgbClr val="222222"/>
                </a:solidFill>
                <a:latin typeface="Consolas" panose="020B0609020204030204" pitchFamily="49" charset="0"/>
              </a:rPr>
              <a:t>(</a:t>
            </a:r>
            <a:r>
              <a:rPr lang="en-US" dirty="0">
                <a:solidFill>
                  <a:srgbClr val="0101FD"/>
                </a:solidFill>
                <a:latin typeface="Consolas" panose="020B0609020204030204" pitchFamily="49" charset="0"/>
              </a:rPr>
              <a:t>dynamic</a:t>
            </a:r>
            <a:r>
              <a:rPr lang="en-US" dirty="0">
                <a:solidFill>
                  <a:srgbClr val="222222"/>
                </a:solidFill>
                <a:latin typeface="Consolas" panose="020B0609020204030204" pitchFamily="49" charset="0"/>
              </a:rPr>
              <a:t> d) </a:t>
            </a:r>
          </a:p>
          <a:p>
            <a:r>
              <a:rPr lang="en-US" dirty="0">
                <a:solidFill>
                  <a:srgbClr val="222222"/>
                </a:solidFill>
                <a:latin typeface="Consolas" panose="020B0609020204030204" pitchFamily="49" charset="0"/>
              </a:rPr>
              <a:t>	{ </a:t>
            </a:r>
          </a:p>
          <a:p>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dynamic</a:t>
            </a:r>
            <a:r>
              <a:rPr lang="en-US" dirty="0">
                <a:solidFill>
                  <a:srgbClr val="222222"/>
                </a:solidFill>
                <a:latin typeface="Consolas" panose="020B0609020204030204" pitchFamily="49" charset="0"/>
              </a:rPr>
              <a:t> local = </a:t>
            </a:r>
            <a:r>
              <a:rPr lang="en-US" dirty="0">
                <a:solidFill>
                  <a:srgbClr val="A31515"/>
                </a:solidFill>
                <a:latin typeface="Consolas" panose="020B0609020204030204" pitchFamily="49" charset="0"/>
              </a:rPr>
              <a:t>“test"</a:t>
            </a:r>
            <a:r>
              <a:rPr lang="en-US" dirty="0">
                <a:solidFill>
                  <a:srgbClr val="222222"/>
                </a:solidFill>
                <a:latin typeface="Consolas" panose="020B0609020204030204" pitchFamily="49" charset="0"/>
              </a:rPr>
              <a:t>; </a:t>
            </a:r>
          </a:p>
          <a:p>
            <a:r>
              <a:rPr lang="en-US" dirty="0">
                <a:solidFill>
                  <a:srgbClr val="222222"/>
                </a:solidFill>
                <a:latin typeface="Consolas" panose="020B0609020204030204" pitchFamily="49" charset="0"/>
              </a:rPr>
              <a:t>		</a:t>
            </a:r>
            <a:r>
              <a:rPr lang="en-US" dirty="0" err="1">
                <a:solidFill>
                  <a:srgbClr val="0101FD"/>
                </a:solidFill>
                <a:latin typeface="Consolas" panose="020B0609020204030204" pitchFamily="49" charset="0"/>
              </a:rPr>
              <a:t>int</a:t>
            </a:r>
            <a:r>
              <a:rPr lang="en-US" dirty="0">
                <a:solidFill>
                  <a:srgbClr val="222222"/>
                </a:solidFill>
                <a:latin typeface="Consolas" panose="020B0609020204030204" pitchFamily="49" charset="0"/>
              </a:rPr>
              <a:t> two = 2; </a:t>
            </a:r>
          </a:p>
          <a:p>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if</a:t>
            </a:r>
            <a:r>
              <a:rPr lang="en-US" dirty="0">
                <a:solidFill>
                  <a:srgbClr val="222222"/>
                </a:solidFill>
                <a:latin typeface="Consolas" panose="020B0609020204030204" pitchFamily="49" charset="0"/>
              </a:rPr>
              <a:t> (d </a:t>
            </a:r>
            <a:r>
              <a:rPr lang="en-US" dirty="0">
                <a:solidFill>
                  <a:srgbClr val="0101FD"/>
                </a:solidFill>
                <a:latin typeface="Consolas" panose="020B0609020204030204" pitchFamily="49" charset="0"/>
              </a:rPr>
              <a:t>is</a:t>
            </a:r>
            <a:r>
              <a:rPr lang="en-US" dirty="0">
                <a:solidFill>
                  <a:srgbClr val="222222"/>
                </a:solidFill>
                <a:latin typeface="Consolas" panose="020B0609020204030204" pitchFamily="49" charset="0"/>
              </a:rPr>
              <a:t> </a:t>
            </a:r>
            <a:r>
              <a:rPr lang="en-US" dirty="0" err="1">
                <a:solidFill>
                  <a:srgbClr val="0101FD"/>
                </a:solidFill>
                <a:latin typeface="Consolas" panose="020B0609020204030204" pitchFamily="49" charset="0"/>
              </a:rPr>
              <a:t>int</a:t>
            </a:r>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return</a:t>
            </a:r>
            <a:r>
              <a:rPr lang="en-US" dirty="0">
                <a:solidFill>
                  <a:srgbClr val="222222"/>
                </a:solidFill>
                <a:latin typeface="Consolas" panose="020B0609020204030204" pitchFamily="49" charset="0"/>
              </a:rPr>
              <a:t> </a:t>
            </a:r>
            <a:r>
              <a:rPr lang="en-US" dirty="0" smtClean="0">
                <a:solidFill>
                  <a:srgbClr val="222222"/>
                </a:solidFill>
                <a:latin typeface="Consolas" panose="020B0609020204030204" pitchFamily="49" charset="0"/>
              </a:rPr>
              <a:t>two; </a:t>
            </a:r>
            <a:r>
              <a:rPr lang="en-US" dirty="0">
                <a:solidFill>
                  <a:srgbClr val="222222"/>
                </a:solidFill>
                <a:latin typeface="Consolas" panose="020B0609020204030204" pitchFamily="49" charset="0"/>
              </a:rPr>
              <a:t>} </a:t>
            </a:r>
          </a:p>
          <a:p>
            <a:r>
              <a:rPr lang="en-US" dirty="0">
                <a:solidFill>
                  <a:srgbClr val="222222"/>
                </a:solidFill>
                <a:latin typeface="Consolas" panose="020B0609020204030204" pitchFamily="49" charset="0"/>
              </a:rPr>
              <a:t>		</a:t>
            </a:r>
            <a:r>
              <a:rPr lang="en-US" dirty="0">
                <a:solidFill>
                  <a:srgbClr val="0101FD"/>
                </a:solidFill>
                <a:latin typeface="Consolas" panose="020B0609020204030204" pitchFamily="49" charset="0"/>
              </a:rPr>
              <a:t>else</a:t>
            </a:r>
            <a:r>
              <a:rPr lang="en-US" dirty="0">
                <a:solidFill>
                  <a:srgbClr val="222222"/>
                </a:solidFill>
                <a:latin typeface="Consolas" panose="020B0609020204030204" pitchFamily="49" charset="0"/>
              </a:rPr>
              <a:t> { </a:t>
            </a:r>
            <a:r>
              <a:rPr lang="en-US">
                <a:solidFill>
                  <a:srgbClr val="0101FD"/>
                </a:solidFill>
                <a:latin typeface="Consolas" panose="020B0609020204030204" pitchFamily="49" charset="0"/>
              </a:rPr>
              <a:t>return</a:t>
            </a:r>
            <a:r>
              <a:rPr lang="en-US">
                <a:solidFill>
                  <a:srgbClr val="222222"/>
                </a:solidFill>
                <a:latin typeface="Consolas" panose="020B0609020204030204" pitchFamily="49" charset="0"/>
              </a:rPr>
              <a:t> </a:t>
            </a:r>
            <a:r>
              <a:rPr lang="en-US" smtClean="0">
                <a:solidFill>
                  <a:srgbClr val="222222"/>
                </a:solidFill>
                <a:latin typeface="Consolas" panose="020B0609020204030204" pitchFamily="49" charset="0"/>
              </a:rPr>
              <a:t>local; </a:t>
            </a:r>
            <a:r>
              <a:rPr lang="en-US" dirty="0">
                <a:solidFill>
                  <a:srgbClr val="222222"/>
                </a:solidFill>
                <a:latin typeface="Consolas" panose="020B0609020204030204" pitchFamily="49" charset="0"/>
              </a:rPr>
              <a:t>} </a:t>
            </a:r>
          </a:p>
          <a:p>
            <a:r>
              <a:rPr lang="en-US" dirty="0">
                <a:solidFill>
                  <a:srgbClr val="222222"/>
                </a:solidFill>
                <a:latin typeface="Consolas" panose="020B0609020204030204" pitchFamily="49" charset="0"/>
              </a:rPr>
              <a:t>	} </a:t>
            </a:r>
          </a:p>
          <a:p>
            <a:r>
              <a:rPr lang="en-US" dirty="0">
                <a:solidFill>
                  <a:srgbClr val="222222"/>
                </a:solidFill>
                <a:latin typeface="Consolas" panose="020B0609020204030204" pitchFamily="49" charset="0"/>
              </a:rPr>
              <a:t>}</a:t>
            </a:r>
            <a:endParaRPr lang="en-US" dirty="0"/>
          </a:p>
        </p:txBody>
      </p:sp>
    </p:spTree>
    <p:extLst>
      <p:ext uri="{BB962C8B-B14F-4D97-AF65-F5344CB8AC3E}">
        <p14:creationId xmlns:p14="http://schemas.microsoft.com/office/powerpoint/2010/main" val="3570782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t>Data types</a:t>
            </a:r>
            <a:endParaRPr lang="ru-RU" dirty="0"/>
          </a:p>
        </p:txBody>
      </p:sp>
      <p:pic>
        <p:nvPicPr>
          <p:cNvPr id="4" name="Объект 5"/>
          <p:cNvPicPr>
            <a:picLocks noGrp="1" noChangeAspect="1"/>
          </p:cNvPicPr>
          <p:nvPr>
            <p:ph idx="1"/>
          </p:nvPr>
        </p:nvPicPr>
        <p:blipFill>
          <a:blip r:embed="rId3"/>
          <a:stretch>
            <a:fillRect/>
          </a:stretch>
        </p:blipFill>
        <p:spPr>
          <a:xfrm>
            <a:off x="726941" y="1079500"/>
            <a:ext cx="7590106" cy="3382963"/>
          </a:xfrm>
          <a:prstGeom prst="rect">
            <a:avLst/>
          </a:prstGeom>
        </p:spPr>
      </p:pic>
    </p:spTree>
    <p:extLst>
      <p:ext uri="{BB962C8B-B14F-4D97-AF65-F5344CB8AC3E}">
        <p14:creationId xmlns:p14="http://schemas.microsoft.com/office/powerpoint/2010/main" val="190810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_PPT_General_Template_20150223">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EPAM_PPT_General_Template_20150223</Template>
  <TotalTime>26463</TotalTime>
  <Words>2727</Words>
  <Application>Microsoft Office PowerPoint</Application>
  <PresentationFormat>On-screen Show (16:9)</PresentationFormat>
  <Paragraphs>356</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Consolas</vt:lpstr>
      <vt:lpstr>Lucida Grande</vt:lpstr>
      <vt:lpstr>Trebuchet MS</vt:lpstr>
      <vt:lpstr>Wingdings</vt:lpstr>
      <vt:lpstr>EPAM_PPT_General_Template_20150223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Shaduro Alexander</dc:creator>
  <cp:lastModifiedBy>Maheedhara Reddy Kakarla</cp:lastModifiedBy>
  <cp:revision>123</cp:revision>
  <dcterms:created xsi:type="dcterms:W3CDTF">2015-08-31T12:50:13Z</dcterms:created>
  <dcterms:modified xsi:type="dcterms:W3CDTF">2017-11-01T07:11:04Z</dcterms:modified>
</cp:coreProperties>
</file>