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A4A3A4"/>
          </p15:clr>
        </p15:guide>
        <p15:guide id="2" pos="3816">
          <p15:clr>
            <a:srgbClr val="A4A3A4"/>
          </p15:clr>
        </p15:guide>
        <p15:guide id="3" orient="horz" pos="888">
          <p15:clr>
            <a:srgbClr val="A4A3A4"/>
          </p15:clr>
        </p15:guide>
        <p15:guide id="4" pos="384">
          <p15:clr>
            <a:srgbClr val="A4A3A4"/>
          </p15:clr>
        </p15:guide>
        <p15:guide id="5" pos="7296">
          <p15:clr>
            <a:srgbClr val="A4A3A4"/>
          </p15:clr>
        </p15:guide>
        <p15:guide id="6" orient="horz" pos="39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736410-C70B-4FC4-A398-CCBB0C1CBA1E}">
  <a:tblStyle styleId="{0C736410-C70B-4FC4-A398-CCBB0C1CBA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4C0CC7E-1703-45E5-9905-86835EA934C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3816"/>
        <p:guide pos="888" orient="horz"/>
        <p:guide pos="384"/>
        <p:guide pos="7296"/>
        <p:guide pos="398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The concept of ridesharing</a:t>
            </a:r>
            <a:endParaRPr/>
          </a:p>
          <a:p>
            <a:pPr indent="0" lvl="0" marL="0" rtl="0" algn="l">
              <a:lnSpc>
                <a:spcPct val="100000"/>
              </a:lnSpc>
              <a:spcBef>
                <a:spcPts val="0"/>
              </a:spcBef>
              <a:spcAft>
                <a:spcPts val="0"/>
              </a:spcAft>
              <a:buSzPts val="1400"/>
              <a:buNone/>
            </a:pPr>
            <a:r>
              <a:rPr lang="en-US"/>
              <a:t>Interested in finding out:</a:t>
            </a:r>
            <a:endParaRPr/>
          </a:p>
          <a:p>
            <a:pPr indent="-317500" lvl="0" marL="457200" rtl="0" algn="l">
              <a:lnSpc>
                <a:spcPct val="100000"/>
              </a:lnSpc>
              <a:spcBef>
                <a:spcPts val="0"/>
              </a:spcBef>
              <a:spcAft>
                <a:spcPts val="0"/>
              </a:spcAft>
              <a:buSzPts val="1400"/>
              <a:buChar char="-"/>
            </a:pPr>
            <a:r>
              <a:rPr lang="en-US"/>
              <a:t>how is the pricing algoirithm of Lyft and Uber different from each other</a:t>
            </a:r>
            <a:endParaRPr/>
          </a:p>
          <a:p>
            <a:pPr indent="-317500" lvl="0" marL="457200" rtl="0" algn="l">
              <a:lnSpc>
                <a:spcPct val="100000"/>
              </a:lnSpc>
              <a:spcBef>
                <a:spcPts val="0"/>
              </a:spcBef>
              <a:spcAft>
                <a:spcPts val="0"/>
              </a:spcAft>
              <a:buSzPts val="1400"/>
              <a:buChar char="-"/>
            </a:pPr>
            <a:r>
              <a:rPr lang="en-US"/>
              <a:t>how weather plays a role in determining the price</a:t>
            </a:r>
            <a:endParaRPr/>
          </a:p>
        </p:txBody>
      </p:sp>
      <p:sp>
        <p:nvSpPr>
          <p:cNvPr id="112" name="Google Shape;11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06ac8a70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Performed an F-Test to test if the difference in the price of Lyft and Uber and statistically significant</a:t>
            </a:r>
            <a:endParaRPr/>
          </a:p>
          <a:p>
            <a:pPr indent="-317500" lvl="0" marL="457200" rtl="0" algn="l">
              <a:lnSpc>
                <a:spcPct val="100000"/>
              </a:lnSpc>
              <a:spcBef>
                <a:spcPts val="0"/>
              </a:spcBef>
              <a:spcAft>
                <a:spcPts val="0"/>
              </a:spcAft>
              <a:buSzPts val="1400"/>
              <a:buChar char="-"/>
            </a:pPr>
            <a:r>
              <a:rPr lang="en-US"/>
              <a:t>Explain hypotheses</a:t>
            </a:r>
            <a:endParaRPr/>
          </a:p>
          <a:p>
            <a:pPr indent="-317500" lvl="0" marL="457200" rtl="0" algn="l">
              <a:lnSpc>
                <a:spcPct val="100000"/>
              </a:lnSpc>
              <a:spcBef>
                <a:spcPts val="0"/>
              </a:spcBef>
              <a:spcAft>
                <a:spcPts val="0"/>
              </a:spcAft>
              <a:buSzPts val="1400"/>
              <a:buChar char="-"/>
            </a:pPr>
            <a:r>
              <a:rPr lang="en-US"/>
              <a:t>Found large F value and very low p-value</a:t>
            </a:r>
            <a:endParaRPr/>
          </a:p>
          <a:p>
            <a:pPr indent="-317500" lvl="0" marL="457200" rtl="0" algn="l">
              <a:lnSpc>
                <a:spcPct val="100000"/>
              </a:lnSpc>
              <a:spcBef>
                <a:spcPts val="0"/>
              </a:spcBef>
              <a:spcAft>
                <a:spcPts val="0"/>
              </a:spcAft>
              <a:buSzPts val="1400"/>
              <a:buChar char="-"/>
            </a:pPr>
            <a:r>
              <a:rPr lang="en-US"/>
              <a:t>Since the p-value &lt; 0.05, we reject the Null Hypothesis and conclude that Cab Company is a significant feature for differentiating the price of the cab ride</a:t>
            </a:r>
            <a:endParaRPr/>
          </a:p>
          <a:p>
            <a:pPr indent="-317500" lvl="0" marL="457200" rtl="0" algn="l">
              <a:lnSpc>
                <a:spcPct val="100000"/>
              </a:lnSpc>
              <a:spcBef>
                <a:spcPts val="0"/>
              </a:spcBef>
              <a:spcAft>
                <a:spcPts val="0"/>
              </a:spcAft>
              <a:buSzPts val="1400"/>
              <a:buChar char="-"/>
            </a:pPr>
            <a:r>
              <a:rPr lang="en-US"/>
              <a:t>One possible response of Uber to Lyft’s success can be its significantly lower price</a:t>
            </a:r>
            <a:endParaRPr/>
          </a:p>
        </p:txBody>
      </p:sp>
      <p:sp>
        <p:nvSpPr>
          <p:cNvPr id="249" name="Google Shape;249;ga06ac8a70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bacd518ef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Now, if we look at weather conditions in Boston, it is pretty cold with an average of 40 degrees as it is the months of November and December</a:t>
            </a:r>
            <a:endParaRPr/>
          </a:p>
          <a:p>
            <a:pPr indent="-317500" lvl="0" marL="457200" rtl="0" algn="l">
              <a:lnSpc>
                <a:spcPct val="100000"/>
              </a:lnSpc>
              <a:spcBef>
                <a:spcPts val="0"/>
              </a:spcBef>
              <a:spcAft>
                <a:spcPts val="0"/>
              </a:spcAft>
              <a:buSzPts val="1400"/>
              <a:buChar char="-"/>
            </a:pPr>
            <a:r>
              <a:rPr lang="en-US"/>
              <a:t>Also, the weather conditions indicate that the weather is mostly cloudy and overcast</a:t>
            </a:r>
            <a:endParaRPr/>
          </a:p>
        </p:txBody>
      </p:sp>
      <p:sp>
        <p:nvSpPr>
          <p:cNvPr id="264" name="Google Shape;264;g9bacd518e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bacd518ef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Among all the options we have for booking a ride, this graph indicates the average price of each of them</a:t>
            </a:r>
            <a:endParaRPr/>
          </a:p>
          <a:p>
            <a:pPr indent="-317500" lvl="0" marL="457200" rtl="0" algn="l">
              <a:lnSpc>
                <a:spcPct val="100000"/>
              </a:lnSpc>
              <a:spcBef>
                <a:spcPts val="0"/>
              </a:spcBef>
              <a:spcAft>
                <a:spcPts val="0"/>
              </a:spcAft>
              <a:buSzPts val="1400"/>
              <a:buChar char="-"/>
            </a:pPr>
            <a:r>
              <a:rPr lang="en-US"/>
              <a:t>Interestingly, the lowest and the highest prices are both by Lyft</a:t>
            </a:r>
            <a:endParaRPr/>
          </a:p>
          <a:p>
            <a:pPr indent="-317500" lvl="0" marL="457200" rtl="0" algn="l">
              <a:lnSpc>
                <a:spcPct val="100000"/>
              </a:lnSpc>
              <a:spcBef>
                <a:spcPts val="0"/>
              </a:spcBef>
              <a:spcAft>
                <a:spcPts val="0"/>
              </a:spcAft>
              <a:buSzPts val="1400"/>
              <a:buChar char="-"/>
            </a:pPr>
            <a:r>
              <a:rPr lang="en-US"/>
              <a:t>It would also be interesting to check if the difference in price among these cab categories are statistically significant</a:t>
            </a:r>
            <a:endParaRPr/>
          </a:p>
          <a:p>
            <a:pPr indent="0" lvl="0" marL="0" rtl="0" algn="l">
              <a:lnSpc>
                <a:spcPct val="100000"/>
              </a:lnSpc>
              <a:spcBef>
                <a:spcPts val="0"/>
              </a:spcBef>
              <a:spcAft>
                <a:spcPts val="0"/>
              </a:spcAft>
              <a:buNone/>
            </a:pPr>
            <a:r>
              <a:rPr lang="en-US"/>
              <a:t>(Since the same rides are being tracked again and again, it is okay to look at the average price)</a:t>
            </a:r>
            <a:endParaRPr/>
          </a:p>
        </p:txBody>
      </p:sp>
      <p:sp>
        <p:nvSpPr>
          <p:cNvPr id="282" name="Google Shape;282;g9bacd518ef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07aa82234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a:t>Performed an F-Test to test if the difference in the price of different cab categories and statistically significant</a:t>
            </a:r>
            <a:endParaRPr/>
          </a:p>
          <a:p>
            <a:pPr indent="-317500" lvl="0" marL="457200" rtl="0" algn="l">
              <a:spcBef>
                <a:spcPts val="0"/>
              </a:spcBef>
              <a:spcAft>
                <a:spcPts val="0"/>
              </a:spcAft>
              <a:buClr>
                <a:schemeClr val="dk1"/>
              </a:buClr>
              <a:buSzPts val="1400"/>
              <a:buChar char="-"/>
            </a:pPr>
            <a:r>
              <a:rPr lang="en-US"/>
              <a:t>Explain hypotheses</a:t>
            </a:r>
            <a:endParaRPr/>
          </a:p>
          <a:p>
            <a:pPr indent="-317500" lvl="0" marL="457200" rtl="0" algn="l">
              <a:spcBef>
                <a:spcPts val="0"/>
              </a:spcBef>
              <a:spcAft>
                <a:spcPts val="0"/>
              </a:spcAft>
              <a:buClr>
                <a:schemeClr val="dk1"/>
              </a:buClr>
              <a:buSzPts val="1400"/>
              <a:buChar char="-"/>
            </a:pPr>
            <a:r>
              <a:rPr lang="en-US"/>
              <a:t>Found large F value and very low p-value</a:t>
            </a:r>
            <a:endParaRPr/>
          </a:p>
          <a:p>
            <a:pPr indent="-317500" lvl="0" marL="457200" rtl="0" algn="l">
              <a:spcBef>
                <a:spcPts val="0"/>
              </a:spcBef>
              <a:spcAft>
                <a:spcPts val="0"/>
              </a:spcAft>
              <a:buClr>
                <a:schemeClr val="dk1"/>
              </a:buClr>
              <a:buSzPts val="1400"/>
              <a:buChar char="-"/>
            </a:pPr>
            <a:r>
              <a:rPr lang="en-US"/>
              <a:t>Since the p-value &lt; 0.05, we reject the Null Hypothesis and conclude that Cab Category is a significant feature for differentiating the price of the cab ride</a:t>
            </a:r>
            <a:endParaRPr/>
          </a:p>
          <a:p>
            <a:pPr indent="0" lvl="0" marL="0" rtl="0" algn="l">
              <a:lnSpc>
                <a:spcPct val="100000"/>
              </a:lnSpc>
              <a:spcBef>
                <a:spcPts val="0"/>
              </a:spcBef>
              <a:spcAft>
                <a:spcPts val="0"/>
              </a:spcAft>
              <a:buSzPts val="1400"/>
              <a:buNone/>
            </a:pPr>
            <a:r>
              <a:t/>
            </a:r>
            <a:endParaRPr/>
          </a:p>
        </p:txBody>
      </p:sp>
      <p:sp>
        <p:nvSpPr>
          <p:cNvPr id="323" name="Google Shape;323;ga07aa8223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bacd518ef_1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Explain axes</a:t>
            </a:r>
            <a:endParaRPr/>
          </a:p>
          <a:p>
            <a:pPr indent="-317500" lvl="0" marL="457200" rtl="0" algn="l">
              <a:lnSpc>
                <a:spcPct val="100000"/>
              </a:lnSpc>
              <a:spcBef>
                <a:spcPts val="0"/>
              </a:spcBef>
              <a:spcAft>
                <a:spcPts val="0"/>
              </a:spcAft>
              <a:buSzPts val="1400"/>
              <a:buChar char="-"/>
            </a:pPr>
            <a:r>
              <a:rPr lang="en-US"/>
              <a:t>Price of Lyft increases consistently with increase in distance</a:t>
            </a:r>
            <a:endParaRPr/>
          </a:p>
          <a:p>
            <a:pPr indent="-317500" lvl="0" marL="457200" rtl="0" algn="l">
              <a:lnSpc>
                <a:spcPct val="100000"/>
              </a:lnSpc>
              <a:spcBef>
                <a:spcPts val="0"/>
              </a:spcBef>
              <a:spcAft>
                <a:spcPts val="0"/>
              </a:spcAft>
              <a:buSzPts val="1400"/>
              <a:buChar char="-"/>
            </a:pPr>
            <a:r>
              <a:rPr lang="en-US"/>
              <a:t>Moreover, the rate of increase in price with distance seems to be higher for Lyft as compared to Uber indicating that Uber is more economical for long distance rides</a:t>
            </a:r>
            <a:endParaRPr/>
          </a:p>
        </p:txBody>
      </p:sp>
      <p:sp>
        <p:nvSpPr>
          <p:cNvPr id="338" name="Google Shape;338;g9bacd518ef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bacd518ef_1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Lyft prices peak during foggy weather when there is less visibility</a:t>
            </a:r>
            <a:endParaRPr/>
          </a:p>
          <a:p>
            <a:pPr indent="-317500" lvl="0" marL="457200" rtl="0" algn="l">
              <a:lnSpc>
                <a:spcPct val="100000"/>
              </a:lnSpc>
              <a:spcBef>
                <a:spcPts val="0"/>
              </a:spcBef>
              <a:spcAft>
                <a:spcPts val="0"/>
              </a:spcAft>
              <a:buSzPts val="1400"/>
              <a:buChar char="-"/>
            </a:pPr>
            <a:r>
              <a:rPr lang="en-US"/>
              <a:t>Uber prices are mostly consistent. Although slightly higher priced during rains</a:t>
            </a:r>
            <a:endParaRPr/>
          </a:p>
        </p:txBody>
      </p:sp>
      <p:sp>
        <p:nvSpPr>
          <p:cNvPr id="355" name="Google Shape;355;g9bacd518ef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07aa82234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a07aa82234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Carried out regression modeling for explaining the price of Uber and Lyft using trip details and weather conditions</a:t>
            </a:r>
            <a:endParaRPr/>
          </a:p>
        </p:txBody>
      </p:sp>
      <p:sp>
        <p:nvSpPr>
          <p:cNvPr id="373" name="Google Shape;373;ga07aa82234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07aa82234_0_7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Here’s what our modeling framework looks like:</a:t>
            </a:r>
            <a:endParaRPr/>
          </a:p>
          <a:p>
            <a:pPr indent="-317500" lvl="0" marL="457200" rtl="0" algn="l">
              <a:lnSpc>
                <a:spcPct val="100000"/>
              </a:lnSpc>
              <a:spcBef>
                <a:spcPts val="0"/>
              </a:spcBef>
              <a:spcAft>
                <a:spcPts val="0"/>
              </a:spcAft>
              <a:buSzPts val="1400"/>
              <a:buChar char="-"/>
            </a:pPr>
            <a:r>
              <a:rPr lang="en-US"/>
              <a:t>Explain briefly each part</a:t>
            </a:r>
            <a:endParaRPr/>
          </a:p>
        </p:txBody>
      </p:sp>
      <p:sp>
        <p:nvSpPr>
          <p:cNvPr id="380" name="Google Shape;380;ga07aa82234_0_7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07aa82234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Explain briefly on each additional feature</a:t>
            </a:r>
            <a:endParaRPr/>
          </a:p>
        </p:txBody>
      </p:sp>
      <p:sp>
        <p:nvSpPr>
          <p:cNvPr id="408" name="Google Shape;408;ga07aa82234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07aa82234_0_8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a07aa82234_0_8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bacd518ef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9bacd518ef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9bacd518ef_1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bbf3c99e6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Sunset and Sunrise are kind of indicative of when the maximum and minimum temperature will occur during winter season</a:t>
            </a:r>
            <a:endParaRPr/>
          </a:p>
          <a:p>
            <a:pPr indent="-317500" lvl="0" marL="457200" rtl="0" algn="l">
              <a:lnSpc>
                <a:spcPct val="100000"/>
              </a:lnSpc>
              <a:spcBef>
                <a:spcPts val="0"/>
              </a:spcBef>
              <a:spcAft>
                <a:spcPts val="0"/>
              </a:spcAft>
              <a:buSzPts val="1400"/>
              <a:buChar char="-"/>
            </a:pPr>
            <a:r>
              <a:rPr lang="en-US"/>
              <a:t>Apparent temperature and actual temperature are correlated as one is indicative of the other</a:t>
            </a:r>
            <a:endParaRPr/>
          </a:p>
          <a:p>
            <a:pPr indent="-317500" lvl="0" marL="457200" rtl="0" algn="l">
              <a:lnSpc>
                <a:spcPct val="100000"/>
              </a:lnSpc>
              <a:spcBef>
                <a:spcPts val="0"/>
              </a:spcBef>
              <a:spcAft>
                <a:spcPts val="0"/>
              </a:spcAft>
              <a:buSzPts val="1400"/>
              <a:buChar char="-"/>
            </a:pPr>
            <a:r>
              <a:rPr lang="en-US"/>
              <a:t>Wind gust is the force of wind and therefore correlated with speed</a:t>
            </a:r>
            <a:endParaRPr/>
          </a:p>
          <a:p>
            <a:pPr indent="-317500" lvl="0" marL="457200" rtl="0" algn="l">
              <a:lnSpc>
                <a:spcPct val="100000"/>
              </a:lnSpc>
              <a:spcBef>
                <a:spcPts val="0"/>
              </a:spcBef>
              <a:spcAft>
                <a:spcPts val="0"/>
              </a:spcAft>
              <a:buSzPts val="1400"/>
              <a:buChar char="-"/>
            </a:pPr>
            <a:r>
              <a:rPr lang="en-US"/>
              <a:t>Similarly for others</a:t>
            </a:r>
            <a:endParaRPr/>
          </a:p>
        </p:txBody>
      </p:sp>
      <p:sp>
        <p:nvSpPr>
          <p:cNvPr id="432" name="Google Shape;432;g9bbf3c99e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bbf3c99e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Can talk about cab_type_Uber. Basically, cab company (Uber/Lyft) variable is not required because this can be identified completely using cab category (UberX, UberPool, Lux etc.). That is why cab_Type_Uber has VIF of infinity</a:t>
            </a:r>
            <a:endParaRPr/>
          </a:p>
        </p:txBody>
      </p:sp>
      <p:sp>
        <p:nvSpPr>
          <p:cNvPr id="443" name="Google Shape;443;g9bbf3c99e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07aa82234_0_7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a07aa82234_0_7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07aa82234_0_8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ga07aa82234_0_8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07aa82234_0_7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a07aa82234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9bbf3c99e6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9bbf3c99e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07aa82234_0_7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a07aa82234_0_7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a07aa82234_0_8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ga07aa82234_0_8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a07aa82234_0_8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a07aa82234_0_8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a07aa82234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ga07aa82234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ga07aa82234_0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baa5ca12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Uber has been outperforming Lyft in terms of bookings, revenue, and market share. </a:t>
            </a:r>
            <a:endParaRPr/>
          </a:p>
          <a:p>
            <a:pPr indent="-317500" lvl="0" marL="457200" rtl="0" algn="l">
              <a:lnSpc>
                <a:spcPct val="100000"/>
              </a:lnSpc>
              <a:spcBef>
                <a:spcPts val="0"/>
              </a:spcBef>
              <a:spcAft>
                <a:spcPts val="0"/>
              </a:spcAft>
              <a:buSzPts val="1400"/>
              <a:buChar char="-"/>
            </a:pPr>
            <a:r>
              <a:rPr lang="en-US"/>
              <a:t>There is also enough support on news and media that in the battle of Lyft and Uber, the clear winner is Uber. </a:t>
            </a:r>
            <a:endParaRPr/>
          </a:p>
          <a:p>
            <a:pPr indent="-317500" lvl="0" marL="457200" rtl="0" algn="l">
              <a:lnSpc>
                <a:spcPct val="100000"/>
              </a:lnSpc>
              <a:spcBef>
                <a:spcPts val="0"/>
              </a:spcBef>
              <a:spcAft>
                <a:spcPts val="0"/>
              </a:spcAft>
              <a:buSzPts val="1400"/>
              <a:buChar char="-"/>
            </a:pPr>
            <a:r>
              <a:rPr lang="en-US"/>
              <a:t>We are interested in finding out what are the reasons for Uber’s success?</a:t>
            </a:r>
            <a:endParaRPr/>
          </a:p>
        </p:txBody>
      </p:sp>
      <p:sp>
        <p:nvSpPr>
          <p:cNvPr id="130" name="Google Shape;130;ga0baa5ca1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07aa82234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ga07aa82234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a07aa82234_0_8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Can talk about Google Colab: Free and multiple people can code together in a single notebook</a:t>
            </a:r>
            <a:endParaRPr/>
          </a:p>
          <a:p>
            <a:pPr indent="-317500" lvl="0" marL="457200" rtl="0" algn="l">
              <a:lnSpc>
                <a:spcPct val="100000"/>
              </a:lnSpc>
              <a:spcBef>
                <a:spcPts val="0"/>
              </a:spcBef>
              <a:spcAft>
                <a:spcPts val="0"/>
              </a:spcAft>
              <a:buSzPts val="1400"/>
              <a:buChar char="-"/>
            </a:pPr>
            <a:r>
              <a:rPr lang="en-US"/>
              <a:t>Google Sheets is similar but it does not have all the features of excel</a:t>
            </a:r>
            <a:endParaRPr/>
          </a:p>
          <a:p>
            <a:pPr indent="-317500" lvl="0" marL="457200" rtl="0" algn="l">
              <a:lnSpc>
                <a:spcPct val="100000"/>
              </a:lnSpc>
              <a:spcBef>
                <a:spcPts val="0"/>
              </a:spcBef>
              <a:spcAft>
                <a:spcPts val="0"/>
              </a:spcAft>
              <a:buSzPts val="1400"/>
              <a:buChar char="-"/>
            </a:pPr>
            <a:r>
              <a:rPr lang="en-US"/>
              <a:t>Different target variables could be considered. Here, we considered price but in future, it would be interesting to consider price/distance and surge multiplier also</a:t>
            </a:r>
            <a:endParaRPr/>
          </a:p>
          <a:p>
            <a:pPr indent="-317500" lvl="0" marL="457200" rtl="0" algn="l">
              <a:lnSpc>
                <a:spcPct val="100000"/>
              </a:lnSpc>
              <a:spcBef>
                <a:spcPts val="0"/>
              </a:spcBef>
              <a:spcAft>
                <a:spcPts val="0"/>
              </a:spcAft>
              <a:buSzPts val="1400"/>
              <a:buChar char="-"/>
            </a:pPr>
            <a:r>
              <a:rPr lang="en-US"/>
              <a:t>Data background: Things were a bit weird when we did not know about the data collection process. Were confused about why all cab categories have equal number of rides (one would expect Luxury cab rides to be much less than UberX rides). It only made sense when we researched about the data collection approach</a:t>
            </a:r>
            <a:endParaRPr/>
          </a:p>
          <a:p>
            <a:pPr indent="-317500" lvl="0" marL="457200" rtl="0" algn="l">
              <a:lnSpc>
                <a:spcPct val="100000"/>
              </a:lnSpc>
              <a:spcBef>
                <a:spcPts val="0"/>
              </a:spcBef>
              <a:spcAft>
                <a:spcPts val="0"/>
              </a:spcAft>
              <a:buSzPts val="1400"/>
              <a:buChar char="-"/>
            </a:pPr>
            <a:r>
              <a:rPr lang="en-US"/>
              <a:t>Sustainability: Uber is offering a lower price, but is this sustainable? it will reduce the profits and can run them out of business. It would be interesting to futherinvestigate this</a:t>
            </a:r>
            <a:endParaRPr/>
          </a:p>
        </p:txBody>
      </p:sp>
      <p:sp>
        <p:nvSpPr>
          <p:cNvPr id="608" name="Google Shape;608;ga07aa82234_0_8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07aa82234_0_7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ga07aa82234_0_7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ga07aa82234_0_7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07aa82234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ga07aa82234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a07aa82234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ga07aa82234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a07aa82234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ga07aa82234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04a5a768d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ga04a5a768d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0abc2bfc9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ga0abc2bfc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a0abc2bfc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ga0abc2bfc9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04a5a768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are some questions that we are interested to answer with the use of data and analytics</a:t>
            </a:r>
            <a:endParaRPr/>
          </a:p>
        </p:txBody>
      </p:sp>
      <p:sp>
        <p:nvSpPr>
          <p:cNvPr id="157" name="Google Shape;157;ga04a5a768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Uber has been in the market since 2009</a:t>
            </a:r>
            <a:endParaRPr/>
          </a:p>
          <a:p>
            <a:pPr indent="0" lvl="0" marL="0" rtl="0" algn="l">
              <a:lnSpc>
                <a:spcPct val="100000"/>
              </a:lnSpc>
              <a:spcBef>
                <a:spcPts val="0"/>
              </a:spcBef>
              <a:spcAft>
                <a:spcPts val="0"/>
              </a:spcAft>
              <a:buSzPts val="1400"/>
              <a:buNone/>
            </a:pPr>
            <a:r>
              <a:rPr lang="en-US"/>
              <a:t>Lyft entered in 2012 and has been stealing Uber’s market share continuously.</a:t>
            </a:r>
            <a:endParaRPr/>
          </a:p>
          <a:p>
            <a:pPr indent="-317500" lvl="0" marL="457200" rtl="0" algn="l">
              <a:lnSpc>
                <a:spcPct val="100000"/>
              </a:lnSpc>
              <a:spcBef>
                <a:spcPts val="0"/>
              </a:spcBef>
              <a:spcAft>
                <a:spcPts val="0"/>
              </a:spcAft>
              <a:buSzPts val="1400"/>
              <a:buChar char="-"/>
            </a:pPr>
            <a:r>
              <a:rPr lang="en-US"/>
              <a:t>We are interested in finding out if Uber has responded to this situation.</a:t>
            </a:r>
            <a:endParaRPr/>
          </a:p>
        </p:txBody>
      </p:sp>
      <p:sp>
        <p:nvSpPr>
          <p:cNvPr id="710" name="Google Shape;7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a0babdff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(Potential to move to appendix) </a:t>
            </a:r>
            <a:endParaRPr/>
          </a:p>
          <a:p>
            <a:pPr indent="-317500" lvl="0" marL="457200" rtl="0" algn="l">
              <a:lnSpc>
                <a:spcPct val="100000"/>
              </a:lnSpc>
              <a:spcBef>
                <a:spcPts val="0"/>
              </a:spcBef>
              <a:spcAft>
                <a:spcPts val="0"/>
              </a:spcAft>
              <a:buSzPts val="1400"/>
              <a:buChar char="-"/>
            </a:pPr>
            <a:r>
              <a:rPr lang="en-US"/>
              <a:t>Lyft prices increase when there is less visibility</a:t>
            </a:r>
            <a:endParaRPr/>
          </a:p>
          <a:p>
            <a:pPr indent="-317500" lvl="0" marL="457200" rtl="0" algn="l">
              <a:lnSpc>
                <a:spcPct val="100000"/>
              </a:lnSpc>
              <a:spcBef>
                <a:spcPts val="0"/>
              </a:spcBef>
              <a:spcAft>
                <a:spcPts val="0"/>
              </a:spcAft>
              <a:buSzPts val="1400"/>
              <a:buChar char="-"/>
            </a:pPr>
            <a:r>
              <a:rPr lang="en-US"/>
              <a:t>Uber prices are mostly agnostic to visibility</a:t>
            </a:r>
            <a:endParaRPr/>
          </a:p>
        </p:txBody>
      </p:sp>
      <p:sp>
        <p:nvSpPr>
          <p:cNvPr id="728" name="Google Shape;728;ga0babdff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a0babdff7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(Potential to move to appendix) </a:t>
            </a:r>
            <a:endParaRPr/>
          </a:p>
          <a:p>
            <a:pPr indent="-317500" lvl="0" marL="457200" rtl="0" algn="l">
              <a:spcBef>
                <a:spcPts val="0"/>
              </a:spcBef>
              <a:spcAft>
                <a:spcPts val="0"/>
              </a:spcAft>
              <a:buSzPts val="1400"/>
              <a:buChar char="-"/>
            </a:pPr>
            <a:r>
              <a:rPr lang="en-US"/>
              <a:t>Lyft: No clear pattern, but price spiked at 11am, 10pm, 0am</a:t>
            </a:r>
            <a:endParaRPr/>
          </a:p>
          <a:p>
            <a:pPr indent="-317500" lvl="0" marL="457200" rtl="0" algn="l">
              <a:spcBef>
                <a:spcPts val="0"/>
              </a:spcBef>
              <a:spcAft>
                <a:spcPts val="0"/>
              </a:spcAft>
              <a:buSzPts val="1400"/>
              <a:buChar char="-"/>
            </a:pPr>
            <a:r>
              <a:rPr lang="en-US"/>
              <a:t>Uber: Price drops approaching noon before picking up again</a:t>
            </a:r>
            <a:endParaRPr/>
          </a:p>
        </p:txBody>
      </p:sp>
      <p:sp>
        <p:nvSpPr>
          <p:cNvPr id="745" name="Google Shape;745;ga0babdff7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a0babdff7b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(Potential to move to appendix) the humidity and wind speed is also high causing the weather to be pretty harsh during this season.</a:t>
            </a:r>
            <a:endParaRPr/>
          </a:p>
        </p:txBody>
      </p:sp>
      <p:sp>
        <p:nvSpPr>
          <p:cNvPr id="763" name="Google Shape;763;ga0babdff7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04a5a768d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No publicly available data for the actual rides taken by customers</a:t>
            </a:r>
            <a:endParaRPr/>
          </a:p>
          <a:p>
            <a:pPr indent="-317500" lvl="0" marL="457200" rtl="0" algn="l">
              <a:lnSpc>
                <a:spcPct val="100000"/>
              </a:lnSpc>
              <a:spcBef>
                <a:spcPts val="0"/>
              </a:spcBef>
              <a:spcAft>
                <a:spcPts val="0"/>
              </a:spcAft>
              <a:buSzPts val="1400"/>
              <a:buChar char="-"/>
            </a:pPr>
            <a:r>
              <a:rPr lang="en-US"/>
              <a:t>Find some alternative way</a:t>
            </a:r>
            <a:endParaRPr/>
          </a:p>
          <a:p>
            <a:pPr indent="-317500" lvl="1" marL="914400" rtl="0" algn="l">
              <a:lnSpc>
                <a:spcPct val="100000"/>
              </a:lnSpc>
              <a:spcBef>
                <a:spcPts val="0"/>
              </a:spcBef>
              <a:spcAft>
                <a:spcPts val="0"/>
              </a:spcAft>
              <a:buSzPts val="1400"/>
              <a:buChar char="-"/>
            </a:pPr>
            <a:r>
              <a:rPr lang="en-US"/>
              <a:t>Cab prices are always available on the app for all the locations</a:t>
            </a:r>
            <a:endParaRPr/>
          </a:p>
          <a:p>
            <a:pPr indent="-317500" lvl="1" marL="914400" rtl="0" algn="l">
              <a:lnSpc>
                <a:spcPct val="100000"/>
              </a:lnSpc>
              <a:spcBef>
                <a:spcPts val="0"/>
              </a:spcBef>
              <a:spcAft>
                <a:spcPts val="0"/>
              </a:spcAft>
              <a:buSzPts val="1400"/>
              <a:buChar char="-"/>
            </a:pPr>
            <a:r>
              <a:rPr lang="en-US"/>
              <a:t>Just a matter of saving that data</a:t>
            </a:r>
            <a:endParaRPr/>
          </a:p>
          <a:p>
            <a:pPr indent="-317500" lvl="1" marL="914400" rtl="0" algn="l">
              <a:lnSpc>
                <a:spcPct val="100000"/>
              </a:lnSpc>
              <a:spcBef>
                <a:spcPts val="0"/>
              </a:spcBef>
              <a:spcAft>
                <a:spcPts val="0"/>
              </a:spcAft>
              <a:buSzPts val="1400"/>
              <a:buChar char="-"/>
            </a:pPr>
            <a:r>
              <a:rPr lang="en-US"/>
              <a:t>Chose 12 hot locations in boston and created an application that stores the cab prices between these locations regularly along with the weather conditions</a:t>
            </a:r>
            <a:endParaRPr/>
          </a:p>
        </p:txBody>
      </p:sp>
      <p:sp>
        <p:nvSpPr>
          <p:cNvPr id="169" name="Google Shape;169;ga04a5a768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4a5a768d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Here’s what the application looks like:</a:t>
            </a:r>
            <a:endParaRPr/>
          </a:p>
          <a:p>
            <a:pPr indent="-317500" lvl="0" marL="457200" rtl="0" algn="l">
              <a:lnSpc>
                <a:spcPct val="100000"/>
              </a:lnSpc>
              <a:spcBef>
                <a:spcPts val="0"/>
              </a:spcBef>
              <a:spcAft>
                <a:spcPts val="0"/>
              </a:spcAft>
              <a:buSzPts val="1400"/>
              <a:buChar char="-"/>
            </a:pPr>
            <a:r>
              <a:rPr lang="en-US"/>
              <a:t>Walk through each steps</a:t>
            </a:r>
            <a:endParaRPr/>
          </a:p>
          <a:p>
            <a:pPr indent="-317500" lvl="1" marL="914400" rtl="0" algn="l">
              <a:lnSpc>
                <a:spcPct val="100000"/>
              </a:lnSpc>
              <a:spcBef>
                <a:spcPts val="0"/>
              </a:spcBef>
              <a:spcAft>
                <a:spcPts val="0"/>
              </a:spcAft>
              <a:buSzPts val="1400"/>
              <a:buChar char="-"/>
            </a:pPr>
            <a:r>
              <a:rPr lang="en-US"/>
              <a:t>An automated application was written in Scala which triggers every 5 minutes</a:t>
            </a:r>
            <a:endParaRPr/>
          </a:p>
          <a:p>
            <a:pPr indent="-317500" lvl="1" marL="914400" rtl="0" algn="l">
              <a:lnSpc>
                <a:spcPct val="100000"/>
              </a:lnSpc>
              <a:spcBef>
                <a:spcPts val="0"/>
              </a:spcBef>
              <a:spcAft>
                <a:spcPts val="0"/>
              </a:spcAft>
              <a:buSzPts val="1400"/>
              <a:buChar char="-"/>
            </a:pPr>
            <a:r>
              <a:rPr lang="en-US"/>
              <a:t>Makes API request to Lyft and Uber to get cab prices for the hot locations in Boston</a:t>
            </a:r>
            <a:endParaRPr/>
          </a:p>
          <a:p>
            <a:pPr indent="-317500" lvl="1" marL="914400" rtl="0" algn="l">
              <a:lnSpc>
                <a:spcPct val="100000"/>
              </a:lnSpc>
              <a:spcBef>
                <a:spcPts val="0"/>
              </a:spcBef>
              <a:spcAft>
                <a:spcPts val="0"/>
              </a:spcAft>
              <a:buSzPts val="1400"/>
              <a:buChar char="-"/>
            </a:pPr>
            <a:r>
              <a:rPr lang="en-US"/>
              <a:t>At the same time makes a request to weather API to get weather data during that time</a:t>
            </a:r>
            <a:endParaRPr/>
          </a:p>
          <a:p>
            <a:pPr indent="-317500" lvl="1" marL="914400" rtl="0" algn="l">
              <a:lnSpc>
                <a:spcPct val="100000"/>
              </a:lnSpc>
              <a:spcBef>
                <a:spcPts val="0"/>
              </a:spcBef>
              <a:spcAft>
                <a:spcPts val="0"/>
              </a:spcAft>
              <a:buSzPts val="1400"/>
              <a:buChar char="-"/>
            </a:pPr>
            <a:r>
              <a:rPr lang="en-US"/>
              <a:t>It joins the data so that one row represents one ride details and corresponding weather</a:t>
            </a:r>
            <a:endParaRPr/>
          </a:p>
          <a:p>
            <a:pPr indent="-317500" lvl="1" marL="914400" rtl="0" algn="l">
              <a:lnSpc>
                <a:spcPct val="100000"/>
              </a:lnSpc>
              <a:spcBef>
                <a:spcPts val="0"/>
              </a:spcBef>
              <a:spcAft>
                <a:spcPts val="0"/>
              </a:spcAft>
              <a:buSzPts val="1400"/>
              <a:buChar char="-"/>
            </a:pPr>
            <a:r>
              <a:rPr lang="en-US"/>
              <a:t>And finally stacks uber and lyft data together to create a single view</a:t>
            </a:r>
            <a:endParaRPr/>
          </a:p>
        </p:txBody>
      </p:sp>
      <p:sp>
        <p:nvSpPr>
          <p:cNvPr id="181" name="Google Shape;181;ga04a5a768d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04a5a768d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Data collected in Nov and Dec of 2018: Cold weather conditions</a:t>
            </a:r>
            <a:endParaRPr/>
          </a:p>
          <a:p>
            <a:pPr indent="-317500" lvl="0" marL="457200" rtl="0" algn="l">
              <a:lnSpc>
                <a:spcPct val="100000"/>
              </a:lnSpc>
              <a:spcBef>
                <a:spcPts val="0"/>
              </a:spcBef>
              <a:spcAft>
                <a:spcPts val="0"/>
              </a:spcAft>
              <a:buSzPts val="1400"/>
              <a:buChar char="-"/>
            </a:pPr>
            <a:r>
              <a:rPr lang="en-US"/>
              <a:t>17 days</a:t>
            </a:r>
            <a:endParaRPr/>
          </a:p>
          <a:p>
            <a:pPr indent="-317500" lvl="0" marL="457200" rtl="0" algn="l">
              <a:lnSpc>
                <a:spcPct val="100000"/>
              </a:lnSpc>
              <a:spcBef>
                <a:spcPts val="0"/>
              </a:spcBef>
              <a:spcAft>
                <a:spcPts val="0"/>
              </a:spcAft>
              <a:buSzPts val="1400"/>
              <a:buChar char="-"/>
            </a:pPr>
            <a:r>
              <a:rPr lang="en-US"/>
              <a:t>around 700k rides</a:t>
            </a:r>
            <a:endParaRPr/>
          </a:p>
          <a:p>
            <a:pPr indent="-317500" lvl="0" marL="457200" rtl="0" algn="l">
              <a:lnSpc>
                <a:spcPct val="100000"/>
              </a:lnSpc>
              <a:spcBef>
                <a:spcPts val="0"/>
              </a:spcBef>
              <a:spcAft>
                <a:spcPts val="0"/>
              </a:spcAft>
              <a:buSzPts val="1400"/>
              <a:buChar char="-"/>
            </a:pPr>
            <a:r>
              <a:rPr lang="en-US"/>
              <a:t>56 columns which include (examples from categories)</a:t>
            </a:r>
            <a:endParaRPr/>
          </a:p>
          <a:p>
            <a:pPr indent="-317500" lvl="0" marL="457200" rtl="0" algn="l">
              <a:lnSpc>
                <a:spcPct val="100000"/>
              </a:lnSpc>
              <a:spcBef>
                <a:spcPts val="0"/>
              </a:spcBef>
              <a:spcAft>
                <a:spcPts val="0"/>
              </a:spcAft>
              <a:buSzPts val="1400"/>
              <a:buChar char="-"/>
            </a:pPr>
            <a:r>
              <a:rPr lang="en-US"/>
              <a:t>Learned Excel and Minitab in homeworks, wanted to try something different, so went ahead with Python.</a:t>
            </a:r>
            <a:endParaRPr/>
          </a:p>
        </p:txBody>
      </p:sp>
      <p:sp>
        <p:nvSpPr>
          <p:cNvPr id="210" name="Google Shape;210;ga04a5a768d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bacd518ef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9bacd518ef_1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started by exploring the data to find out some initial insights and relationships in the data</a:t>
            </a:r>
            <a:endParaRPr/>
          </a:p>
        </p:txBody>
      </p:sp>
      <p:sp>
        <p:nvSpPr>
          <p:cNvPr id="223" name="Google Shape;223;g9bacd518ef_1_1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04a5a768d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started with some univariate analysis</a:t>
            </a:r>
            <a:endParaRPr/>
          </a:p>
          <a:p>
            <a:pPr indent="-317500" lvl="0" marL="457200" rtl="0" algn="l">
              <a:lnSpc>
                <a:spcPct val="100000"/>
              </a:lnSpc>
              <a:spcBef>
                <a:spcPts val="0"/>
              </a:spcBef>
              <a:spcAft>
                <a:spcPts val="0"/>
              </a:spcAft>
              <a:buSzPts val="1400"/>
              <a:buChar char="-"/>
            </a:pPr>
            <a:r>
              <a:rPr lang="en-US"/>
              <a:t>Price of Uber seems to be significantly lower than that of Lyft.</a:t>
            </a:r>
            <a:endParaRPr/>
          </a:p>
          <a:p>
            <a:pPr indent="-317500" lvl="0" marL="457200" rtl="0" algn="l">
              <a:lnSpc>
                <a:spcPct val="100000"/>
              </a:lnSpc>
              <a:spcBef>
                <a:spcPts val="0"/>
              </a:spcBef>
              <a:spcAft>
                <a:spcPts val="0"/>
              </a:spcAft>
              <a:buSzPts val="1400"/>
              <a:buChar char="-"/>
            </a:pPr>
            <a:r>
              <a:rPr lang="en-US"/>
              <a:t>Looks like Uber’s response has been it competitive pricing over Lyft</a:t>
            </a:r>
            <a:endParaRPr/>
          </a:p>
          <a:p>
            <a:pPr indent="-317500" lvl="0" marL="457200" rtl="0" algn="l">
              <a:lnSpc>
                <a:spcPct val="100000"/>
              </a:lnSpc>
              <a:spcBef>
                <a:spcPts val="0"/>
              </a:spcBef>
              <a:spcAft>
                <a:spcPts val="0"/>
              </a:spcAft>
              <a:buSzPts val="1400"/>
              <a:buChar char="-"/>
            </a:pPr>
            <a:r>
              <a:rPr lang="en-US"/>
              <a:t>To confirm this, we’ll have to check if the difference is statistically significant</a:t>
            </a:r>
            <a:endParaRPr/>
          </a:p>
        </p:txBody>
      </p:sp>
      <p:sp>
        <p:nvSpPr>
          <p:cNvPr id="230" name="Google Shape;230;ga04a5a768d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95" name="Shape 95"/>
        <p:cNvGrpSpPr/>
        <p:nvPr/>
      </p:nvGrpSpPr>
      <p:grpSpPr>
        <a:xfrm>
          <a:off x="0" y="0"/>
          <a:ext cx="0" cy="0"/>
          <a:chOff x="0" y="0"/>
          <a:chExt cx="0" cy="0"/>
        </a:xfrm>
      </p:grpSpPr>
      <p:grpSp>
        <p:nvGrpSpPr>
          <p:cNvPr id="96" name="Google Shape;96;p14"/>
          <p:cNvGrpSpPr/>
          <p:nvPr/>
        </p:nvGrpSpPr>
        <p:grpSpPr>
          <a:xfrm>
            <a:off x="-874215" y="3410412"/>
            <a:ext cx="4165870" cy="5170206"/>
            <a:chOff x="-874215" y="3410412"/>
            <a:chExt cx="4165870" cy="5170206"/>
          </a:xfrm>
        </p:grpSpPr>
        <p:sp>
          <p:nvSpPr>
            <p:cNvPr id="97" name="Google Shape;97;p14"/>
            <p:cNvSpPr/>
            <p:nvPr/>
          </p:nvSpPr>
          <p:spPr>
            <a:xfrm rot="-2700000">
              <a:off x="-593721" y="4583741"/>
              <a:ext cx="1354347" cy="1354347"/>
            </a:xfrm>
            <a:prstGeom prst="roundRect">
              <a:avLst>
                <a:gd fmla="val 16667" name="adj"/>
              </a:avLst>
            </a:pr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rot="-2700000">
              <a:off x="-593720" y="6369410"/>
              <a:ext cx="1354347" cy="1354347"/>
            </a:xfrm>
            <a:prstGeom prst="roundRect">
              <a:avLst>
                <a:gd fmla="val 16667" name="adj"/>
              </a:avLst>
            </a:pr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rot="-2700000">
              <a:off x="531546" y="3690907"/>
              <a:ext cx="1354347" cy="1354347"/>
            </a:xfrm>
            <a:prstGeom prst="roundRect">
              <a:avLst>
                <a:gd fmla="val 16667" name="adj"/>
              </a:avLst>
            </a:pr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rot="-2700000">
              <a:off x="531547" y="5476576"/>
              <a:ext cx="1354347" cy="1354347"/>
            </a:xfrm>
            <a:prstGeom prst="roundRect">
              <a:avLst>
                <a:gd fmla="val 16667" name="adj"/>
              </a:avLst>
            </a:prstGeom>
            <a:noFill/>
            <a:ln cap="flat" cmpd="sng" w="12700">
              <a:solidFill>
                <a:srgbClr val="1AA3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rot="-2700000">
              <a:off x="1656812" y="4583741"/>
              <a:ext cx="1354347" cy="1354347"/>
            </a:xfrm>
            <a:prstGeom prst="roundRect">
              <a:avLst>
                <a:gd fmla="val 16667" name="adj"/>
              </a:avLst>
            </a:pr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rot="-2700000">
              <a:off x="1656813" y="6369410"/>
              <a:ext cx="1354347" cy="1354347"/>
            </a:xfrm>
            <a:prstGeom prst="roundRect">
              <a:avLst>
                <a:gd fmla="val 16667" name="adj"/>
              </a:avLst>
            </a:pr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4"/>
            <p:cNvSpPr/>
            <p:nvPr/>
          </p:nvSpPr>
          <p:spPr>
            <a:xfrm rot="-2700000">
              <a:off x="123991" y="5961858"/>
              <a:ext cx="2169452" cy="2169452"/>
            </a:xfrm>
            <a:prstGeom prst="roundRect">
              <a:avLst>
                <a:gd fmla="val 16667" name="adj"/>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4" name="Google Shape;104;p14"/>
          <p:cNvSpPr/>
          <p:nvPr/>
        </p:nvSpPr>
        <p:spPr>
          <a:xfrm>
            <a:off x="0" y="3429000"/>
            <a:ext cx="4432300" cy="3429000"/>
          </a:xfrm>
          <a:prstGeom prst="rect">
            <a:avLst/>
          </a:prstGeom>
          <a:solidFill>
            <a:schemeClr val="lt1">
              <a:alpha val="6156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4"/>
          <p:cNvSpPr/>
          <p:nvPr/>
        </p:nvSpPr>
        <p:spPr>
          <a:xfrm>
            <a:off x="11747500" y="366740"/>
            <a:ext cx="444500" cy="444500"/>
          </a:xfrm>
          <a:prstGeom prst="rect">
            <a:avLst/>
          </a:prstGeom>
          <a:solidFill>
            <a:srgbClr val="F6AF2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604838" y="307975"/>
            <a:ext cx="10982325" cy="89217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Century Gothic"/>
              <a:buNone/>
              <a:defRPr b="1" sz="3200">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04838" y="1825625"/>
            <a:ext cx="10982325" cy="4351338"/>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atin typeface="Calibri"/>
                <a:ea typeface="Calibri"/>
                <a:cs typeface="Calibri"/>
                <a:sym typeface="Calibri"/>
              </a:defRPr>
            </a:lvl1pPr>
            <a:lvl2pPr indent="-355600" lvl="1" marL="914400" algn="l">
              <a:lnSpc>
                <a:spcPct val="90000"/>
              </a:lnSpc>
              <a:spcBef>
                <a:spcPts val="5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90000"/>
              </a:lnSpc>
              <a:spcBef>
                <a:spcPts val="50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90000"/>
              </a:lnSpc>
              <a:spcBef>
                <a:spcPts val="50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90000"/>
              </a:lnSpc>
              <a:spcBef>
                <a:spcPts val="500"/>
              </a:spcBef>
              <a:spcAft>
                <a:spcPts val="0"/>
              </a:spcAft>
              <a:buClr>
                <a:schemeClr val="dk1"/>
              </a:buClr>
              <a:buSzPts val="1600"/>
              <a:buChar char="•"/>
              <a:defRPr sz="16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60483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p:nvPr/>
        </p:nvSpPr>
        <p:spPr>
          <a:xfrm>
            <a:off x="11508068" y="6244824"/>
            <a:ext cx="586815" cy="526105"/>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solidFill>
            <a:srgbClr val="FD59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3"/>
          <p:cNvSpPr txBox="1"/>
          <p:nvPr>
            <p:ph idx="12" type="sldNum"/>
          </p:nvPr>
        </p:nvSpPr>
        <p:spPr>
          <a:xfrm>
            <a:off x="11677650" y="6384925"/>
            <a:ext cx="395288"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grpSp>
        <p:nvGrpSpPr>
          <p:cNvPr id="33" name="Google Shape;33;p5"/>
          <p:cNvGrpSpPr/>
          <p:nvPr/>
        </p:nvGrpSpPr>
        <p:grpSpPr>
          <a:xfrm>
            <a:off x="0" y="0"/>
            <a:ext cx="12192001" cy="6858000"/>
            <a:chOff x="0" y="0"/>
            <a:chExt cx="12192001" cy="6858000"/>
          </a:xfrm>
        </p:grpSpPr>
        <p:pic>
          <p:nvPicPr>
            <p:cNvPr descr="A close up of a black background&#10;&#10;Description automatically generated" id="34" name="Google Shape;34;p5"/>
            <p:cNvPicPr preferRelativeResize="0"/>
            <p:nvPr/>
          </p:nvPicPr>
          <p:blipFill rotWithShape="1">
            <a:blip r:embed="rId2">
              <a:alphaModFix/>
            </a:blip>
            <a:srcRect b="37070" l="12704" r="12704" t="0"/>
            <a:stretch/>
          </p:blipFill>
          <p:spPr>
            <a:xfrm>
              <a:off x="1" y="1"/>
              <a:ext cx="12192000" cy="6857999"/>
            </a:xfrm>
            <a:prstGeom prst="rect">
              <a:avLst/>
            </a:prstGeom>
            <a:noFill/>
            <a:ln>
              <a:noFill/>
            </a:ln>
          </p:spPr>
        </p:pic>
        <p:sp>
          <p:nvSpPr>
            <p:cNvPr id="35" name="Google Shape;35;p5"/>
            <p:cNvSpPr/>
            <p:nvPr/>
          </p:nvSpPr>
          <p:spPr>
            <a:xfrm>
              <a:off x="0" y="0"/>
              <a:ext cx="12191999" cy="6857999"/>
            </a:xfrm>
            <a:prstGeom prst="rect">
              <a:avLst/>
            </a:prstGeom>
            <a:solidFill>
              <a:schemeClr val="lt1">
                <a:alpha val="9529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 name="Google Shape;36;p5"/>
          <p:cNvSpPr/>
          <p:nvPr/>
        </p:nvSpPr>
        <p:spPr>
          <a:xfrm>
            <a:off x="11508068" y="6244824"/>
            <a:ext cx="586815" cy="526105"/>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solidFill>
            <a:srgbClr val="FD59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5"/>
          <p:cNvSpPr txBox="1"/>
          <p:nvPr>
            <p:ph type="title"/>
          </p:nvPr>
        </p:nvSpPr>
        <p:spPr>
          <a:xfrm>
            <a:off x="604838" y="307975"/>
            <a:ext cx="10982325" cy="89217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Century Gothic"/>
              <a:buNone/>
              <a:defRPr b="1" sz="3200">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604838" y="1825625"/>
            <a:ext cx="10982325" cy="4351338"/>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atin typeface="Calibri"/>
                <a:ea typeface="Calibri"/>
                <a:cs typeface="Calibri"/>
                <a:sym typeface="Calibri"/>
              </a:defRPr>
            </a:lvl1pPr>
            <a:lvl2pPr indent="-355600" lvl="1" marL="914400" algn="l">
              <a:lnSpc>
                <a:spcPct val="90000"/>
              </a:lnSpc>
              <a:spcBef>
                <a:spcPts val="5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90000"/>
              </a:lnSpc>
              <a:spcBef>
                <a:spcPts val="50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90000"/>
              </a:lnSpc>
              <a:spcBef>
                <a:spcPts val="50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90000"/>
              </a:lnSpc>
              <a:spcBef>
                <a:spcPts val="500"/>
              </a:spcBef>
              <a:spcAft>
                <a:spcPts val="0"/>
              </a:spcAft>
              <a:buClr>
                <a:schemeClr val="dk1"/>
              </a:buClr>
              <a:buSzPts val="1600"/>
              <a:buChar char="•"/>
              <a:defRPr sz="16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60483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1677650" y="6384925"/>
            <a:ext cx="395288"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6.png"/><Relationship Id="rId6" Type="http://schemas.openxmlformats.org/officeDocument/2006/relationships/image" Target="../media/image6.png"/><Relationship Id="rId7"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statista.com/chart/17261/lyft-vs-uber/" TargetMode="External"/><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secondmeasure.com/datapoints/rideshare-industry-overview/" TargetMode="Externa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6.png"/><Relationship Id="rId5" Type="http://schemas.openxmlformats.org/officeDocument/2006/relationships/image" Target="../media/image29.png"/><Relationship Id="rId6"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6.png"/><Relationship Id="rId6"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brllrb/uber-and-lyft-dataset-boston-ma"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595959"/>
            </a:gs>
          </a:gsLst>
          <a:lin ang="2400000" scaled="0"/>
        </a:gradFill>
      </p:bgPr>
    </p:bg>
    <p:spTree>
      <p:nvGrpSpPr>
        <p:cNvPr id="113" name="Shape 113"/>
        <p:cNvGrpSpPr/>
        <p:nvPr/>
      </p:nvGrpSpPr>
      <p:grpSpPr>
        <a:xfrm>
          <a:off x="0" y="0"/>
          <a:ext cx="0" cy="0"/>
          <a:chOff x="0" y="0"/>
          <a:chExt cx="0" cy="0"/>
        </a:xfrm>
      </p:grpSpPr>
      <p:sp>
        <p:nvSpPr>
          <p:cNvPr id="114" name="Google Shape;114;p15"/>
          <p:cNvSpPr txBox="1"/>
          <p:nvPr/>
        </p:nvSpPr>
        <p:spPr>
          <a:xfrm>
            <a:off x="857375" y="876652"/>
            <a:ext cx="4326300" cy="952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lt1"/>
                </a:solidFill>
                <a:latin typeface="Calibri"/>
                <a:ea typeface="Calibri"/>
                <a:cs typeface="Calibri"/>
                <a:sym typeface="Calibri"/>
              </a:rPr>
              <a:t>Lyft vs. Uber</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857370" y="3208525"/>
            <a:ext cx="5641500" cy="7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latin typeface="Calibri"/>
                <a:ea typeface="Calibri"/>
                <a:cs typeface="Calibri"/>
                <a:sym typeface="Calibri"/>
              </a:rPr>
              <a:t>DROMB8114: Applied Regression Analysis</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857375" y="4602824"/>
            <a:ext cx="2773800" cy="1661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Group </a:t>
            </a:r>
            <a:r>
              <a:rPr b="0" i="0" lang="en-US" sz="1400" u="none" cap="none" strike="noStrike">
                <a:solidFill>
                  <a:schemeClr val="lt1"/>
                </a:solidFill>
                <a:latin typeface="Calibri"/>
                <a:ea typeface="Calibri"/>
                <a:cs typeface="Calibri"/>
                <a:sym typeface="Calibri"/>
              </a:rPr>
              <a:t>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Anunay Sanganal</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Bihui Sun</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Haoran Sun</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Sarthak Tiwari</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Skand Upmanyu</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Youngkeun Yoon</a:t>
            </a:r>
            <a:endParaRPr>
              <a:solidFill>
                <a:schemeClr val="lt1"/>
              </a:solidFill>
              <a:latin typeface="Calibri"/>
              <a:ea typeface="Calibri"/>
              <a:cs typeface="Calibri"/>
              <a:sym typeface="Calibri"/>
            </a:endParaRPr>
          </a:p>
        </p:txBody>
      </p:sp>
      <p:sp>
        <p:nvSpPr>
          <p:cNvPr id="117" name="Google Shape;117;p15"/>
          <p:cNvSpPr/>
          <p:nvPr/>
        </p:nvSpPr>
        <p:spPr>
          <a:xfrm flipH="1" rot="466757">
            <a:off x="5756034" y="-373694"/>
            <a:ext cx="6569891" cy="7605389"/>
          </a:xfrm>
          <a:custGeom>
            <a:rect b="b" l="l" r="r" t="t"/>
            <a:pathLst>
              <a:path extrusionOk="0" h="7605389" w="6569891">
                <a:moveTo>
                  <a:pt x="925551" y="0"/>
                </a:moveTo>
                <a:lnTo>
                  <a:pt x="6569891" y="797443"/>
                </a:lnTo>
                <a:cubicBezTo>
                  <a:pt x="5719418" y="1602932"/>
                  <a:pt x="3569620" y="4220578"/>
                  <a:pt x="5801637" y="7605389"/>
                </a:cubicBezTo>
                <a:lnTo>
                  <a:pt x="0" y="6816258"/>
                </a:lnTo>
                <a:lnTo>
                  <a:pt x="925551" y="0"/>
                </a:lnTo>
                <a:close/>
              </a:path>
            </a:pathLst>
          </a:custGeom>
          <a:solidFill>
            <a:srgbClr val="A5A5A5">
              <a:alpha val="3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15"/>
          <p:cNvSpPr/>
          <p:nvPr/>
        </p:nvSpPr>
        <p:spPr>
          <a:xfrm flipH="1" rot="465910">
            <a:off x="6064520" y="-375935"/>
            <a:ext cx="6564386" cy="7599017"/>
          </a:xfrm>
          <a:custGeom>
            <a:rect b="b" l="l" r="r" t="t"/>
            <a:pathLst>
              <a:path extrusionOk="0" h="7605389" w="6569891">
                <a:moveTo>
                  <a:pt x="925551" y="0"/>
                </a:moveTo>
                <a:lnTo>
                  <a:pt x="6569891" y="797443"/>
                </a:lnTo>
                <a:cubicBezTo>
                  <a:pt x="5719418" y="1602932"/>
                  <a:pt x="3569620" y="4220578"/>
                  <a:pt x="5801637" y="7605389"/>
                </a:cubicBezTo>
                <a:lnTo>
                  <a:pt x="0" y="6816258"/>
                </a:lnTo>
                <a:lnTo>
                  <a:pt x="925551" y="0"/>
                </a:lnTo>
                <a:close/>
              </a:path>
            </a:pathLst>
          </a:cu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15"/>
          <p:cNvSpPr txBox="1"/>
          <p:nvPr/>
        </p:nvSpPr>
        <p:spPr>
          <a:xfrm>
            <a:off x="857385" y="1814236"/>
            <a:ext cx="3817200" cy="738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latin typeface="Calibri"/>
                <a:ea typeface="Calibri"/>
                <a:cs typeface="Calibri"/>
                <a:sym typeface="Calibri"/>
              </a:rPr>
              <a:t>Explaining Cab Prices Using Weather Conditions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52" name="Google Shape;252;p24"/>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24"/>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254" name="Google Shape;254;p24"/>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Lyft Prices are </a:t>
            </a:r>
            <a:r>
              <a:rPr b="1" lang="en-US" sz="3200">
                <a:solidFill>
                  <a:schemeClr val="lt1"/>
                </a:solidFill>
                <a:latin typeface="Calibri"/>
                <a:ea typeface="Calibri"/>
                <a:cs typeface="Calibri"/>
                <a:sym typeface="Calibri"/>
              </a:rPr>
              <a:t>Significantly Lower Priced</a:t>
            </a:r>
            <a:r>
              <a:rPr lang="en-US" sz="3200">
                <a:solidFill>
                  <a:schemeClr val="lt1"/>
                </a:solidFill>
                <a:latin typeface="Calibri"/>
                <a:ea typeface="Calibri"/>
                <a:cs typeface="Calibri"/>
                <a:sym typeface="Calibri"/>
              </a:rPr>
              <a:t> than Uber</a:t>
            </a:r>
            <a:endParaRPr b="0" i="0" sz="1400" u="none" cap="none" strike="noStrike">
              <a:solidFill>
                <a:srgbClr val="000000"/>
              </a:solidFill>
              <a:latin typeface="Arial"/>
              <a:ea typeface="Arial"/>
              <a:cs typeface="Arial"/>
              <a:sym typeface="Arial"/>
            </a:endParaRPr>
          </a:p>
        </p:txBody>
      </p:sp>
      <p:sp>
        <p:nvSpPr>
          <p:cNvPr id="255" name="Google Shape;255;p24"/>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F-Test: Single Factor ANOVA for Cab Company</a:t>
            </a:r>
            <a:endParaRPr b="1" i="0" sz="1600" u="none" cap="none" strike="noStrike">
              <a:solidFill>
                <a:srgbClr val="000000"/>
              </a:solidFill>
            </a:endParaRPr>
          </a:p>
        </p:txBody>
      </p:sp>
      <p:cxnSp>
        <p:nvCxnSpPr>
          <p:cNvPr id="256" name="Google Shape;256;p24"/>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257" name="Google Shape;257;p24"/>
          <p:cNvGraphicFramePr/>
          <p:nvPr/>
        </p:nvGraphicFramePr>
        <p:xfrm>
          <a:off x="5105350" y="1992700"/>
          <a:ext cx="3000000" cy="3000000"/>
        </p:xfrm>
        <a:graphic>
          <a:graphicData uri="http://schemas.openxmlformats.org/drawingml/2006/table">
            <a:tbl>
              <a:tblPr>
                <a:noFill/>
                <a:tableStyleId>{84C0CC7E-1703-45E5-9905-86835EA934C1}</a:tableStyleId>
              </a:tblPr>
              <a:tblGrid>
                <a:gridCol w="1333850"/>
                <a:gridCol w="1257175"/>
                <a:gridCol w="1349175"/>
                <a:gridCol w="1349175"/>
                <a:gridCol w="1349175"/>
              </a:tblGrid>
              <a:tr h="271875">
                <a:tc>
                  <a:txBody>
                    <a:bodyPr/>
                    <a:lstStyle/>
                    <a:p>
                      <a:pPr indent="0" lvl="0" marL="0" rtl="0" algn="l">
                        <a:spcBef>
                          <a:spcPts val="0"/>
                        </a:spcBef>
                        <a:spcAft>
                          <a:spcPts val="0"/>
                        </a:spcAft>
                        <a:buNone/>
                      </a:pPr>
                      <a:r>
                        <a:rPr lang="en-US" sz="1500">
                          <a:latin typeface="Calibri"/>
                          <a:ea typeface="Calibri"/>
                          <a:cs typeface="Calibri"/>
                          <a:sym typeface="Calibri"/>
                        </a:rPr>
                        <a:t>SUMMARY</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776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Groups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Count</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Sum</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Average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Variance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Lyft</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307408</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5333957.98</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17.35</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100.38</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Uber</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330568</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5221435.00</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15.80</a:t>
                      </a:r>
                      <a:endParaRPr b="1"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73.28</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graphicFrame>
        <p:nvGraphicFramePr>
          <p:cNvPr id="258" name="Google Shape;258;p24"/>
          <p:cNvGraphicFramePr/>
          <p:nvPr/>
        </p:nvGraphicFramePr>
        <p:xfrm>
          <a:off x="5105350" y="3801875"/>
          <a:ext cx="3000000" cy="3000000"/>
        </p:xfrm>
        <a:graphic>
          <a:graphicData uri="http://schemas.openxmlformats.org/drawingml/2006/table">
            <a:tbl>
              <a:tblPr>
                <a:noFill/>
                <a:tableStyleId>{84C0CC7E-1703-45E5-9905-86835EA934C1}</a:tableStyleId>
              </a:tblPr>
              <a:tblGrid>
                <a:gridCol w="2081200"/>
                <a:gridCol w="1321625"/>
                <a:gridCol w="926675"/>
                <a:gridCol w="1336825"/>
                <a:gridCol w="972225"/>
              </a:tblGrid>
              <a:tr h="401500">
                <a:tc>
                  <a:txBody>
                    <a:bodyPr/>
                    <a:lstStyle/>
                    <a:p>
                      <a:pPr indent="0" lvl="0" marL="0" rtl="0" algn="l">
                        <a:spcBef>
                          <a:spcPts val="0"/>
                        </a:spcBef>
                        <a:spcAft>
                          <a:spcPts val="0"/>
                        </a:spcAft>
                        <a:buNone/>
                      </a:pPr>
                      <a:r>
                        <a:rPr lang="en-US" sz="1500">
                          <a:latin typeface="Calibri"/>
                          <a:ea typeface="Calibri"/>
                          <a:cs typeface="Calibri"/>
                          <a:sym typeface="Calibri"/>
                        </a:rPr>
                        <a:t>ANOVA</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410000">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Source of Variation</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df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P-value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0000">
                <a:tc>
                  <a:txBody>
                    <a:bodyPr/>
                    <a:lstStyle/>
                    <a:p>
                      <a:pPr indent="0" lvl="0" marL="0" rtl="0" algn="l">
                        <a:spcBef>
                          <a:spcPts val="0"/>
                        </a:spcBef>
                        <a:spcAft>
                          <a:spcPts val="0"/>
                        </a:spcAft>
                        <a:buNone/>
                      </a:pPr>
                      <a:r>
                        <a:rPr lang="en-US" sz="1500">
                          <a:latin typeface="Calibri"/>
                          <a:ea typeface="Calibri"/>
                          <a:cs typeface="Calibri"/>
                          <a:sym typeface="Calibri"/>
                        </a:rPr>
                        <a:t>Between Groups</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385674.02</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4466.96</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0.00</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410000">
                <a:tc>
                  <a:txBody>
                    <a:bodyPr/>
                    <a:lstStyle/>
                    <a:p>
                      <a:pPr indent="0" lvl="0" marL="0" rtl="0" algn="l">
                        <a:spcBef>
                          <a:spcPts val="0"/>
                        </a:spcBef>
                        <a:spcAft>
                          <a:spcPts val="0"/>
                        </a:spcAft>
                        <a:buNone/>
                      </a:pPr>
                      <a:r>
                        <a:rPr lang="en-US" sz="1500">
                          <a:latin typeface="Calibri"/>
                          <a:ea typeface="Calibri"/>
                          <a:cs typeface="Calibri"/>
                          <a:sym typeface="Calibri"/>
                        </a:rPr>
                        <a:t>Within Groups</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55082209.36</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637974</a:t>
                      </a:r>
                      <a:endParaRPr sz="15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401500">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410000">
                <a:tc>
                  <a:txBody>
                    <a:bodyPr/>
                    <a:lstStyle/>
                    <a:p>
                      <a:pPr indent="0" lvl="0" marL="0" rtl="0" algn="l">
                        <a:spcBef>
                          <a:spcPts val="0"/>
                        </a:spcBef>
                        <a:spcAft>
                          <a:spcPts val="0"/>
                        </a:spcAft>
                        <a:buNone/>
                      </a:pPr>
                      <a:r>
                        <a:rPr lang="en-US" sz="1500">
                          <a:latin typeface="Calibri"/>
                          <a:ea typeface="Calibri"/>
                          <a:cs typeface="Calibri"/>
                          <a:sym typeface="Calibri"/>
                        </a:rPr>
                        <a:t>Total</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55467883.37</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637975</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sp>
        <p:nvSpPr>
          <p:cNvPr id="259" name="Google Shape;259;p24"/>
          <p:cNvSpPr txBox="1"/>
          <p:nvPr/>
        </p:nvSpPr>
        <p:spPr>
          <a:xfrm>
            <a:off x="534700" y="4206860"/>
            <a:ext cx="3905700" cy="11952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700">
                <a:latin typeface="Calibri"/>
                <a:ea typeface="Calibri"/>
                <a:cs typeface="Calibri"/>
                <a:sym typeface="Calibri"/>
              </a:rPr>
              <a:t>Since the p-value &lt; 0.05, </a:t>
            </a:r>
            <a:r>
              <a:rPr lang="en-US" sz="1700">
                <a:solidFill>
                  <a:schemeClr val="dk1"/>
                </a:solidFill>
                <a:latin typeface="Calibri"/>
                <a:ea typeface="Calibri"/>
                <a:cs typeface="Calibri"/>
                <a:sym typeface="Calibri"/>
              </a:rPr>
              <a:t>we </a:t>
            </a:r>
            <a:r>
              <a:rPr b="1" lang="en-US" sz="1700">
                <a:solidFill>
                  <a:schemeClr val="dk1"/>
                </a:solidFill>
                <a:latin typeface="Calibri"/>
                <a:ea typeface="Calibri"/>
                <a:cs typeface="Calibri"/>
                <a:sym typeface="Calibri"/>
              </a:rPr>
              <a:t>reject the Null Hypothesis</a:t>
            </a:r>
            <a:r>
              <a:rPr lang="en-US" sz="1700">
                <a:solidFill>
                  <a:schemeClr val="dk1"/>
                </a:solidFill>
                <a:latin typeface="Calibri"/>
                <a:ea typeface="Calibri"/>
                <a:cs typeface="Calibri"/>
                <a:sym typeface="Calibri"/>
              </a:rPr>
              <a:t> and conclude that </a:t>
            </a:r>
            <a:r>
              <a:rPr b="1" lang="en-US" sz="1700">
                <a:latin typeface="Calibri"/>
                <a:ea typeface="Calibri"/>
                <a:cs typeface="Calibri"/>
                <a:sym typeface="Calibri"/>
              </a:rPr>
              <a:t>Cab Company</a:t>
            </a:r>
            <a:r>
              <a:rPr lang="en-US" sz="1700">
                <a:latin typeface="Calibri"/>
                <a:ea typeface="Calibri"/>
                <a:cs typeface="Calibri"/>
                <a:sym typeface="Calibri"/>
              </a:rPr>
              <a:t> is a s</a:t>
            </a:r>
            <a:r>
              <a:rPr b="1" lang="en-US" sz="1700">
                <a:latin typeface="Calibri"/>
                <a:ea typeface="Calibri"/>
                <a:cs typeface="Calibri"/>
                <a:sym typeface="Calibri"/>
              </a:rPr>
              <a:t>ignificant feature</a:t>
            </a:r>
            <a:r>
              <a:rPr lang="en-US" sz="1700">
                <a:latin typeface="Calibri"/>
                <a:ea typeface="Calibri"/>
                <a:cs typeface="Calibri"/>
                <a:sym typeface="Calibri"/>
              </a:rPr>
              <a:t> for differentiating the price of the cab ride</a:t>
            </a:r>
            <a:endParaRPr b="0" i="0" sz="100" u="none" cap="none" strike="noStrike">
              <a:latin typeface="Arial"/>
              <a:ea typeface="Arial"/>
              <a:cs typeface="Arial"/>
              <a:sym typeface="Arial"/>
            </a:endParaRPr>
          </a:p>
        </p:txBody>
      </p:sp>
      <p:sp>
        <p:nvSpPr>
          <p:cNvPr id="260" name="Google Shape;260;p24"/>
          <p:cNvSpPr txBox="1"/>
          <p:nvPr/>
        </p:nvSpPr>
        <p:spPr>
          <a:xfrm>
            <a:off x="534700" y="2104125"/>
            <a:ext cx="4299000" cy="1809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700" u="sng">
                <a:latin typeface="Calibri"/>
                <a:ea typeface="Calibri"/>
                <a:cs typeface="Calibri"/>
                <a:sym typeface="Calibri"/>
              </a:rPr>
              <a:t>Hypotheses:</a:t>
            </a:r>
            <a:endParaRPr sz="1700" u="sng">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rPr lang="en-US" sz="1700">
                <a:latin typeface="Calibri"/>
                <a:ea typeface="Calibri"/>
                <a:cs typeface="Calibri"/>
                <a:sym typeface="Calibri"/>
              </a:rPr>
              <a:t>H</a:t>
            </a:r>
            <a:r>
              <a:rPr baseline="-25000" lang="en-US" sz="1700">
                <a:latin typeface="Calibri"/>
                <a:ea typeface="Calibri"/>
                <a:cs typeface="Calibri"/>
                <a:sym typeface="Calibri"/>
              </a:rPr>
              <a:t>0</a:t>
            </a:r>
            <a:r>
              <a:rPr lang="en-US" sz="1700">
                <a:latin typeface="Calibri"/>
                <a:ea typeface="Calibri"/>
                <a:cs typeface="Calibri"/>
                <a:sym typeface="Calibri"/>
              </a:rPr>
              <a:t>: There is no difference in the average price </a:t>
            </a:r>
            <a:endParaRPr sz="1700">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rPr lang="en-US" sz="1700">
                <a:latin typeface="Calibri"/>
                <a:ea typeface="Calibri"/>
                <a:cs typeface="Calibri"/>
                <a:sym typeface="Calibri"/>
              </a:rPr>
              <a:t>by cab company</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a</a:t>
            </a:r>
            <a:r>
              <a:rPr lang="en-US" sz="1700">
                <a:latin typeface="Calibri"/>
                <a:ea typeface="Calibri"/>
                <a:cs typeface="Calibri"/>
                <a:sym typeface="Calibri"/>
              </a:rPr>
              <a:t>: There is difference in the average price by cab company</a:t>
            </a:r>
            <a:endParaRPr sz="1700">
              <a:latin typeface="Calibri"/>
              <a:ea typeface="Calibri"/>
              <a:cs typeface="Calibri"/>
              <a:sym typeface="Calibri"/>
            </a:endParaRPr>
          </a:p>
        </p:txBody>
      </p:sp>
      <p:sp>
        <p:nvSpPr>
          <p:cNvPr id="261" name="Google Shape;261;p24"/>
          <p:cNvSpPr txBox="1"/>
          <p:nvPr/>
        </p:nvSpPr>
        <p:spPr>
          <a:xfrm>
            <a:off x="534700" y="5695475"/>
            <a:ext cx="3905700" cy="601800"/>
          </a:xfrm>
          <a:prstGeom prst="rect">
            <a:avLst/>
          </a:prstGeom>
          <a:noFill/>
          <a:ln cap="flat" cmpd="sng" w="9525">
            <a:solidFill>
              <a:srgbClr val="FF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600">
                <a:latin typeface="Calibri"/>
                <a:ea typeface="Calibri"/>
                <a:cs typeface="Calibri"/>
                <a:sym typeface="Calibri"/>
              </a:rPr>
              <a:t>One possible reason for Uber’s success can be its </a:t>
            </a:r>
            <a:r>
              <a:rPr b="1" lang="en-US" sz="1600">
                <a:solidFill>
                  <a:srgbClr val="FF00FF"/>
                </a:solidFill>
                <a:latin typeface="Calibri"/>
                <a:ea typeface="Calibri"/>
                <a:cs typeface="Calibri"/>
                <a:sym typeface="Calibri"/>
              </a:rPr>
              <a:t>significantly lower price</a:t>
            </a:r>
            <a:endParaRPr b="1" i="0" sz="100" u="none" cap="none" strike="noStrike">
              <a:solidFill>
                <a:srgbClr val="FF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67" name="Google Shape;267;p25"/>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25"/>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269" name="Google Shape;269;p25"/>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Cold Weather Conditions with less Sunlight in Winter in Boston, MA</a:t>
            </a:r>
            <a:endParaRPr b="0" i="0" sz="1400" u="none" cap="none" strike="noStrike">
              <a:solidFill>
                <a:srgbClr val="000000"/>
              </a:solidFill>
              <a:latin typeface="Arial"/>
              <a:ea typeface="Arial"/>
              <a:cs typeface="Arial"/>
              <a:sym typeface="Arial"/>
            </a:endParaRPr>
          </a:p>
        </p:txBody>
      </p:sp>
      <p:sp>
        <p:nvSpPr>
          <p:cNvPr id="270" name="Google Shape;270;p25"/>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Univariate: Temperature and Weather Conditions</a:t>
            </a:r>
            <a:endParaRPr b="1" i="0" sz="1600" u="none" cap="none" strike="noStrike">
              <a:solidFill>
                <a:srgbClr val="000000"/>
              </a:solidFill>
            </a:endParaRPr>
          </a:p>
        </p:txBody>
      </p:sp>
      <p:cxnSp>
        <p:nvCxnSpPr>
          <p:cNvPr id="271" name="Google Shape;271;p25"/>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
        <p:nvSpPr>
          <p:cNvPr id="272" name="Google Shape;272;p25"/>
          <p:cNvSpPr txBox="1"/>
          <p:nvPr/>
        </p:nvSpPr>
        <p:spPr>
          <a:xfrm>
            <a:off x="2241575" y="6130850"/>
            <a:ext cx="2958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Cold Weather Conditions</a:t>
            </a:r>
            <a:endParaRPr sz="1600">
              <a:latin typeface="Calibri"/>
              <a:ea typeface="Calibri"/>
              <a:cs typeface="Calibri"/>
              <a:sym typeface="Calibri"/>
            </a:endParaRPr>
          </a:p>
        </p:txBody>
      </p:sp>
      <p:pic>
        <p:nvPicPr>
          <p:cNvPr id="273" name="Google Shape;273;p25"/>
          <p:cNvPicPr preferRelativeResize="0"/>
          <p:nvPr/>
        </p:nvPicPr>
        <p:blipFill>
          <a:blip r:embed="rId3">
            <a:alphaModFix/>
          </a:blip>
          <a:stretch>
            <a:fillRect/>
          </a:stretch>
        </p:blipFill>
        <p:spPr>
          <a:xfrm>
            <a:off x="5949926" y="2626904"/>
            <a:ext cx="5486401" cy="3657600"/>
          </a:xfrm>
          <a:prstGeom prst="rect">
            <a:avLst/>
          </a:prstGeom>
          <a:noFill/>
          <a:ln>
            <a:noFill/>
          </a:ln>
        </p:spPr>
      </p:pic>
      <p:pic>
        <p:nvPicPr>
          <p:cNvPr id="274" name="Google Shape;274;p25"/>
          <p:cNvPicPr preferRelativeResize="0"/>
          <p:nvPr/>
        </p:nvPicPr>
        <p:blipFill>
          <a:blip r:embed="rId4">
            <a:alphaModFix/>
          </a:blip>
          <a:stretch>
            <a:fillRect/>
          </a:stretch>
        </p:blipFill>
        <p:spPr>
          <a:xfrm>
            <a:off x="400975" y="2245484"/>
            <a:ext cx="5486400" cy="3657600"/>
          </a:xfrm>
          <a:prstGeom prst="rect">
            <a:avLst/>
          </a:prstGeom>
          <a:noFill/>
          <a:ln>
            <a:noFill/>
          </a:ln>
        </p:spPr>
      </p:pic>
      <p:cxnSp>
        <p:nvCxnSpPr>
          <p:cNvPr id="275" name="Google Shape;275;p25"/>
          <p:cNvCxnSpPr/>
          <p:nvPr/>
        </p:nvCxnSpPr>
        <p:spPr>
          <a:xfrm>
            <a:off x="3702600" y="2508925"/>
            <a:ext cx="0" cy="2926500"/>
          </a:xfrm>
          <a:prstGeom prst="straightConnector1">
            <a:avLst/>
          </a:prstGeom>
          <a:noFill/>
          <a:ln cap="flat" cmpd="sng" w="28575">
            <a:solidFill>
              <a:srgbClr val="000000"/>
            </a:solidFill>
            <a:prstDash val="dash"/>
            <a:round/>
            <a:headEnd len="med" w="med" type="none"/>
            <a:tailEnd len="med" w="med" type="none"/>
          </a:ln>
        </p:spPr>
      </p:cxnSp>
      <p:sp>
        <p:nvSpPr>
          <p:cNvPr id="276" name="Google Shape;276;p25"/>
          <p:cNvSpPr txBox="1"/>
          <p:nvPr/>
        </p:nvSpPr>
        <p:spPr>
          <a:xfrm>
            <a:off x="3480300" y="2658888"/>
            <a:ext cx="2958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Mean = 39.58 °F</a:t>
            </a:r>
            <a:endParaRPr sz="1600">
              <a:latin typeface="Calibri"/>
              <a:ea typeface="Calibri"/>
              <a:cs typeface="Calibri"/>
              <a:sym typeface="Calibri"/>
            </a:endParaRPr>
          </a:p>
        </p:txBody>
      </p:sp>
      <p:sp>
        <p:nvSpPr>
          <p:cNvPr id="277" name="Google Shape;277;p25"/>
          <p:cNvSpPr/>
          <p:nvPr/>
        </p:nvSpPr>
        <p:spPr>
          <a:xfrm>
            <a:off x="8303825" y="6034275"/>
            <a:ext cx="1570800" cy="249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txBox="1"/>
          <p:nvPr/>
        </p:nvSpPr>
        <p:spPr>
          <a:xfrm>
            <a:off x="7563375" y="6093625"/>
            <a:ext cx="2958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Mostly Overcast/Cloudy</a:t>
            </a:r>
            <a:endParaRPr sz="1600">
              <a:latin typeface="Calibri"/>
              <a:ea typeface="Calibri"/>
              <a:cs typeface="Calibri"/>
              <a:sym typeface="Calibri"/>
            </a:endParaRPr>
          </a:p>
        </p:txBody>
      </p:sp>
      <p:sp>
        <p:nvSpPr>
          <p:cNvPr id="279" name="Google Shape;279;p25"/>
          <p:cNvSpPr/>
          <p:nvPr/>
        </p:nvSpPr>
        <p:spPr>
          <a:xfrm>
            <a:off x="6925750" y="2874000"/>
            <a:ext cx="1445400" cy="3084000"/>
          </a:xfrm>
          <a:prstGeom prst="roundRect">
            <a:avLst>
              <a:gd fmla="val 5686" name="adj"/>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85" name="Google Shape;285;p26"/>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6"/>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287" name="Google Shape;287;p26"/>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100">
                <a:solidFill>
                  <a:schemeClr val="lt1"/>
                </a:solidFill>
                <a:latin typeface="Calibri"/>
                <a:ea typeface="Calibri"/>
                <a:cs typeface="Calibri"/>
                <a:sym typeface="Calibri"/>
              </a:rPr>
              <a:t>Lyft Covers a Broad Spectrum of Low Priced to High Priced Options</a:t>
            </a:r>
            <a:endParaRPr b="0" i="0" sz="1300" u="none" cap="none" strike="noStrike">
              <a:solidFill>
                <a:srgbClr val="000000"/>
              </a:solidFill>
              <a:latin typeface="Arial"/>
              <a:ea typeface="Arial"/>
              <a:cs typeface="Arial"/>
              <a:sym typeface="Arial"/>
            </a:endParaRPr>
          </a:p>
        </p:txBody>
      </p:sp>
      <p:sp>
        <p:nvSpPr>
          <p:cNvPr id="288" name="Google Shape;288;p26"/>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Bivariate: Avg. Price Vs. Cab Category</a:t>
            </a:r>
            <a:endParaRPr b="1" i="0" sz="1600" u="none" cap="none" strike="noStrike">
              <a:solidFill>
                <a:srgbClr val="000000"/>
              </a:solidFill>
            </a:endParaRPr>
          </a:p>
        </p:txBody>
      </p:sp>
      <p:cxnSp>
        <p:nvCxnSpPr>
          <p:cNvPr id="289" name="Google Shape;289;p26"/>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pSp>
        <p:nvGrpSpPr>
          <p:cNvPr id="290" name="Google Shape;290;p26"/>
          <p:cNvGrpSpPr/>
          <p:nvPr/>
        </p:nvGrpSpPr>
        <p:grpSpPr>
          <a:xfrm>
            <a:off x="1105950" y="2155747"/>
            <a:ext cx="9034925" cy="4409796"/>
            <a:chOff x="1105950" y="2155747"/>
            <a:chExt cx="9034925" cy="4409796"/>
          </a:xfrm>
        </p:grpSpPr>
        <p:grpSp>
          <p:nvGrpSpPr>
            <p:cNvPr id="291" name="Google Shape;291;p26"/>
            <p:cNvGrpSpPr/>
            <p:nvPr/>
          </p:nvGrpSpPr>
          <p:grpSpPr>
            <a:xfrm>
              <a:off x="1105950" y="2155747"/>
              <a:ext cx="9034925" cy="4409796"/>
              <a:chOff x="1105950" y="2155747"/>
              <a:chExt cx="9034925" cy="4409796"/>
            </a:xfrm>
          </p:grpSpPr>
          <p:grpSp>
            <p:nvGrpSpPr>
              <p:cNvPr id="292" name="Google Shape;292;p26"/>
              <p:cNvGrpSpPr/>
              <p:nvPr/>
            </p:nvGrpSpPr>
            <p:grpSpPr>
              <a:xfrm>
                <a:off x="1105950" y="2155747"/>
                <a:ext cx="9034925" cy="4409796"/>
                <a:chOff x="1105950" y="2003347"/>
                <a:chExt cx="9034925" cy="4409796"/>
              </a:xfrm>
            </p:grpSpPr>
            <p:grpSp>
              <p:nvGrpSpPr>
                <p:cNvPr id="293" name="Google Shape;293;p26"/>
                <p:cNvGrpSpPr/>
                <p:nvPr/>
              </p:nvGrpSpPr>
              <p:grpSpPr>
                <a:xfrm>
                  <a:off x="1105950" y="2003347"/>
                  <a:ext cx="9034925" cy="4409796"/>
                  <a:chOff x="1029750" y="1876730"/>
                  <a:chExt cx="9034925" cy="4679326"/>
                </a:xfrm>
              </p:grpSpPr>
              <p:grpSp>
                <p:nvGrpSpPr>
                  <p:cNvPr id="294" name="Google Shape;294;p26"/>
                  <p:cNvGrpSpPr/>
                  <p:nvPr/>
                </p:nvGrpSpPr>
                <p:grpSpPr>
                  <a:xfrm>
                    <a:off x="1029750" y="1876730"/>
                    <a:ext cx="9034925" cy="4076882"/>
                    <a:chOff x="1029750" y="2047175"/>
                    <a:chExt cx="9034925" cy="3755073"/>
                  </a:xfrm>
                </p:grpSpPr>
                <p:pic>
                  <p:nvPicPr>
                    <p:cNvPr id="295" name="Google Shape;295;p26"/>
                    <p:cNvPicPr preferRelativeResize="0"/>
                    <p:nvPr/>
                  </p:nvPicPr>
                  <p:blipFill rotWithShape="1">
                    <a:blip r:embed="rId3">
                      <a:alphaModFix/>
                    </a:blip>
                    <a:srcRect b="22324" l="0" r="0" t="0"/>
                    <a:stretch/>
                  </p:blipFill>
                  <p:spPr>
                    <a:xfrm>
                      <a:off x="1029750" y="2047175"/>
                      <a:ext cx="8930875" cy="3482250"/>
                    </a:xfrm>
                    <a:prstGeom prst="rect">
                      <a:avLst/>
                    </a:prstGeom>
                    <a:noFill/>
                    <a:ln>
                      <a:noFill/>
                    </a:ln>
                  </p:spPr>
                </p:pic>
                <p:sp>
                  <p:nvSpPr>
                    <p:cNvPr id="296" name="Google Shape;296;p26"/>
                    <p:cNvSpPr txBox="1"/>
                    <p:nvPr/>
                  </p:nvSpPr>
                  <p:spPr>
                    <a:xfrm>
                      <a:off x="2232340"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solidFill>
                            <a:srgbClr val="FF00FF"/>
                          </a:solidFill>
                          <a:latin typeface="Calibri"/>
                          <a:ea typeface="Calibri"/>
                          <a:cs typeface="Calibri"/>
                          <a:sym typeface="Calibri"/>
                        </a:rPr>
                        <a:t>Shared</a:t>
                      </a:r>
                      <a:endParaRPr sz="1600">
                        <a:solidFill>
                          <a:srgbClr val="FF00FF"/>
                        </a:solidFill>
                        <a:latin typeface="Calibri"/>
                        <a:ea typeface="Calibri"/>
                        <a:cs typeface="Calibri"/>
                        <a:sym typeface="Calibri"/>
                      </a:endParaRPr>
                    </a:p>
                  </p:txBody>
                </p:sp>
                <p:sp>
                  <p:nvSpPr>
                    <p:cNvPr id="297" name="Google Shape;297;p26"/>
                    <p:cNvSpPr txBox="1"/>
                    <p:nvPr/>
                  </p:nvSpPr>
                  <p:spPr>
                    <a:xfrm>
                      <a:off x="2907257"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600">
                          <a:latin typeface="Calibri"/>
                          <a:ea typeface="Calibri"/>
                          <a:cs typeface="Calibri"/>
                          <a:sym typeface="Calibri"/>
                        </a:rPr>
                        <a:t>Uber</a:t>
                      </a:r>
                      <a:endParaRPr sz="1600">
                        <a:latin typeface="Calibri"/>
                        <a:ea typeface="Calibri"/>
                        <a:cs typeface="Calibri"/>
                        <a:sym typeface="Calibri"/>
                      </a:endParaRPr>
                    </a:p>
                    <a:p>
                      <a:pPr indent="0" lvl="0" marL="0" marR="0" rtl="0" algn="ctr">
                        <a:lnSpc>
                          <a:spcPct val="100000"/>
                        </a:lnSpc>
                        <a:spcBef>
                          <a:spcPts val="0"/>
                        </a:spcBef>
                        <a:spcAft>
                          <a:spcPts val="0"/>
                        </a:spcAft>
                        <a:buNone/>
                      </a:pPr>
                      <a:r>
                        <a:rPr lang="en-US" sz="1600">
                          <a:latin typeface="Calibri"/>
                          <a:ea typeface="Calibri"/>
                          <a:cs typeface="Calibri"/>
                          <a:sym typeface="Calibri"/>
                        </a:rPr>
                        <a:t>Pool</a:t>
                      </a:r>
                      <a:endParaRPr sz="1600">
                        <a:latin typeface="Calibri"/>
                        <a:ea typeface="Calibri"/>
                        <a:cs typeface="Calibri"/>
                        <a:sym typeface="Calibri"/>
                      </a:endParaRPr>
                    </a:p>
                  </p:txBody>
                </p:sp>
                <p:sp>
                  <p:nvSpPr>
                    <p:cNvPr id="298" name="Google Shape;298;p26"/>
                    <p:cNvSpPr txBox="1"/>
                    <p:nvPr/>
                  </p:nvSpPr>
                  <p:spPr>
                    <a:xfrm>
                      <a:off x="3504507"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solidFill>
                            <a:srgbClr val="FF00FF"/>
                          </a:solidFill>
                          <a:latin typeface="Calibri"/>
                          <a:ea typeface="Calibri"/>
                          <a:cs typeface="Calibri"/>
                          <a:sym typeface="Calibri"/>
                        </a:rPr>
                        <a:t>Lyft</a:t>
                      </a:r>
                      <a:endParaRPr sz="1600">
                        <a:solidFill>
                          <a:srgbClr val="FF00FF"/>
                        </a:solidFill>
                        <a:latin typeface="Calibri"/>
                        <a:ea typeface="Calibri"/>
                        <a:cs typeface="Calibri"/>
                        <a:sym typeface="Calibri"/>
                      </a:endParaRPr>
                    </a:p>
                  </p:txBody>
                </p:sp>
                <p:sp>
                  <p:nvSpPr>
                    <p:cNvPr id="299" name="Google Shape;299;p26"/>
                    <p:cNvSpPr txBox="1"/>
                    <p:nvPr/>
                  </p:nvSpPr>
                  <p:spPr>
                    <a:xfrm>
                      <a:off x="5337125"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Lyft</a:t>
                      </a:r>
                      <a:endParaRPr sz="1600">
                        <a:solidFill>
                          <a:srgbClr val="FF00FF"/>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XL</a:t>
                      </a:r>
                      <a:endParaRPr sz="1600">
                        <a:solidFill>
                          <a:srgbClr val="FF00FF"/>
                        </a:solidFill>
                        <a:latin typeface="Calibri"/>
                        <a:ea typeface="Calibri"/>
                        <a:cs typeface="Calibri"/>
                        <a:sym typeface="Calibri"/>
                      </a:endParaRPr>
                    </a:p>
                  </p:txBody>
                </p:sp>
                <p:sp>
                  <p:nvSpPr>
                    <p:cNvPr id="300" name="Google Shape;300;p26"/>
                    <p:cNvSpPr txBox="1"/>
                    <p:nvPr/>
                  </p:nvSpPr>
                  <p:spPr>
                    <a:xfrm>
                      <a:off x="4129502"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WAV</a:t>
                      </a:r>
                      <a:endParaRPr sz="1600">
                        <a:latin typeface="Calibri"/>
                        <a:ea typeface="Calibri"/>
                        <a:cs typeface="Calibri"/>
                        <a:sym typeface="Calibri"/>
                      </a:endParaRPr>
                    </a:p>
                  </p:txBody>
                </p:sp>
                <p:sp>
                  <p:nvSpPr>
                    <p:cNvPr id="301" name="Google Shape;301;p26"/>
                    <p:cNvSpPr txBox="1"/>
                    <p:nvPr/>
                  </p:nvSpPr>
                  <p:spPr>
                    <a:xfrm>
                      <a:off x="4740568"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UberX</a:t>
                      </a:r>
                      <a:endParaRPr sz="1600">
                        <a:latin typeface="Calibri"/>
                        <a:ea typeface="Calibri"/>
                        <a:cs typeface="Calibri"/>
                        <a:sym typeface="Calibri"/>
                      </a:endParaRPr>
                    </a:p>
                  </p:txBody>
                </p:sp>
                <p:sp>
                  <p:nvSpPr>
                    <p:cNvPr id="302" name="Google Shape;302;p26"/>
                    <p:cNvSpPr txBox="1"/>
                    <p:nvPr/>
                  </p:nvSpPr>
                  <p:spPr>
                    <a:xfrm>
                      <a:off x="5976643"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UberXL</a:t>
                      </a:r>
                      <a:endParaRPr sz="1600">
                        <a:latin typeface="Calibri"/>
                        <a:ea typeface="Calibri"/>
                        <a:cs typeface="Calibri"/>
                        <a:sym typeface="Calibri"/>
                      </a:endParaRPr>
                    </a:p>
                  </p:txBody>
                </p:sp>
                <p:sp>
                  <p:nvSpPr>
                    <p:cNvPr id="303" name="Google Shape;303;p26"/>
                    <p:cNvSpPr txBox="1"/>
                    <p:nvPr/>
                  </p:nvSpPr>
                  <p:spPr>
                    <a:xfrm>
                      <a:off x="6638420"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solidFill>
                            <a:srgbClr val="FF00FF"/>
                          </a:solidFill>
                          <a:latin typeface="Calibri"/>
                          <a:ea typeface="Calibri"/>
                          <a:cs typeface="Calibri"/>
                          <a:sym typeface="Calibri"/>
                        </a:rPr>
                        <a:t>Lux</a:t>
                      </a:r>
                      <a:endParaRPr sz="1600">
                        <a:solidFill>
                          <a:srgbClr val="FF00FF"/>
                        </a:solidFill>
                        <a:latin typeface="Calibri"/>
                        <a:ea typeface="Calibri"/>
                        <a:cs typeface="Calibri"/>
                        <a:sym typeface="Calibri"/>
                      </a:endParaRPr>
                    </a:p>
                  </p:txBody>
                </p:sp>
                <p:sp>
                  <p:nvSpPr>
                    <p:cNvPr id="304" name="Google Shape;304;p26"/>
                    <p:cNvSpPr txBox="1"/>
                    <p:nvPr/>
                  </p:nvSpPr>
                  <p:spPr>
                    <a:xfrm>
                      <a:off x="7252568"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Black</a:t>
                      </a:r>
                      <a:endParaRPr sz="1600">
                        <a:latin typeface="Calibri"/>
                        <a:ea typeface="Calibri"/>
                        <a:cs typeface="Calibri"/>
                        <a:sym typeface="Calibri"/>
                      </a:endParaRPr>
                    </a:p>
                  </p:txBody>
                </p:sp>
                <p:sp>
                  <p:nvSpPr>
                    <p:cNvPr id="305" name="Google Shape;305;p26"/>
                    <p:cNvSpPr txBox="1"/>
                    <p:nvPr/>
                  </p:nvSpPr>
                  <p:spPr>
                    <a:xfrm>
                      <a:off x="7881225"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Lux</a:t>
                      </a:r>
                      <a:endParaRPr sz="1600">
                        <a:solidFill>
                          <a:srgbClr val="FF00FF"/>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Black</a:t>
                      </a:r>
                      <a:endParaRPr sz="1600">
                        <a:solidFill>
                          <a:srgbClr val="FF00FF"/>
                        </a:solidFill>
                        <a:latin typeface="Calibri"/>
                        <a:ea typeface="Calibri"/>
                        <a:cs typeface="Calibri"/>
                        <a:sym typeface="Calibri"/>
                      </a:endParaRPr>
                    </a:p>
                  </p:txBody>
                </p:sp>
                <p:sp>
                  <p:nvSpPr>
                    <p:cNvPr id="306" name="Google Shape;306;p26"/>
                    <p:cNvSpPr txBox="1"/>
                    <p:nvPr/>
                  </p:nvSpPr>
                  <p:spPr>
                    <a:xfrm>
                      <a:off x="9153275" y="5481690"/>
                      <a:ext cx="911400" cy="29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Lux</a:t>
                      </a:r>
                      <a:endParaRPr sz="1600">
                        <a:solidFill>
                          <a:srgbClr val="FF00FF"/>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Black</a:t>
                      </a:r>
                      <a:endParaRPr sz="1600">
                        <a:solidFill>
                          <a:srgbClr val="FF00FF"/>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600">
                          <a:solidFill>
                            <a:srgbClr val="FF00FF"/>
                          </a:solidFill>
                          <a:latin typeface="Calibri"/>
                          <a:ea typeface="Calibri"/>
                          <a:cs typeface="Calibri"/>
                          <a:sym typeface="Calibri"/>
                        </a:rPr>
                        <a:t>XL</a:t>
                      </a:r>
                      <a:endParaRPr sz="1600">
                        <a:solidFill>
                          <a:srgbClr val="FF00FF"/>
                        </a:solidFill>
                        <a:latin typeface="Calibri"/>
                        <a:ea typeface="Calibri"/>
                        <a:cs typeface="Calibri"/>
                        <a:sym typeface="Calibri"/>
                      </a:endParaRPr>
                    </a:p>
                  </p:txBody>
                </p:sp>
                <p:sp>
                  <p:nvSpPr>
                    <p:cNvPr id="307" name="Google Shape;307;p26"/>
                    <p:cNvSpPr txBox="1"/>
                    <p:nvPr/>
                  </p:nvSpPr>
                  <p:spPr>
                    <a:xfrm>
                      <a:off x="8528493" y="5510948"/>
                      <a:ext cx="911400" cy="291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600">
                          <a:latin typeface="Calibri"/>
                          <a:ea typeface="Calibri"/>
                          <a:cs typeface="Calibri"/>
                          <a:sym typeface="Calibri"/>
                        </a:rPr>
                        <a:t>Black</a:t>
                      </a:r>
                      <a:endParaRPr sz="1600">
                        <a:latin typeface="Calibri"/>
                        <a:ea typeface="Calibri"/>
                        <a:cs typeface="Calibri"/>
                        <a:sym typeface="Calibri"/>
                      </a:endParaRPr>
                    </a:p>
                    <a:p>
                      <a:pPr indent="0" lvl="0" marL="0" marR="0" rtl="0" algn="ctr">
                        <a:lnSpc>
                          <a:spcPct val="100000"/>
                        </a:lnSpc>
                        <a:spcBef>
                          <a:spcPts val="0"/>
                        </a:spcBef>
                        <a:spcAft>
                          <a:spcPts val="0"/>
                        </a:spcAft>
                        <a:buNone/>
                      </a:pPr>
                      <a:r>
                        <a:rPr lang="en-US" sz="1600">
                          <a:latin typeface="Calibri"/>
                          <a:ea typeface="Calibri"/>
                          <a:cs typeface="Calibri"/>
                          <a:sym typeface="Calibri"/>
                        </a:rPr>
                        <a:t>SUV</a:t>
                      </a:r>
                      <a:endParaRPr sz="1600">
                        <a:latin typeface="Calibri"/>
                        <a:ea typeface="Calibri"/>
                        <a:cs typeface="Calibri"/>
                        <a:sym typeface="Calibri"/>
                      </a:endParaRPr>
                    </a:p>
                  </p:txBody>
                </p:sp>
              </p:grpSp>
              <p:sp>
                <p:nvSpPr>
                  <p:cNvPr id="308" name="Google Shape;308;p26"/>
                  <p:cNvSpPr txBox="1"/>
                  <p:nvPr/>
                </p:nvSpPr>
                <p:spPr>
                  <a:xfrm>
                    <a:off x="4894542" y="6264755"/>
                    <a:ext cx="19935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Cab Category</a:t>
                    </a:r>
                    <a:endParaRPr sz="1600">
                      <a:latin typeface="Calibri"/>
                      <a:ea typeface="Calibri"/>
                      <a:cs typeface="Calibri"/>
                      <a:sym typeface="Calibri"/>
                    </a:endParaRPr>
                  </a:p>
                </p:txBody>
              </p:sp>
            </p:grpSp>
            <p:pic>
              <p:nvPicPr>
                <p:cNvPr id="309" name="Google Shape;309;p26"/>
                <p:cNvPicPr preferRelativeResize="0"/>
                <p:nvPr/>
              </p:nvPicPr>
              <p:blipFill>
                <a:blip r:embed="rId4">
                  <a:alphaModFix/>
                </a:blip>
                <a:stretch>
                  <a:fillRect/>
                </a:stretch>
              </p:blipFill>
              <p:spPr>
                <a:xfrm>
                  <a:off x="2638275" y="4495925"/>
                  <a:ext cx="285675" cy="285675"/>
                </a:xfrm>
                <a:prstGeom prst="rect">
                  <a:avLst/>
                </a:prstGeom>
                <a:noFill/>
                <a:ln>
                  <a:noFill/>
                </a:ln>
              </p:spPr>
            </p:pic>
            <p:pic>
              <p:nvPicPr>
                <p:cNvPr id="310" name="Google Shape;310;p26"/>
                <p:cNvPicPr preferRelativeResize="0"/>
                <p:nvPr/>
              </p:nvPicPr>
              <p:blipFill>
                <a:blip r:embed="rId4">
                  <a:alphaModFix/>
                </a:blip>
                <a:stretch>
                  <a:fillRect/>
                </a:stretch>
              </p:blipFill>
              <p:spPr>
                <a:xfrm>
                  <a:off x="3866575" y="4203190"/>
                  <a:ext cx="285675" cy="285675"/>
                </a:xfrm>
                <a:prstGeom prst="rect">
                  <a:avLst/>
                </a:prstGeom>
                <a:noFill/>
                <a:ln>
                  <a:noFill/>
                </a:ln>
              </p:spPr>
            </p:pic>
            <p:pic>
              <p:nvPicPr>
                <p:cNvPr id="311" name="Google Shape;311;p26"/>
                <p:cNvPicPr preferRelativeResize="0"/>
                <p:nvPr/>
              </p:nvPicPr>
              <p:blipFill>
                <a:blip r:embed="rId4">
                  <a:alphaModFix/>
                </a:blip>
                <a:stretch>
                  <a:fillRect/>
                </a:stretch>
              </p:blipFill>
              <p:spPr>
                <a:xfrm>
                  <a:off x="5772225" y="3706015"/>
                  <a:ext cx="285675" cy="285675"/>
                </a:xfrm>
                <a:prstGeom prst="rect">
                  <a:avLst/>
                </a:prstGeom>
                <a:noFill/>
                <a:ln>
                  <a:noFill/>
                </a:ln>
              </p:spPr>
            </p:pic>
            <p:pic>
              <p:nvPicPr>
                <p:cNvPr id="312" name="Google Shape;312;p26"/>
                <p:cNvPicPr preferRelativeResize="0"/>
                <p:nvPr/>
              </p:nvPicPr>
              <p:blipFill>
                <a:blip r:embed="rId4">
                  <a:alphaModFix/>
                </a:blip>
                <a:stretch>
                  <a:fillRect/>
                </a:stretch>
              </p:blipFill>
              <p:spPr>
                <a:xfrm>
                  <a:off x="8258075" y="3004115"/>
                  <a:ext cx="285675" cy="285675"/>
                </a:xfrm>
                <a:prstGeom prst="rect">
                  <a:avLst/>
                </a:prstGeom>
                <a:noFill/>
                <a:ln>
                  <a:noFill/>
                </a:ln>
              </p:spPr>
            </p:pic>
            <p:pic>
              <p:nvPicPr>
                <p:cNvPr id="313" name="Google Shape;313;p26"/>
                <p:cNvPicPr preferRelativeResize="0"/>
                <p:nvPr/>
              </p:nvPicPr>
              <p:blipFill>
                <a:blip r:embed="rId4">
                  <a:alphaModFix/>
                </a:blip>
                <a:stretch>
                  <a:fillRect/>
                </a:stretch>
              </p:blipFill>
              <p:spPr>
                <a:xfrm>
                  <a:off x="9515625" y="2199890"/>
                  <a:ext cx="285675" cy="285675"/>
                </a:xfrm>
                <a:prstGeom prst="rect">
                  <a:avLst/>
                </a:prstGeom>
                <a:noFill/>
                <a:ln>
                  <a:noFill/>
                </a:ln>
              </p:spPr>
            </p:pic>
          </p:grpSp>
          <p:pic>
            <p:nvPicPr>
              <p:cNvPr id="314" name="Google Shape;314;p26"/>
              <p:cNvPicPr preferRelativeResize="0"/>
              <p:nvPr/>
            </p:nvPicPr>
            <p:blipFill rotWithShape="1">
              <a:blip r:embed="rId5">
                <a:alphaModFix/>
              </a:blip>
              <a:srcRect b="0" l="50315" r="0" t="0"/>
              <a:stretch/>
            </p:blipFill>
            <p:spPr>
              <a:xfrm>
                <a:off x="3241450" y="4415775"/>
                <a:ext cx="285676" cy="302094"/>
              </a:xfrm>
              <a:prstGeom prst="rect">
                <a:avLst/>
              </a:prstGeom>
              <a:noFill/>
              <a:ln>
                <a:noFill/>
              </a:ln>
            </p:spPr>
          </p:pic>
        </p:grpSp>
        <p:pic>
          <p:nvPicPr>
            <p:cNvPr id="315" name="Google Shape;315;p26"/>
            <p:cNvPicPr preferRelativeResize="0"/>
            <p:nvPr/>
          </p:nvPicPr>
          <p:blipFill rotWithShape="1">
            <a:blip r:embed="rId5">
              <a:alphaModFix/>
            </a:blip>
            <a:srcRect b="0" l="50315" r="0" t="0"/>
            <a:stretch/>
          </p:blipFill>
          <p:spPr>
            <a:xfrm>
              <a:off x="4491700" y="4331127"/>
              <a:ext cx="285676" cy="302094"/>
            </a:xfrm>
            <a:prstGeom prst="rect">
              <a:avLst/>
            </a:prstGeom>
            <a:noFill/>
            <a:ln>
              <a:noFill/>
            </a:ln>
          </p:spPr>
        </p:pic>
        <p:pic>
          <p:nvPicPr>
            <p:cNvPr id="316" name="Google Shape;316;p26"/>
            <p:cNvPicPr preferRelativeResize="0"/>
            <p:nvPr/>
          </p:nvPicPr>
          <p:blipFill rotWithShape="1">
            <a:blip r:embed="rId5">
              <a:alphaModFix/>
            </a:blip>
            <a:srcRect b="0" l="50315" r="0" t="0"/>
            <a:stretch/>
          </p:blipFill>
          <p:spPr>
            <a:xfrm>
              <a:off x="5120475" y="4331127"/>
              <a:ext cx="285676" cy="302094"/>
            </a:xfrm>
            <a:prstGeom prst="rect">
              <a:avLst/>
            </a:prstGeom>
            <a:noFill/>
            <a:ln>
              <a:noFill/>
            </a:ln>
          </p:spPr>
        </p:pic>
        <p:pic>
          <p:nvPicPr>
            <p:cNvPr id="317" name="Google Shape;317;p26"/>
            <p:cNvPicPr preferRelativeResize="0"/>
            <p:nvPr/>
          </p:nvPicPr>
          <p:blipFill rotWithShape="1">
            <a:blip r:embed="rId5">
              <a:alphaModFix/>
            </a:blip>
            <a:srcRect b="0" l="50315" r="0" t="0"/>
            <a:stretch/>
          </p:blipFill>
          <p:spPr>
            <a:xfrm>
              <a:off x="6392650" y="3775477"/>
              <a:ext cx="285676" cy="302094"/>
            </a:xfrm>
            <a:prstGeom prst="rect">
              <a:avLst/>
            </a:prstGeom>
            <a:noFill/>
            <a:ln>
              <a:noFill/>
            </a:ln>
          </p:spPr>
        </p:pic>
        <p:pic>
          <p:nvPicPr>
            <p:cNvPr id="318" name="Google Shape;318;p26"/>
            <p:cNvPicPr preferRelativeResize="0"/>
            <p:nvPr/>
          </p:nvPicPr>
          <p:blipFill rotWithShape="1">
            <a:blip r:embed="rId5">
              <a:alphaModFix/>
            </a:blip>
            <a:srcRect b="0" l="50315" r="0" t="0"/>
            <a:stretch/>
          </p:blipFill>
          <p:spPr>
            <a:xfrm>
              <a:off x="7635575" y="3390902"/>
              <a:ext cx="285676" cy="302094"/>
            </a:xfrm>
            <a:prstGeom prst="rect">
              <a:avLst/>
            </a:prstGeom>
            <a:noFill/>
            <a:ln>
              <a:noFill/>
            </a:ln>
          </p:spPr>
        </p:pic>
        <p:pic>
          <p:nvPicPr>
            <p:cNvPr id="319" name="Google Shape;319;p26"/>
            <p:cNvPicPr preferRelativeResize="0"/>
            <p:nvPr/>
          </p:nvPicPr>
          <p:blipFill rotWithShape="1">
            <a:blip r:embed="rId5">
              <a:alphaModFix/>
            </a:blip>
            <a:srcRect b="0" l="50315" r="0" t="0"/>
            <a:stretch/>
          </p:blipFill>
          <p:spPr>
            <a:xfrm>
              <a:off x="8893102" y="2506502"/>
              <a:ext cx="285676" cy="302094"/>
            </a:xfrm>
            <a:prstGeom prst="rect">
              <a:avLst/>
            </a:prstGeom>
            <a:noFill/>
            <a:ln>
              <a:noFill/>
            </a:ln>
          </p:spPr>
        </p:pic>
      </p:grpSp>
      <p:pic>
        <p:nvPicPr>
          <p:cNvPr id="320" name="Google Shape;320;p26"/>
          <p:cNvPicPr preferRelativeResize="0"/>
          <p:nvPr/>
        </p:nvPicPr>
        <p:blipFill>
          <a:blip r:embed="rId4">
            <a:alphaModFix/>
          </a:blip>
          <a:stretch>
            <a:fillRect/>
          </a:stretch>
        </p:blipFill>
        <p:spPr>
          <a:xfrm>
            <a:off x="7014112" y="3641227"/>
            <a:ext cx="285675" cy="28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26" name="Google Shape;326;p27"/>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27"/>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328" name="Google Shape;328;p27"/>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Cab Category is </a:t>
            </a:r>
            <a:r>
              <a:rPr b="1" lang="en-US" sz="3200">
                <a:solidFill>
                  <a:schemeClr val="lt1"/>
                </a:solidFill>
                <a:latin typeface="Calibri"/>
                <a:ea typeface="Calibri"/>
                <a:cs typeface="Calibri"/>
                <a:sym typeface="Calibri"/>
              </a:rPr>
              <a:t>Significant</a:t>
            </a:r>
            <a:r>
              <a:rPr lang="en-US" sz="3200">
                <a:solidFill>
                  <a:schemeClr val="lt1"/>
                </a:solidFill>
                <a:latin typeface="Calibri"/>
                <a:ea typeface="Calibri"/>
                <a:cs typeface="Calibri"/>
                <a:sym typeface="Calibri"/>
              </a:rPr>
              <a:t> for Determining Price</a:t>
            </a:r>
            <a:endParaRPr b="0" i="0" sz="1400" u="none" cap="none" strike="noStrike">
              <a:solidFill>
                <a:srgbClr val="000000"/>
              </a:solidFill>
              <a:latin typeface="Arial"/>
              <a:ea typeface="Arial"/>
              <a:cs typeface="Arial"/>
              <a:sym typeface="Arial"/>
            </a:endParaRPr>
          </a:p>
        </p:txBody>
      </p:sp>
      <p:sp>
        <p:nvSpPr>
          <p:cNvPr id="329" name="Google Shape;329;p27"/>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F-Test: </a:t>
            </a:r>
            <a:r>
              <a:rPr b="1" lang="en-US" sz="2000">
                <a:solidFill>
                  <a:schemeClr val="dk1"/>
                </a:solidFill>
                <a:latin typeface="Calibri"/>
                <a:ea typeface="Calibri"/>
                <a:cs typeface="Calibri"/>
                <a:sym typeface="Calibri"/>
              </a:rPr>
              <a:t>Single Factor ANOVA for Cab Category</a:t>
            </a:r>
            <a:endParaRPr b="1" i="0" sz="1600" u="none" cap="none" strike="noStrike">
              <a:solidFill>
                <a:srgbClr val="000000"/>
              </a:solidFill>
            </a:endParaRPr>
          </a:p>
        </p:txBody>
      </p:sp>
      <p:cxnSp>
        <p:nvCxnSpPr>
          <p:cNvPr id="330" name="Google Shape;330;p27"/>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331" name="Google Shape;331;p27"/>
          <p:cNvGraphicFramePr/>
          <p:nvPr/>
        </p:nvGraphicFramePr>
        <p:xfrm>
          <a:off x="5105350" y="1992700"/>
          <a:ext cx="3000000" cy="3000000"/>
        </p:xfrm>
        <a:graphic>
          <a:graphicData uri="http://schemas.openxmlformats.org/drawingml/2006/table">
            <a:tbl>
              <a:tblPr>
                <a:noFill/>
                <a:tableStyleId>{84C0CC7E-1703-45E5-9905-86835EA934C1}</a:tableStyleId>
              </a:tblPr>
              <a:tblGrid>
                <a:gridCol w="1333850"/>
                <a:gridCol w="1257175"/>
                <a:gridCol w="1349175"/>
                <a:gridCol w="1349175"/>
                <a:gridCol w="1349175"/>
              </a:tblGrid>
              <a:tr h="271875">
                <a:tc>
                  <a:txBody>
                    <a:bodyPr/>
                    <a:lstStyle/>
                    <a:p>
                      <a:pPr indent="0" lvl="0" marL="0" rtl="0" algn="l">
                        <a:spcBef>
                          <a:spcPts val="0"/>
                        </a:spcBef>
                        <a:spcAft>
                          <a:spcPts val="0"/>
                        </a:spcAft>
                        <a:buNone/>
                      </a:pPr>
                      <a:r>
                        <a:rPr lang="en-US" sz="1500">
                          <a:latin typeface="Calibri"/>
                          <a:ea typeface="Calibri"/>
                          <a:cs typeface="Calibri"/>
                          <a:sym typeface="Calibri"/>
                        </a:rPr>
                        <a:t>SUMMARY</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776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Groups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Count</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Sum</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Average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Variance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Black</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55095</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1130758.00</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20.52</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24.52</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Black SUV</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55095</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1668679.50</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30.29</a:t>
                      </a:r>
                      <a:endParaRPr b="1"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23.39</a:t>
                      </a:r>
                      <a:endParaRPr sz="1500">
                        <a:latin typeface="Calibri"/>
                        <a:ea typeface="Calibri"/>
                        <a:cs typeface="Calibri"/>
                        <a:sym typeface="Calibri"/>
                      </a:endParaRPr>
                    </a:p>
                  </a:txBody>
                  <a:tcPr marT="9525" marB="91425" marR="9525" marL="9525" anchor="b"/>
                </a:tc>
              </a:tr>
              <a:tr h="277625">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graphicFrame>
        <p:nvGraphicFramePr>
          <p:cNvPr id="332" name="Google Shape;332;p27"/>
          <p:cNvGraphicFramePr/>
          <p:nvPr/>
        </p:nvGraphicFramePr>
        <p:xfrm>
          <a:off x="5105350" y="4054175"/>
          <a:ext cx="3000000" cy="3000000"/>
        </p:xfrm>
        <a:graphic>
          <a:graphicData uri="http://schemas.openxmlformats.org/drawingml/2006/table">
            <a:tbl>
              <a:tblPr>
                <a:noFill/>
                <a:tableStyleId>{84C0CC7E-1703-45E5-9905-86835EA934C1}</a:tableStyleId>
              </a:tblPr>
              <a:tblGrid>
                <a:gridCol w="2081200"/>
                <a:gridCol w="1321625"/>
                <a:gridCol w="926675"/>
                <a:gridCol w="1336825"/>
                <a:gridCol w="972225"/>
              </a:tblGrid>
              <a:tr h="314500">
                <a:tc>
                  <a:txBody>
                    <a:bodyPr/>
                    <a:lstStyle/>
                    <a:p>
                      <a:pPr indent="0" lvl="0" marL="0" rtl="0" algn="l">
                        <a:spcBef>
                          <a:spcPts val="0"/>
                        </a:spcBef>
                        <a:spcAft>
                          <a:spcPts val="0"/>
                        </a:spcAft>
                        <a:buNone/>
                      </a:pPr>
                      <a:r>
                        <a:rPr lang="en-US" sz="1500">
                          <a:latin typeface="Calibri"/>
                          <a:ea typeface="Calibri"/>
                          <a:cs typeface="Calibri"/>
                          <a:sym typeface="Calibri"/>
                        </a:rPr>
                        <a:t>ANOVA</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321150">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Source of Variation</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df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P-value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1150">
                <a:tc>
                  <a:txBody>
                    <a:bodyPr/>
                    <a:lstStyle/>
                    <a:p>
                      <a:pPr indent="0" lvl="0" marL="0" rtl="0" algn="l">
                        <a:spcBef>
                          <a:spcPts val="0"/>
                        </a:spcBef>
                        <a:spcAft>
                          <a:spcPts val="0"/>
                        </a:spcAft>
                        <a:buNone/>
                      </a:pPr>
                      <a:r>
                        <a:rPr lang="en-US" sz="1500">
                          <a:latin typeface="Calibri"/>
                          <a:ea typeface="Calibri"/>
                          <a:cs typeface="Calibri"/>
                          <a:sym typeface="Calibri"/>
                        </a:rPr>
                        <a:t>Between Groups</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46848473.37</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12</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198877.84</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0.00</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321150">
                <a:tc>
                  <a:txBody>
                    <a:bodyPr/>
                    <a:lstStyle/>
                    <a:p>
                      <a:pPr indent="0" lvl="0" marL="0" rtl="0" algn="l">
                        <a:spcBef>
                          <a:spcPts val="0"/>
                        </a:spcBef>
                        <a:spcAft>
                          <a:spcPts val="0"/>
                        </a:spcAft>
                        <a:buNone/>
                      </a:pPr>
                      <a:r>
                        <a:rPr lang="en-US" sz="1500">
                          <a:latin typeface="Calibri"/>
                          <a:ea typeface="Calibri"/>
                          <a:cs typeface="Calibri"/>
                          <a:sym typeface="Calibri"/>
                        </a:rPr>
                        <a:t>Within Groups</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12523449.45</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637964</a:t>
                      </a:r>
                      <a:endParaRPr sz="15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321150">
                <a:tc>
                  <a:txBody>
                    <a:bodyPr/>
                    <a:lstStyle/>
                    <a:p>
                      <a:pPr indent="0" lvl="0" marL="0" rtl="0" algn="l">
                        <a:spcBef>
                          <a:spcPts val="0"/>
                        </a:spcBef>
                        <a:spcAft>
                          <a:spcPts val="0"/>
                        </a:spcAft>
                        <a:buNone/>
                      </a:pPr>
                      <a:r>
                        <a:rPr lang="en-US" sz="1500">
                          <a:latin typeface="Calibri"/>
                          <a:ea typeface="Calibri"/>
                          <a:cs typeface="Calibri"/>
                          <a:sym typeface="Calibri"/>
                        </a:rPr>
                        <a:t>Total</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59371922.82</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637976</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sp>
        <p:nvSpPr>
          <p:cNvPr id="333" name="Google Shape;333;p27"/>
          <p:cNvSpPr txBox="1"/>
          <p:nvPr/>
        </p:nvSpPr>
        <p:spPr>
          <a:xfrm>
            <a:off x="609600" y="4440025"/>
            <a:ext cx="3905700" cy="11952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700">
                <a:latin typeface="Calibri"/>
                <a:ea typeface="Calibri"/>
                <a:cs typeface="Calibri"/>
                <a:sym typeface="Calibri"/>
              </a:rPr>
              <a:t>Since the p-value &lt; 0.05, we </a:t>
            </a:r>
            <a:r>
              <a:rPr b="1" lang="en-US" sz="1700">
                <a:latin typeface="Calibri"/>
                <a:ea typeface="Calibri"/>
                <a:cs typeface="Calibri"/>
                <a:sym typeface="Calibri"/>
              </a:rPr>
              <a:t>reject the Null Hypothesis</a:t>
            </a:r>
            <a:r>
              <a:rPr lang="en-US" sz="1700">
                <a:latin typeface="Calibri"/>
                <a:ea typeface="Calibri"/>
                <a:cs typeface="Calibri"/>
                <a:sym typeface="Calibri"/>
              </a:rPr>
              <a:t> and conclude that </a:t>
            </a:r>
            <a:r>
              <a:rPr b="1" lang="en-US" sz="1700">
                <a:latin typeface="Calibri"/>
                <a:ea typeface="Calibri"/>
                <a:cs typeface="Calibri"/>
                <a:sym typeface="Calibri"/>
              </a:rPr>
              <a:t>Cab Category</a:t>
            </a:r>
            <a:r>
              <a:rPr lang="en-US" sz="1700">
                <a:latin typeface="Calibri"/>
                <a:ea typeface="Calibri"/>
                <a:cs typeface="Calibri"/>
                <a:sym typeface="Calibri"/>
              </a:rPr>
              <a:t> is a </a:t>
            </a:r>
            <a:r>
              <a:rPr b="1" lang="en-US" sz="1700">
                <a:latin typeface="Calibri"/>
                <a:ea typeface="Calibri"/>
                <a:cs typeface="Calibri"/>
                <a:sym typeface="Calibri"/>
              </a:rPr>
              <a:t>significant feature</a:t>
            </a:r>
            <a:r>
              <a:rPr lang="en-US" sz="1700">
                <a:latin typeface="Calibri"/>
                <a:ea typeface="Calibri"/>
                <a:cs typeface="Calibri"/>
                <a:sym typeface="Calibri"/>
              </a:rPr>
              <a:t> for </a:t>
            </a:r>
            <a:r>
              <a:rPr lang="en-US" sz="1700">
                <a:solidFill>
                  <a:schemeClr val="dk1"/>
                </a:solidFill>
                <a:latin typeface="Calibri"/>
                <a:ea typeface="Calibri"/>
                <a:cs typeface="Calibri"/>
                <a:sym typeface="Calibri"/>
              </a:rPr>
              <a:t>differentiating</a:t>
            </a:r>
            <a:r>
              <a:rPr lang="en-US" sz="1700">
                <a:latin typeface="Calibri"/>
                <a:ea typeface="Calibri"/>
                <a:cs typeface="Calibri"/>
                <a:sym typeface="Calibri"/>
              </a:rPr>
              <a:t> the price of the cab ride</a:t>
            </a:r>
            <a:endParaRPr b="0" i="0" sz="100" u="none" cap="none" strike="noStrike">
              <a:latin typeface="Arial"/>
              <a:ea typeface="Arial"/>
              <a:cs typeface="Arial"/>
              <a:sym typeface="Arial"/>
            </a:endParaRPr>
          </a:p>
        </p:txBody>
      </p:sp>
      <p:sp>
        <p:nvSpPr>
          <p:cNvPr id="334" name="Google Shape;334;p27"/>
          <p:cNvSpPr txBox="1"/>
          <p:nvPr/>
        </p:nvSpPr>
        <p:spPr>
          <a:xfrm>
            <a:off x="534700" y="2104125"/>
            <a:ext cx="4299000" cy="1809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700" u="sng">
                <a:latin typeface="Calibri"/>
                <a:ea typeface="Calibri"/>
                <a:cs typeface="Calibri"/>
                <a:sym typeface="Calibri"/>
              </a:rPr>
              <a:t>Hypotheses:</a:t>
            </a:r>
            <a:endParaRPr sz="1700" u="sng">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0</a:t>
            </a:r>
            <a:r>
              <a:rPr lang="en-US" sz="1700">
                <a:latin typeface="Calibri"/>
                <a:ea typeface="Calibri"/>
                <a:cs typeface="Calibri"/>
                <a:sym typeface="Calibri"/>
              </a:rPr>
              <a:t>: There is no difference in the average price</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by cab category</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a</a:t>
            </a:r>
            <a:r>
              <a:rPr lang="en-US" sz="1700">
                <a:latin typeface="Calibri"/>
                <a:ea typeface="Calibri"/>
                <a:cs typeface="Calibri"/>
                <a:sym typeface="Calibri"/>
              </a:rPr>
              <a:t>: There is difference in the average price by cab category</a:t>
            </a:r>
            <a:endParaRPr sz="1700">
              <a:latin typeface="Calibri"/>
              <a:ea typeface="Calibri"/>
              <a:cs typeface="Calibri"/>
              <a:sym typeface="Calibri"/>
            </a:endParaRPr>
          </a:p>
        </p:txBody>
      </p:sp>
      <p:sp>
        <p:nvSpPr>
          <p:cNvPr id="335" name="Google Shape;335;p27"/>
          <p:cNvSpPr txBox="1"/>
          <p:nvPr/>
        </p:nvSpPr>
        <p:spPr>
          <a:xfrm>
            <a:off x="534700" y="6115969"/>
            <a:ext cx="10914900" cy="5268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1700">
                <a:solidFill>
                  <a:schemeClr val="dk1"/>
                </a:solidFill>
                <a:latin typeface="Calibri"/>
                <a:ea typeface="Calibri"/>
                <a:cs typeface="Calibri"/>
                <a:sym typeface="Calibri"/>
              </a:rPr>
              <a:t>Note: </a:t>
            </a:r>
            <a:r>
              <a:rPr lang="en-US" sz="1700">
                <a:solidFill>
                  <a:schemeClr val="dk1"/>
                </a:solidFill>
                <a:latin typeface="Calibri"/>
                <a:ea typeface="Calibri"/>
                <a:cs typeface="Calibri"/>
                <a:sym typeface="Calibri"/>
              </a:rPr>
              <a:t>Other categorical variables were also tested but turned out to be insignificant </a:t>
            </a:r>
            <a:r>
              <a:rPr i="1" lang="en-US" sz="1700">
                <a:solidFill>
                  <a:schemeClr val="dk1"/>
                </a:solidFill>
                <a:latin typeface="Calibri"/>
                <a:ea typeface="Calibri"/>
                <a:cs typeface="Calibri"/>
                <a:sym typeface="Calibri"/>
              </a:rPr>
              <a:t>(refer Appendix)</a:t>
            </a:r>
            <a:endParaRPr i="1" sz="17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41" name="Google Shape;341;p28"/>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28"/>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343" name="Google Shape;343;p28"/>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Uber is More Economical for Long Distance Rides</a:t>
            </a:r>
            <a:endParaRPr b="0" i="0" sz="1400" u="none" cap="none" strike="noStrike">
              <a:solidFill>
                <a:srgbClr val="000000"/>
              </a:solidFill>
              <a:latin typeface="Arial"/>
              <a:ea typeface="Arial"/>
              <a:cs typeface="Arial"/>
              <a:sym typeface="Arial"/>
            </a:endParaRPr>
          </a:p>
        </p:txBody>
      </p:sp>
      <p:sp>
        <p:nvSpPr>
          <p:cNvPr id="344" name="Google Shape;344;p28"/>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Bivariate: </a:t>
            </a:r>
            <a:r>
              <a:rPr b="1" lang="en-US" sz="2000">
                <a:solidFill>
                  <a:schemeClr val="dk1"/>
                </a:solidFill>
                <a:latin typeface="Calibri"/>
                <a:ea typeface="Calibri"/>
                <a:cs typeface="Calibri"/>
                <a:sym typeface="Calibri"/>
              </a:rPr>
              <a:t>Avg. Price vs. Distance</a:t>
            </a:r>
            <a:endParaRPr b="1" i="0" sz="1600" u="none" cap="none" strike="noStrike">
              <a:solidFill>
                <a:srgbClr val="000000"/>
              </a:solidFill>
            </a:endParaRPr>
          </a:p>
        </p:txBody>
      </p:sp>
      <p:cxnSp>
        <p:nvCxnSpPr>
          <p:cNvPr id="345" name="Google Shape;345;p28"/>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346" name="Google Shape;346;p28"/>
          <p:cNvPicPr preferRelativeResize="0"/>
          <p:nvPr/>
        </p:nvPicPr>
        <p:blipFill rotWithShape="1">
          <a:blip r:embed="rId3">
            <a:alphaModFix/>
          </a:blip>
          <a:srcRect b="0" l="0" r="13889" t="0"/>
          <a:stretch/>
        </p:blipFill>
        <p:spPr>
          <a:xfrm>
            <a:off x="6017125" y="2516725"/>
            <a:ext cx="5347724" cy="3537025"/>
          </a:xfrm>
          <a:prstGeom prst="rect">
            <a:avLst/>
          </a:prstGeom>
          <a:noFill/>
          <a:ln>
            <a:noFill/>
          </a:ln>
        </p:spPr>
      </p:pic>
      <p:pic>
        <p:nvPicPr>
          <p:cNvPr id="347" name="Google Shape;347;p28"/>
          <p:cNvPicPr preferRelativeResize="0"/>
          <p:nvPr/>
        </p:nvPicPr>
        <p:blipFill rotWithShape="1">
          <a:blip r:embed="rId4">
            <a:alphaModFix/>
          </a:blip>
          <a:srcRect b="0" l="0" r="11410" t="0"/>
          <a:stretch/>
        </p:blipFill>
        <p:spPr>
          <a:xfrm>
            <a:off x="138992" y="2489490"/>
            <a:ext cx="5693133" cy="3645575"/>
          </a:xfrm>
          <a:prstGeom prst="rect">
            <a:avLst/>
          </a:prstGeom>
          <a:noFill/>
          <a:ln>
            <a:noFill/>
          </a:ln>
        </p:spPr>
      </p:pic>
      <p:pic>
        <p:nvPicPr>
          <p:cNvPr id="348" name="Google Shape;348;p28"/>
          <p:cNvPicPr preferRelativeResize="0"/>
          <p:nvPr/>
        </p:nvPicPr>
        <p:blipFill>
          <a:blip r:embed="rId5">
            <a:alphaModFix/>
          </a:blip>
          <a:stretch>
            <a:fillRect/>
          </a:stretch>
        </p:blipFill>
        <p:spPr>
          <a:xfrm>
            <a:off x="1132175" y="2369899"/>
            <a:ext cx="395400" cy="395400"/>
          </a:xfrm>
          <a:prstGeom prst="rect">
            <a:avLst/>
          </a:prstGeom>
          <a:noFill/>
          <a:ln>
            <a:noFill/>
          </a:ln>
        </p:spPr>
      </p:pic>
      <p:cxnSp>
        <p:nvCxnSpPr>
          <p:cNvPr id="349" name="Google Shape;349;p28"/>
          <p:cNvCxnSpPr/>
          <p:nvPr/>
        </p:nvCxnSpPr>
        <p:spPr>
          <a:xfrm>
            <a:off x="1036750" y="2859207"/>
            <a:ext cx="10471200" cy="0"/>
          </a:xfrm>
          <a:prstGeom prst="straightConnector1">
            <a:avLst/>
          </a:prstGeom>
          <a:noFill/>
          <a:ln cap="flat" cmpd="sng" w="19050">
            <a:solidFill>
              <a:schemeClr val="dk2"/>
            </a:solidFill>
            <a:prstDash val="dash"/>
            <a:round/>
            <a:headEnd len="med" w="med" type="none"/>
            <a:tailEnd len="med" w="med" type="none"/>
          </a:ln>
        </p:spPr>
      </p:cxnSp>
      <p:cxnSp>
        <p:nvCxnSpPr>
          <p:cNvPr id="350" name="Google Shape;350;p28"/>
          <p:cNvCxnSpPr/>
          <p:nvPr/>
        </p:nvCxnSpPr>
        <p:spPr>
          <a:xfrm>
            <a:off x="11040067" y="2859200"/>
            <a:ext cx="0" cy="533400"/>
          </a:xfrm>
          <a:prstGeom prst="straightConnector1">
            <a:avLst/>
          </a:prstGeom>
          <a:noFill/>
          <a:ln cap="flat" cmpd="sng" w="9525">
            <a:solidFill>
              <a:srgbClr val="000000"/>
            </a:solidFill>
            <a:prstDash val="solid"/>
            <a:round/>
            <a:headEnd len="med" w="med" type="triangle"/>
            <a:tailEnd len="med" w="med" type="triangle"/>
          </a:ln>
        </p:spPr>
      </p:cxnSp>
      <p:sp>
        <p:nvSpPr>
          <p:cNvPr id="351" name="Google Shape;351;p28"/>
          <p:cNvSpPr txBox="1"/>
          <p:nvPr/>
        </p:nvSpPr>
        <p:spPr>
          <a:xfrm>
            <a:off x="11096829" y="2991655"/>
            <a:ext cx="486900" cy="274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$ 6.2</a:t>
            </a:r>
            <a:endParaRPr sz="1600">
              <a:latin typeface="Calibri"/>
              <a:ea typeface="Calibri"/>
              <a:cs typeface="Calibri"/>
              <a:sym typeface="Calibri"/>
            </a:endParaRPr>
          </a:p>
        </p:txBody>
      </p:sp>
      <p:pic>
        <p:nvPicPr>
          <p:cNvPr id="352" name="Google Shape;352;p28"/>
          <p:cNvPicPr preferRelativeResize="0"/>
          <p:nvPr/>
        </p:nvPicPr>
        <p:blipFill rotWithShape="1">
          <a:blip r:embed="rId6">
            <a:alphaModFix/>
          </a:blip>
          <a:srcRect b="0" l="50315" r="0" t="0"/>
          <a:stretch/>
        </p:blipFill>
        <p:spPr>
          <a:xfrm>
            <a:off x="7005700" y="2385050"/>
            <a:ext cx="365760" cy="36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idx="12" type="sldNum"/>
          </p:nvPr>
        </p:nvSpPr>
        <p:spPr>
          <a:xfrm>
            <a:off x="11677650" y="60801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58" name="Google Shape;358;p29"/>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p29"/>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360" name="Google Shape;360;p29"/>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100">
                <a:solidFill>
                  <a:schemeClr val="lt1"/>
                </a:solidFill>
                <a:latin typeface="Calibri"/>
                <a:ea typeface="Calibri"/>
                <a:cs typeface="Calibri"/>
                <a:sym typeface="Calibri"/>
              </a:rPr>
              <a:t>Lyft Prices Peak during Fog and Uber Prices Peak During Rains</a:t>
            </a:r>
            <a:endParaRPr b="0" i="0" sz="1300" u="none" cap="none" strike="noStrike">
              <a:solidFill>
                <a:srgbClr val="000000"/>
              </a:solidFill>
              <a:latin typeface="Arial"/>
              <a:ea typeface="Arial"/>
              <a:cs typeface="Arial"/>
              <a:sym typeface="Arial"/>
            </a:endParaRPr>
          </a:p>
        </p:txBody>
      </p:sp>
      <p:sp>
        <p:nvSpPr>
          <p:cNvPr id="361" name="Google Shape;361;p29"/>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Bivariate: </a:t>
            </a:r>
            <a:r>
              <a:rPr b="1" lang="en-US" sz="2000">
                <a:solidFill>
                  <a:schemeClr val="dk1"/>
                </a:solidFill>
                <a:latin typeface="Calibri"/>
                <a:ea typeface="Calibri"/>
                <a:cs typeface="Calibri"/>
                <a:sym typeface="Calibri"/>
              </a:rPr>
              <a:t>Avg. Price vs. Weather Summary</a:t>
            </a:r>
            <a:endParaRPr b="1" i="0" sz="1600" u="none" cap="none" strike="noStrike">
              <a:solidFill>
                <a:srgbClr val="000000"/>
              </a:solidFill>
            </a:endParaRPr>
          </a:p>
        </p:txBody>
      </p:sp>
      <p:cxnSp>
        <p:nvCxnSpPr>
          <p:cNvPr id="362" name="Google Shape;362;p29"/>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363" name="Google Shape;363;p29"/>
          <p:cNvPicPr preferRelativeResize="0"/>
          <p:nvPr/>
        </p:nvPicPr>
        <p:blipFill>
          <a:blip r:embed="rId3">
            <a:alphaModFix/>
          </a:blip>
          <a:stretch>
            <a:fillRect/>
          </a:stretch>
        </p:blipFill>
        <p:spPr>
          <a:xfrm>
            <a:off x="220850" y="2618175"/>
            <a:ext cx="5837050" cy="3376750"/>
          </a:xfrm>
          <a:prstGeom prst="rect">
            <a:avLst/>
          </a:prstGeom>
          <a:noFill/>
          <a:ln>
            <a:noFill/>
          </a:ln>
        </p:spPr>
      </p:pic>
      <p:pic>
        <p:nvPicPr>
          <p:cNvPr id="364" name="Google Shape;364;p29"/>
          <p:cNvPicPr preferRelativeResize="0"/>
          <p:nvPr/>
        </p:nvPicPr>
        <p:blipFill>
          <a:blip r:embed="rId4">
            <a:alphaModFix/>
          </a:blip>
          <a:stretch>
            <a:fillRect/>
          </a:stretch>
        </p:blipFill>
        <p:spPr>
          <a:xfrm>
            <a:off x="6151810" y="2790558"/>
            <a:ext cx="5593532" cy="3167176"/>
          </a:xfrm>
          <a:prstGeom prst="rect">
            <a:avLst/>
          </a:prstGeom>
          <a:noFill/>
          <a:ln>
            <a:noFill/>
          </a:ln>
        </p:spPr>
      </p:pic>
      <p:pic>
        <p:nvPicPr>
          <p:cNvPr id="365" name="Google Shape;365;p29"/>
          <p:cNvPicPr preferRelativeResize="0"/>
          <p:nvPr/>
        </p:nvPicPr>
        <p:blipFill>
          <a:blip r:embed="rId5">
            <a:alphaModFix/>
          </a:blip>
          <a:stretch>
            <a:fillRect/>
          </a:stretch>
        </p:blipFill>
        <p:spPr>
          <a:xfrm>
            <a:off x="1132175" y="2776175"/>
            <a:ext cx="395400" cy="395400"/>
          </a:xfrm>
          <a:prstGeom prst="rect">
            <a:avLst/>
          </a:prstGeom>
          <a:noFill/>
          <a:ln>
            <a:noFill/>
          </a:ln>
        </p:spPr>
      </p:pic>
      <p:sp>
        <p:nvSpPr>
          <p:cNvPr id="366" name="Google Shape;366;p29"/>
          <p:cNvSpPr/>
          <p:nvPr/>
        </p:nvSpPr>
        <p:spPr>
          <a:xfrm>
            <a:off x="2170325" y="2881475"/>
            <a:ext cx="587400" cy="3167100"/>
          </a:xfrm>
          <a:prstGeom prst="roundRect">
            <a:avLst>
              <a:gd fmla="val 16667" name="adj"/>
            </a:avLst>
          </a:prstGeom>
          <a:noFill/>
          <a:ln cap="flat" cmpd="sng" w="19050">
            <a:solidFill>
              <a:srgbClr val="FF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8578952" y="3007775"/>
            <a:ext cx="996300" cy="2964600"/>
          </a:xfrm>
          <a:prstGeom prst="roundRect">
            <a:avLst>
              <a:gd fmla="val 5686" name="adj"/>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29"/>
          <p:cNvPicPr preferRelativeResize="0"/>
          <p:nvPr/>
        </p:nvPicPr>
        <p:blipFill rotWithShape="1">
          <a:blip r:embed="rId6">
            <a:alphaModFix/>
          </a:blip>
          <a:srcRect b="0" l="50315" r="0" t="0"/>
          <a:stretch/>
        </p:blipFill>
        <p:spPr>
          <a:xfrm>
            <a:off x="7067782" y="2791325"/>
            <a:ext cx="365760" cy="365100"/>
          </a:xfrm>
          <a:prstGeom prst="rect">
            <a:avLst/>
          </a:prstGeom>
          <a:noFill/>
          <a:ln>
            <a:noFill/>
          </a:ln>
        </p:spPr>
      </p:pic>
      <p:sp>
        <p:nvSpPr>
          <p:cNvPr id="369" name="Google Shape;369;p29"/>
          <p:cNvSpPr/>
          <p:nvPr/>
        </p:nvSpPr>
        <p:spPr>
          <a:xfrm>
            <a:off x="11001725" y="3007775"/>
            <a:ext cx="506400" cy="2964600"/>
          </a:xfrm>
          <a:prstGeom prst="roundRect">
            <a:avLst>
              <a:gd fmla="val 5686" name="adj"/>
            </a:avLst>
          </a:prstGeom>
          <a:noFill/>
          <a:ln cap="flat" cmpd="sng" w="19050">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399891" scaled="0"/>
        </a:gradFill>
      </p:bgPr>
    </p:bg>
    <p:spTree>
      <p:nvGrpSpPr>
        <p:cNvPr id="374" name="Shape 374"/>
        <p:cNvGrpSpPr/>
        <p:nvPr/>
      </p:nvGrpSpPr>
      <p:grpSpPr>
        <a:xfrm>
          <a:off x="0" y="0"/>
          <a:ext cx="0" cy="0"/>
          <a:chOff x="0" y="0"/>
          <a:chExt cx="0" cy="0"/>
        </a:xfrm>
      </p:grpSpPr>
      <p:sp>
        <p:nvSpPr>
          <p:cNvPr id="375" name="Google Shape;375;p30"/>
          <p:cNvSpPr txBox="1"/>
          <p:nvPr/>
        </p:nvSpPr>
        <p:spPr>
          <a:xfrm>
            <a:off x="1004427" y="2895900"/>
            <a:ext cx="3861000" cy="6093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Regression Modeling</a:t>
            </a:r>
            <a:endParaRPr b="0" i="0" sz="1400" u="none" cap="none" strike="noStrike">
              <a:solidFill>
                <a:srgbClr val="000000"/>
              </a:solidFill>
              <a:latin typeface="Arial"/>
              <a:ea typeface="Arial"/>
              <a:cs typeface="Arial"/>
              <a:sym typeface="Arial"/>
            </a:endParaRPr>
          </a:p>
        </p:txBody>
      </p:sp>
      <p:sp>
        <p:nvSpPr>
          <p:cNvPr id="376" name="Google Shape;376;p30"/>
          <p:cNvSpPr/>
          <p:nvPr/>
        </p:nvSpPr>
        <p:spPr>
          <a:xfrm>
            <a:off x="6156125" y="150"/>
            <a:ext cx="6036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txBox="1"/>
          <p:nvPr/>
        </p:nvSpPr>
        <p:spPr>
          <a:xfrm>
            <a:off x="7160500" y="2895900"/>
            <a:ext cx="4422000" cy="15933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lt1"/>
              </a:buClr>
              <a:buSzPts val="4400"/>
              <a:buFont typeface="Calibri"/>
              <a:buNone/>
            </a:pPr>
            <a:r>
              <a:rPr lang="en-US" sz="2500">
                <a:latin typeface="Calibri"/>
                <a:ea typeface="Calibri"/>
                <a:cs typeface="Calibri"/>
                <a:sym typeface="Calibri"/>
              </a:rPr>
              <a:t>Regression models to determine the price of a cab ride using ride data and weather data</a:t>
            </a:r>
            <a:endParaRPr b="0" i="0" sz="1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383" name="Google Shape;383;p31"/>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4" name="Google Shape;384;p31"/>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385" name="Google Shape;385;p31"/>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Modeling Framework</a:t>
            </a:r>
            <a:endParaRPr b="0" i="0" sz="1400" u="none" cap="none" strike="noStrike">
              <a:solidFill>
                <a:srgbClr val="000000"/>
              </a:solidFill>
              <a:latin typeface="Arial"/>
              <a:ea typeface="Arial"/>
              <a:cs typeface="Arial"/>
              <a:sym typeface="Arial"/>
            </a:endParaRPr>
          </a:p>
        </p:txBody>
      </p:sp>
      <p:sp>
        <p:nvSpPr>
          <p:cNvPr id="386" name="Google Shape;386;p31"/>
          <p:cNvSpPr/>
          <p:nvPr/>
        </p:nvSpPr>
        <p:spPr>
          <a:xfrm>
            <a:off x="534700" y="1069460"/>
            <a:ext cx="2345700" cy="463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Import</a:t>
            </a:r>
            <a:endParaRPr/>
          </a:p>
        </p:txBody>
      </p:sp>
      <p:cxnSp>
        <p:nvCxnSpPr>
          <p:cNvPr id="387" name="Google Shape;387;p31"/>
          <p:cNvCxnSpPr>
            <a:stCxn id="386" idx="2"/>
            <a:endCxn id="388" idx="0"/>
          </p:cNvCxnSpPr>
          <p:nvPr/>
        </p:nvCxnSpPr>
        <p:spPr>
          <a:xfrm>
            <a:off x="1707550" y="1532660"/>
            <a:ext cx="0" cy="2361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31"/>
          <p:cNvSpPr/>
          <p:nvPr/>
        </p:nvSpPr>
        <p:spPr>
          <a:xfrm>
            <a:off x="534700" y="1768827"/>
            <a:ext cx="2345700" cy="463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Missing Value Treatment</a:t>
            </a:r>
            <a:endParaRPr/>
          </a:p>
        </p:txBody>
      </p:sp>
      <p:cxnSp>
        <p:nvCxnSpPr>
          <p:cNvPr id="389" name="Google Shape;389;p31"/>
          <p:cNvCxnSpPr>
            <a:stCxn id="388" idx="2"/>
            <a:endCxn id="390" idx="0"/>
          </p:cNvCxnSpPr>
          <p:nvPr/>
        </p:nvCxnSpPr>
        <p:spPr>
          <a:xfrm>
            <a:off x="1707550" y="2232027"/>
            <a:ext cx="0" cy="2100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31"/>
          <p:cNvSpPr/>
          <p:nvPr/>
        </p:nvSpPr>
        <p:spPr>
          <a:xfrm>
            <a:off x="534700" y="2442037"/>
            <a:ext cx="2345700" cy="4632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Feature Engineering</a:t>
            </a:r>
            <a:endParaRPr/>
          </a:p>
        </p:txBody>
      </p:sp>
      <p:cxnSp>
        <p:nvCxnSpPr>
          <p:cNvPr id="391" name="Google Shape;391;p31"/>
          <p:cNvCxnSpPr>
            <a:stCxn id="390" idx="2"/>
            <a:endCxn id="392" idx="0"/>
          </p:cNvCxnSpPr>
          <p:nvPr/>
        </p:nvCxnSpPr>
        <p:spPr>
          <a:xfrm>
            <a:off x="1707550" y="2905237"/>
            <a:ext cx="0" cy="18600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31"/>
          <p:cNvSpPr/>
          <p:nvPr/>
        </p:nvSpPr>
        <p:spPr>
          <a:xfrm>
            <a:off x="534700" y="3091363"/>
            <a:ext cx="2345700" cy="463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Correlation and VIF Analysis</a:t>
            </a:r>
            <a:endParaRPr/>
          </a:p>
        </p:txBody>
      </p:sp>
      <p:cxnSp>
        <p:nvCxnSpPr>
          <p:cNvPr id="393" name="Google Shape;393;p31"/>
          <p:cNvCxnSpPr>
            <a:stCxn id="392" idx="2"/>
            <a:endCxn id="394" idx="0"/>
          </p:cNvCxnSpPr>
          <p:nvPr/>
        </p:nvCxnSpPr>
        <p:spPr>
          <a:xfrm>
            <a:off x="1707550" y="3554563"/>
            <a:ext cx="0" cy="225000"/>
          </a:xfrm>
          <a:prstGeom prst="straightConnector1">
            <a:avLst/>
          </a:prstGeom>
          <a:noFill/>
          <a:ln cap="flat" cmpd="sng" w="9525">
            <a:solidFill>
              <a:schemeClr val="dk2"/>
            </a:solidFill>
            <a:prstDash val="solid"/>
            <a:round/>
            <a:headEnd len="med" w="med" type="none"/>
            <a:tailEnd len="med" w="med" type="triangle"/>
          </a:ln>
        </p:spPr>
      </p:cxnSp>
      <p:sp>
        <p:nvSpPr>
          <p:cNvPr id="394" name="Google Shape;394;p31"/>
          <p:cNvSpPr/>
          <p:nvPr/>
        </p:nvSpPr>
        <p:spPr>
          <a:xfrm>
            <a:off x="534700" y="3779686"/>
            <a:ext cx="2345700" cy="1371600"/>
          </a:xfrm>
          <a:prstGeom prst="roundRect">
            <a:avLst>
              <a:gd fmla="val 1005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Model Iterations and Variable Selection</a:t>
            </a:r>
            <a:endParaRPr/>
          </a:p>
        </p:txBody>
      </p:sp>
      <p:sp>
        <p:nvSpPr>
          <p:cNvPr id="395" name="Google Shape;395;p31"/>
          <p:cNvSpPr txBox="1"/>
          <p:nvPr/>
        </p:nvSpPr>
        <p:spPr>
          <a:xfrm>
            <a:off x="3187725" y="1066373"/>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Imported CSV data into Python for data preparation</a:t>
            </a:r>
            <a:endParaRPr sz="1700">
              <a:latin typeface="Calibri"/>
              <a:ea typeface="Calibri"/>
              <a:cs typeface="Calibri"/>
              <a:sym typeface="Calibri"/>
            </a:endParaRPr>
          </a:p>
        </p:txBody>
      </p:sp>
      <p:sp>
        <p:nvSpPr>
          <p:cNvPr id="396" name="Google Shape;396;p31"/>
          <p:cNvSpPr txBox="1"/>
          <p:nvPr/>
        </p:nvSpPr>
        <p:spPr>
          <a:xfrm>
            <a:off x="3187725" y="1790160"/>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b="1" lang="en-US" sz="1700">
                <a:latin typeface="Calibri"/>
                <a:ea typeface="Calibri"/>
                <a:cs typeface="Calibri"/>
                <a:sym typeface="Calibri"/>
              </a:rPr>
              <a:t>Dropped rows</a:t>
            </a:r>
            <a:r>
              <a:rPr lang="en-US" sz="1700">
                <a:latin typeface="Calibri"/>
                <a:ea typeface="Calibri"/>
                <a:cs typeface="Calibri"/>
                <a:sym typeface="Calibri"/>
              </a:rPr>
              <a:t> with missing values as we have a large dataset</a:t>
            </a:r>
            <a:endParaRPr sz="1700">
              <a:latin typeface="Calibri"/>
              <a:ea typeface="Calibri"/>
              <a:cs typeface="Calibri"/>
              <a:sym typeface="Calibri"/>
            </a:endParaRPr>
          </a:p>
        </p:txBody>
      </p:sp>
      <p:sp>
        <p:nvSpPr>
          <p:cNvPr id="397" name="Google Shape;397;p31"/>
          <p:cNvSpPr txBox="1"/>
          <p:nvPr/>
        </p:nvSpPr>
        <p:spPr>
          <a:xfrm>
            <a:off x="3187725" y="2478527"/>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Created </a:t>
            </a:r>
            <a:r>
              <a:rPr b="1" lang="en-US" sz="1700">
                <a:latin typeface="Calibri"/>
                <a:ea typeface="Calibri"/>
                <a:cs typeface="Calibri"/>
                <a:sym typeface="Calibri"/>
              </a:rPr>
              <a:t>additional features</a:t>
            </a:r>
            <a:r>
              <a:rPr lang="en-US" sz="1700">
                <a:latin typeface="Calibri"/>
                <a:ea typeface="Calibri"/>
                <a:cs typeface="Calibri"/>
                <a:sym typeface="Calibri"/>
              </a:rPr>
              <a:t> for modeling (Time from Max Temp., Day of Week, Hour, etc.)</a:t>
            </a:r>
            <a:endParaRPr sz="1700">
              <a:latin typeface="Calibri"/>
              <a:ea typeface="Calibri"/>
              <a:cs typeface="Calibri"/>
              <a:sym typeface="Calibri"/>
            </a:endParaRPr>
          </a:p>
        </p:txBody>
      </p:sp>
      <p:sp>
        <p:nvSpPr>
          <p:cNvPr id="398" name="Google Shape;398;p31"/>
          <p:cNvSpPr txBox="1"/>
          <p:nvPr/>
        </p:nvSpPr>
        <p:spPr>
          <a:xfrm>
            <a:off x="3187725" y="3129201"/>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Removed </a:t>
            </a:r>
            <a:r>
              <a:rPr b="1" lang="en-US" sz="1700">
                <a:latin typeface="Calibri"/>
                <a:ea typeface="Calibri"/>
                <a:cs typeface="Calibri"/>
                <a:sym typeface="Calibri"/>
              </a:rPr>
              <a:t>Correlated Variables</a:t>
            </a:r>
            <a:r>
              <a:rPr lang="en-US" sz="1700">
                <a:latin typeface="Calibri"/>
                <a:ea typeface="Calibri"/>
                <a:cs typeface="Calibri"/>
                <a:sym typeface="Calibri"/>
              </a:rPr>
              <a:t> and variables with </a:t>
            </a:r>
            <a:r>
              <a:rPr b="1" lang="en-US" sz="1700">
                <a:latin typeface="Calibri"/>
                <a:ea typeface="Calibri"/>
                <a:cs typeface="Calibri"/>
                <a:sym typeface="Calibri"/>
              </a:rPr>
              <a:t>High VIF values</a:t>
            </a:r>
            <a:endParaRPr b="1" sz="1700">
              <a:latin typeface="Calibri"/>
              <a:ea typeface="Calibri"/>
              <a:cs typeface="Calibri"/>
              <a:sym typeface="Calibri"/>
            </a:endParaRPr>
          </a:p>
        </p:txBody>
      </p:sp>
      <p:sp>
        <p:nvSpPr>
          <p:cNvPr id="399" name="Google Shape;399;p31"/>
          <p:cNvSpPr txBox="1"/>
          <p:nvPr/>
        </p:nvSpPr>
        <p:spPr>
          <a:xfrm>
            <a:off x="3187725" y="3741373"/>
            <a:ext cx="8556300" cy="16029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Explored </a:t>
            </a:r>
            <a:r>
              <a:rPr b="1" lang="en-US" sz="1700">
                <a:latin typeface="Calibri"/>
                <a:ea typeface="Calibri"/>
                <a:cs typeface="Calibri"/>
                <a:sym typeface="Calibri"/>
              </a:rPr>
              <a:t>Linear</a:t>
            </a:r>
            <a:r>
              <a:rPr lang="en-US" sz="1700">
                <a:latin typeface="Calibri"/>
                <a:ea typeface="Calibri"/>
                <a:cs typeface="Calibri"/>
                <a:sym typeface="Calibri"/>
              </a:rPr>
              <a:t> and </a:t>
            </a:r>
            <a:r>
              <a:rPr b="1" lang="en-US" sz="1700">
                <a:latin typeface="Calibri"/>
                <a:ea typeface="Calibri"/>
                <a:cs typeface="Calibri"/>
                <a:sym typeface="Calibri"/>
              </a:rPr>
              <a:t>Exponential</a:t>
            </a:r>
            <a:r>
              <a:rPr lang="en-US" sz="1700">
                <a:latin typeface="Calibri"/>
                <a:ea typeface="Calibri"/>
                <a:cs typeface="Calibri"/>
                <a:sym typeface="Calibri"/>
              </a:rPr>
              <a:t> </a:t>
            </a:r>
            <a:r>
              <a:rPr b="1" lang="en-US" sz="1700">
                <a:latin typeface="Calibri"/>
                <a:ea typeface="Calibri"/>
                <a:cs typeface="Calibri"/>
                <a:sym typeface="Calibri"/>
              </a:rPr>
              <a:t>Regression</a:t>
            </a:r>
            <a:r>
              <a:rPr lang="en-US" sz="1700">
                <a:latin typeface="Calibri"/>
                <a:ea typeface="Calibri"/>
                <a:cs typeface="Calibri"/>
                <a:sym typeface="Calibri"/>
              </a:rPr>
              <a:t> and selected variables using </a:t>
            </a:r>
            <a:r>
              <a:rPr b="1" lang="en-US" sz="1700">
                <a:latin typeface="Calibri"/>
                <a:ea typeface="Calibri"/>
                <a:cs typeface="Calibri"/>
                <a:sym typeface="Calibri"/>
              </a:rPr>
              <a:t>Forward Selection</a:t>
            </a:r>
            <a:endParaRPr b="1" sz="1700">
              <a:latin typeface="Calibri"/>
              <a:ea typeface="Calibri"/>
              <a:cs typeface="Calibri"/>
              <a:sym typeface="Calibri"/>
            </a:endParaRPr>
          </a:p>
          <a:p>
            <a:pPr indent="-336550" lvl="0" marL="457200" marR="0" rtl="0" algn="l">
              <a:lnSpc>
                <a:spcPct val="150000"/>
              </a:lnSpc>
              <a:spcBef>
                <a:spcPts val="0"/>
              </a:spcBef>
              <a:spcAft>
                <a:spcPts val="0"/>
              </a:spcAft>
              <a:buSzPts val="1700"/>
              <a:buFont typeface="Calibri"/>
              <a:buAutoNum type="arabicPeriod"/>
            </a:pPr>
            <a:r>
              <a:rPr lang="en-US" sz="1700">
                <a:latin typeface="Calibri"/>
                <a:ea typeface="Calibri"/>
                <a:cs typeface="Calibri"/>
                <a:sym typeface="Calibri"/>
              </a:rPr>
              <a:t>Model for explaining price of </a:t>
            </a:r>
            <a:r>
              <a:rPr b="1" lang="en-US" sz="1700">
                <a:latin typeface="Calibri"/>
                <a:ea typeface="Calibri"/>
                <a:cs typeface="Calibri"/>
                <a:sym typeface="Calibri"/>
              </a:rPr>
              <a:t>all cab rides</a:t>
            </a:r>
            <a:r>
              <a:rPr lang="en-US" sz="1700">
                <a:latin typeface="Calibri"/>
                <a:ea typeface="Calibri"/>
                <a:cs typeface="Calibri"/>
                <a:sym typeface="Calibri"/>
              </a:rPr>
              <a:t> together</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US" sz="1700">
                <a:solidFill>
                  <a:schemeClr val="dk1"/>
                </a:solidFill>
                <a:latin typeface="Calibri"/>
                <a:ea typeface="Calibri"/>
                <a:cs typeface="Calibri"/>
                <a:sym typeface="Calibri"/>
              </a:rPr>
              <a:t>Individual m</a:t>
            </a:r>
            <a:r>
              <a:rPr lang="en-US" sz="1700">
                <a:solidFill>
                  <a:schemeClr val="dk1"/>
                </a:solidFill>
                <a:latin typeface="Calibri"/>
                <a:ea typeface="Calibri"/>
                <a:cs typeface="Calibri"/>
                <a:sym typeface="Calibri"/>
              </a:rPr>
              <a:t>odel for explaining prices</a:t>
            </a:r>
            <a:r>
              <a:rPr lang="en-US" sz="1700">
                <a:latin typeface="Calibri"/>
                <a:ea typeface="Calibri"/>
                <a:cs typeface="Calibri"/>
                <a:sym typeface="Calibri"/>
              </a:rPr>
              <a:t> of </a:t>
            </a:r>
            <a:r>
              <a:rPr b="1" lang="en-US" sz="1700">
                <a:latin typeface="Calibri"/>
                <a:ea typeface="Calibri"/>
                <a:cs typeface="Calibri"/>
                <a:sym typeface="Calibri"/>
              </a:rPr>
              <a:t>Lyft rides</a:t>
            </a:r>
            <a:r>
              <a:rPr lang="en-US" sz="1700">
                <a:latin typeface="Calibri"/>
                <a:ea typeface="Calibri"/>
                <a:cs typeface="Calibri"/>
                <a:sym typeface="Calibri"/>
              </a:rPr>
              <a:t> only</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AutoNum type="arabicPeriod"/>
            </a:pPr>
            <a:r>
              <a:rPr lang="en-US" sz="1700">
                <a:solidFill>
                  <a:schemeClr val="dk1"/>
                </a:solidFill>
                <a:latin typeface="Calibri"/>
                <a:ea typeface="Calibri"/>
                <a:cs typeface="Calibri"/>
                <a:sym typeface="Calibri"/>
              </a:rPr>
              <a:t>Individual model for explaining prices of </a:t>
            </a:r>
            <a:r>
              <a:rPr b="1" lang="en-US" sz="1700">
                <a:solidFill>
                  <a:schemeClr val="dk1"/>
                </a:solidFill>
                <a:latin typeface="Calibri"/>
                <a:ea typeface="Calibri"/>
                <a:cs typeface="Calibri"/>
                <a:sym typeface="Calibri"/>
              </a:rPr>
              <a:t>Uber rides</a:t>
            </a:r>
            <a:r>
              <a:rPr lang="en-US" sz="1700">
                <a:solidFill>
                  <a:schemeClr val="dk1"/>
                </a:solidFill>
                <a:latin typeface="Calibri"/>
                <a:ea typeface="Calibri"/>
                <a:cs typeface="Calibri"/>
                <a:sym typeface="Calibri"/>
              </a:rPr>
              <a:t> only</a:t>
            </a:r>
            <a:endParaRPr sz="1700">
              <a:latin typeface="Calibri"/>
              <a:ea typeface="Calibri"/>
              <a:cs typeface="Calibri"/>
              <a:sym typeface="Calibri"/>
            </a:endParaRPr>
          </a:p>
        </p:txBody>
      </p:sp>
      <p:sp>
        <p:nvSpPr>
          <p:cNvPr id="400" name="Google Shape;400;p31"/>
          <p:cNvSpPr/>
          <p:nvPr/>
        </p:nvSpPr>
        <p:spPr>
          <a:xfrm>
            <a:off x="534700" y="5395089"/>
            <a:ext cx="2345700" cy="463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Insights from </a:t>
            </a:r>
            <a:r>
              <a:rPr lang="en-US"/>
              <a:t>Model</a:t>
            </a:r>
            <a:endParaRPr/>
          </a:p>
        </p:txBody>
      </p:sp>
      <p:cxnSp>
        <p:nvCxnSpPr>
          <p:cNvPr id="401" name="Google Shape;401;p31"/>
          <p:cNvCxnSpPr>
            <a:stCxn id="400" idx="2"/>
            <a:endCxn id="402" idx="0"/>
          </p:cNvCxnSpPr>
          <p:nvPr/>
        </p:nvCxnSpPr>
        <p:spPr>
          <a:xfrm>
            <a:off x="1707550" y="5858289"/>
            <a:ext cx="0" cy="2325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31"/>
          <p:cNvSpPr txBox="1"/>
          <p:nvPr/>
        </p:nvSpPr>
        <p:spPr>
          <a:xfrm>
            <a:off x="3187725" y="5455999"/>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Selected model with the </a:t>
            </a:r>
            <a:r>
              <a:rPr b="1" lang="en-US" sz="1700">
                <a:latin typeface="Calibri"/>
                <a:ea typeface="Calibri"/>
                <a:cs typeface="Calibri"/>
                <a:sym typeface="Calibri"/>
              </a:rPr>
              <a:t>highest Adj. R Squared</a:t>
            </a:r>
            <a:r>
              <a:rPr lang="en-US" sz="1700">
                <a:latin typeface="Calibri"/>
                <a:ea typeface="Calibri"/>
                <a:cs typeface="Calibri"/>
                <a:sym typeface="Calibri"/>
              </a:rPr>
              <a:t> and </a:t>
            </a:r>
            <a:r>
              <a:rPr b="1" lang="en-US" sz="1700">
                <a:latin typeface="Calibri"/>
                <a:ea typeface="Calibri"/>
                <a:cs typeface="Calibri"/>
                <a:sym typeface="Calibri"/>
              </a:rPr>
              <a:t>interpreted coefficients</a:t>
            </a:r>
            <a:r>
              <a:rPr lang="en-US" sz="1700">
                <a:latin typeface="Calibri"/>
                <a:ea typeface="Calibri"/>
                <a:cs typeface="Calibri"/>
                <a:sym typeface="Calibri"/>
              </a:rPr>
              <a:t> to create insights</a:t>
            </a:r>
            <a:endParaRPr sz="1700">
              <a:latin typeface="Calibri"/>
              <a:ea typeface="Calibri"/>
              <a:cs typeface="Calibri"/>
              <a:sym typeface="Calibri"/>
            </a:endParaRPr>
          </a:p>
        </p:txBody>
      </p:sp>
      <p:sp>
        <p:nvSpPr>
          <p:cNvPr id="402" name="Google Shape;402;p31"/>
          <p:cNvSpPr/>
          <p:nvPr/>
        </p:nvSpPr>
        <p:spPr>
          <a:xfrm>
            <a:off x="534700" y="6090800"/>
            <a:ext cx="2345700" cy="4632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Regression Diagnostics</a:t>
            </a:r>
            <a:endParaRPr/>
          </a:p>
        </p:txBody>
      </p:sp>
      <p:cxnSp>
        <p:nvCxnSpPr>
          <p:cNvPr id="404" name="Google Shape;404;p31"/>
          <p:cNvCxnSpPr>
            <a:stCxn id="394" idx="2"/>
            <a:endCxn id="400" idx="0"/>
          </p:cNvCxnSpPr>
          <p:nvPr/>
        </p:nvCxnSpPr>
        <p:spPr>
          <a:xfrm>
            <a:off x="1707550" y="5151286"/>
            <a:ext cx="0" cy="2439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31"/>
          <p:cNvSpPr txBox="1"/>
          <p:nvPr/>
        </p:nvSpPr>
        <p:spPr>
          <a:xfrm>
            <a:off x="3187725" y="6126210"/>
            <a:ext cx="8556300" cy="4632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700">
                <a:latin typeface="Calibri"/>
                <a:ea typeface="Calibri"/>
                <a:cs typeface="Calibri"/>
                <a:sym typeface="Calibri"/>
              </a:rPr>
              <a:t>Analyzed the residuals for </a:t>
            </a:r>
            <a:r>
              <a:rPr b="1" lang="en-US" sz="1700">
                <a:latin typeface="Calibri"/>
                <a:ea typeface="Calibri"/>
                <a:cs typeface="Calibri"/>
                <a:sym typeface="Calibri"/>
              </a:rPr>
              <a:t>Homoscedasticity</a:t>
            </a:r>
            <a:r>
              <a:rPr lang="en-US" sz="1700">
                <a:latin typeface="Calibri"/>
                <a:ea typeface="Calibri"/>
                <a:cs typeface="Calibri"/>
                <a:sym typeface="Calibri"/>
              </a:rPr>
              <a:t> and </a:t>
            </a:r>
            <a:r>
              <a:rPr b="1" lang="en-US" sz="1700">
                <a:latin typeface="Calibri"/>
                <a:ea typeface="Calibri"/>
                <a:cs typeface="Calibri"/>
                <a:sym typeface="Calibri"/>
              </a:rPr>
              <a:t>patterns</a:t>
            </a:r>
            <a:endParaRPr b="1" sz="1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11" name="Google Shape;411;p32"/>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32"/>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13" name="Google Shape;413;p32"/>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Feature Engineering</a:t>
            </a:r>
            <a:endParaRPr b="0" i="0" sz="1400" u="none" cap="none" strike="noStrike">
              <a:solidFill>
                <a:srgbClr val="000000"/>
              </a:solidFill>
              <a:latin typeface="Arial"/>
              <a:ea typeface="Arial"/>
              <a:cs typeface="Arial"/>
              <a:sym typeface="Arial"/>
            </a:endParaRPr>
          </a:p>
        </p:txBody>
      </p:sp>
      <p:sp>
        <p:nvSpPr>
          <p:cNvPr id="414" name="Google Shape;414;p32"/>
          <p:cNvSpPr txBox="1"/>
          <p:nvPr/>
        </p:nvSpPr>
        <p:spPr>
          <a:xfrm>
            <a:off x="534700" y="1984750"/>
            <a:ext cx="8543100" cy="40104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Features from Time of Cab Booking:</a:t>
            </a:r>
            <a:endParaRPr sz="180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a:t>
            </a:r>
            <a:endParaRPr sz="180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 of Week</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 Difference between Time of Cab Booking and:</a:t>
            </a:r>
            <a:endParaRPr sz="1800">
              <a:solidFill>
                <a:schemeClr val="dk1"/>
              </a:solidFill>
              <a:latin typeface="Calibri"/>
              <a:ea typeface="Calibri"/>
              <a:cs typeface="Calibri"/>
              <a:sym typeface="Calibri"/>
            </a:endParaRPr>
          </a:p>
          <a:p>
            <a:pPr indent="-342900" lvl="1" marL="9144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Time of Maximum Temperature during that day</a:t>
            </a:r>
            <a:endParaRPr sz="180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Time of Minimum Temperature during that day</a:t>
            </a:r>
            <a:endParaRPr sz="180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Time of Sunrise during that day</a:t>
            </a:r>
            <a:endParaRPr sz="180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Time of Sunset during that day</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One Hot Encoding (Dummy variables) created for categorical features</a:t>
            </a:r>
            <a:endParaRPr sz="1800">
              <a:solidFill>
                <a:schemeClr val="dk1"/>
              </a:solidFill>
              <a:latin typeface="Calibri"/>
              <a:ea typeface="Calibri"/>
              <a:cs typeface="Calibri"/>
              <a:sym typeface="Calibri"/>
            </a:endParaRPr>
          </a:p>
        </p:txBody>
      </p:sp>
      <p:sp>
        <p:nvSpPr>
          <p:cNvPr id="415" name="Google Shape;415;p32"/>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Additional Features Created for Modeling</a:t>
            </a:r>
            <a:endParaRPr b="1" i="0" sz="1600" u="none" cap="none" strike="noStrike">
              <a:solidFill>
                <a:srgbClr val="000000"/>
              </a:solidFill>
            </a:endParaRPr>
          </a:p>
        </p:txBody>
      </p:sp>
      <p:cxnSp>
        <p:nvCxnSpPr>
          <p:cNvPr id="416" name="Google Shape;416;p32"/>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22" name="Google Shape;422;p33"/>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3" name="Google Shape;423;p33"/>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24" name="Google Shape;424;p33"/>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Correlation Analysis (21 variables removed)</a:t>
            </a:r>
            <a:endParaRPr b="0" i="0" sz="1400" u="none" cap="none" strike="noStrike">
              <a:solidFill>
                <a:srgbClr val="000000"/>
              </a:solidFill>
              <a:latin typeface="Arial"/>
              <a:ea typeface="Arial"/>
              <a:cs typeface="Arial"/>
              <a:sym typeface="Arial"/>
            </a:endParaRPr>
          </a:p>
        </p:txBody>
      </p:sp>
      <p:sp>
        <p:nvSpPr>
          <p:cNvPr id="425" name="Google Shape;425;p33"/>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Removed variables with High Correlation ( &gt; 0.6 or &lt; -0.6)</a:t>
            </a:r>
            <a:endParaRPr b="1" i="0" sz="1600" u="none" cap="none" strike="noStrike">
              <a:solidFill>
                <a:srgbClr val="000000"/>
              </a:solidFill>
            </a:endParaRPr>
          </a:p>
        </p:txBody>
      </p:sp>
      <p:cxnSp>
        <p:nvCxnSpPr>
          <p:cNvPr id="426" name="Google Shape;426;p33"/>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427" name="Google Shape;427;p33"/>
          <p:cNvPicPr preferRelativeResize="0"/>
          <p:nvPr/>
        </p:nvPicPr>
        <p:blipFill>
          <a:blip r:embed="rId3">
            <a:alphaModFix/>
          </a:blip>
          <a:stretch>
            <a:fillRect/>
          </a:stretch>
        </p:blipFill>
        <p:spPr>
          <a:xfrm>
            <a:off x="327875" y="1984754"/>
            <a:ext cx="5462458" cy="4913420"/>
          </a:xfrm>
          <a:prstGeom prst="rect">
            <a:avLst/>
          </a:prstGeom>
          <a:noFill/>
          <a:ln>
            <a:noFill/>
          </a:ln>
        </p:spPr>
      </p:pic>
      <p:sp>
        <p:nvSpPr>
          <p:cNvPr id="428" name="Google Shape;428;p33"/>
          <p:cNvSpPr/>
          <p:nvPr/>
        </p:nvSpPr>
        <p:spPr>
          <a:xfrm>
            <a:off x="6214600" y="3524050"/>
            <a:ext cx="774900" cy="7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3"/>
          <p:cNvPicPr preferRelativeResize="0"/>
          <p:nvPr/>
        </p:nvPicPr>
        <p:blipFill>
          <a:blip r:embed="rId4">
            <a:alphaModFix/>
          </a:blip>
          <a:stretch>
            <a:fillRect/>
          </a:stretch>
        </p:blipFill>
        <p:spPr>
          <a:xfrm>
            <a:off x="6989500" y="2216254"/>
            <a:ext cx="4815702" cy="4300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399891" scaled="0"/>
        </a:gradFill>
      </p:bgPr>
    </p:bg>
    <p:spTree>
      <p:nvGrpSpPr>
        <p:cNvPr id="124" name="Shape 124"/>
        <p:cNvGrpSpPr/>
        <p:nvPr/>
      </p:nvGrpSpPr>
      <p:grpSpPr>
        <a:xfrm>
          <a:off x="0" y="0"/>
          <a:ext cx="0" cy="0"/>
          <a:chOff x="0" y="0"/>
          <a:chExt cx="0" cy="0"/>
        </a:xfrm>
      </p:grpSpPr>
      <p:sp>
        <p:nvSpPr>
          <p:cNvPr id="125" name="Google Shape;125;p16"/>
          <p:cNvSpPr txBox="1"/>
          <p:nvPr/>
        </p:nvSpPr>
        <p:spPr>
          <a:xfrm>
            <a:off x="1004427" y="2895900"/>
            <a:ext cx="3861000" cy="6093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Overview</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6156125" y="150"/>
            <a:ext cx="6036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7160502" y="2895900"/>
            <a:ext cx="3861000" cy="6093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4400"/>
              <a:buFont typeface="Calibri"/>
              <a:buNone/>
            </a:pPr>
            <a:r>
              <a:rPr lang="en-US" sz="2500">
                <a:latin typeface="Calibri"/>
                <a:ea typeface="Calibri"/>
                <a:cs typeface="Calibri"/>
                <a:sym typeface="Calibri"/>
              </a:rPr>
              <a:t>Introduction and Data Collection</a:t>
            </a:r>
            <a:endParaRPr b="0" i="0" sz="1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35" name="Google Shape;435;p34"/>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6" name="Google Shape;436;p34"/>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37" name="Google Shape;437;p34"/>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Correlation Analysis (21 variables removed)</a:t>
            </a:r>
            <a:endParaRPr b="0" i="0" sz="1400" u="none" cap="none" strike="noStrike">
              <a:solidFill>
                <a:srgbClr val="000000"/>
              </a:solidFill>
              <a:latin typeface="Arial"/>
              <a:ea typeface="Arial"/>
              <a:cs typeface="Arial"/>
              <a:sym typeface="Arial"/>
            </a:endParaRPr>
          </a:p>
        </p:txBody>
      </p:sp>
      <p:sp>
        <p:nvSpPr>
          <p:cNvPr id="438" name="Google Shape;438;p34"/>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Correlated Variables</a:t>
            </a:r>
            <a:endParaRPr b="1" i="0" sz="1600" u="none" cap="none" strike="noStrike">
              <a:solidFill>
                <a:srgbClr val="000000"/>
              </a:solidFill>
            </a:endParaRPr>
          </a:p>
        </p:txBody>
      </p:sp>
      <p:cxnSp>
        <p:nvCxnSpPr>
          <p:cNvPr id="439" name="Google Shape;439;p34"/>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
        <p:nvSpPr>
          <p:cNvPr id="440" name="Google Shape;440;p34"/>
          <p:cNvSpPr txBox="1"/>
          <p:nvPr/>
        </p:nvSpPr>
        <p:spPr>
          <a:xfrm>
            <a:off x="534700" y="1984750"/>
            <a:ext cx="8543100" cy="4010400"/>
          </a:xfrm>
          <a:prstGeom prst="rect">
            <a:avLst/>
          </a:prstGeom>
          <a:noFill/>
          <a:ln>
            <a:noFill/>
          </a:ln>
        </p:spPr>
        <p:txBody>
          <a:bodyPr anchorCtr="0" anchor="t" bIns="0" lIns="0" spcFirstLastPara="1" rIns="0" wrap="square" tIns="0">
            <a:noAutofit/>
          </a:bodyPr>
          <a:lstStyle/>
          <a:p>
            <a:pPr indent="-342900" lvl="0" marL="457200" rtl="0" algn="l">
              <a:lnSpc>
                <a:spcPct val="2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Sunset/Sunrise Time correlated with Max Temp. Time and Min. Temp. Time</a:t>
            </a:r>
            <a:endParaRPr sz="1800">
              <a:solidFill>
                <a:schemeClr val="dk1"/>
              </a:solidFill>
              <a:latin typeface="Calibri"/>
              <a:ea typeface="Calibri"/>
              <a:cs typeface="Calibri"/>
              <a:sym typeface="Calibri"/>
            </a:endParaRPr>
          </a:p>
          <a:p>
            <a:pPr indent="-342900" lvl="0" marL="457200" rtl="0" algn="l">
              <a:lnSpc>
                <a:spcPct val="2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Apparent Temp. High/Low Time correlated with Temp. High/Low Time</a:t>
            </a:r>
            <a:endParaRPr sz="1800">
              <a:solidFill>
                <a:schemeClr val="dk1"/>
              </a:solidFill>
              <a:latin typeface="Calibri"/>
              <a:ea typeface="Calibri"/>
              <a:cs typeface="Calibri"/>
              <a:sym typeface="Calibri"/>
            </a:endParaRPr>
          </a:p>
          <a:p>
            <a:pPr indent="-342900" lvl="0" marL="457200" rtl="0" algn="l">
              <a:lnSpc>
                <a:spcPct val="2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Wind Gust</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correlated with Wind Speed</a:t>
            </a:r>
            <a:endParaRPr sz="1800">
              <a:solidFill>
                <a:schemeClr val="dk1"/>
              </a:solidFill>
              <a:latin typeface="Calibri"/>
              <a:ea typeface="Calibri"/>
              <a:cs typeface="Calibri"/>
              <a:sym typeface="Calibri"/>
            </a:endParaRPr>
          </a:p>
          <a:p>
            <a:pPr indent="-342900" lvl="0" marL="457200" rtl="0" algn="l">
              <a:lnSpc>
                <a:spcPct val="2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Precipitation, Dew Point, Humidity, Visibility, and Pressure all correlated</a:t>
            </a:r>
            <a:endParaRPr sz="1800">
              <a:solidFill>
                <a:schemeClr val="dk1"/>
              </a:solidFill>
              <a:latin typeface="Calibri"/>
              <a:ea typeface="Calibri"/>
              <a:cs typeface="Calibri"/>
              <a:sym typeface="Calibri"/>
            </a:endParaRPr>
          </a:p>
          <a:p>
            <a:pPr indent="-342900" lvl="0" marL="457200" rtl="0" algn="l">
              <a:lnSpc>
                <a:spcPct val="2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Temperature, High Temperature, and Low Temperature all correlated</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5"/>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46" name="Google Shape;446;p35"/>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35"/>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48" name="Google Shape;448;p35"/>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VIF</a:t>
            </a:r>
            <a:r>
              <a:rPr lang="en-US" sz="3200">
                <a:solidFill>
                  <a:schemeClr val="lt1"/>
                </a:solidFill>
                <a:latin typeface="Calibri"/>
                <a:ea typeface="Calibri"/>
                <a:cs typeface="Calibri"/>
                <a:sym typeface="Calibri"/>
              </a:rPr>
              <a:t> Analysis (8 variables removed)</a:t>
            </a:r>
            <a:endParaRPr b="0" i="0" sz="1400" u="none" cap="none" strike="noStrike">
              <a:solidFill>
                <a:srgbClr val="000000"/>
              </a:solidFill>
              <a:latin typeface="Arial"/>
              <a:ea typeface="Arial"/>
              <a:cs typeface="Arial"/>
              <a:sym typeface="Arial"/>
            </a:endParaRPr>
          </a:p>
        </p:txBody>
      </p:sp>
      <p:sp>
        <p:nvSpPr>
          <p:cNvPr id="449" name="Google Shape;449;p35"/>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Removed variables with High Variable Inflation Factor ( &gt; 5.0)</a:t>
            </a:r>
            <a:endParaRPr b="1" i="0" sz="1600" u="none" cap="none" strike="noStrike">
              <a:solidFill>
                <a:srgbClr val="000000"/>
              </a:solidFill>
            </a:endParaRPr>
          </a:p>
        </p:txBody>
      </p:sp>
      <p:cxnSp>
        <p:nvCxnSpPr>
          <p:cNvPr id="450" name="Google Shape;450;p35"/>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451" name="Google Shape;451;p35"/>
          <p:cNvGraphicFramePr/>
          <p:nvPr/>
        </p:nvGraphicFramePr>
        <p:xfrm>
          <a:off x="534700" y="1969650"/>
          <a:ext cx="3000000" cy="3000000"/>
        </p:xfrm>
        <a:graphic>
          <a:graphicData uri="http://schemas.openxmlformats.org/drawingml/2006/table">
            <a:tbl>
              <a:tblPr>
                <a:noFill/>
                <a:tableStyleId>{84C0CC7E-1703-45E5-9905-86835EA934C1}</a:tableStyleId>
              </a:tblPr>
              <a:tblGrid>
                <a:gridCol w="3735600"/>
                <a:gridCol w="1413950"/>
              </a:tblGrid>
              <a:tr h="316350">
                <a:tc>
                  <a:txBody>
                    <a:bodyPr/>
                    <a:lstStyle/>
                    <a:p>
                      <a:pPr indent="0" lvl="0" marL="0" rtl="0" algn="ctr">
                        <a:lnSpc>
                          <a:spcPct val="115000"/>
                        </a:lnSpc>
                        <a:spcBef>
                          <a:spcPts val="0"/>
                        </a:spcBef>
                        <a:spcAft>
                          <a:spcPts val="0"/>
                        </a:spcAft>
                        <a:buNone/>
                      </a:pPr>
                      <a:r>
                        <a:rPr b="1" lang="en-US" sz="1450">
                          <a:solidFill>
                            <a:srgbClr val="212121"/>
                          </a:solidFill>
                          <a:latin typeface="Calibri"/>
                          <a:ea typeface="Calibri"/>
                          <a:cs typeface="Calibri"/>
                          <a:sym typeface="Calibri"/>
                        </a:rPr>
                        <a:t>Variable</a:t>
                      </a:r>
                      <a:endParaRPr b="1"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US" sz="1450">
                          <a:solidFill>
                            <a:srgbClr val="212121"/>
                          </a:solidFill>
                          <a:latin typeface="Calibri"/>
                          <a:ea typeface="Calibri"/>
                          <a:cs typeface="Calibri"/>
                          <a:sym typeface="Calibri"/>
                        </a:rPr>
                        <a:t>VIF</a:t>
                      </a:r>
                      <a:endParaRPr sz="1800">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cab_type_Uber</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name_Lux</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name_LyftXL</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name_Lyft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name_Shared</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name_LuxBlackXL</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name_LuxBlack</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inf</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short_summary_Overcast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46.36</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cloudCover</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28.72</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short_summary_LightRain</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24.15</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short_summary_Rain</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20.22</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short_summary_MostlyCloudy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19.88</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precipIntensity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17.93</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temperatureLowTime</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15.25</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uvIndex</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10.67</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6325">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35"/>
          <p:cNvSpPr/>
          <p:nvPr/>
        </p:nvSpPr>
        <p:spPr>
          <a:xfrm>
            <a:off x="6142363" y="3543300"/>
            <a:ext cx="774900" cy="71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3" name="Google Shape;453;p35"/>
          <p:cNvGraphicFramePr/>
          <p:nvPr/>
        </p:nvGraphicFramePr>
        <p:xfrm>
          <a:off x="7287650" y="1964438"/>
          <a:ext cx="3000000" cy="3000000"/>
        </p:xfrm>
        <a:graphic>
          <a:graphicData uri="http://schemas.openxmlformats.org/drawingml/2006/table">
            <a:tbl>
              <a:tblPr>
                <a:noFill/>
                <a:tableStyleId>{84C0CC7E-1703-45E5-9905-86835EA934C1}</a:tableStyleId>
              </a:tblPr>
              <a:tblGrid>
                <a:gridCol w="2930375"/>
                <a:gridCol w="1525875"/>
              </a:tblGrid>
              <a:tr h="316350">
                <a:tc>
                  <a:txBody>
                    <a:bodyPr/>
                    <a:lstStyle/>
                    <a:p>
                      <a:pPr indent="0" lvl="0" marL="0" rtl="0" algn="ctr">
                        <a:lnSpc>
                          <a:spcPct val="115000"/>
                        </a:lnSpc>
                        <a:spcBef>
                          <a:spcPts val="0"/>
                        </a:spcBef>
                        <a:spcAft>
                          <a:spcPts val="0"/>
                        </a:spcAft>
                        <a:buNone/>
                      </a:pPr>
                      <a:r>
                        <a:rPr b="1" lang="en-US" sz="1450">
                          <a:solidFill>
                            <a:srgbClr val="212121"/>
                          </a:solidFill>
                          <a:latin typeface="Calibri"/>
                          <a:ea typeface="Calibri"/>
                          <a:cs typeface="Calibri"/>
                          <a:sym typeface="Calibri"/>
                        </a:rPr>
                        <a:t>Variable</a:t>
                      </a:r>
                      <a:endParaRPr b="1"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US" sz="1450">
                          <a:solidFill>
                            <a:srgbClr val="212121"/>
                          </a:solidFill>
                          <a:latin typeface="Calibri"/>
                          <a:ea typeface="Calibri"/>
                          <a:cs typeface="Calibri"/>
                          <a:sym typeface="Calibri"/>
                        </a:rPr>
                        <a:t>VIF</a:t>
                      </a:r>
                      <a:endParaRPr sz="1450">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6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dayOfWeek_Tuesday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3.79</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06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dayOfWeek_Monday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3.14</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temperature</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3.13</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temperatureLow</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2.73</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dayOfWeek_Thursday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2.51</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dayOfWeek_Sunday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2.51</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windBearing</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2.47</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windSpeed</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2.36</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cloudCover</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2.33</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dayOfWeek_Wednesday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2.30</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temperatureMinTime</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2.17</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dayOfWeek_Saturday</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2.09</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75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hour_10</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2.04</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hour_11</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2.03</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hour_17</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2.02</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6750">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450">
                          <a:solidFill>
                            <a:srgbClr val="212121"/>
                          </a:solidFill>
                          <a:latin typeface="Calibri"/>
                          <a:ea typeface="Calibri"/>
                          <a:cs typeface="Calibri"/>
                          <a:sym typeface="Calibri"/>
                        </a:rPr>
                        <a:t>...</a:t>
                      </a:r>
                      <a:endParaRPr sz="1450">
                        <a:solidFill>
                          <a:srgbClr val="212121"/>
                        </a:solidFill>
                        <a:latin typeface="Calibri"/>
                        <a:ea typeface="Calibri"/>
                        <a:cs typeface="Calibri"/>
                        <a:sym typeface="Calibri"/>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6"/>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59" name="Google Shape;459;p36"/>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0" name="Google Shape;460;p36"/>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61" name="Google Shape;461;p36"/>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Model Iterations (All Cab Rides)</a:t>
            </a:r>
            <a:endParaRPr b="0" i="0" sz="1400" u="none" cap="none" strike="noStrike">
              <a:solidFill>
                <a:srgbClr val="000000"/>
              </a:solidFill>
              <a:latin typeface="Arial"/>
              <a:ea typeface="Arial"/>
              <a:cs typeface="Arial"/>
              <a:sym typeface="Arial"/>
            </a:endParaRPr>
          </a:p>
        </p:txBody>
      </p:sp>
      <p:sp>
        <p:nvSpPr>
          <p:cNvPr id="462" name="Google Shape;462;p36"/>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Model Iterations</a:t>
            </a:r>
            <a:endParaRPr b="1" i="0" sz="1600" u="none" cap="none" strike="noStrike">
              <a:solidFill>
                <a:srgbClr val="000000"/>
              </a:solidFill>
            </a:endParaRPr>
          </a:p>
        </p:txBody>
      </p:sp>
      <p:cxnSp>
        <p:nvCxnSpPr>
          <p:cNvPr id="463" name="Google Shape;463;p36"/>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464" name="Google Shape;464;p36"/>
          <p:cNvGraphicFramePr/>
          <p:nvPr/>
        </p:nvGraphicFramePr>
        <p:xfrm>
          <a:off x="534700" y="1832350"/>
          <a:ext cx="3000000" cy="3000000"/>
        </p:xfrm>
        <a:graphic>
          <a:graphicData uri="http://schemas.openxmlformats.org/drawingml/2006/table">
            <a:tbl>
              <a:tblPr>
                <a:noFill/>
                <a:tableStyleId>{0C736410-C70B-4FC4-A398-CCBB0C1CBA1E}</a:tableStyleId>
              </a:tblPr>
              <a:tblGrid>
                <a:gridCol w="2802300"/>
                <a:gridCol w="2802300"/>
                <a:gridCol w="2802300"/>
                <a:gridCol w="2802300"/>
              </a:tblGrid>
              <a:tr h="552800">
                <a:tc>
                  <a:txBody>
                    <a:bodyPr/>
                    <a:lstStyle/>
                    <a:p>
                      <a:pPr indent="0" lvl="0" marL="0" rtl="0" algn="ctr">
                        <a:spcBef>
                          <a:spcPts val="0"/>
                        </a:spcBef>
                        <a:spcAft>
                          <a:spcPts val="0"/>
                        </a:spcAft>
                        <a:buNone/>
                      </a:pPr>
                      <a:r>
                        <a:rPr lang="en-US" sz="1500"/>
                        <a:t># Rows = </a:t>
                      </a:r>
                      <a:r>
                        <a:rPr lang="en-US" sz="1500"/>
                        <a:t>637,976</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v1.0: Full Model</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v1.1: Linear Regression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v1.2: Log(Price), Log(Distance)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82450">
                <a:tc>
                  <a:txBody>
                    <a:bodyPr/>
                    <a:lstStyle/>
                    <a:p>
                      <a:pPr indent="0" lvl="0" marL="0" rtl="0" algn="ctr">
                        <a:spcBef>
                          <a:spcPts val="0"/>
                        </a:spcBef>
                        <a:spcAft>
                          <a:spcPts val="0"/>
                        </a:spcAft>
                        <a:buNone/>
                      </a:pPr>
                      <a:r>
                        <a:rPr b="1" lang="en-US" sz="1500">
                          <a:solidFill>
                            <a:srgbClr val="1C4587"/>
                          </a:solidFill>
                        </a:rPr>
                        <a:t>Summary</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Full model with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Forward selection using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Changed price to log(price) and distance to log(distance)</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 F</a:t>
                      </a:r>
                      <a:r>
                        <a:rPr b="1" lang="en-US" sz="1500">
                          <a:solidFill>
                            <a:srgbClr val="1C4587"/>
                          </a:solidFill>
                        </a:rPr>
                        <a:t>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56</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Significant features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581025">
                <a:tc>
                  <a:txBody>
                    <a:bodyPr/>
                    <a:lstStyle/>
                    <a:p>
                      <a:pPr indent="0" lvl="0" marL="0" rtl="0" algn="ctr">
                        <a:spcBef>
                          <a:spcPts val="0"/>
                        </a:spcBef>
                        <a:spcAft>
                          <a:spcPts val="0"/>
                        </a:spcAft>
                        <a:buNone/>
                      </a:pPr>
                      <a:r>
                        <a:rPr b="1" lang="en-US" sz="1500">
                          <a:solidFill>
                            <a:srgbClr val="1C4587"/>
                          </a:solidFill>
                        </a:rPr>
                        <a:t>R</a:t>
                      </a:r>
                      <a:r>
                        <a:rPr b="1" baseline="30000" lang="en-US" sz="1500">
                          <a:solidFill>
                            <a:srgbClr val="1C4587"/>
                          </a:solidFill>
                        </a:rPr>
                        <a:t>2</a:t>
                      </a:r>
                      <a:endParaRPr b="1" baseline="30000"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0.893</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0.893</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0.917</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Adj. </a:t>
                      </a:r>
                      <a:r>
                        <a:rPr b="1" lang="en-US" sz="1500">
                          <a:solidFill>
                            <a:srgbClr val="1C4587"/>
                          </a:solidFill>
                        </a:rPr>
                        <a:t>R</a:t>
                      </a:r>
                      <a:r>
                        <a:rPr b="1" baseline="30000" lang="en-US" sz="1500">
                          <a:solidFill>
                            <a:srgbClr val="1C4587"/>
                          </a:solidFill>
                        </a:rPr>
                        <a:t>2</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0.893</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0.893</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0.917</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2CC"/>
                    </a:solidFill>
                  </a:tcPr>
                </a:tc>
              </a:tr>
            </a:tbl>
          </a:graphicData>
        </a:graphic>
      </p:graphicFrame>
      <p:pic>
        <p:nvPicPr>
          <p:cNvPr id="465" name="Google Shape;465;p36"/>
          <p:cNvPicPr preferRelativeResize="0"/>
          <p:nvPr/>
        </p:nvPicPr>
        <p:blipFill>
          <a:blip r:embed="rId3">
            <a:alphaModFix/>
          </a:blip>
          <a:stretch>
            <a:fillRect/>
          </a:stretch>
        </p:blipFill>
        <p:spPr>
          <a:xfrm>
            <a:off x="10234900" y="1057388"/>
            <a:ext cx="526725" cy="526725"/>
          </a:xfrm>
          <a:prstGeom prst="rect">
            <a:avLst/>
          </a:prstGeom>
          <a:noFill/>
          <a:ln>
            <a:noFill/>
          </a:ln>
        </p:spPr>
      </p:pic>
      <p:pic>
        <p:nvPicPr>
          <p:cNvPr id="466" name="Google Shape;466;p36"/>
          <p:cNvPicPr preferRelativeResize="0"/>
          <p:nvPr/>
        </p:nvPicPr>
        <p:blipFill rotWithShape="1">
          <a:blip r:embed="rId4">
            <a:alphaModFix/>
          </a:blip>
          <a:srcRect b="0" l="50315" r="0" t="0"/>
          <a:stretch/>
        </p:blipFill>
        <p:spPr>
          <a:xfrm>
            <a:off x="11216248" y="1057388"/>
            <a:ext cx="527657" cy="526725"/>
          </a:xfrm>
          <a:prstGeom prst="rect">
            <a:avLst/>
          </a:prstGeom>
          <a:noFill/>
          <a:ln>
            <a:noFill/>
          </a:ln>
        </p:spPr>
      </p:pic>
      <p:sp>
        <p:nvSpPr>
          <p:cNvPr id="467" name="Google Shape;467;p36"/>
          <p:cNvSpPr txBox="1"/>
          <p:nvPr/>
        </p:nvSpPr>
        <p:spPr>
          <a:xfrm>
            <a:off x="10835415" y="1125977"/>
            <a:ext cx="316500" cy="37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latin typeface="Calibri"/>
                <a:ea typeface="Calibri"/>
                <a:cs typeface="Calibri"/>
                <a:sym typeface="Calibri"/>
              </a:rPr>
              <a:t>+</a:t>
            </a:r>
            <a:endParaRPr sz="27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73" name="Google Shape;473;p37"/>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p37"/>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75" name="Google Shape;475;p37"/>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Insights from the Proposed Model for All Cab Rides</a:t>
            </a:r>
            <a:endParaRPr b="0" i="0" sz="1400" u="none" cap="none" strike="noStrike">
              <a:solidFill>
                <a:srgbClr val="000000"/>
              </a:solidFill>
              <a:latin typeface="Arial"/>
              <a:ea typeface="Arial"/>
              <a:cs typeface="Arial"/>
              <a:sym typeface="Arial"/>
            </a:endParaRPr>
          </a:p>
        </p:txBody>
      </p:sp>
      <p:graphicFrame>
        <p:nvGraphicFramePr>
          <p:cNvPr id="476" name="Google Shape;476;p37"/>
          <p:cNvGraphicFramePr/>
          <p:nvPr/>
        </p:nvGraphicFramePr>
        <p:xfrm>
          <a:off x="534700" y="1080150"/>
          <a:ext cx="3000000" cy="3000000"/>
        </p:xfrm>
        <a:graphic>
          <a:graphicData uri="http://schemas.openxmlformats.org/drawingml/2006/table">
            <a:tbl>
              <a:tblPr>
                <a:noFill/>
                <a:tableStyleId>{84C0CC7E-1703-45E5-9905-86835EA934C1}</a:tableStyleId>
              </a:tblPr>
              <a:tblGrid>
                <a:gridCol w="1352550"/>
                <a:gridCol w="971550"/>
              </a:tblGrid>
              <a:tr h="200025">
                <a:tc gridSpan="2">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Regression Statistics</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00025">
                <a:tc>
                  <a:txBody>
                    <a:bodyPr/>
                    <a:lstStyle/>
                    <a:p>
                      <a:pPr indent="0" lvl="0" marL="0" rtl="0" algn="l">
                        <a:spcBef>
                          <a:spcPts val="0"/>
                        </a:spcBef>
                        <a:spcAft>
                          <a:spcPts val="0"/>
                        </a:spcAft>
                        <a:buNone/>
                      </a:pPr>
                      <a:r>
                        <a:rPr lang="en-US" sz="1200">
                          <a:latin typeface="Calibri"/>
                          <a:ea typeface="Calibri"/>
                          <a:cs typeface="Calibri"/>
                          <a:sym typeface="Calibri"/>
                        </a:rPr>
                        <a:t>R Square</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0.917</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200">
                          <a:latin typeface="Calibri"/>
                          <a:ea typeface="Calibri"/>
                          <a:cs typeface="Calibri"/>
                          <a:sym typeface="Calibri"/>
                        </a:rPr>
                        <a:t>Adjusted R Square</a:t>
                      </a:r>
                      <a:endParaRPr sz="1200">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0.917</a:t>
                      </a:r>
                      <a:endParaRPr sz="1200">
                        <a:latin typeface="Calibri"/>
                        <a:ea typeface="Calibri"/>
                        <a:cs typeface="Calibri"/>
                        <a:sym typeface="Calibri"/>
                      </a:endParaRPr>
                    </a:p>
                  </a:txBody>
                  <a:tcPr marT="0" marB="0" marR="0" marL="0" anchor="b"/>
                </a:tc>
              </a:tr>
            </a:tbl>
          </a:graphicData>
        </a:graphic>
      </p:graphicFrame>
      <p:graphicFrame>
        <p:nvGraphicFramePr>
          <p:cNvPr id="477" name="Google Shape;477;p37"/>
          <p:cNvGraphicFramePr/>
          <p:nvPr/>
        </p:nvGraphicFramePr>
        <p:xfrm>
          <a:off x="534700" y="1924050"/>
          <a:ext cx="3000000" cy="3000000"/>
        </p:xfrm>
        <a:graphic>
          <a:graphicData uri="http://schemas.openxmlformats.org/drawingml/2006/table">
            <a:tbl>
              <a:tblPr>
                <a:noFill/>
                <a:tableStyleId>{84C0CC7E-1703-45E5-9905-86835EA934C1}</a:tableStyleId>
              </a:tblPr>
              <a:tblGrid>
                <a:gridCol w="2076450"/>
                <a:gridCol w="819150"/>
                <a:gridCol w="1019175"/>
                <a:gridCol w="752475"/>
                <a:gridCol w="628650"/>
              </a:tblGrid>
              <a:tr h="211175">
                <a:tc>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 </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Coefficients</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Standard Error</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t Stat</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200">
                          <a:latin typeface="Calibri"/>
                          <a:ea typeface="Calibri"/>
                          <a:cs typeface="Calibri"/>
                          <a:sym typeface="Calibri"/>
                        </a:rPr>
                        <a:t>P-value</a:t>
                      </a:r>
                      <a:endParaRPr i="1" sz="1200">
                        <a:latin typeface="Calibri"/>
                        <a:ea typeface="Calibri"/>
                        <a:cs typeface="Calibri"/>
                        <a:sym typeface="Calibri"/>
                      </a:endParaRPr>
                    </a:p>
                  </a:txBody>
                  <a:tcPr marT="0" marB="0" marR="0" marL="0"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1175">
                <a:tc>
                  <a:txBody>
                    <a:bodyPr/>
                    <a:lstStyle/>
                    <a:p>
                      <a:pPr indent="0" lvl="0" marL="0" rtl="0" algn="l">
                        <a:spcBef>
                          <a:spcPts val="0"/>
                        </a:spcBef>
                        <a:spcAft>
                          <a:spcPts val="0"/>
                        </a:spcAft>
                        <a:buNone/>
                      </a:pPr>
                      <a:r>
                        <a:rPr lang="en-US" sz="1200">
                          <a:latin typeface="Calibri"/>
                          <a:ea typeface="Calibri"/>
                          <a:cs typeface="Calibri"/>
                          <a:sym typeface="Calibri"/>
                        </a:rPr>
                        <a:t>Intercept</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2.7973</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0.001</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3260.592</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200">
                          <a:latin typeface="Calibri"/>
                          <a:ea typeface="Calibri"/>
                          <a:cs typeface="Calibri"/>
                          <a:sym typeface="Calibri"/>
                        </a:rPr>
                        <a:t>0.000</a:t>
                      </a:r>
                      <a:endParaRPr sz="1200">
                        <a:latin typeface="Calibri"/>
                        <a:ea typeface="Calibri"/>
                        <a:cs typeface="Calibri"/>
                        <a:sym typeface="Calibri"/>
                      </a:endParaRPr>
                    </a:p>
                  </a:txBody>
                  <a:tcPr marT="0" marB="0" marR="0" marL="0" anchor="b">
                    <a:lnT cap="flat" cmpd="sng" w="9525">
                      <a:solidFill>
                        <a:srgbClr val="000000"/>
                      </a:solidFill>
                      <a:prstDash val="solid"/>
                      <a:round/>
                      <a:headEnd len="sm" w="sm" type="none"/>
                      <a:tailEnd len="sm" w="sm" type="none"/>
                    </a:lnT>
                  </a:tcPr>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name_UberPool</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-0.8521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-861.067</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name_Shared</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-1.2671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-1256.908</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name_BlackSUV</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0.4042</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408.411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name_LuxBlackXL</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0.4550</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451.39</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name_UberXL</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-0.2797</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-282.602</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name_WAV</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-0.7438</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-751.627</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name_Lux</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-0.1636</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-162.337</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name_UberX</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-0.7438</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-751.615</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name_LuxBlack</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0.1033</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102.432</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name_Lyft</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-0.7686</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-762.419</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1C4587"/>
                          </a:solidFill>
                          <a:latin typeface="Calibri"/>
                          <a:ea typeface="Calibri"/>
                          <a:cs typeface="Calibri"/>
                          <a:sym typeface="Calibri"/>
                        </a:rPr>
                        <a:t>name_LyftXL</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-0.3121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0.001</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-309.553</a:t>
                      </a:r>
                      <a:endParaRPr sz="1200">
                        <a:solidFill>
                          <a:srgbClr val="1C4587"/>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1C4587"/>
                          </a:solidFill>
                          <a:latin typeface="Calibri"/>
                          <a:ea typeface="Calibri"/>
                          <a:cs typeface="Calibri"/>
                          <a:sym typeface="Calibri"/>
                        </a:rPr>
                        <a:t>0.000</a:t>
                      </a:r>
                      <a:endParaRPr sz="1200">
                        <a:solidFill>
                          <a:srgbClr val="1C4587"/>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274E13"/>
                          </a:solidFill>
                          <a:latin typeface="Calibri"/>
                          <a:ea typeface="Calibri"/>
                          <a:cs typeface="Calibri"/>
                          <a:sym typeface="Calibri"/>
                        </a:rPr>
                        <a:t>log_distance</a:t>
                      </a:r>
                      <a:endParaRPr sz="1200">
                        <a:solidFill>
                          <a:srgbClr val="274E13"/>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274E13"/>
                          </a:solidFill>
                          <a:latin typeface="Calibri"/>
                          <a:ea typeface="Calibri"/>
                          <a:cs typeface="Calibri"/>
                          <a:sym typeface="Calibri"/>
                        </a:rPr>
                        <a:t>0.3169</a:t>
                      </a:r>
                      <a:endParaRPr sz="1200">
                        <a:solidFill>
                          <a:srgbClr val="274E13"/>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274E13"/>
                          </a:solidFill>
                          <a:latin typeface="Calibri"/>
                          <a:ea typeface="Calibri"/>
                          <a:cs typeface="Calibri"/>
                          <a:sym typeface="Calibri"/>
                        </a:rPr>
                        <a:t>0.000</a:t>
                      </a:r>
                      <a:endParaRPr sz="1200">
                        <a:solidFill>
                          <a:srgbClr val="274E13"/>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274E13"/>
                          </a:solidFill>
                          <a:latin typeface="Calibri"/>
                          <a:ea typeface="Calibri"/>
                          <a:cs typeface="Calibri"/>
                          <a:sym typeface="Calibri"/>
                        </a:rPr>
                        <a:t>905.318</a:t>
                      </a:r>
                      <a:endParaRPr sz="1200">
                        <a:solidFill>
                          <a:srgbClr val="274E13"/>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274E13"/>
                          </a:solidFill>
                          <a:latin typeface="Calibri"/>
                          <a:ea typeface="Calibri"/>
                          <a:cs typeface="Calibri"/>
                          <a:sym typeface="Calibri"/>
                        </a:rPr>
                        <a:t>0.000</a:t>
                      </a:r>
                      <a:endParaRPr sz="1200">
                        <a:solidFill>
                          <a:srgbClr val="274E13"/>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A61C00"/>
                          </a:solidFill>
                          <a:latin typeface="Calibri"/>
                          <a:ea typeface="Calibri"/>
                          <a:cs typeface="Calibri"/>
                          <a:sym typeface="Calibri"/>
                        </a:rPr>
                        <a:t>short_summary_MostlyCloudy</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0.0013</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0.001</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2.600</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0.009</a:t>
                      </a:r>
                      <a:endParaRPr sz="1200">
                        <a:solidFill>
                          <a:srgbClr val="A61C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A61C00"/>
                          </a:solidFill>
                          <a:latin typeface="Calibri"/>
                          <a:ea typeface="Calibri"/>
                          <a:cs typeface="Calibri"/>
                          <a:sym typeface="Calibri"/>
                        </a:rPr>
                        <a:t>cloudCover </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-0.0019</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0.001</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-3.061</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0.002</a:t>
                      </a:r>
                      <a:endParaRPr sz="1200">
                        <a:solidFill>
                          <a:srgbClr val="A61C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A61C00"/>
                          </a:solidFill>
                          <a:latin typeface="Calibri"/>
                          <a:ea typeface="Calibri"/>
                          <a:cs typeface="Calibri"/>
                          <a:sym typeface="Calibri"/>
                        </a:rPr>
                        <a:t>temperatureMinTime</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8.543e-05</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3.65e-05</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2.339</a:t>
                      </a:r>
                      <a:endParaRPr sz="1200">
                        <a:solidFill>
                          <a:srgbClr val="A61C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A61C00"/>
                          </a:solidFill>
                          <a:latin typeface="Calibri"/>
                          <a:ea typeface="Calibri"/>
                          <a:cs typeface="Calibri"/>
                          <a:sym typeface="Calibri"/>
                        </a:rPr>
                        <a:t>0.019</a:t>
                      </a:r>
                      <a:endParaRPr sz="1200">
                        <a:solidFill>
                          <a:srgbClr val="A61C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7F6000"/>
                          </a:solidFill>
                          <a:latin typeface="Calibri"/>
                          <a:ea typeface="Calibri"/>
                          <a:cs typeface="Calibri"/>
                          <a:sym typeface="Calibri"/>
                        </a:rPr>
                        <a:t>hour_13</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0.0031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3.057</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0.002</a:t>
                      </a:r>
                      <a:endParaRPr sz="1200">
                        <a:solidFill>
                          <a:srgbClr val="7F60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7F6000"/>
                          </a:solidFill>
                          <a:latin typeface="Calibri"/>
                          <a:ea typeface="Calibri"/>
                          <a:cs typeface="Calibri"/>
                          <a:sym typeface="Calibri"/>
                        </a:rPr>
                        <a:t>hour_17</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0.0031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3.073</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0.002</a:t>
                      </a:r>
                      <a:endParaRPr sz="1200">
                        <a:solidFill>
                          <a:srgbClr val="7F60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7F6000"/>
                          </a:solidFill>
                          <a:latin typeface="Calibri"/>
                          <a:ea typeface="Calibri"/>
                          <a:cs typeface="Calibri"/>
                          <a:sym typeface="Calibri"/>
                        </a:rPr>
                        <a:t>hour_20</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0.0025</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2.281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0.023</a:t>
                      </a:r>
                      <a:endParaRPr sz="1200">
                        <a:solidFill>
                          <a:srgbClr val="7F60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7F6000"/>
                          </a:solidFill>
                          <a:latin typeface="Calibri"/>
                          <a:ea typeface="Calibri"/>
                          <a:cs typeface="Calibri"/>
                          <a:sym typeface="Calibri"/>
                        </a:rPr>
                        <a:t>hour_21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0.0024</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2.267</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0.023</a:t>
                      </a:r>
                      <a:endParaRPr sz="1200">
                        <a:solidFill>
                          <a:srgbClr val="7F6000"/>
                        </a:solidFill>
                        <a:latin typeface="Calibri"/>
                        <a:ea typeface="Calibri"/>
                        <a:cs typeface="Calibri"/>
                        <a:sym typeface="Calibri"/>
                      </a:endParaRPr>
                    </a:p>
                  </a:txBody>
                  <a:tcPr marT="0" marB="0" marR="0" marL="0" anchor="b"/>
                </a:tc>
              </a:tr>
              <a:tr h="211175">
                <a:tc>
                  <a:txBody>
                    <a:bodyPr/>
                    <a:lstStyle/>
                    <a:p>
                      <a:pPr indent="0" lvl="0" marL="0" rtl="0" algn="l">
                        <a:spcBef>
                          <a:spcPts val="0"/>
                        </a:spcBef>
                        <a:spcAft>
                          <a:spcPts val="0"/>
                        </a:spcAft>
                        <a:buNone/>
                      </a:pPr>
                      <a:r>
                        <a:rPr lang="en-US" sz="1200">
                          <a:solidFill>
                            <a:srgbClr val="7F6000"/>
                          </a:solidFill>
                          <a:latin typeface="Calibri"/>
                          <a:ea typeface="Calibri"/>
                          <a:cs typeface="Calibri"/>
                          <a:sym typeface="Calibri"/>
                        </a:rPr>
                        <a:t>hour_2</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0.0021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0.001</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2.016</a:t>
                      </a:r>
                      <a:endParaRPr sz="1200">
                        <a:solidFill>
                          <a:srgbClr val="7F6000"/>
                        </a:solidFill>
                        <a:latin typeface="Calibri"/>
                        <a:ea typeface="Calibri"/>
                        <a:cs typeface="Calibri"/>
                        <a:sym typeface="Calibri"/>
                      </a:endParaRPr>
                    </a:p>
                  </a:txBody>
                  <a:tcPr marT="0" marB="0" marR="0" marL="0" anchor="b"/>
                </a:tc>
                <a:tc>
                  <a:txBody>
                    <a:bodyPr/>
                    <a:lstStyle/>
                    <a:p>
                      <a:pPr indent="0" lvl="0" marL="0" rtl="0" algn="r">
                        <a:lnSpc>
                          <a:spcPct val="115000"/>
                        </a:lnSpc>
                        <a:spcBef>
                          <a:spcPts val="0"/>
                        </a:spcBef>
                        <a:spcAft>
                          <a:spcPts val="0"/>
                        </a:spcAft>
                        <a:buNone/>
                      </a:pPr>
                      <a:r>
                        <a:rPr lang="en-US" sz="1200">
                          <a:solidFill>
                            <a:srgbClr val="7F6000"/>
                          </a:solidFill>
                          <a:latin typeface="Calibri"/>
                          <a:ea typeface="Calibri"/>
                          <a:cs typeface="Calibri"/>
                          <a:sym typeface="Calibri"/>
                        </a:rPr>
                        <a:t>0.044</a:t>
                      </a:r>
                      <a:endParaRPr sz="1200">
                        <a:solidFill>
                          <a:srgbClr val="7F6000"/>
                        </a:solidFill>
                        <a:latin typeface="Calibri"/>
                        <a:ea typeface="Calibri"/>
                        <a:cs typeface="Calibri"/>
                        <a:sym typeface="Calibri"/>
                      </a:endParaRPr>
                    </a:p>
                  </a:txBody>
                  <a:tcPr marT="0" marB="0" marR="0" marL="0" anchor="b"/>
                </a:tc>
              </a:tr>
            </a:tbl>
          </a:graphicData>
        </a:graphic>
      </p:graphicFrame>
      <p:cxnSp>
        <p:nvCxnSpPr>
          <p:cNvPr id="478" name="Google Shape;478;p37"/>
          <p:cNvCxnSpPr/>
          <p:nvPr/>
        </p:nvCxnSpPr>
        <p:spPr>
          <a:xfrm>
            <a:off x="5961525" y="4778190"/>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479" name="Google Shape;479;p37"/>
          <p:cNvCxnSpPr/>
          <p:nvPr/>
        </p:nvCxnSpPr>
        <p:spPr>
          <a:xfrm>
            <a:off x="5961525" y="2656168"/>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37"/>
          <p:cNvCxnSpPr/>
          <p:nvPr/>
        </p:nvCxnSpPr>
        <p:spPr>
          <a:xfrm>
            <a:off x="5961525" y="3074518"/>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481" name="Google Shape;481;p37"/>
          <p:cNvCxnSpPr/>
          <p:nvPr/>
        </p:nvCxnSpPr>
        <p:spPr>
          <a:xfrm>
            <a:off x="5961525" y="5143493"/>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37"/>
          <p:cNvCxnSpPr/>
          <p:nvPr/>
        </p:nvCxnSpPr>
        <p:spPr>
          <a:xfrm>
            <a:off x="5961525" y="6041468"/>
            <a:ext cx="433200" cy="0"/>
          </a:xfrm>
          <a:prstGeom prst="straightConnector1">
            <a:avLst/>
          </a:prstGeom>
          <a:noFill/>
          <a:ln cap="flat" cmpd="sng" w="9525">
            <a:solidFill>
              <a:schemeClr val="dk2"/>
            </a:solidFill>
            <a:prstDash val="solid"/>
            <a:round/>
            <a:headEnd len="med" w="med" type="none"/>
            <a:tailEnd len="med" w="med" type="triangle"/>
          </a:ln>
        </p:spPr>
      </p:cxnSp>
      <p:pic>
        <p:nvPicPr>
          <p:cNvPr id="483" name="Google Shape;483;p37"/>
          <p:cNvPicPr preferRelativeResize="0"/>
          <p:nvPr/>
        </p:nvPicPr>
        <p:blipFill>
          <a:blip r:embed="rId3">
            <a:alphaModFix/>
          </a:blip>
          <a:stretch>
            <a:fillRect/>
          </a:stretch>
        </p:blipFill>
        <p:spPr>
          <a:xfrm>
            <a:off x="10234900" y="1057388"/>
            <a:ext cx="526725" cy="526725"/>
          </a:xfrm>
          <a:prstGeom prst="rect">
            <a:avLst/>
          </a:prstGeom>
          <a:noFill/>
          <a:ln>
            <a:noFill/>
          </a:ln>
        </p:spPr>
      </p:pic>
      <p:pic>
        <p:nvPicPr>
          <p:cNvPr id="484" name="Google Shape;484;p37"/>
          <p:cNvPicPr preferRelativeResize="0"/>
          <p:nvPr/>
        </p:nvPicPr>
        <p:blipFill rotWithShape="1">
          <a:blip r:embed="rId4">
            <a:alphaModFix/>
          </a:blip>
          <a:srcRect b="0" l="50315" r="0" t="0"/>
          <a:stretch/>
        </p:blipFill>
        <p:spPr>
          <a:xfrm>
            <a:off x="11216248" y="1057388"/>
            <a:ext cx="527657" cy="526725"/>
          </a:xfrm>
          <a:prstGeom prst="rect">
            <a:avLst/>
          </a:prstGeom>
          <a:noFill/>
          <a:ln>
            <a:noFill/>
          </a:ln>
        </p:spPr>
      </p:pic>
      <p:sp>
        <p:nvSpPr>
          <p:cNvPr id="485" name="Google Shape;485;p37"/>
          <p:cNvSpPr txBox="1"/>
          <p:nvPr/>
        </p:nvSpPr>
        <p:spPr>
          <a:xfrm>
            <a:off x="10835415" y="1125977"/>
            <a:ext cx="316500" cy="37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latin typeface="Calibri"/>
                <a:ea typeface="Calibri"/>
                <a:cs typeface="Calibri"/>
                <a:sym typeface="Calibri"/>
              </a:rPr>
              <a:t>+</a:t>
            </a:r>
            <a:endParaRPr sz="2700">
              <a:latin typeface="Calibri"/>
              <a:ea typeface="Calibri"/>
              <a:cs typeface="Calibri"/>
              <a:sym typeface="Calibri"/>
            </a:endParaRPr>
          </a:p>
        </p:txBody>
      </p:sp>
      <p:sp>
        <p:nvSpPr>
          <p:cNvPr id="486" name="Google Shape;486;p37"/>
          <p:cNvSpPr txBox="1"/>
          <p:nvPr/>
        </p:nvSpPr>
        <p:spPr>
          <a:xfrm>
            <a:off x="6525650" y="2505424"/>
            <a:ext cx="54387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marR="0" rtl="0" algn="l">
              <a:lnSpc>
                <a:spcPct val="150000"/>
              </a:lnSpc>
              <a:spcBef>
                <a:spcPts val="0"/>
              </a:spcBef>
              <a:spcAft>
                <a:spcPts val="0"/>
              </a:spcAft>
              <a:buNone/>
            </a:pPr>
            <a:r>
              <a:rPr i="1" lang="en-US">
                <a:solidFill>
                  <a:srgbClr val="FF00FF"/>
                </a:solidFill>
                <a:latin typeface="Calibri"/>
                <a:ea typeface="Calibri"/>
                <a:cs typeface="Calibri"/>
                <a:sym typeface="Calibri"/>
              </a:rPr>
              <a:t>Shared Cab</a:t>
            </a:r>
            <a:r>
              <a:rPr lang="en-US">
                <a:solidFill>
                  <a:schemeClr val="dk1"/>
                </a:solidFill>
                <a:latin typeface="Calibri"/>
                <a:ea typeface="Calibri"/>
                <a:cs typeface="Calibri"/>
                <a:sym typeface="Calibri"/>
              </a:rPr>
              <a:t> is the most economical (Least coefficient)</a:t>
            </a:r>
            <a:endParaRPr b="0" i="0" sz="1000" u="none" cap="none" strike="noStrike">
              <a:solidFill>
                <a:srgbClr val="000000"/>
              </a:solidFill>
              <a:latin typeface="Arial"/>
              <a:ea typeface="Arial"/>
              <a:cs typeface="Arial"/>
              <a:sym typeface="Arial"/>
            </a:endParaRPr>
          </a:p>
        </p:txBody>
      </p:sp>
      <p:sp>
        <p:nvSpPr>
          <p:cNvPr id="487" name="Google Shape;487;p37"/>
          <p:cNvSpPr txBox="1"/>
          <p:nvPr/>
        </p:nvSpPr>
        <p:spPr>
          <a:xfrm>
            <a:off x="6525650" y="2923774"/>
            <a:ext cx="54387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marR="0" rtl="0" algn="l">
              <a:lnSpc>
                <a:spcPct val="150000"/>
              </a:lnSpc>
              <a:spcBef>
                <a:spcPts val="0"/>
              </a:spcBef>
              <a:spcAft>
                <a:spcPts val="0"/>
              </a:spcAft>
              <a:buNone/>
            </a:pPr>
            <a:r>
              <a:rPr i="1" lang="en-US">
                <a:solidFill>
                  <a:srgbClr val="FF00FF"/>
                </a:solidFill>
                <a:latin typeface="Calibri"/>
                <a:ea typeface="Calibri"/>
                <a:cs typeface="Calibri"/>
                <a:sym typeface="Calibri"/>
              </a:rPr>
              <a:t>Lux Black XL</a:t>
            </a:r>
            <a:r>
              <a:rPr lang="en-US">
                <a:solidFill>
                  <a:schemeClr val="dk1"/>
                </a:solidFill>
                <a:latin typeface="Calibri"/>
                <a:ea typeface="Calibri"/>
                <a:cs typeface="Calibri"/>
                <a:sym typeface="Calibri"/>
              </a:rPr>
              <a:t> is the most expensive (Highest coefficient)</a:t>
            </a:r>
            <a:endParaRPr b="0" i="0" sz="1000" u="none" cap="none" strike="noStrike">
              <a:solidFill>
                <a:srgbClr val="000000"/>
              </a:solidFill>
              <a:latin typeface="Arial"/>
              <a:ea typeface="Arial"/>
              <a:cs typeface="Arial"/>
              <a:sym typeface="Arial"/>
            </a:endParaRPr>
          </a:p>
        </p:txBody>
      </p:sp>
      <p:sp>
        <p:nvSpPr>
          <p:cNvPr id="488" name="Google Shape;488;p37"/>
          <p:cNvSpPr txBox="1"/>
          <p:nvPr/>
        </p:nvSpPr>
        <p:spPr>
          <a:xfrm>
            <a:off x="6525650" y="5827200"/>
            <a:ext cx="5438700" cy="6288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marR="0" rtl="0" algn="l">
              <a:lnSpc>
                <a:spcPct val="100000"/>
              </a:lnSpc>
              <a:spcBef>
                <a:spcPts val="0"/>
              </a:spcBef>
              <a:spcAft>
                <a:spcPts val="0"/>
              </a:spcAft>
              <a:buNone/>
            </a:pPr>
            <a:r>
              <a:rPr i="1" lang="en-US">
                <a:latin typeface="Calibri"/>
                <a:ea typeface="Calibri"/>
                <a:cs typeface="Calibri"/>
                <a:sym typeface="Calibri"/>
              </a:rPr>
              <a:t>Busy hours:</a:t>
            </a:r>
            <a:r>
              <a:rPr lang="en-US">
                <a:latin typeface="Calibri"/>
                <a:ea typeface="Calibri"/>
                <a:cs typeface="Calibri"/>
                <a:sym typeface="Calibri"/>
              </a:rPr>
              <a:t> 1:00pm, 5:00pm, 8:00pm, and 9:00pm</a:t>
            </a:r>
            <a:endParaRPr>
              <a:latin typeface="Calibri"/>
              <a:ea typeface="Calibri"/>
              <a:cs typeface="Calibri"/>
              <a:sym typeface="Calibri"/>
            </a:endParaRPr>
          </a:p>
          <a:p>
            <a:pPr indent="0" lvl="0" marL="0" marR="0" rtl="0" algn="l">
              <a:lnSpc>
                <a:spcPct val="100000"/>
              </a:lnSpc>
              <a:spcBef>
                <a:spcPts val="0"/>
              </a:spcBef>
              <a:spcAft>
                <a:spcPts val="0"/>
              </a:spcAft>
              <a:buNone/>
            </a:pPr>
            <a:r>
              <a:rPr i="1" lang="en-US">
                <a:latin typeface="Calibri"/>
                <a:ea typeface="Calibri"/>
                <a:cs typeface="Calibri"/>
                <a:sym typeface="Calibri"/>
              </a:rPr>
              <a:t>Less availability of cabs:</a:t>
            </a:r>
            <a:r>
              <a:rPr lang="en-US">
                <a:latin typeface="Calibri"/>
                <a:ea typeface="Calibri"/>
                <a:cs typeface="Calibri"/>
                <a:sym typeface="Calibri"/>
              </a:rPr>
              <a:t> 2:00am</a:t>
            </a:r>
            <a:endParaRPr b="0" i="0" sz="1000" u="none" cap="none" strike="noStrike">
              <a:solidFill>
                <a:srgbClr val="000000"/>
              </a:solidFill>
              <a:latin typeface="Arial"/>
              <a:ea typeface="Arial"/>
              <a:cs typeface="Arial"/>
              <a:sym typeface="Arial"/>
            </a:endParaRPr>
          </a:p>
        </p:txBody>
      </p:sp>
      <p:sp>
        <p:nvSpPr>
          <p:cNvPr id="489" name="Google Shape;489;p37"/>
          <p:cNvSpPr txBox="1"/>
          <p:nvPr/>
        </p:nvSpPr>
        <p:spPr>
          <a:xfrm>
            <a:off x="6525650" y="4597318"/>
            <a:ext cx="54387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lang="en-US">
                <a:solidFill>
                  <a:schemeClr val="dk1"/>
                </a:solidFill>
                <a:latin typeface="Calibri"/>
                <a:ea typeface="Calibri"/>
                <a:cs typeface="Calibri"/>
                <a:sym typeface="Calibri"/>
              </a:rPr>
              <a:t>Rate of increase of log(price) with </a:t>
            </a:r>
            <a:r>
              <a:rPr lang="en-US">
                <a:latin typeface="Calibri"/>
                <a:ea typeface="Calibri"/>
                <a:cs typeface="Calibri"/>
                <a:sym typeface="Calibri"/>
              </a:rPr>
              <a:t>log(distance)</a:t>
            </a:r>
            <a:endParaRPr b="0" i="1" u="none" cap="none" strike="noStrike">
              <a:solidFill>
                <a:srgbClr val="000000"/>
              </a:solidFill>
              <a:latin typeface="Arial"/>
              <a:ea typeface="Arial"/>
              <a:cs typeface="Arial"/>
              <a:sym typeface="Arial"/>
            </a:endParaRPr>
          </a:p>
        </p:txBody>
      </p:sp>
      <p:sp>
        <p:nvSpPr>
          <p:cNvPr id="490" name="Google Shape;490;p37"/>
          <p:cNvSpPr txBox="1"/>
          <p:nvPr/>
        </p:nvSpPr>
        <p:spPr>
          <a:xfrm>
            <a:off x="6525650" y="5022477"/>
            <a:ext cx="5438700" cy="477900"/>
          </a:xfrm>
          <a:prstGeom prst="rect">
            <a:avLst/>
          </a:prstGeom>
          <a:no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i="1" lang="en-US">
                <a:latin typeface="Calibri"/>
                <a:ea typeface="Calibri"/>
                <a:cs typeface="Calibri"/>
                <a:sym typeface="Calibri"/>
              </a:rPr>
              <a:t>Cloudy Weather leads to increase in Price: </a:t>
            </a:r>
            <a:r>
              <a:rPr lang="en-US">
                <a:latin typeface="Calibri"/>
                <a:ea typeface="Calibri"/>
                <a:cs typeface="Calibri"/>
                <a:sym typeface="Calibri"/>
              </a:rPr>
              <a:t>Customers prefer cabs in Cloudy weather (due to possibility of rain)</a:t>
            </a:r>
            <a:endParaRPr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496" name="Google Shape;496;p38"/>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7" name="Google Shape;497;p38"/>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498" name="Google Shape;498;p38"/>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Model Iterations (Lyft Rides)</a:t>
            </a:r>
            <a:endParaRPr b="0" i="0" sz="1400" u="none" cap="none" strike="noStrike">
              <a:solidFill>
                <a:srgbClr val="000000"/>
              </a:solidFill>
              <a:latin typeface="Arial"/>
              <a:ea typeface="Arial"/>
              <a:cs typeface="Arial"/>
              <a:sym typeface="Arial"/>
            </a:endParaRPr>
          </a:p>
        </p:txBody>
      </p:sp>
      <p:sp>
        <p:nvSpPr>
          <p:cNvPr id="499" name="Google Shape;499;p38"/>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Model Iterations</a:t>
            </a:r>
            <a:endParaRPr b="1" i="0" sz="1600" u="none" cap="none" strike="noStrike">
              <a:solidFill>
                <a:srgbClr val="000000"/>
              </a:solidFill>
            </a:endParaRPr>
          </a:p>
        </p:txBody>
      </p:sp>
      <p:cxnSp>
        <p:nvCxnSpPr>
          <p:cNvPr id="500" name="Google Shape;500;p38"/>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501" name="Google Shape;501;p38"/>
          <p:cNvGraphicFramePr/>
          <p:nvPr/>
        </p:nvGraphicFramePr>
        <p:xfrm>
          <a:off x="534700" y="1832350"/>
          <a:ext cx="3000000" cy="3000000"/>
        </p:xfrm>
        <a:graphic>
          <a:graphicData uri="http://schemas.openxmlformats.org/drawingml/2006/table">
            <a:tbl>
              <a:tblPr>
                <a:noFill/>
                <a:tableStyleId>{0C736410-C70B-4FC4-A398-CCBB0C1CBA1E}</a:tableStyleId>
              </a:tblPr>
              <a:tblGrid>
                <a:gridCol w="2802300"/>
                <a:gridCol w="2802300"/>
                <a:gridCol w="2802300"/>
                <a:gridCol w="2802300"/>
              </a:tblGrid>
              <a:tr h="552800">
                <a:tc>
                  <a:txBody>
                    <a:bodyPr/>
                    <a:lstStyle/>
                    <a:p>
                      <a:pPr indent="0" lvl="0" marL="0" rtl="0" algn="ctr">
                        <a:spcBef>
                          <a:spcPts val="0"/>
                        </a:spcBef>
                        <a:spcAft>
                          <a:spcPts val="0"/>
                        </a:spcAft>
                        <a:buNone/>
                      </a:pPr>
                      <a:r>
                        <a:rPr lang="en-US" sz="1500"/>
                        <a:t># Rows = </a:t>
                      </a:r>
                      <a:r>
                        <a:rPr lang="en-US" sz="1500"/>
                        <a:t>307,408</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v2.0: Full Model</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v2.1: Linear Regression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v2.2: Log(Price), Log(Distance)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82450">
                <a:tc>
                  <a:txBody>
                    <a:bodyPr/>
                    <a:lstStyle/>
                    <a:p>
                      <a:pPr indent="0" lvl="0" marL="0" rtl="0" algn="ctr">
                        <a:spcBef>
                          <a:spcPts val="0"/>
                        </a:spcBef>
                        <a:spcAft>
                          <a:spcPts val="0"/>
                        </a:spcAft>
                        <a:buNone/>
                      </a:pPr>
                      <a:r>
                        <a:rPr b="1" lang="en-US" sz="1500">
                          <a:solidFill>
                            <a:srgbClr val="1C4587"/>
                          </a:solidFill>
                        </a:rPr>
                        <a:t>Summary</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Full model with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Forward selection using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500">
                          <a:solidFill>
                            <a:schemeClr val="dk1"/>
                          </a:solidFill>
                        </a:rPr>
                        <a:t>Changed price to log(price) and distance to log(distance)</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Clr>
                          <a:schemeClr val="dk1"/>
                        </a:buClr>
                        <a:buSzPts val="1100"/>
                        <a:buFont typeface="Arial"/>
                        <a:buNone/>
                      </a:pPr>
                      <a:r>
                        <a:rPr b="1" lang="en-US" sz="1500">
                          <a:solidFill>
                            <a:srgbClr val="1C4587"/>
                          </a:solidFill>
                        </a:rPr>
                        <a:t># Features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56</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11</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Significant features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18</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11</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581025">
                <a:tc>
                  <a:txBody>
                    <a:bodyPr/>
                    <a:lstStyle/>
                    <a:p>
                      <a:pPr indent="0" lvl="0" marL="0" rtl="0" algn="ctr">
                        <a:spcBef>
                          <a:spcPts val="0"/>
                        </a:spcBef>
                        <a:spcAft>
                          <a:spcPts val="0"/>
                        </a:spcAft>
                        <a:buNone/>
                      </a:pPr>
                      <a:r>
                        <a:rPr b="1" lang="en-US" sz="1500">
                          <a:solidFill>
                            <a:srgbClr val="1C4587"/>
                          </a:solidFill>
                        </a:rPr>
                        <a:t>R</a:t>
                      </a:r>
                      <a:r>
                        <a:rPr b="1" baseline="30000" lang="en-US" sz="1500">
                          <a:solidFill>
                            <a:srgbClr val="1C4587"/>
                          </a:solidFill>
                        </a:rPr>
                        <a:t>2</a:t>
                      </a:r>
                      <a:endParaRPr b="1" baseline="30000"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0.877</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0.877</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0.919</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Adj. R</a:t>
                      </a:r>
                      <a:r>
                        <a:rPr b="1" baseline="30000" lang="en-US" sz="1500">
                          <a:solidFill>
                            <a:srgbClr val="1C4587"/>
                          </a:solidFill>
                        </a:rPr>
                        <a:t>2</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0.877</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0.877</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0.919</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2CC"/>
                    </a:solidFill>
                  </a:tcPr>
                </a:tc>
              </a:tr>
            </a:tbl>
          </a:graphicData>
        </a:graphic>
      </p:graphicFrame>
      <p:pic>
        <p:nvPicPr>
          <p:cNvPr id="502" name="Google Shape;502;p38"/>
          <p:cNvPicPr preferRelativeResize="0"/>
          <p:nvPr/>
        </p:nvPicPr>
        <p:blipFill>
          <a:blip r:embed="rId3">
            <a:alphaModFix/>
          </a:blip>
          <a:stretch>
            <a:fillRect/>
          </a:stretch>
        </p:blipFill>
        <p:spPr>
          <a:xfrm>
            <a:off x="11217175" y="1057388"/>
            <a:ext cx="526725" cy="52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08" name="Google Shape;508;p39"/>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9" name="Google Shape;509;p39"/>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510" name="Google Shape;510;p39"/>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Insights from the Proposed Model for Lyft Rides</a:t>
            </a:r>
            <a:endParaRPr b="0" i="0" sz="1400" u="none" cap="none" strike="noStrike">
              <a:solidFill>
                <a:srgbClr val="000000"/>
              </a:solidFill>
              <a:latin typeface="Arial"/>
              <a:ea typeface="Arial"/>
              <a:cs typeface="Arial"/>
              <a:sym typeface="Arial"/>
            </a:endParaRPr>
          </a:p>
        </p:txBody>
      </p:sp>
      <p:graphicFrame>
        <p:nvGraphicFramePr>
          <p:cNvPr id="511" name="Google Shape;511;p39"/>
          <p:cNvGraphicFramePr/>
          <p:nvPr/>
        </p:nvGraphicFramePr>
        <p:xfrm>
          <a:off x="534700" y="1080150"/>
          <a:ext cx="3000000" cy="3000000"/>
        </p:xfrm>
        <a:graphic>
          <a:graphicData uri="http://schemas.openxmlformats.org/drawingml/2006/table">
            <a:tbl>
              <a:tblPr>
                <a:noFill/>
                <a:tableStyleId>{84C0CC7E-1703-45E5-9905-86835EA934C1}</a:tableStyleId>
              </a:tblPr>
              <a:tblGrid>
                <a:gridCol w="1352550"/>
                <a:gridCol w="971550"/>
              </a:tblGrid>
              <a:tr h="200025">
                <a:tc gridSpan="2">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Regression Statistics</a:t>
                      </a:r>
                      <a:endParaRPr i="1" sz="1300">
                        <a:latin typeface="Calibri"/>
                        <a:ea typeface="Calibri"/>
                        <a:cs typeface="Calibri"/>
                        <a:sym typeface="Calibri"/>
                      </a:endParaRPr>
                    </a:p>
                  </a:txBody>
                  <a:tcPr marT="9125" marB="91425" marR="9125" marL="91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00025">
                <a:tc>
                  <a:txBody>
                    <a:bodyPr/>
                    <a:lstStyle/>
                    <a:p>
                      <a:pPr indent="0" lvl="0" marL="0" rtl="0" algn="l">
                        <a:spcBef>
                          <a:spcPts val="0"/>
                        </a:spcBef>
                        <a:spcAft>
                          <a:spcPts val="0"/>
                        </a:spcAft>
                        <a:buNone/>
                      </a:pPr>
                      <a:r>
                        <a:rPr lang="en-US" sz="1300">
                          <a:latin typeface="Calibri"/>
                          <a:ea typeface="Calibri"/>
                          <a:cs typeface="Calibri"/>
                          <a:sym typeface="Calibri"/>
                        </a:rPr>
                        <a:t>R Square</a:t>
                      </a:r>
                      <a:endParaRPr sz="1300">
                        <a:latin typeface="Calibri"/>
                        <a:ea typeface="Calibri"/>
                        <a:cs typeface="Calibri"/>
                        <a:sym typeface="Calibri"/>
                      </a:endParaRPr>
                    </a:p>
                  </a:txBody>
                  <a:tcPr marT="9125" marB="91425" marR="9125" marL="91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0.919</a:t>
                      </a:r>
                      <a:endParaRPr sz="1300">
                        <a:latin typeface="Calibri"/>
                        <a:ea typeface="Calibri"/>
                        <a:cs typeface="Calibri"/>
                        <a:sym typeface="Calibri"/>
                      </a:endParaRPr>
                    </a:p>
                  </a:txBody>
                  <a:tcPr marT="9125" marB="91425" marR="9125" marL="91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300">
                          <a:latin typeface="Calibri"/>
                          <a:ea typeface="Calibri"/>
                          <a:cs typeface="Calibri"/>
                          <a:sym typeface="Calibri"/>
                        </a:rPr>
                        <a:t>Adjusted R Square</a:t>
                      </a:r>
                      <a:endParaRPr sz="1300">
                        <a:latin typeface="Calibri"/>
                        <a:ea typeface="Calibri"/>
                        <a:cs typeface="Calibri"/>
                        <a:sym typeface="Calibri"/>
                      </a:endParaRPr>
                    </a:p>
                  </a:txBody>
                  <a:tcPr marT="9125" marB="91425" marR="9125" marL="9125" anchor="b"/>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0.919</a:t>
                      </a:r>
                      <a:endParaRPr sz="1300">
                        <a:latin typeface="Calibri"/>
                        <a:ea typeface="Calibri"/>
                        <a:cs typeface="Calibri"/>
                        <a:sym typeface="Calibri"/>
                      </a:endParaRPr>
                    </a:p>
                  </a:txBody>
                  <a:tcPr marT="9125" marB="91425" marR="9125" marL="9125" anchor="b"/>
                </a:tc>
              </a:tr>
            </a:tbl>
          </a:graphicData>
        </a:graphic>
      </p:graphicFrame>
      <p:graphicFrame>
        <p:nvGraphicFramePr>
          <p:cNvPr id="512" name="Google Shape;512;p39"/>
          <p:cNvGraphicFramePr/>
          <p:nvPr/>
        </p:nvGraphicFramePr>
        <p:xfrm>
          <a:off x="534700" y="2188900"/>
          <a:ext cx="3000000" cy="3000000"/>
        </p:xfrm>
        <a:graphic>
          <a:graphicData uri="http://schemas.openxmlformats.org/drawingml/2006/table">
            <a:tbl>
              <a:tblPr>
                <a:noFill/>
                <a:tableStyleId>{84C0CC7E-1703-45E5-9905-86835EA934C1}</a:tableStyleId>
              </a:tblPr>
              <a:tblGrid>
                <a:gridCol w="2190675"/>
                <a:gridCol w="864225"/>
                <a:gridCol w="1075250"/>
                <a:gridCol w="763725"/>
                <a:gridCol w="693375"/>
              </a:tblGrid>
              <a:tr h="200025">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 </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Coefficients</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Standard Error</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t Stat</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P-value</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US" sz="1300">
                          <a:latin typeface="Calibri"/>
                          <a:ea typeface="Calibri"/>
                          <a:cs typeface="Calibri"/>
                          <a:sym typeface="Calibri"/>
                        </a:rPr>
                        <a:t>Intercept</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1.4969</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0.001</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1677.051</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0.000</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name_LuxBlackXL</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0.4985</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447.744</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name_Lux</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1.3703</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1230.807</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name_LuxBlack</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1.1034</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991.076</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name_Lyft</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1.7221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1546.771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name_LyftXL</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0.9550</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857.773</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274E13"/>
                          </a:solidFill>
                          <a:latin typeface="Calibri"/>
                          <a:ea typeface="Calibri"/>
                          <a:cs typeface="Calibri"/>
                          <a:sym typeface="Calibri"/>
                        </a:rPr>
                        <a:t>log_distance</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0.3684</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0.001</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645.495</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0.000</a:t>
                      </a:r>
                      <a:endParaRPr sz="1300">
                        <a:solidFill>
                          <a:srgbClr val="274E13"/>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A61C00"/>
                          </a:solidFill>
                          <a:latin typeface="Calibri"/>
                          <a:ea typeface="Calibri"/>
                          <a:cs typeface="Calibri"/>
                          <a:sym typeface="Calibri"/>
                        </a:rPr>
                        <a:t>short_summary_MostlyCloudy</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0.0022</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0.001</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2.733</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0.006</a:t>
                      </a:r>
                      <a:endParaRPr sz="1300">
                        <a:solidFill>
                          <a:srgbClr val="A61C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hour_13</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0.0043</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0.002</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2.754</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0.006</a:t>
                      </a:r>
                      <a:endParaRPr sz="1300">
                        <a:solidFill>
                          <a:srgbClr val="7F60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hour_18</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-0.0036</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0.002</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-2.253</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0.024</a:t>
                      </a:r>
                      <a:endParaRPr sz="1300">
                        <a:solidFill>
                          <a:srgbClr val="7F60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hour_20</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0.0035</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0.002</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2.094</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0.036</a:t>
                      </a:r>
                      <a:endParaRPr sz="1300">
                        <a:solidFill>
                          <a:srgbClr val="7F6000"/>
                        </a:solidFill>
                        <a:latin typeface="Calibri"/>
                        <a:ea typeface="Calibri"/>
                        <a:cs typeface="Calibri"/>
                        <a:sym typeface="Calibri"/>
                      </a:endParaRPr>
                    </a:p>
                  </a:txBody>
                  <a:tcPr marT="9525" marB="91425" marR="9525" marL="9525" anchor="b"/>
                </a:tc>
              </a:tr>
            </a:tbl>
          </a:graphicData>
        </a:graphic>
      </p:graphicFrame>
      <p:cxnSp>
        <p:nvCxnSpPr>
          <p:cNvPr id="513" name="Google Shape;513;p39"/>
          <p:cNvCxnSpPr/>
          <p:nvPr/>
        </p:nvCxnSpPr>
        <p:spPr>
          <a:xfrm>
            <a:off x="6255875" y="2626393"/>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p39"/>
          <p:cNvCxnSpPr/>
          <p:nvPr/>
        </p:nvCxnSpPr>
        <p:spPr>
          <a:xfrm>
            <a:off x="6255875" y="3298618"/>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15" name="Google Shape;515;p39"/>
          <p:cNvCxnSpPr/>
          <p:nvPr/>
        </p:nvCxnSpPr>
        <p:spPr>
          <a:xfrm>
            <a:off x="6255875" y="4593818"/>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16" name="Google Shape;516;p39"/>
          <p:cNvCxnSpPr/>
          <p:nvPr/>
        </p:nvCxnSpPr>
        <p:spPr>
          <a:xfrm>
            <a:off x="6255875" y="4929280"/>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39"/>
          <p:cNvCxnSpPr/>
          <p:nvPr/>
        </p:nvCxnSpPr>
        <p:spPr>
          <a:xfrm>
            <a:off x="6255875" y="5578643"/>
            <a:ext cx="433200" cy="0"/>
          </a:xfrm>
          <a:prstGeom prst="straightConnector1">
            <a:avLst/>
          </a:prstGeom>
          <a:noFill/>
          <a:ln cap="flat" cmpd="sng" w="9525">
            <a:solidFill>
              <a:schemeClr val="dk2"/>
            </a:solidFill>
            <a:prstDash val="solid"/>
            <a:round/>
            <a:headEnd len="med" w="med" type="none"/>
            <a:tailEnd len="med" w="med" type="triangle"/>
          </a:ln>
        </p:spPr>
      </p:cxnSp>
      <p:pic>
        <p:nvPicPr>
          <p:cNvPr id="518" name="Google Shape;518;p39"/>
          <p:cNvPicPr preferRelativeResize="0"/>
          <p:nvPr/>
        </p:nvPicPr>
        <p:blipFill>
          <a:blip r:embed="rId3">
            <a:alphaModFix/>
          </a:blip>
          <a:stretch>
            <a:fillRect/>
          </a:stretch>
        </p:blipFill>
        <p:spPr>
          <a:xfrm>
            <a:off x="11217175" y="1057388"/>
            <a:ext cx="526725" cy="526725"/>
          </a:xfrm>
          <a:prstGeom prst="rect">
            <a:avLst/>
          </a:prstGeom>
          <a:noFill/>
          <a:ln>
            <a:noFill/>
          </a:ln>
        </p:spPr>
      </p:pic>
      <p:sp>
        <p:nvSpPr>
          <p:cNvPr id="519" name="Google Shape;519;p39"/>
          <p:cNvSpPr txBox="1"/>
          <p:nvPr/>
        </p:nvSpPr>
        <p:spPr>
          <a:xfrm>
            <a:off x="6822950" y="2475650"/>
            <a:ext cx="51414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marR="0" rtl="0" algn="l">
              <a:lnSpc>
                <a:spcPct val="150000"/>
              </a:lnSpc>
              <a:spcBef>
                <a:spcPts val="0"/>
              </a:spcBef>
              <a:spcAft>
                <a:spcPts val="0"/>
              </a:spcAft>
              <a:buNone/>
            </a:pPr>
            <a:r>
              <a:rPr i="1" lang="en-US">
                <a:solidFill>
                  <a:srgbClr val="FF00FF"/>
                </a:solidFill>
                <a:latin typeface="Calibri"/>
                <a:ea typeface="Calibri"/>
                <a:cs typeface="Calibri"/>
                <a:sym typeface="Calibri"/>
              </a:rPr>
              <a:t>Shared Cab</a:t>
            </a:r>
            <a:r>
              <a:rPr lang="en-US">
                <a:solidFill>
                  <a:schemeClr val="dk1"/>
                </a:solidFill>
                <a:latin typeface="Calibri"/>
                <a:ea typeface="Calibri"/>
                <a:cs typeface="Calibri"/>
                <a:sym typeface="Calibri"/>
              </a:rPr>
              <a:t> is the most economical </a:t>
            </a:r>
            <a:endParaRPr b="0" i="0" sz="1000" u="none" cap="none" strike="noStrike">
              <a:solidFill>
                <a:srgbClr val="000000"/>
              </a:solidFill>
              <a:latin typeface="Arial"/>
              <a:ea typeface="Arial"/>
              <a:cs typeface="Arial"/>
              <a:sym typeface="Arial"/>
            </a:endParaRPr>
          </a:p>
        </p:txBody>
      </p:sp>
      <p:sp>
        <p:nvSpPr>
          <p:cNvPr id="520" name="Google Shape;520;p39"/>
          <p:cNvSpPr txBox="1"/>
          <p:nvPr/>
        </p:nvSpPr>
        <p:spPr>
          <a:xfrm>
            <a:off x="6823000" y="3172140"/>
            <a:ext cx="51414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marR="0" rtl="0" algn="l">
              <a:lnSpc>
                <a:spcPct val="150000"/>
              </a:lnSpc>
              <a:spcBef>
                <a:spcPts val="0"/>
              </a:spcBef>
              <a:spcAft>
                <a:spcPts val="0"/>
              </a:spcAft>
              <a:buNone/>
            </a:pPr>
            <a:r>
              <a:rPr i="1" lang="en-US">
                <a:solidFill>
                  <a:srgbClr val="FF00FF"/>
                </a:solidFill>
                <a:latin typeface="Calibri"/>
                <a:ea typeface="Calibri"/>
                <a:cs typeface="Calibri"/>
                <a:sym typeface="Calibri"/>
              </a:rPr>
              <a:t>Lux Black XL</a:t>
            </a:r>
            <a:r>
              <a:rPr lang="en-US">
                <a:solidFill>
                  <a:schemeClr val="dk1"/>
                </a:solidFill>
                <a:latin typeface="Calibri"/>
                <a:ea typeface="Calibri"/>
                <a:cs typeface="Calibri"/>
                <a:sym typeface="Calibri"/>
              </a:rPr>
              <a:t> is the most expensive (Highest coefficient)</a:t>
            </a:r>
            <a:endParaRPr b="0" i="0" sz="1000" u="none" cap="none" strike="noStrike">
              <a:solidFill>
                <a:srgbClr val="000000"/>
              </a:solidFill>
              <a:latin typeface="Arial"/>
              <a:ea typeface="Arial"/>
              <a:cs typeface="Arial"/>
              <a:sym typeface="Arial"/>
            </a:endParaRPr>
          </a:p>
        </p:txBody>
      </p:sp>
      <p:sp>
        <p:nvSpPr>
          <p:cNvPr id="521" name="Google Shape;521;p39"/>
          <p:cNvSpPr txBox="1"/>
          <p:nvPr/>
        </p:nvSpPr>
        <p:spPr>
          <a:xfrm>
            <a:off x="6822950" y="4401400"/>
            <a:ext cx="51414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Higher Rate of increase with distance: </a:t>
            </a:r>
            <a:r>
              <a:rPr lang="en-US">
                <a:solidFill>
                  <a:schemeClr val="dk1"/>
                </a:solidFill>
                <a:latin typeface="Calibri"/>
                <a:ea typeface="Calibri"/>
                <a:cs typeface="Calibri"/>
                <a:sym typeface="Calibri"/>
              </a:rPr>
              <a:t>(0.3169 for overall model)</a:t>
            </a:r>
            <a:endParaRPr b="0" u="none" cap="none" strike="noStrike">
              <a:solidFill>
                <a:srgbClr val="000000"/>
              </a:solidFill>
              <a:latin typeface="Arial"/>
              <a:ea typeface="Arial"/>
              <a:cs typeface="Arial"/>
              <a:sym typeface="Arial"/>
            </a:endParaRPr>
          </a:p>
        </p:txBody>
      </p:sp>
      <p:sp>
        <p:nvSpPr>
          <p:cNvPr id="522" name="Google Shape;522;p39"/>
          <p:cNvSpPr txBox="1"/>
          <p:nvPr/>
        </p:nvSpPr>
        <p:spPr>
          <a:xfrm>
            <a:off x="6822950" y="4778538"/>
            <a:ext cx="51414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Cloudy weather </a:t>
            </a:r>
            <a:r>
              <a:rPr lang="en-US">
                <a:solidFill>
                  <a:schemeClr val="dk1"/>
                </a:solidFill>
                <a:latin typeface="Calibri"/>
                <a:ea typeface="Calibri"/>
                <a:cs typeface="Calibri"/>
                <a:sym typeface="Calibri"/>
              </a:rPr>
              <a:t>increasing price due to chances of rain</a:t>
            </a:r>
            <a:endParaRPr b="0" u="none" cap="none" strike="noStrike">
              <a:solidFill>
                <a:srgbClr val="000000"/>
              </a:solidFill>
              <a:latin typeface="Arial"/>
              <a:ea typeface="Arial"/>
              <a:cs typeface="Arial"/>
              <a:sym typeface="Arial"/>
            </a:endParaRPr>
          </a:p>
        </p:txBody>
      </p:sp>
      <p:sp>
        <p:nvSpPr>
          <p:cNvPr id="523" name="Google Shape;523;p39"/>
          <p:cNvSpPr txBox="1"/>
          <p:nvPr/>
        </p:nvSpPr>
        <p:spPr>
          <a:xfrm>
            <a:off x="6822950" y="5325853"/>
            <a:ext cx="5141400" cy="604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lnSpc>
                <a:spcPct val="100000"/>
              </a:lnSpc>
              <a:spcBef>
                <a:spcPts val="0"/>
              </a:spcBef>
              <a:spcAft>
                <a:spcPts val="0"/>
              </a:spcAft>
              <a:buNone/>
            </a:pPr>
            <a:r>
              <a:rPr lang="en-US">
                <a:solidFill>
                  <a:schemeClr val="dk1"/>
                </a:solidFill>
                <a:latin typeface="Calibri"/>
                <a:ea typeface="Calibri"/>
                <a:cs typeface="Calibri"/>
                <a:sym typeface="Calibri"/>
              </a:rPr>
              <a:t>1:00pm and 8:00pm are </a:t>
            </a:r>
            <a:r>
              <a:rPr i="1" lang="en-US">
                <a:solidFill>
                  <a:schemeClr val="dk1"/>
                </a:solidFill>
                <a:latin typeface="Calibri"/>
                <a:ea typeface="Calibri"/>
                <a:cs typeface="Calibri"/>
                <a:sym typeface="Calibri"/>
              </a:rPr>
              <a:t>busier</a:t>
            </a:r>
            <a:r>
              <a:rPr lang="en-US">
                <a:solidFill>
                  <a:schemeClr val="dk1"/>
                </a:solidFill>
                <a:latin typeface="Calibri"/>
                <a:ea typeface="Calibri"/>
                <a:cs typeface="Calibri"/>
                <a:sym typeface="Calibri"/>
              </a:rPr>
              <a:t>.</a:t>
            </a:r>
            <a:r>
              <a:rPr i="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However, </a:t>
            </a:r>
            <a:r>
              <a:rPr i="1" lang="en-US">
                <a:solidFill>
                  <a:srgbClr val="FF00FF"/>
                </a:solidFill>
                <a:latin typeface="Calibri"/>
                <a:ea typeface="Calibri"/>
                <a:cs typeface="Calibri"/>
                <a:sym typeface="Calibri"/>
              </a:rPr>
              <a:t>6:00pm is the most economical</a:t>
            </a:r>
            <a:r>
              <a:rPr lang="en-US">
                <a:solidFill>
                  <a:srgbClr val="FF00FF"/>
                </a:solidFill>
                <a:latin typeface="Calibri"/>
                <a:ea typeface="Calibri"/>
                <a:cs typeface="Calibri"/>
                <a:sym typeface="Calibri"/>
              </a:rPr>
              <a:t> </a:t>
            </a:r>
            <a:r>
              <a:rPr lang="en-US">
                <a:solidFill>
                  <a:schemeClr val="dk1"/>
                </a:solidFill>
                <a:latin typeface="Calibri"/>
                <a:ea typeface="Calibri"/>
                <a:cs typeface="Calibri"/>
                <a:sym typeface="Calibri"/>
              </a:rPr>
              <a:t>time for Lyft</a:t>
            </a:r>
            <a:endParaRPr b="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0"/>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29" name="Google Shape;529;p40"/>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p40"/>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531" name="Google Shape;531;p40"/>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Model Iterations (Uber Rides)</a:t>
            </a:r>
            <a:endParaRPr b="0" i="0" sz="1400" u="none" cap="none" strike="noStrike">
              <a:solidFill>
                <a:srgbClr val="000000"/>
              </a:solidFill>
              <a:latin typeface="Arial"/>
              <a:ea typeface="Arial"/>
              <a:cs typeface="Arial"/>
              <a:sym typeface="Arial"/>
            </a:endParaRPr>
          </a:p>
        </p:txBody>
      </p:sp>
      <p:sp>
        <p:nvSpPr>
          <p:cNvPr id="532" name="Google Shape;532;p40"/>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Model Iterations</a:t>
            </a:r>
            <a:endParaRPr b="1" i="0" sz="1600" u="none" cap="none" strike="noStrike">
              <a:solidFill>
                <a:srgbClr val="000000"/>
              </a:solidFill>
            </a:endParaRPr>
          </a:p>
        </p:txBody>
      </p:sp>
      <p:cxnSp>
        <p:nvCxnSpPr>
          <p:cNvPr id="533" name="Google Shape;533;p40"/>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534" name="Google Shape;534;p40"/>
          <p:cNvGraphicFramePr/>
          <p:nvPr/>
        </p:nvGraphicFramePr>
        <p:xfrm>
          <a:off x="534700" y="1832350"/>
          <a:ext cx="3000000" cy="3000000"/>
        </p:xfrm>
        <a:graphic>
          <a:graphicData uri="http://schemas.openxmlformats.org/drawingml/2006/table">
            <a:tbl>
              <a:tblPr>
                <a:noFill/>
                <a:tableStyleId>{0C736410-C70B-4FC4-A398-CCBB0C1CBA1E}</a:tableStyleId>
              </a:tblPr>
              <a:tblGrid>
                <a:gridCol w="2802300"/>
                <a:gridCol w="2802300"/>
                <a:gridCol w="2802300"/>
                <a:gridCol w="2802300"/>
              </a:tblGrid>
              <a:tr h="552800">
                <a:tc>
                  <a:txBody>
                    <a:bodyPr/>
                    <a:lstStyle/>
                    <a:p>
                      <a:pPr indent="0" lvl="0" marL="0" rtl="0" algn="ctr">
                        <a:spcBef>
                          <a:spcPts val="0"/>
                        </a:spcBef>
                        <a:spcAft>
                          <a:spcPts val="0"/>
                        </a:spcAft>
                        <a:buNone/>
                      </a:pPr>
                      <a:r>
                        <a:rPr lang="en-US" sz="1500"/>
                        <a:t># Rows = </a:t>
                      </a:r>
                      <a:r>
                        <a:rPr lang="en-US" sz="1500"/>
                        <a:t>330,568</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v3.0: Full Model</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v3.1: Linear Regression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b="1" lang="en-US" sz="1500">
                          <a:solidFill>
                            <a:srgbClr val="1C4587"/>
                          </a:solidFill>
                        </a:rPr>
                        <a:t>v3.2: Log(Price), Log(Distance) with Forward Selection</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82450">
                <a:tc>
                  <a:txBody>
                    <a:bodyPr/>
                    <a:lstStyle/>
                    <a:p>
                      <a:pPr indent="0" lvl="0" marL="0" rtl="0" algn="ctr">
                        <a:spcBef>
                          <a:spcPts val="0"/>
                        </a:spcBef>
                        <a:spcAft>
                          <a:spcPts val="0"/>
                        </a:spcAft>
                        <a:buNone/>
                      </a:pPr>
                      <a:r>
                        <a:rPr b="1" lang="en-US" sz="1500">
                          <a:solidFill>
                            <a:srgbClr val="1C4587"/>
                          </a:solidFill>
                        </a:rPr>
                        <a:t>Summary</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Full model with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Forward selection using all features</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lang="en-US" sz="1500">
                          <a:solidFill>
                            <a:schemeClr val="dk1"/>
                          </a:solidFill>
                        </a:rPr>
                        <a:t>Changed price to log(price) and distance to log(distance)</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Clr>
                          <a:schemeClr val="dk1"/>
                        </a:buClr>
                        <a:buSzPts val="1100"/>
                        <a:buFont typeface="Arial"/>
                        <a:buNone/>
                      </a:pPr>
                      <a:r>
                        <a:rPr b="1" lang="en-US" sz="1500">
                          <a:solidFill>
                            <a:srgbClr val="1C4587"/>
                          </a:solidFill>
                        </a:rPr>
                        <a:t># Features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56</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11</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Significant features</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10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11</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581025">
                <a:tc>
                  <a:txBody>
                    <a:bodyPr/>
                    <a:lstStyle/>
                    <a:p>
                      <a:pPr indent="0" lvl="0" marL="0" rtl="0" algn="ctr">
                        <a:spcBef>
                          <a:spcPts val="0"/>
                        </a:spcBef>
                        <a:spcAft>
                          <a:spcPts val="0"/>
                        </a:spcAft>
                        <a:buNone/>
                      </a:pPr>
                      <a:r>
                        <a:rPr b="1" lang="en-US" sz="1500">
                          <a:solidFill>
                            <a:srgbClr val="1C4587"/>
                          </a:solidFill>
                        </a:rPr>
                        <a:t>R</a:t>
                      </a:r>
                      <a:r>
                        <a:rPr b="1" baseline="30000" lang="en-US" sz="1500">
                          <a:solidFill>
                            <a:srgbClr val="1C4587"/>
                          </a:solidFill>
                        </a:rPr>
                        <a:t>2</a:t>
                      </a:r>
                      <a:endParaRPr b="1" baseline="30000"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0.920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0.920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0.918</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782450">
                <a:tc>
                  <a:txBody>
                    <a:bodyPr/>
                    <a:lstStyle/>
                    <a:p>
                      <a:pPr indent="0" lvl="0" marL="0" rtl="0" algn="ctr">
                        <a:spcBef>
                          <a:spcPts val="0"/>
                        </a:spcBef>
                        <a:spcAft>
                          <a:spcPts val="0"/>
                        </a:spcAft>
                        <a:buNone/>
                      </a:pPr>
                      <a:r>
                        <a:rPr b="1" lang="en-US" sz="1500">
                          <a:solidFill>
                            <a:srgbClr val="1C4587"/>
                          </a:solidFill>
                        </a:rPr>
                        <a:t>Adj. R</a:t>
                      </a:r>
                      <a:r>
                        <a:rPr b="1" baseline="30000" lang="en-US" sz="1500">
                          <a:solidFill>
                            <a:srgbClr val="1C4587"/>
                          </a:solidFill>
                        </a:rPr>
                        <a:t>2</a:t>
                      </a:r>
                      <a:endParaRPr b="1" sz="1500">
                        <a:solidFill>
                          <a:srgbClr val="1C4587"/>
                        </a:solidFill>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US" sz="1500"/>
                        <a:t>0.920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500"/>
                        <a:t>0.920</a:t>
                      </a:r>
                      <a:endParaRPr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US" sz="1500"/>
                        <a:t>0.918</a:t>
                      </a:r>
                      <a:endParaRPr b="1" sz="15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2CC"/>
                    </a:solidFill>
                  </a:tcPr>
                </a:tc>
              </a:tr>
            </a:tbl>
          </a:graphicData>
        </a:graphic>
      </p:graphicFrame>
      <p:pic>
        <p:nvPicPr>
          <p:cNvPr id="535" name="Google Shape;535;p40"/>
          <p:cNvPicPr preferRelativeResize="0"/>
          <p:nvPr/>
        </p:nvPicPr>
        <p:blipFill rotWithShape="1">
          <a:blip r:embed="rId3">
            <a:alphaModFix/>
          </a:blip>
          <a:srcRect b="0" l="50315" r="0" t="0"/>
          <a:stretch/>
        </p:blipFill>
        <p:spPr>
          <a:xfrm>
            <a:off x="11216248" y="1057388"/>
            <a:ext cx="527657" cy="52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1"/>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41" name="Google Shape;541;p41"/>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p41"/>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543" name="Google Shape;543;p41"/>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Insights from the Proposed Model for Uber Rides</a:t>
            </a:r>
            <a:endParaRPr b="0" i="0" sz="1400" u="none" cap="none" strike="noStrike">
              <a:solidFill>
                <a:srgbClr val="000000"/>
              </a:solidFill>
              <a:latin typeface="Arial"/>
              <a:ea typeface="Arial"/>
              <a:cs typeface="Arial"/>
              <a:sym typeface="Arial"/>
            </a:endParaRPr>
          </a:p>
        </p:txBody>
      </p:sp>
      <p:graphicFrame>
        <p:nvGraphicFramePr>
          <p:cNvPr id="544" name="Google Shape;544;p41"/>
          <p:cNvGraphicFramePr/>
          <p:nvPr/>
        </p:nvGraphicFramePr>
        <p:xfrm>
          <a:off x="534700" y="1080150"/>
          <a:ext cx="3000000" cy="3000000"/>
        </p:xfrm>
        <a:graphic>
          <a:graphicData uri="http://schemas.openxmlformats.org/drawingml/2006/table">
            <a:tbl>
              <a:tblPr>
                <a:noFill/>
                <a:tableStyleId>{84C0CC7E-1703-45E5-9905-86835EA934C1}</a:tableStyleId>
              </a:tblPr>
              <a:tblGrid>
                <a:gridCol w="1352550"/>
                <a:gridCol w="971550"/>
              </a:tblGrid>
              <a:tr h="200025">
                <a:tc gridSpan="2">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Regression Statistics</a:t>
                      </a:r>
                      <a:endParaRPr i="1" sz="1300">
                        <a:latin typeface="Calibri"/>
                        <a:ea typeface="Calibri"/>
                        <a:cs typeface="Calibri"/>
                        <a:sym typeface="Calibri"/>
                      </a:endParaRPr>
                    </a:p>
                  </a:txBody>
                  <a:tcPr marT="9125" marB="91425" marR="9125" marL="91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00025">
                <a:tc>
                  <a:txBody>
                    <a:bodyPr/>
                    <a:lstStyle/>
                    <a:p>
                      <a:pPr indent="0" lvl="0" marL="0" rtl="0" algn="l">
                        <a:spcBef>
                          <a:spcPts val="0"/>
                        </a:spcBef>
                        <a:spcAft>
                          <a:spcPts val="0"/>
                        </a:spcAft>
                        <a:buNone/>
                      </a:pPr>
                      <a:r>
                        <a:rPr lang="en-US" sz="1300">
                          <a:latin typeface="Calibri"/>
                          <a:ea typeface="Calibri"/>
                          <a:cs typeface="Calibri"/>
                          <a:sym typeface="Calibri"/>
                        </a:rPr>
                        <a:t>R Square</a:t>
                      </a:r>
                      <a:endParaRPr sz="1300">
                        <a:latin typeface="Calibri"/>
                        <a:ea typeface="Calibri"/>
                        <a:cs typeface="Calibri"/>
                        <a:sym typeface="Calibri"/>
                      </a:endParaRPr>
                    </a:p>
                  </a:txBody>
                  <a:tcPr marT="9125" marB="91425" marR="9125" marL="91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0.918</a:t>
                      </a:r>
                      <a:endParaRPr sz="1300">
                        <a:latin typeface="Calibri"/>
                        <a:ea typeface="Calibri"/>
                        <a:cs typeface="Calibri"/>
                        <a:sym typeface="Calibri"/>
                      </a:endParaRPr>
                    </a:p>
                  </a:txBody>
                  <a:tcPr marT="9125" marB="91425" marR="9125" marL="91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300">
                          <a:latin typeface="Calibri"/>
                          <a:ea typeface="Calibri"/>
                          <a:cs typeface="Calibri"/>
                          <a:sym typeface="Calibri"/>
                        </a:rPr>
                        <a:t>Adjusted R Square</a:t>
                      </a:r>
                      <a:endParaRPr sz="1300">
                        <a:latin typeface="Calibri"/>
                        <a:ea typeface="Calibri"/>
                        <a:cs typeface="Calibri"/>
                        <a:sym typeface="Calibri"/>
                      </a:endParaRPr>
                    </a:p>
                  </a:txBody>
                  <a:tcPr marT="9125" marB="91425" marR="9125" marL="9125" anchor="b"/>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0.918</a:t>
                      </a:r>
                      <a:endParaRPr sz="1300">
                        <a:latin typeface="Calibri"/>
                        <a:ea typeface="Calibri"/>
                        <a:cs typeface="Calibri"/>
                        <a:sym typeface="Calibri"/>
                      </a:endParaRPr>
                    </a:p>
                  </a:txBody>
                  <a:tcPr marT="9125" marB="91425" marR="9125" marL="9125" anchor="b"/>
                </a:tc>
              </a:tr>
            </a:tbl>
          </a:graphicData>
        </a:graphic>
      </p:graphicFrame>
      <p:graphicFrame>
        <p:nvGraphicFramePr>
          <p:cNvPr id="545" name="Google Shape;545;p41"/>
          <p:cNvGraphicFramePr/>
          <p:nvPr/>
        </p:nvGraphicFramePr>
        <p:xfrm>
          <a:off x="534700" y="2232225"/>
          <a:ext cx="3000000" cy="3000000"/>
        </p:xfrm>
        <a:graphic>
          <a:graphicData uri="http://schemas.openxmlformats.org/drawingml/2006/table">
            <a:tbl>
              <a:tblPr>
                <a:noFill/>
                <a:tableStyleId>{84C0CC7E-1703-45E5-9905-86835EA934C1}</a:tableStyleId>
              </a:tblPr>
              <a:tblGrid>
                <a:gridCol w="1866900"/>
                <a:gridCol w="838200"/>
                <a:gridCol w="1019175"/>
                <a:gridCol w="800100"/>
                <a:gridCol w="771525"/>
              </a:tblGrid>
              <a:tr h="200025">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 </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Coefficients</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Standard Error</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t Stat</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300">
                          <a:latin typeface="Calibri"/>
                          <a:ea typeface="Calibri"/>
                          <a:cs typeface="Calibri"/>
                          <a:sym typeface="Calibri"/>
                        </a:rPr>
                        <a:t>P-value</a:t>
                      </a:r>
                      <a:endParaRPr i="1" sz="13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US" sz="1300">
                          <a:latin typeface="Calibri"/>
                          <a:ea typeface="Calibri"/>
                          <a:cs typeface="Calibri"/>
                          <a:sym typeface="Calibri"/>
                        </a:rPr>
                        <a:t>Intercept</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2.8228</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0.001</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3301.083</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300">
                          <a:latin typeface="Calibri"/>
                          <a:ea typeface="Calibri"/>
                          <a:cs typeface="Calibri"/>
                          <a:sym typeface="Calibri"/>
                        </a:rPr>
                        <a:t>0.000</a:t>
                      </a:r>
                      <a:endParaRPr sz="13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name_UberPool</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-0.8521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-972.925</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name_BlackSUV</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0.4042</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461.458</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name_UberXL</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-0.2797</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-319.312</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name_WAV</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-0.7438</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-849.272</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1C4587"/>
                          </a:solidFill>
                          <a:latin typeface="Calibri"/>
                          <a:ea typeface="Calibri"/>
                          <a:cs typeface="Calibri"/>
                          <a:sym typeface="Calibri"/>
                        </a:rPr>
                        <a:t>name_UberX</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-0.7438</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0.001</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1C4587"/>
                          </a:solidFill>
                          <a:latin typeface="Calibri"/>
                          <a:ea typeface="Calibri"/>
                          <a:cs typeface="Calibri"/>
                          <a:sym typeface="Calibri"/>
                        </a:rPr>
                        <a:t>-849.263</a:t>
                      </a:r>
                      <a:endParaRPr sz="1300">
                        <a:solidFill>
                          <a:srgbClr val="1C4587"/>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1C4587"/>
                          </a:solidFill>
                          <a:latin typeface="Calibri"/>
                          <a:ea typeface="Calibri"/>
                          <a:cs typeface="Calibri"/>
                          <a:sym typeface="Calibri"/>
                        </a:rPr>
                        <a:t>0.000</a:t>
                      </a:r>
                      <a:endParaRPr sz="1300">
                        <a:solidFill>
                          <a:srgbClr val="1C4587"/>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274E13"/>
                          </a:solidFill>
                          <a:latin typeface="Calibri"/>
                          <a:ea typeface="Calibri"/>
                          <a:cs typeface="Calibri"/>
                          <a:sym typeface="Calibri"/>
                        </a:rPr>
                        <a:t>log_distance</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0.2760</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0.000</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274E13"/>
                          </a:solidFill>
                          <a:latin typeface="Calibri"/>
                          <a:ea typeface="Calibri"/>
                          <a:cs typeface="Calibri"/>
                          <a:sym typeface="Calibri"/>
                        </a:rPr>
                        <a:t>664.979</a:t>
                      </a:r>
                      <a:endParaRPr sz="1300">
                        <a:solidFill>
                          <a:srgbClr val="274E13"/>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Clr>
                          <a:schemeClr val="dk1"/>
                        </a:buClr>
                        <a:buSzPts val="1100"/>
                        <a:buFont typeface="Arial"/>
                        <a:buNone/>
                      </a:pPr>
                      <a:r>
                        <a:rPr lang="en-US" sz="1300">
                          <a:solidFill>
                            <a:srgbClr val="274E13"/>
                          </a:solidFill>
                          <a:latin typeface="Calibri"/>
                          <a:ea typeface="Calibri"/>
                          <a:cs typeface="Calibri"/>
                          <a:sym typeface="Calibri"/>
                        </a:rPr>
                        <a:t>0.000</a:t>
                      </a:r>
                      <a:endParaRPr sz="1300">
                        <a:solidFill>
                          <a:srgbClr val="274E13"/>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A61C00"/>
                          </a:solidFill>
                          <a:latin typeface="Calibri"/>
                          <a:ea typeface="Calibri"/>
                          <a:cs typeface="Calibri"/>
                          <a:sym typeface="Calibri"/>
                        </a:rPr>
                        <a:t>temperatureMinTime</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0.0001</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4.46E-05</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3.076</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0.002</a:t>
                      </a:r>
                      <a:endParaRPr sz="1300">
                        <a:solidFill>
                          <a:srgbClr val="A61C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A61C00"/>
                          </a:solidFill>
                          <a:latin typeface="Calibri"/>
                          <a:ea typeface="Calibri"/>
                          <a:cs typeface="Calibri"/>
                          <a:sym typeface="Calibri"/>
                        </a:rPr>
                        <a:t>cloudCover</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-0.0018</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0.001</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-2.256</a:t>
                      </a:r>
                      <a:endParaRPr sz="1300">
                        <a:solidFill>
                          <a:srgbClr val="A61C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A61C00"/>
                          </a:solidFill>
                          <a:latin typeface="Calibri"/>
                          <a:ea typeface="Calibri"/>
                          <a:cs typeface="Calibri"/>
                          <a:sym typeface="Calibri"/>
                        </a:rPr>
                        <a:t>0.024</a:t>
                      </a:r>
                      <a:endParaRPr sz="1300">
                        <a:solidFill>
                          <a:srgbClr val="A61C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hour_17</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0.0038</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0.001</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3.004</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0.003</a:t>
                      </a:r>
                      <a:endParaRPr sz="1300">
                        <a:solidFill>
                          <a:srgbClr val="7F60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hour_2</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0.0026</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0.001</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2.013</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0.044</a:t>
                      </a:r>
                      <a:endParaRPr sz="1300">
                        <a:solidFill>
                          <a:srgbClr val="7F6000"/>
                        </a:solidFill>
                        <a:latin typeface="Calibri"/>
                        <a:ea typeface="Calibri"/>
                        <a:cs typeface="Calibri"/>
                        <a:sym typeface="Calibri"/>
                      </a:endParaRPr>
                    </a:p>
                  </a:txBody>
                  <a:tcPr marT="9525" marB="91425" marR="9525" marL="9525" anchor="b"/>
                </a:tc>
              </a:tr>
              <a:tr h="200025">
                <a:tc>
                  <a:txBody>
                    <a:bodyPr/>
                    <a:lstStyle/>
                    <a:p>
                      <a:pPr indent="0" lvl="0" marL="0" rtl="0" algn="l">
                        <a:spcBef>
                          <a:spcPts val="0"/>
                        </a:spcBef>
                        <a:spcAft>
                          <a:spcPts val="0"/>
                        </a:spcAft>
                        <a:buNone/>
                      </a:pPr>
                      <a:r>
                        <a:rPr lang="en-US" sz="1300">
                          <a:solidFill>
                            <a:srgbClr val="7F6000"/>
                          </a:solidFill>
                          <a:latin typeface="Calibri"/>
                          <a:ea typeface="Calibri"/>
                          <a:cs typeface="Calibri"/>
                          <a:sym typeface="Calibri"/>
                        </a:rPr>
                        <a:t>hour_1</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-0.0027</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0.001</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-2.134</a:t>
                      </a:r>
                      <a:endParaRPr sz="1300">
                        <a:solidFill>
                          <a:srgbClr val="7F6000"/>
                        </a:solidFill>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300">
                          <a:solidFill>
                            <a:srgbClr val="7F6000"/>
                          </a:solidFill>
                          <a:latin typeface="Calibri"/>
                          <a:ea typeface="Calibri"/>
                          <a:cs typeface="Calibri"/>
                          <a:sym typeface="Calibri"/>
                        </a:rPr>
                        <a:t>0.033</a:t>
                      </a:r>
                      <a:endParaRPr sz="1300">
                        <a:solidFill>
                          <a:srgbClr val="7F6000"/>
                        </a:solidFill>
                        <a:latin typeface="Calibri"/>
                        <a:ea typeface="Calibri"/>
                        <a:cs typeface="Calibri"/>
                        <a:sym typeface="Calibri"/>
                      </a:endParaRPr>
                    </a:p>
                  </a:txBody>
                  <a:tcPr marT="9525" marB="91425" marR="9525" marL="9525" anchor="b"/>
                </a:tc>
              </a:tr>
            </a:tbl>
          </a:graphicData>
        </a:graphic>
      </p:graphicFrame>
      <p:cxnSp>
        <p:nvCxnSpPr>
          <p:cNvPr id="546" name="Google Shape;546;p41"/>
          <p:cNvCxnSpPr/>
          <p:nvPr/>
        </p:nvCxnSpPr>
        <p:spPr>
          <a:xfrm>
            <a:off x="5996641" y="3014735"/>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41"/>
          <p:cNvCxnSpPr/>
          <p:nvPr/>
        </p:nvCxnSpPr>
        <p:spPr>
          <a:xfrm>
            <a:off x="5996641" y="3331146"/>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48" name="Google Shape;548;p41"/>
          <p:cNvCxnSpPr/>
          <p:nvPr/>
        </p:nvCxnSpPr>
        <p:spPr>
          <a:xfrm>
            <a:off x="5996641" y="4645971"/>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49" name="Google Shape;549;p41"/>
          <p:cNvCxnSpPr/>
          <p:nvPr/>
        </p:nvCxnSpPr>
        <p:spPr>
          <a:xfrm>
            <a:off x="5996641" y="4989621"/>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50" name="Google Shape;550;p41"/>
          <p:cNvCxnSpPr/>
          <p:nvPr/>
        </p:nvCxnSpPr>
        <p:spPr>
          <a:xfrm>
            <a:off x="5996641" y="5333271"/>
            <a:ext cx="433200" cy="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41"/>
          <p:cNvCxnSpPr/>
          <p:nvPr/>
        </p:nvCxnSpPr>
        <p:spPr>
          <a:xfrm>
            <a:off x="5996641" y="5930921"/>
            <a:ext cx="433200" cy="0"/>
          </a:xfrm>
          <a:prstGeom prst="straightConnector1">
            <a:avLst/>
          </a:prstGeom>
          <a:noFill/>
          <a:ln cap="flat" cmpd="sng" w="9525">
            <a:solidFill>
              <a:schemeClr val="dk2"/>
            </a:solidFill>
            <a:prstDash val="solid"/>
            <a:round/>
            <a:headEnd len="med" w="med" type="none"/>
            <a:tailEnd len="med" w="med" type="triangle"/>
          </a:ln>
        </p:spPr>
      </p:cxnSp>
      <p:pic>
        <p:nvPicPr>
          <p:cNvPr id="552" name="Google Shape;552;p41"/>
          <p:cNvPicPr preferRelativeResize="0"/>
          <p:nvPr/>
        </p:nvPicPr>
        <p:blipFill rotWithShape="1">
          <a:blip r:embed="rId3">
            <a:alphaModFix/>
          </a:blip>
          <a:srcRect b="0" l="50315" r="0" t="0"/>
          <a:stretch/>
        </p:blipFill>
        <p:spPr>
          <a:xfrm>
            <a:off x="11216248" y="1057388"/>
            <a:ext cx="527657" cy="526725"/>
          </a:xfrm>
          <a:prstGeom prst="rect">
            <a:avLst/>
          </a:prstGeom>
          <a:noFill/>
          <a:ln>
            <a:noFill/>
          </a:ln>
        </p:spPr>
      </p:pic>
      <p:sp>
        <p:nvSpPr>
          <p:cNvPr id="553" name="Google Shape;553;p41"/>
          <p:cNvSpPr txBox="1"/>
          <p:nvPr/>
        </p:nvSpPr>
        <p:spPr>
          <a:xfrm>
            <a:off x="6668450" y="4435460"/>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Lower</a:t>
            </a:r>
            <a:r>
              <a:rPr i="1" lang="en-US">
                <a:solidFill>
                  <a:schemeClr val="dk1"/>
                </a:solidFill>
                <a:latin typeface="Calibri"/>
                <a:ea typeface="Calibri"/>
                <a:cs typeface="Calibri"/>
                <a:sym typeface="Calibri"/>
              </a:rPr>
              <a:t> Rate of increase with distance: </a:t>
            </a:r>
            <a:r>
              <a:rPr lang="en-US">
                <a:solidFill>
                  <a:schemeClr val="dk1"/>
                </a:solidFill>
                <a:latin typeface="Calibri"/>
                <a:ea typeface="Calibri"/>
                <a:cs typeface="Calibri"/>
                <a:sym typeface="Calibri"/>
              </a:rPr>
              <a:t>(0.3684 for Lyft)</a:t>
            </a:r>
            <a:endParaRPr b="0" u="none" cap="none" strike="noStrike">
              <a:solidFill>
                <a:srgbClr val="000000"/>
              </a:solidFill>
              <a:latin typeface="Arial"/>
              <a:ea typeface="Arial"/>
              <a:cs typeface="Arial"/>
              <a:sym typeface="Arial"/>
            </a:endParaRPr>
          </a:p>
        </p:txBody>
      </p:sp>
      <p:sp>
        <p:nvSpPr>
          <p:cNvPr id="554" name="Google Shape;554;p41"/>
          <p:cNvSpPr txBox="1"/>
          <p:nvPr/>
        </p:nvSpPr>
        <p:spPr>
          <a:xfrm>
            <a:off x="6668450" y="5182525"/>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lang="en-US">
                <a:solidFill>
                  <a:schemeClr val="dk1"/>
                </a:solidFill>
                <a:latin typeface="Calibri"/>
                <a:ea typeface="Calibri"/>
                <a:cs typeface="Calibri"/>
                <a:sym typeface="Calibri"/>
              </a:rPr>
              <a:t>Reduced price of Uber during Cloudy weather: Reliability</a:t>
            </a:r>
            <a:endParaRPr b="0" u="none" cap="none" strike="noStrike">
              <a:solidFill>
                <a:srgbClr val="000000"/>
              </a:solidFill>
              <a:latin typeface="Arial"/>
              <a:ea typeface="Arial"/>
              <a:cs typeface="Arial"/>
              <a:sym typeface="Arial"/>
            </a:endParaRPr>
          </a:p>
        </p:txBody>
      </p:sp>
      <p:sp>
        <p:nvSpPr>
          <p:cNvPr id="555" name="Google Shape;555;p41"/>
          <p:cNvSpPr txBox="1"/>
          <p:nvPr/>
        </p:nvSpPr>
        <p:spPr>
          <a:xfrm>
            <a:off x="6668450" y="5930925"/>
            <a:ext cx="5295900" cy="6273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lnSpc>
                <a:spcPct val="100000"/>
              </a:lnSpc>
              <a:spcBef>
                <a:spcPts val="0"/>
              </a:spcBef>
              <a:spcAft>
                <a:spcPts val="0"/>
              </a:spcAft>
              <a:buNone/>
            </a:pPr>
            <a:r>
              <a:rPr i="1" lang="en-US">
                <a:solidFill>
                  <a:schemeClr val="dk1"/>
                </a:solidFill>
                <a:latin typeface="Calibri"/>
                <a:ea typeface="Calibri"/>
                <a:cs typeface="Calibri"/>
                <a:sym typeface="Calibri"/>
              </a:rPr>
              <a:t>Fluctuation at Night:</a:t>
            </a:r>
            <a:r>
              <a:rPr lang="en-US">
                <a:solidFill>
                  <a:schemeClr val="dk1"/>
                </a:solidFill>
                <a:latin typeface="Calibri"/>
                <a:ea typeface="Calibri"/>
                <a:cs typeface="Calibri"/>
                <a:sym typeface="Calibri"/>
              </a:rPr>
              <a:t> 1:00am is the most economical while 2:00am is busy. One possibility being less demand at 1:00am but many drivers heading home after 2:00am reducing cab availability</a:t>
            </a:r>
            <a:endParaRPr b="0" u="none" cap="none" strike="noStrike">
              <a:solidFill>
                <a:srgbClr val="000000"/>
              </a:solidFill>
              <a:latin typeface="Arial"/>
              <a:ea typeface="Arial"/>
              <a:cs typeface="Arial"/>
              <a:sym typeface="Arial"/>
            </a:endParaRPr>
          </a:p>
        </p:txBody>
      </p:sp>
      <p:sp>
        <p:nvSpPr>
          <p:cNvPr id="556" name="Google Shape;556;p41"/>
          <p:cNvSpPr txBox="1"/>
          <p:nvPr/>
        </p:nvSpPr>
        <p:spPr>
          <a:xfrm>
            <a:off x="6668450" y="2888913"/>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UberPool </a:t>
            </a:r>
            <a:r>
              <a:rPr lang="en-US">
                <a:solidFill>
                  <a:schemeClr val="dk1"/>
                </a:solidFill>
                <a:latin typeface="Calibri"/>
                <a:ea typeface="Calibri"/>
                <a:cs typeface="Calibri"/>
                <a:sym typeface="Calibri"/>
              </a:rPr>
              <a:t>is the most economical option for Uber</a:t>
            </a:r>
            <a:endParaRPr b="0" u="none" cap="none" strike="noStrike">
              <a:solidFill>
                <a:srgbClr val="000000"/>
              </a:solidFill>
              <a:latin typeface="Arial"/>
              <a:ea typeface="Arial"/>
              <a:cs typeface="Arial"/>
              <a:sym typeface="Arial"/>
            </a:endParaRPr>
          </a:p>
        </p:txBody>
      </p:sp>
      <p:sp>
        <p:nvSpPr>
          <p:cNvPr id="557" name="Google Shape;557;p41"/>
          <p:cNvSpPr txBox="1"/>
          <p:nvPr/>
        </p:nvSpPr>
        <p:spPr>
          <a:xfrm>
            <a:off x="6668450" y="3232550"/>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BlackSUV</a:t>
            </a:r>
            <a:r>
              <a:rPr i="1" lang="en-US">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is the most expensive  option for Uber</a:t>
            </a:r>
            <a:endParaRPr b="0" u="none" cap="none" strike="noStrike">
              <a:solidFill>
                <a:srgbClr val="000000"/>
              </a:solidFill>
              <a:latin typeface="Arial"/>
              <a:ea typeface="Arial"/>
              <a:cs typeface="Arial"/>
              <a:sym typeface="Arial"/>
            </a:endParaRPr>
          </a:p>
        </p:txBody>
      </p:sp>
      <p:sp>
        <p:nvSpPr>
          <p:cNvPr id="558" name="Google Shape;558;p41"/>
          <p:cNvSpPr txBox="1"/>
          <p:nvPr/>
        </p:nvSpPr>
        <p:spPr>
          <a:xfrm>
            <a:off x="6668450" y="4808993"/>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91425">
            <a:noAutofit/>
          </a:bodyPr>
          <a:lstStyle/>
          <a:p>
            <a:pPr indent="0" lvl="0" marL="0" rtl="0" algn="l">
              <a:lnSpc>
                <a:spcPct val="150000"/>
              </a:lnSpc>
              <a:spcBef>
                <a:spcPts val="0"/>
              </a:spcBef>
              <a:spcAft>
                <a:spcPts val="0"/>
              </a:spcAft>
              <a:buNone/>
            </a:pPr>
            <a:r>
              <a:rPr lang="en-US">
                <a:solidFill>
                  <a:schemeClr val="dk1"/>
                </a:solidFill>
                <a:latin typeface="Calibri"/>
                <a:ea typeface="Calibri"/>
                <a:cs typeface="Calibri"/>
                <a:sym typeface="Calibri"/>
              </a:rPr>
              <a:t>More demand when away from Temp Min. Time / Night time</a:t>
            </a:r>
            <a:endParaRPr b="0" u="none" cap="none" strike="noStrike">
              <a:solidFill>
                <a:srgbClr val="000000"/>
              </a:solidFill>
              <a:latin typeface="Arial"/>
              <a:ea typeface="Arial"/>
              <a:cs typeface="Arial"/>
              <a:sym typeface="Arial"/>
            </a:endParaRPr>
          </a:p>
        </p:txBody>
      </p:sp>
      <p:sp>
        <p:nvSpPr>
          <p:cNvPr id="559" name="Google Shape;559;p41"/>
          <p:cNvSpPr txBox="1"/>
          <p:nvPr/>
        </p:nvSpPr>
        <p:spPr>
          <a:xfrm>
            <a:off x="6668450" y="5556791"/>
            <a:ext cx="5295900" cy="301500"/>
          </a:xfrm>
          <a:prstGeom prst="rect">
            <a:avLst/>
          </a:prstGeom>
          <a:no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i="1" lang="en-US">
                <a:solidFill>
                  <a:schemeClr val="dk1"/>
                </a:solidFill>
                <a:latin typeface="Calibri"/>
                <a:ea typeface="Calibri"/>
                <a:cs typeface="Calibri"/>
                <a:sym typeface="Calibri"/>
              </a:rPr>
              <a:t>5:00pm is a busy time </a:t>
            </a:r>
            <a:r>
              <a:rPr lang="en-US">
                <a:solidFill>
                  <a:schemeClr val="dk1"/>
                </a:solidFill>
                <a:latin typeface="Calibri"/>
                <a:ea typeface="Calibri"/>
                <a:cs typeface="Calibri"/>
                <a:sym typeface="Calibri"/>
              </a:rPr>
              <a:t>for Uber</a:t>
            </a:r>
            <a:endParaRPr>
              <a:solidFill>
                <a:schemeClr val="dk1"/>
              </a:solidFill>
              <a:latin typeface="Calibri"/>
              <a:ea typeface="Calibri"/>
              <a:cs typeface="Calibri"/>
              <a:sym typeface="Calibri"/>
            </a:endParaRPr>
          </a:p>
        </p:txBody>
      </p:sp>
      <p:cxnSp>
        <p:nvCxnSpPr>
          <p:cNvPr id="560" name="Google Shape;560;p41"/>
          <p:cNvCxnSpPr/>
          <p:nvPr/>
        </p:nvCxnSpPr>
        <p:spPr>
          <a:xfrm>
            <a:off x="5996641" y="5647037"/>
            <a:ext cx="433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42"/>
          <p:cNvPicPr preferRelativeResize="0"/>
          <p:nvPr/>
        </p:nvPicPr>
        <p:blipFill>
          <a:blip r:embed="rId3">
            <a:alphaModFix/>
          </a:blip>
          <a:stretch>
            <a:fillRect/>
          </a:stretch>
        </p:blipFill>
        <p:spPr>
          <a:xfrm>
            <a:off x="8009454" y="2840469"/>
            <a:ext cx="4054182" cy="2984745"/>
          </a:xfrm>
          <a:prstGeom prst="rect">
            <a:avLst/>
          </a:prstGeom>
          <a:noFill/>
          <a:ln>
            <a:noFill/>
          </a:ln>
        </p:spPr>
      </p:pic>
      <p:pic>
        <p:nvPicPr>
          <p:cNvPr id="566" name="Google Shape;566;p42"/>
          <p:cNvPicPr preferRelativeResize="0"/>
          <p:nvPr/>
        </p:nvPicPr>
        <p:blipFill>
          <a:blip r:embed="rId4">
            <a:alphaModFix/>
          </a:blip>
          <a:stretch>
            <a:fillRect/>
          </a:stretch>
        </p:blipFill>
        <p:spPr>
          <a:xfrm>
            <a:off x="4001556" y="2804432"/>
            <a:ext cx="4054182" cy="2984737"/>
          </a:xfrm>
          <a:prstGeom prst="rect">
            <a:avLst/>
          </a:prstGeom>
          <a:noFill/>
          <a:ln>
            <a:noFill/>
          </a:ln>
        </p:spPr>
      </p:pic>
      <p:sp>
        <p:nvSpPr>
          <p:cNvPr id="567" name="Google Shape;567;p42"/>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68" name="Google Shape;568;p42"/>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9" name="Google Shape;569;p42"/>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570" name="Google Shape;570;p42"/>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Regression Diagnostics</a:t>
            </a:r>
            <a:endParaRPr b="0" i="0" sz="1400" u="none" cap="none" strike="noStrike">
              <a:solidFill>
                <a:srgbClr val="000000"/>
              </a:solidFill>
              <a:latin typeface="Arial"/>
              <a:ea typeface="Arial"/>
              <a:cs typeface="Arial"/>
              <a:sym typeface="Arial"/>
            </a:endParaRPr>
          </a:p>
        </p:txBody>
      </p:sp>
      <p:sp>
        <p:nvSpPr>
          <p:cNvPr id="571" name="Google Shape;571;p42"/>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Distribution of Residuals</a:t>
            </a:r>
            <a:endParaRPr b="1" i="0" sz="1600" u="none" cap="none" strike="noStrike">
              <a:solidFill>
                <a:srgbClr val="000000"/>
              </a:solidFill>
            </a:endParaRPr>
          </a:p>
        </p:txBody>
      </p:sp>
      <p:cxnSp>
        <p:nvCxnSpPr>
          <p:cNvPr id="572" name="Google Shape;572;p42"/>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573" name="Google Shape;573;p42"/>
          <p:cNvPicPr preferRelativeResize="0"/>
          <p:nvPr/>
        </p:nvPicPr>
        <p:blipFill>
          <a:blip r:embed="rId5">
            <a:alphaModFix/>
          </a:blip>
          <a:stretch>
            <a:fillRect/>
          </a:stretch>
        </p:blipFill>
        <p:spPr>
          <a:xfrm>
            <a:off x="1650" y="2882930"/>
            <a:ext cx="4054182" cy="2926787"/>
          </a:xfrm>
          <a:prstGeom prst="rect">
            <a:avLst/>
          </a:prstGeom>
          <a:noFill/>
          <a:ln>
            <a:noFill/>
          </a:ln>
        </p:spPr>
      </p:pic>
      <p:sp>
        <p:nvSpPr>
          <p:cNvPr id="574" name="Google Shape;574;p42"/>
          <p:cNvSpPr txBox="1"/>
          <p:nvPr/>
        </p:nvSpPr>
        <p:spPr>
          <a:xfrm>
            <a:off x="887450" y="2104845"/>
            <a:ext cx="2623800" cy="52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Model for All Rides (v1.2)</a:t>
            </a:r>
            <a:endParaRPr b="0" i="0" sz="1400" cap="none" strike="noStrike">
              <a:solidFill>
                <a:srgbClr val="000000"/>
              </a:solidFill>
              <a:latin typeface="Arial"/>
              <a:ea typeface="Arial"/>
              <a:cs typeface="Arial"/>
              <a:sym typeface="Arial"/>
            </a:endParaRPr>
          </a:p>
        </p:txBody>
      </p:sp>
      <p:sp>
        <p:nvSpPr>
          <p:cNvPr id="575" name="Google Shape;575;p42"/>
          <p:cNvSpPr txBox="1"/>
          <p:nvPr/>
        </p:nvSpPr>
        <p:spPr>
          <a:xfrm>
            <a:off x="4967175" y="2104845"/>
            <a:ext cx="2623800" cy="52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Model for Lyft Rides (v3.2)</a:t>
            </a:r>
            <a:endParaRPr b="0" i="0" sz="1400" cap="none" strike="noStrike">
              <a:solidFill>
                <a:srgbClr val="000000"/>
              </a:solidFill>
              <a:latin typeface="Arial"/>
              <a:ea typeface="Arial"/>
              <a:cs typeface="Arial"/>
              <a:sym typeface="Arial"/>
            </a:endParaRPr>
          </a:p>
        </p:txBody>
      </p:sp>
      <p:sp>
        <p:nvSpPr>
          <p:cNvPr id="576" name="Google Shape;576;p42"/>
          <p:cNvSpPr txBox="1"/>
          <p:nvPr/>
        </p:nvSpPr>
        <p:spPr>
          <a:xfrm>
            <a:off x="8812900" y="2104845"/>
            <a:ext cx="2623800" cy="526800"/>
          </a:xfrm>
          <a:prstGeom prst="rect">
            <a:avLst/>
          </a:prstGeom>
          <a:noFill/>
          <a:ln>
            <a:noFill/>
          </a:ln>
        </p:spPr>
        <p:txBody>
          <a:bodyPr anchorCtr="0" anchor="ctr"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Model for Uber Rides (v3.2)</a:t>
            </a:r>
            <a:endParaRPr b="0" i="0" sz="1400" cap="none" strike="noStrike">
              <a:solidFill>
                <a:srgbClr val="000000"/>
              </a:solidFill>
              <a:latin typeface="Arial"/>
              <a:ea typeface="Arial"/>
              <a:cs typeface="Arial"/>
              <a:sym typeface="Arial"/>
            </a:endParaRPr>
          </a:p>
        </p:txBody>
      </p:sp>
      <p:sp>
        <p:nvSpPr>
          <p:cNvPr id="577" name="Google Shape;577;p42"/>
          <p:cNvSpPr txBox="1"/>
          <p:nvPr/>
        </p:nvSpPr>
        <p:spPr>
          <a:xfrm>
            <a:off x="887450" y="5950200"/>
            <a:ext cx="9831000" cy="5268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The distribution of residuals suggests that the residuals are normally distributed</a:t>
            </a:r>
            <a:endParaRPr b="0" i="0" sz="1400" cap="none" strike="noStrike">
              <a:solidFill>
                <a:srgbClr val="000000"/>
              </a:solidFill>
              <a:latin typeface="Arial"/>
              <a:ea typeface="Arial"/>
              <a:cs typeface="Arial"/>
              <a:sym typeface="Arial"/>
            </a:endParaRPr>
          </a:p>
        </p:txBody>
      </p:sp>
      <p:pic>
        <p:nvPicPr>
          <p:cNvPr id="578" name="Google Shape;578;p42"/>
          <p:cNvPicPr preferRelativeResize="0"/>
          <p:nvPr/>
        </p:nvPicPr>
        <p:blipFill>
          <a:blip r:embed="rId6">
            <a:alphaModFix/>
          </a:blip>
          <a:stretch>
            <a:fillRect/>
          </a:stretch>
        </p:blipFill>
        <p:spPr>
          <a:xfrm>
            <a:off x="1063325" y="2882925"/>
            <a:ext cx="231112" cy="254650"/>
          </a:xfrm>
          <a:prstGeom prst="rect">
            <a:avLst/>
          </a:prstGeom>
          <a:noFill/>
          <a:ln>
            <a:noFill/>
          </a:ln>
        </p:spPr>
      </p:pic>
      <p:pic>
        <p:nvPicPr>
          <p:cNvPr id="579" name="Google Shape;579;p42"/>
          <p:cNvPicPr preferRelativeResize="0"/>
          <p:nvPr/>
        </p:nvPicPr>
        <p:blipFill rotWithShape="1">
          <a:blip r:embed="rId7">
            <a:alphaModFix/>
          </a:blip>
          <a:srcRect b="0" l="50315" r="0" t="0"/>
          <a:stretch/>
        </p:blipFill>
        <p:spPr>
          <a:xfrm>
            <a:off x="1330837" y="2892682"/>
            <a:ext cx="213788" cy="235137"/>
          </a:xfrm>
          <a:prstGeom prst="rect">
            <a:avLst/>
          </a:prstGeom>
          <a:noFill/>
          <a:ln>
            <a:noFill/>
          </a:ln>
        </p:spPr>
      </p:pic>
      <p:pic>
        <p:nvPicPr>
          <p:cNvPr id="580" name="Google Shape;580;p42"/>
          <p:cNvPicPr preferRelativeResize="0"/>
          <p:nvPr/>
        </p:nvPicPr>
        <p:blipFill>
          <a:blip r:embed="rId6">
            <a:alphaModFix/>
          </a:blip>
          <a:stretch>
            <a:fillRect/>
          </a:stretch>
        </p:blipFill>
        <p:spPr>
          <a:xfrm>
            <a:off x="5292348" y="2835970"/>
            <a:ext cx="231112" cy="254650"/>
          </a:xfrm>
          <a:prstGeom prst="rect">
            <a:avLst/>
          </a:prstGeom>
          <a:noFill/>
          <a:ln>
            <a:noFill/>
          </a:ln>
        </p:spPr>
      </p:pic>
      <p:pic>
        <p:nvPicPr>
          <p:cNvPr id="581" name="Google Shape;581;p42"/>
          <p:cNvPicPr preferRelativeResize="0"/>
          <p:nvPr/>
        </p:nvPicPr>
        <p:blipFill rotWithShape="1">
          <a:blip r:embed="rId7">
            <a:alphaModFix/>
          </a:blip>
          <a:srcRect b="0" l="50315" r="0" t="0"/>
          <a:stretch/>
        </p:blipFill>
        <p:spPr>
          <a:xfrm>
            <a:off x="9317867" y="2892682"/>
            <a:ext cx="213788" cy="2351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399891" scaled="0"/>
        </a:gradFill>
      </p:bgPr>
    </p:bg>
    <p:spTree>
      <p:nvGrpSpPr>
        <p:cNvPr id="586" name="Shape 586"/>
        <p:cNvGrpSpPr/>
        <p:nvPr/>
      </p:nvGrpSpPr>
      <p:grpSpPr>
        <a:xfrm>
          <a:off x="0" y="0"/>
          <a:ext cx="0" cy="0"/>
          <a:chOff x="0" y="0"/>
          <a:chExt cx="0" cy="0"/>
        </a:xfrm>
      </p:grpSpPr>
      <p:sp>
        <p:nvSpPr>
          <p:cNvPr id="587" name="Google Shape;587;p43"/>
          <p:cNvSpPr txBox="1"/>
          <p:nvPr/>
        </p:nvSpPr>
        <p:spPr>
          <a:xfrm>
            <a:off x="1004427" y="2895900"/>
            <a:ext cx="3861000" cy="6093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4400"/>
              <a:buFont typeface="Calibri"/>
              <a:buNone/>
            </a:pPr>
            <a:r>
              <a:rPr lang="en-US" sz="4000">
                <a:solidFill>
                  <a:schemeClr val="lt1"/>
                </a:solidFill>
                <a:latin typeface="Calibri"/>
                <a:ea typeface="Calibri"/>
                <a:cs typeface="Calibri"/>
                <a:sym typeface="Calibri"/>
              </a:rPr>
              <a:t>Recommendations and Takeaways</a:t>
            </a:r>
            <a:endParaRPr b="0" i="0" sz="1000" u="none" cap="none" strike="noStrike">
              <a:solidFill>
                <a:srgbClr val="000000"/>
              </a:solidFill>
              <a:latin typeface="Arial"/>
              <a:ea typeface="Arial"/>
              <a:cs typeface="Arial"/>
              <a:sym typeface="Arial"/>
            </a:endParaRPr>
          </a:p>
        </p:txBody>
      </p:sp>
      <p:sp>
        <p:nvSpPr>
          <p:cNvPr id="588" name="Google Shape;588;p43"/>
          <p:cNvSpPr/>
          <p:nvPr/>
        </p:nvSpPr>
        <p:spPr>
          <a:xfrm>
            <a:off x="6156125" y="150"/>
            <a:ext cx="6036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txBox="1"/>
          <p:nvPr/>
        </p:nvSpPr>
        <p:spPr>
          <a:xfrm>
            <a:off x="7160500" y="2895900"/>
            <a:ext cx="4422000" cy="15933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lt1"/>
              </a:buClr>
              <a:buSzPts val="4400"/>
              <a:buFont typeface="Calibri"/>
              <a:buNone/>
            </a:pPr>
            <a:r>
              <a:rPr lang="en-US" sz="2500">
                <a:latin typeface="Calibri"/>
                <a:ea typeface="Calibri"/>
                <a:cs typeface="Calibri"/>
                <a:sym typeface="Calibri"/>
              </a:rPr>
              <a:t>Final Recommendations, learnings and scope for improvement</a:t>
            </a:r>
            <a:endParaRPr b="0" i="0" sz="1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33" name="Google Shape;133;p17"/>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7"/>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135" name="Google Shape;135;p17"/>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What are the Reasons for Uber’s success?</a:t>
            </a:r>
            <a:endParaRPr b="1" i="0" sz="1600" u="none" cap="none" strike="noStrike">
              <a:solidFill>
                <a:srgbClr val="000000"/>
              </a:solidFill>
            </a:endParaRPr>
          </a:p>
        </p:txBody>
      </p:sp>
      <p:cxnSp>
        <p:nvCxnSpPr>
          <p:cNvPr id="136" name="Google Shape;136;p17"/>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
        <p:nvSpPr>
          <p:cNvPr id="137" name="Google Shape;137;p17"/>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	Battle of Rideshare Companies: Uber’s Success</a:t>
            </a:r>
            <a:endParaRPr sz="3200">
              <a:solidFill>
                <a:schemeClr val="lt1"/>
              </a:solidFill>
              <a:latin typeface="Calibri"/>
              <a:ea typeface="Calibri"/>
              <a:cs typeface="Calibri"/>
              <a:sym typeface="Calibri"/>
            </a:endParaRPr>
          </a:p>
        </p:txBody>
      </p:sp>
      <p:sp>
        <p:nvSpPr>
          <p:cNvPr id="138" name="Google Shape;138;p17"/>
          <p:cNvSpPr txBox="1"/>
          <p:nvPr/>
        </p:nvSpPr>
        <p:spPr>
          <a:xfrm>
            <a:off x="534703" y="6382554"/>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300">
                <a:solidFill>
                  <a:schemeClr val="dk1"/>
                </a:solidFill>
                <a:latin typeface="Calibri"/>
                <a:ea typeface="Calibri"/>
                <a:cs typeface="Calibri"/>
                <a:sym typeface="Calibri"/>
              </a:rPr>
              <a:t>Source: </a:t>
            </a:r>
            <a:r>
              <a:rPr lang="en-US" sz="1300" u="sng">
                <a:solidFill>
                  <a:schemeClr val="hlink"/>
                </a:solidFill>
                <a:latin typeface="Calibri"/>
                <a:ea typeface="Calibri"/>
                <a:cs typeface="Calibri"/>
                <a:sym typeface="Calibri"/>
                <a:hlinkClick r:id="rId3"/>
              </a:rPr>
              <a:t>https://www.statista.com/chart/17261/lyft-vs-uber/</a:t>
            </a:r>
            <a:r>
              <a:rPr lang="en-US" sz="1300">
                <a:solidFill>
                  <a:schemeClr val="dk1"/>
                </a:solidFill>
                <a:latin typeface="Calibri"/>
                <a:ea typeface="Calibri"/>
                <a:cs typeface="Calibri"/>
                <a:sym typeface="Calibri"/>
              </a:rPr>
              <a:t> </a:t>
            </a:r>
            <a:endParaRPr b="0" i="0" sz="900" u="none" cap="none" strike="noStrike">
              <a:solidFill>
                <a:srgbClr val="000000"/>
              </a:solidFill>
              <a:latin typeface="Arial"/>
              <a:ea typeface="Arial"/>
              <a:cs typeface="Arial"/>
              <a:sym typeface="Arial"/>
            </a:endParaRPr>
          </a:p>
        </p:txBody>
      </p:sp>
      <p:grpSp>
        <p:nvGrpSpPr>
          <p:cNvPr id="139" name="Google Shape;139;p17"/>
          <p:cNvGrpSpPr/>
          <p:nvPr/>
        </p:nvGrpSpPr>
        <p:grpSpPr>
          <a:xfrm>
            <a:off x="457200" y="2492251"/>
            <a:ext cx="6022080" cy="3723649"/>
            <a:chOff x="609600" y="2416051"/>
            <a:chExt cx="6022080" cy="3723649"/>
          </a:xfrm>
        </p:grpSpPr>
        <p:grpSp>
          <p:nvGrpSpPr>
            <p:cNvPr id="140" name="Google Shape;140;p17"/>
            <p:cNvGrpSpPr/>
            <p:nvPr/>
          </p:nvGrpSpPr>
          <p:grpSpPr>
            <a:xfrm>
              <a:off x="609600" y="2416051"/>
              <a:ext cx="6022080" cy="3723649"/>
              <a:chOff x="0" y="2416051"/>
              <a:chExt cx="6022080" cy="3723649"/>
            </a:xfrm>
          </p:grpSpPr>
          <p:pic>
            <p:nvPicPr>
              <p:cNvPr id="141" name="Google Shape;141;p17" title="Points scored"/>
              <p:cNvPicPr preferRelativeResize="0"/>
              <p:nvPr/>
            </p:nvPicPr>
            <p:blipFill>
              <a:blip r:embed="rId4">
                <a:alphaModFix/>
              </a:blip>
              <a:stretch>
                <a:fillRect/>
              </a:stretch>
            </p:blipFill>
            <p:spPr>
              <a:xfrm>
                <a:off x="0" y="2416051"/>
                <a:ext cx="6022080" cy="3723649"/>
              </a:xfrm>
              <a:prstGeom prst="rect">
                <a:avLst/>
              </a:prstGeom>
              <a:noFill/>
              <a:ln>
                <a:noFill/>
              </a:ln>
            </p:spPr>
          </p:pic>
          <p:cxnSp>
            <p:nvCxnSpPr>
              <p:cNvPr id="142" name="Google Shape;142;p17"/>
              <p:cNvCxnSpPr/>
              <p:nvPr/>
            </p:nvCxnSpPr>
            <p:spPr>
              <a:xfrm>
                <a:off x="238550" y="5239349"/>
                <a:ext cx="5438100" cy="0"/>
              </a:xfrm>
              <a:prstGeom prst="straightConnector1">
                <a:avLst/>
              </a:prstGeom>
              <a:noFill/>
              <a:ln cap="flat" cmpd="sng" w="9525">
                <a:solidFill>
                  <a:schemeClr val="dk2"/>
                </a:solidFill>
                <a:prstDash val="solid"/>
                <a:round/>
                <a:headEnd len="med" w="med" type="none"/>
                <a:tailEnd len="med" w="med" type="none"/>
              </a:ln>
            </p:spPr>
          </p:cxnSp>
        </p:grpSp>
        <p:pic>
          <p:nvPicPr>
            <p:cNvPr id="143" name="Google Shape;143;p17"/>
            <p:cNvPicPr preferRelativeResize="0"/>
            <p:nvPr/>
          </p:nvPicPr>
          <p:blipFill>
            <a:blip r:embed="rId5">
              <a:alphaModFix/>
            </a:blip>
            <a:stretch>
              <a:fillRect/>
            </a:stretch>
          </p:blipFill>
          <p:spPr>
            <a:xfrm>
              <a:off x="1988067" y="4926974"/>
              <a:ext cx="253725" cy="253725"/>
            </a:xfrm>
            <a:prstGeom prst="rect">
              <a:avLst/>
            </a:prstGeom>
            <a:noFill/>
            <a:ln>
              <a:noFill/>
            </a:ln>
          </p:spPr>
        </p:pic>
        <p:pic>
          <p:nvPicPr>
            <p:cNvPr id="144" name="Google Shape;144;p17"/>
            <p:cNvPicPr preferRelativeResize="0"/>
            <p:nvPr/>
          </p:nvPicPr>
          <p:blipFill rotWithShape="1">
            <a:blip r:embed="rId6">
              <a:alphaModFix/>
            </a:blip>
            <a:srcRect b="0" l="50315" r="0" t="0"/>
            <a:stretch/>
          </p:blipFill>
          <p:spPr>
            <a:xfrm>
              <a:off x="1377547" y="3849320"/>
              <a:ext cx="253724" cy="253274"/>
            </a:xfrm>
            <a:prstGeom prst="rect">
              <a:avLst/>
            </a:prstGeom>
            <a:noFill/>
            <a:ln>
              <a:noFill/>
            </a:ln>
          </p:spPr>
        </p:pic>
        <p:pic>
          <p:nvPicPr>
            <p:cNvPr id="145" name="Google Shape;145;p17"/>
            <p:cNvPicPr preferRelativeResize="0"/>
            <p:nvPr/>
          </p:nvPicPr>
          <p:blipFill>
            <a:blip r:embed="rId5">
              <a:alphaModFix/>
            </a:blip>
            <a:stretch>
              <a:fillRect/>
            </a:stretch>
          </p:blipFill>
          <p:spPr>
            <a:xfrm>
              <a:off x="3802174" y="5017373"/>
              <a:ext cx="191725" cy="191725"/>
            </a:xfrm>
            <a:prstGeom prst="rect">
              <a:avLst/>
            </a:prstGeom>
            <a:noFill/>
            <a:ln>
              <a:noFill/>
            </a:ln>
          </p:spPr>
        </p:pic>
        <p:pic>
          <p:nvPicPr>
            <p:cNvPr id="146" name="Google Shape;146;p17"/>
            <p:cNvPicPr preferRelativeResize="0"/>
            <p:nvPr/>
          </p:nvPicPr>
          <p:blipFill rotWithShape="1">
            <a:blip r:embed="rId6">
              <a:alphaModFix/>
            </a:blip>
            <a:srcRect b="0" l="50315" r="0" t="0"/>
            <a:stretch/>
          </p:blipFill>
          <p:spPr>
            <a:xfrm>
              <a:off x="3194974" y="4927201"/>
              <a:ext cx="253724" cy="253274"/>
            </a:xfrm>
            <a:prstGeom prst="rect">
              <a:avLst/>
            </a:prstGeom>
            <a:noFill/>
            <a:ln>
              <a:noFill/>
            </a:ln>
          </p:spPr>
        </p:pic>
        <p:pic>
          <p:nvPicPr>
            <p:cNvPr id="147" name="Google Shape;147;p17"/>
            <p:cNvPicPr preferRelativeResize="0"/>
            <p:nvPr/>
          </p:nvPicPr>
          <p:blipFill rotWithShape="1">
            <a:blip r:embed="rId6">
              <a:alphaModFix/>
            </a:blip>
            <a:srcRect b="0" l="50315" r="0" t="0"/>
            <a:stretch/>
          </p:blipFill>
          <p:spPr>
            <a:xfrm>
              <a:off x="5012424" y="3383981"/>
              <a:ext cx="253724" cy="253274"/>
            </a:xfrm>
            <a:prstGeom prst="rect">
              <a:avLst/>
            </a:prstGeom>
            <a:noFill/>
            <a:ln>
              <a:noFill/>
            </a:ln>
          </p:spPr>
        </p:pic>
        <p:pic>
          <p:nvPicPr>
            <p:cNvPr id="148" name="Google Shape;148;p17"/>
            <p:cNvPicPr preferRelativeResize="0"/>
            <p:nvPr/>
          </p:nvPicPr>
          <p:blipFill>
            <a:blip r:embed="rId5">
              <a:alphaModFix/>
            </a:blip>
            <a:stretch>
              <a:fillRect/>
            </a:stretch>
          </p:blipFill>
          <p:spPr>
            <a:xfrm>
              <a:off x="5575145" y="4382215"/>
              <a:ext cx="253725" cy="253725"/>
            </a:xfrm>
            <a:prstGeom prst="rect">
              <a:avLst/>
            </a:prstGeom>
            <a:noFill/>
            <a:ln>
              <a:noFill/>
            </a:ln>
          </p:spPr>
        </p:pic>
      </p:grpSp>
      <p:pic>
        <p:nvPicPr>
          <p:cNvPr id="149" name="Google Shape;149;p17"/>
          <p:cNvPicPr preferRelativeResize="0"/>
          <p:nvPr/>
        </p:nvPicPr>
        <p:blipFill>
          <a:blip r:embed="rId7">
            <a:alphaModFix/>
          </a:blip>
          <a:stretch>
            <a:fillRect/>
          </a:stretch>
        </p:blipFill>
        <p:spPr>
          <a:xfrm>
            <a:off x="6950288" y="5218550"/>
            <a:ext cx="4395027" cy="925500"/>
          </a:xfrm>
          <a:prstGeom prst="rect">
            <a:avLst/>
          </a:prstGeom>
          <a:noFill/>
          <a:ln cap="flat" cmpd="sng" w="9525">
            <a:solidFill>
              <a:schemeClr val="dk2"/>
            </a:solidFill>
            <a:prstDash val="solid"/>
            <a:round/>
            <a:headEnd len="sm" w="sm" type="none"/>
            <a:tailEnd len="sm" w="sm" type="none"/>
          </a:ln>
        </p:spPr>
      </p:pic>
      <p:pic>
        <p:nvPicPr>
          <p:cNvPr id="150" name="Google Shape;150;p17"/>
          <p:cNvPicPr preferRelativeResize="0"/>
          <p:nvPr/>
        </p:nvPicPr>
        <p:blipFill>
          <a:blip r:embed="rId8">
            <a:alphaModFix/>
          </a:blip>
          <a:stretch>
            <a:fillRect/>
          </a:stretch>
        </p:blipFill>
        <p:spPr>
          <a:xfrm>
            <a:off x="6967676" y="2087225"/>
            <a:ext cx="4360244" cy="1774050"/>
          </a:xfrm>
          <a:prstGeom prst="rect">
            <a:avLst/>
          </a:prstGeom>
          <a:noFill/>
          <a:ln cap="flat" cmpd="sng" w="9525">
            <a:solidFill>
              <a:schemeClr val="dk2"/>
            </a:solidFill>
            <a:prstDash val="solid"/>
            <a:round/>
            <a:headEnd len="sm" w="sm" type="none"/>
            <a:tailEnd len="sm" w="sm" type="none"/>
          </a:ln>
        </p:spPr>
      </p:pic>
      <p:cxnSp>
        <p:nvCxnSpPr>
          <p:cNvPr id="151" name="Google Shape;151;p17"/>
          <p:cNvCxnSpPr/>
          <p:nvPr/>
        </p:nvCxnSpPr>
        <p:spPr>
          <a:xfrm>
            <a:off x="6547050" y="2087225"/>
            <a:ext cx="0" cy="4273800"/>
          </a:xfrm>
          <a:prstGeom prst="straightConnector1">
            <a:avLst/>
          </a:prstGeom>
          <a:noFill/>
          <a:ln cap="flat" cmpd="sng" w="9525">
            <a:solidFill>
              <a:srgbClr val="B7B7B7"/>
            </a:solidFill>
            <a:prstDash val="solid"/>
            <a:round/>
            <a:headEnd len="med" w="med" type="none"/>
            <a:tailEnd len="med" w="med" type="none"/>
          </a:ln>
        </p:spPr>
      </p:cxnSp>
      <p:pic>
        <p:nvPicPr>
          <p:cNvPr id="152" name="Google Shape;152;p17"/>
          <p:cNvPicPr preferRelativeResize="0"/>
          <p:nvPr/>
        </p:nvPicPr>
        <p:blipFill rotWithShape="1">
          <a:blip r:embed="rId9">
            <a:alphaModFix/>
          </a:blip>
          <a:srcRect b="27939" l="0" r="0" t="27548"/>
          <a:stretch/>
        </p:blipFill>
        <p:spPr>
          <a:xfrm>
            <a:off x="2608775" y="2692375"/>
            <a:ext cx="1475027" cy="369301"/>
          </a:xfrm>
          <a:prstGeom prst="rect">
            <a:avLst/>
          </a:prstGeom>
          <a:noFill/>
          <a:ln>
            <a:noFill/>
          </a:ln>
        </p:spPr>
      </p:pic>
      <p:sp>
        <p:nvSpPr>
          <p:cNvPr id="153" name="Google Shape;153;p17"/>
          <p:cNvSpPr txBox="1"/>
          <p:nvPr/>
        </p:nvSpPr>
        <p:spPr>
          <a:xfrm>
            <a:off x="837725" y="2084925"/>
            <a:ext cx="5220300" cy="308100"/>
          </a:xfrm>
          <a:prstGeom prst="rect">
            <a:avLst/>
          </a:prstGeom>
          <a:noFill/>
          <a:ln cap="flat" cmpd="sng" w="9525">
            <a:solidFill>
              <a:srgbClr val="B7B7B7"/>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Key Performance </a:t>
            </a:r>
            <a:r>
              <a:rPr lang="en-US" sz="1800">
                <a:solidFill>
                  <a:schemeClr val="dk1"/>
                </a:solidFill>
                <a:latin typeface="Calibri"/>
                <a:ea typeface="Calibri"/>
                <a:cs typeface="Calibri"/>
                <a:sym typeface="Calibri"/>
              </a:rPr>
              <a:t>Metrics</a:t>
            </a:r>
            <a:r>
              <a:rPr lang="en-US" sz="1800">
                <a:solidFill>
                  <a:schemeClr val="dk1"/>
                </a:solidFill>
                <a:latin typeface="Calibri"/>
                <a:ea typeface="Calibri"/>
                <a:cs typeface="Calibri"/>
                <a:sym typeface="Calibri"/>
              </a:rPr>
              <a:t> for Uber and Lyft (2018)</a:t>
            </a:r>
            <a:endParaRPr sz="1800">
              <a:solidFill>
                <a:schemeClr val="dk1"/>
              </a:solidFill>
              <a:latin typeface="Calibri"/>
              <a:ea typeface="Calibri"/>
              <a:cs typeface="Calibri"/>
              <a:sym typeface="Calibri"/>
            </a:endParaRPr>
          </a:p>
        </p:txBody>
      </p:sp>
      <p:pic>
        <p:nvPicPr>
          <p:cNvPr id="154" name="Google Shape;154;p17"/>
          <p:cNvPicPr preferRelativeResize="0"/>
          <p:nvPr/>
        </p:nvPicPr>
        <p:blipFill>
          <a:blip r:embed="rId10">
            <a:alphaModFix/>
          </a:blip>
          <a:stretch>
            <a:fillRect/>
          </a:stretch>
        </p:blipFill>
        <p:spPr>
          <a:xfrm>
            <a:off x="6967669" y="3979748"/>
            <a:ext cx="5098376" cy="10764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4"/>
          <p:cNvSpPr txBox="1"/>
          <p:nvPr/>
        </p:nvSpPr>
        <p:spPr>
          <a:xfrm>
            <a:off x="534700" y="6344569"/>
            <a:ext cx="10914900" cy="5268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1700">
                <a:solidFill>
                  <a:schemeClr val="dk1"/>
                </a:solidFill>
                <a:latin typeface="Calibri"/>
                <a:ea typeface="Calibri"/>
                <a:cs typeface="Calibri"/>
                <a:sym typeface="Calibri"/>
              </a:rPr>
              <a:t>Note: </a:t>
            </a:r>
            <a:r>
              <a:rPr lang="en-US" sz="1700">
                <a:solidFill>
                  <a:schemeClr val="dk1"/>
                </a:solidFill>
                <a:latin typeface="Calibri"/>
                <a:ea typeface="Calibri"/>
                <a:cs typeface="Calibri"/>
                <a:sym typeface="Calibri"/>
              </a:rPr>
              <a:t>Results only applicable to hot areas of Boston, MA. There might be different trends in different geographic locations</a:t>
            </a:r>
            <a:endParaRPr sz="1700">
              <a:solidFill>
                <a:schemeClr val="dk1"/>
              </a:solidFill>
              <a:latin typeface="Calibri"/>
              <a:ea typeface="Calibri"/>
              <a:cs typeface="Calibri"/>
              <a:sym typeface="Calibri"/>
            </a:endParaRPr>
          </a:p>
        </p:txBody>
      </p:sp>
      <p:sp>
        <p:nvSpPr>
          <p:cNvPr id="595" name="Google Shape;595;p44"/>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596" name="Google Shape;596;p44"/>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7" name="Google Shape;597;p44"/>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598" name="Google Shape;598;p44"/>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Recommendations for a Consumer to Achieve Lowest Cab Prices</a:t>
            </a:r>
            <a:endParaRPr b="0" i="0" sz="1400" u="none" cap="none" strike="noStrike">
              <a:solidFill>
                <a:srgbClr val="000000"/>
              </a:solidFill>
              <a:latin typeface="Arial"/>
              <a:ea typeface="Arial"/>
              <a:cs typeface="Arial"/>
              <a:sym typeface="Arial"/>
            </a:endParaRPr>
          </a:p>
        </p:txBody>
      </p:sp>
      <p:sp>
        <p:nvSpPr>
          <p:cNvPr id="599" name="Google Shape;599;p44"/>
          <p:cNvSpPr txBox="1"/>
          <p:nvPr/>
        </p:nvSpPr>
        <p:spPr>
          <a:xfrm>
            <a:off x="2525050" y="1984750"/>
            <a:ext cx="9219000" cy="1656300"/>
          </a:xfrm>
          <a:prstGeom prst="rect">
            <a:avLst/>
          </a:prstGeom>
          <a:noFill/>
          <a:ln>
            <a:noFill/>
          </a:ln>
        </p:spPr>
        <p:txBody>
          <a:bodyPr anchorCtr="0" anchor="t" bIns="0" lIns="0" spcFirstLastPara="1" rIns="0" wrap="square" tIns="0">
            <a:noAutofit/>
          </a:bodyPr>
          <a:lstStyle/>
          <a:p>
            <a:pPr indent="-342900" lvl="0" marL="4572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Uber has a </a:t>
            </a:r>
            <a:r>
              <a:rPr b="1" lang="en-US" sz="1800">
                <a:solidFill>
                  <a:schemeClr val="dk1"/>
                </a:solidFill>
                <a:latin typeface="Calibri"/>
                <a:ea typeface="Calibri"/>
                <a:cs typeface="Calibri"/>
                <a:sym typeface="Calibri"/>
              </a:rPr>
              <a:t>significantly lower price</a:t>
            </a:r>
            <a:r>
              <a:rPr lang="en-US" sz="1800">
                <a:solidFill>
                  <a:schemeClr val="dk1"/>
                </a:solidFill>
                <a:latin typeface="Calibri"/>
                <a:ea typeface="Calibri"/>
                <a:cs typeface="Calibri"/>
                <a:sym typeface="Calibri"/>
              </a:rPr>
              <a:t> than Lyft</a:t>
            </a:r>
            <a:endParaRPr sz="1800">
              <a:solidFill>
                <a:schemeClr val="dk1"/>
              </a:solidFill>
              <a:latin typeface="Calibri"/>
              <a:ea typeface="Calibri"/>
              <a:cs typeface="Calibri"/>
              <a:sym typeface="Calibri"/>
            </a:endParaRPr>
          </a:p>
          <a:p>
            <a:pPr indent="-342900" lvl="0" marL="4572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Uber is also more economical for </a:t>
            </a:r>
            <a:r>
              <a:rPr b="1" lang="en-US" sz="1800">
                <a:solidFill>
                  <a:schemeClr val="dk1"/>
                </a:solidFill>
                <a:latin typeface="Calibri"/>
                <a:ea typeface="Calibri"/>
                <a:cs typeface="Calibri"/>
                <a:sym typeface="Calibri"/>
              </a:rPr>
              <a:t>long distance rides</a:t>
            </a:r>
            <a:endParaRPr b="1" sz="1800">
              <a:solidFill>
                <a:schemeClr val="dk1"/>
              </a:solidFill>
              <a:latin typeface="Calibri"/>
              <a:ea typeface="Calibri"/>
              <a:cs typeface="Calibri"/>
              <a:sym typeface="Calibri"/>
            </a:endParaRPr>
          </a:p>
          <a:p>
            <a:pPr indent="-342900" lvl="0" marL="4572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More</a:t>
            </a:r>
            <a:r>
              <a:rPr b="1" lang="en-US" sz="1800">
                <a:solidFill>
                  <a:schemeClr val="dk1"/>
                </a:solidFill>
                <a:latin typeface="Calibri"/>
                <a:ea typeface="Calibri"/>
                <a:cs typeface="Calibri"/>
                <a:sym typeface="Calibri"/>
              </a:rPr>
              <a:t> reliable </a:t>
            </a:r>
            <a:r>
              <a:rPr lang="en-US" sz="1800">
                <a:solidFill>
                  <a:schemeClr val="dk1"/>
                </a:solidFill>
                <a:latin typeface="Calibri"/>
                <a:ea typeface="Calibri"/>
                <a:cs typeface="Calibri"/>
                <a:sym typeface="Calibri"/>
              </a:rPr>
              <a:t>during </a:t>
            </a:r>
            <a:r>
              <a:rPr b="1" lang="en-US" sz="1800">
                <a:solidFill>
                  <a:schemeClr val="dk1"/>
                </a:solidFill>
                <a:latin typeface="Calibri"/>
                <a:ea typeface="Calibri"/>
                <a:cs typeface="Calibri"/>
                <a:sym typeface="Calibri"/>
              </a:rPr>
              <a:t>bad weather conditions</a:t>
            </a:r>
            <a:endParaRPr b="1"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Consider taking advantage of </a:t>
            </a:r>
            <a:r>
              <a:rPr b="1" lang="en-US" sz="1800">
                <a:solidFill>
                  <a:schemeClr val="dk1"/>
                </a:solidFill>
                <a:latin typeface="Calibri"/>
                <a:ea typeface="Calibri"/>
                <a:cs typeface="Calibri"/>
                <a:sym typeface="Calibri"/>
              </a:rPr>
              <a:t>fluctuation of price</a:t>
            </a:r>
            <a:r>
              <a:rPr lang="en-US" sz="1800">
                <a:solidFill>
                  <a:schemeClr val="dk1"/>
                </a:solidFill>
                <a:latin typeface="Calibri"/>
                <a:ea typeface="Calibri"/>
                <a:cs typeface="Calibri"/>
                <a:sym typeface="Calibri"/>
              </a:rPr>
              <a:t> around 1:00am - 2:00am at night</a:t>
            </a:r>
            <a:endParaRPr sz="1800">
              <a:solidFill>
                <a:schemeClr val="dk1"/>
              </a:solidFill>
              <a:latin typeface="Calibri"/>
              <a:ea typeface="Calibri"/>
              <a:cs typeface="Calibri"/>
              <a:sym typeface="Calibri"/>
            </a:endParaRPr>
          </a:p>
        </p:txBody>
      </p:sp>
      <p:sp>
        <p:nvSpPr>
          <p:cNvPr id="600" name="Google Shape;600;p44"/>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Achieving the Most Economical Options</a:t>
            </a:r>
            <a:endParaRPr b="1" i="0" sz="1600" u="none" cap="none" strike="noStrike">
              <a:solidFill>
                <a:srgbClr val="000000"/>
              </a:solidFill>
            </a:endParaRPr>
          </a:p>
        </p:txBody>
      </p:sp>
      <p:cxnSp>
        <p:nvCxnSpPr>
          <p:cNvPr id="601" name="Google Shape;601;p44"/>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602" name="Google Shape;602;p44"/>
          <p:cNvPicPr preferRelativeResize="0"/>
          <p:nvPr/>
        </p:nvPicPr>
        <p:blipFill>
          <a:blip r:embed="rId3">
            <a:alphaModFix/>
          </a:blip>
          <a:stretch>
            <a:fillRect/>
          </a:stretch>
        </p:blipFill>
        <p:spPr>
          <a:xfrm>
            <a:off x="534700" y="4211419"/>
            <a:ext cx="1302550" cy="1302550"/>
          </a:xfrm>
          <a:prstGeom prst="rect">
            <a:avLst/>
          </a:prstGeom>
          <a:noFill/>
          <a:ln>
            <a:noFill/>
          </a:ln>
        </p:spPr>
      </p:pic>
      <p:pic>
        <p:nvPicPr>
          <p:cNvPr id="603" name="Google Shape;603;p44"/>
          <p:cNvPicPr preferRelativeResize="0"/>
          <p:nvPr/>
        </p:nvPicPr>
        <p:blipFill rotWithShape="1">
          <a:blip r:embed="rId4">
            <a:alphaModFix/>
          </a:blip>
          <a:srcRect b="0" l="50315" r="0" t="0"/>
          <a:stretch/>
        </p:blipFill>
        <p:spPr>
          <a:xfrm>
            <a:off x="534703" y="2018918"/>
            <a:ext cx="1302551" cy="1300205"/>
          </a:xfrm>
          <a:prstGeom prst="rect">
            <a:avLst/>
          </a:prstGeom>
          <a:noFill/>
          <a:ln>
            <a:noFill/>
          </a:ln>
        </p:spPr>
      </p:pic>
      <p:sp>
        <p:nvSpPr>
          <p:cNvPr id="604" name="Google Shape;604;p44"/>
          <p:cNvSpPr txBox="1"/>
          <p:nvPr/>
        </p:nvSpPr>
        <p:spPr>
          <a:xfrm>
            <a:off x="2525050" y="4211425"/>
            <a:ext cx="9219000" cy="1944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However, consider Lyft during the following conditions: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Shared cab</a:t>
            </a:r>
            <a:r>
              <a:rPr lang="en-US" sz="1800">
                <a:solidFill>
                  <a:schemeClr val="dk1"/>
                </a:solidFill>
                <a:latin typeface="Calibri"/>
                <a:ea typeface="Calibri"/>
                <a:cs typeface="Calibri"/>
                <a:sym typeface="Calibri"/>
              </a:rPr>
              <a:t> of Lyft is even more economical than UberPool</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6:00pm</a:t>
            </a:r>
            <a:r>
              <a:rPr lang="en-US" sz="1800">
                <a:solidFill>
                  <a:schemeClr val="dk1"/>
                </a:solidFill>
                <a:latin typeface="Calibri"/>
                <a:ea typeface="Calibri"/>
                <a:cs typeface="Calibri"/>
                <a:sym typeface="Calibri"/>
              </a:rPr>
              <a:t> is a sweet spot for booking Lyft rides to get home from office. This time is expensive for Uber</a:t>
            </a:r>
            <a:endParaRPr sz="1800">
              <a:solidFill>
                <a:schemeClr val="dk1"/>
              </a:solidFill>
              <a:latin typeface="Calibri"/>
              <a:ea typeface="Calibri"/>
              <a:cs typeface="Calibri"/>
              <a:sym typeface="Calibri"/>
            </a:endParaRPr>
          </a:p>
        </p:txBody>
      </p:sp>
      <p:pic>
        <p:nvPicPr>
          <p:cNvPr id="605" name="Google Shape;605;p44"/>
          <p:cNvPicPr preferRelativeResize="0"/>
          <p:nvPr/>
        </p:nvPicPr>
        <p:blipFill rotWithShape="1">
          <a:blip r:embed="rId5">
            <a:alphaModFix/>
          </a:blip>
          <a:srcRect b="19381" l="34324" r="20000" t="20670"/>
          <a:stretch/>
        </p:blipFill>
        <p:spPr>
          <a:xfrm>
            <a:off x="1661775" y="2869975"/>
            <a:ext cx="587500" cy="771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5"/>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11" name="Google Shape;611;p45"/>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2" name="Google Shape;612;p45"/>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13" name="Google Shape;613;p45"/>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Learnings from Project and Scope for Improvement</a:t>
            </a:r>
            <a:endParaRPr b="0" i="0" sz="1400" u="none" cap="none" strike="noStrike">
              <a:solidFill>
                <a:srgbClr val="000000"/>
              </a:solidFill>
              <a:latin typeface="Arial"/>
              <a:ea typeface="Arial"/>
              <a:cs typeface="Arial"/>
              <a:sym typeface="Arial"/>
            </a:endParaRPr>
          </a:p>
        </p:txBody>
      </p:sp>
      <p:sp>
        <p:nvSpPr>
          <p:cNvPr id="614" name="Google Shape;614;p45"/>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Learnings and Way Forward</a:t>
            </a:r>
            <a:endParaRPr b="1" i="0" sz="1600" u="none" cap="none" strike="noStrike">
              <a:solidFill>
                <a:srgbClr val="000000"/>
              </a:solidFill>
            </a:endParaRPr>
          </a:p>
        </p:txBody>
      </p:sp>
      <p:cxnSp>
        <p:nvCxnSpPr>
          <p:cNvPr id="615" name="Google Shape;615;p45"/>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
        <p:nvSpPr>
          <p:cNvPr id="616" name="Google Shape;616;p45"/>
          <p:cNvSpPr/>
          <p:nvPr/>
        </p:nvSpPr>
        <p:spPr>
          <a:xfrm>
            <a:off x="534700" y="1984750"/>
            <a:ext cx="2345700" cy="925500"/>
          </a:xfrm>
          <a:prstGeom prst="roundRect">
            <a:avLst>
              <a:gd fmla="val 1174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Python</a:t>
            </a:r>
            <a:endParaRPr/>
          </a:p>
        </p:txBody>
      </p:sp>
      <p:sp>
        <p:nvSpPr>
          <p:cNvPr id="617" name="Google Shape;617;p45"/>
          <p:cNvSpPr/>
          <p:nvPr/>
        </p:nvSpPr>
        <p:spPr>
          <a:xfrm>
            <a:off x="534700" y="5137400"/>
            <a:ext cx="2345700" cy="1149900"/>
          </a:xfrm>
          <a:prstGeom prst="roundRect">
            <a:avLst>
              <a:gd fmla="val 71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Data Background and Research</a:t>
            </a:r>
            <a:endParaRPr/>
          </a:p>
        </p:txBody>
      </p:sp>
      <p:sp>
        <p:nvSpPr>
          <p:cNvPr id="618" name="Google Shape;618;p45"/>
          <p:cNvSpPr/>
          <p:nvPr/>
        </p:nvSpPr>
        <p:spPr>
          <a:xfrm>
            <a:off x="534700" y="3482450"/>
            <a:ext cx="2345700" cy="1149900"/>
          </a:xfrm>
          <a:prstGeom prst="roundRect">
            <a:avLst>
              <a:gd fmla="val 8180"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Target Variable</a:t>
            </a:r>
            <a:endParaRPr/>
          </a:p>
        </p:txBody>
      </p:sp>
      <p:sp>
        <p:nvSpPr>
          <p:cNvPr id="619" name="Google Shape;619;p45"/>
          <p:cNvSpPr txBox="1"/>
          <p:nvPr/>
        </p:nvSpPr>
        <p:spPr>
          <a:xfrm>
            <a:off x="2983025" y="2037889"/>
            <a:ext cx="4184700" cy="925500"/>
          </a:xfrm>
          <a:prstGeom prst="rect">
            <a:avLst/>
          </a:prstGeom>
          <a:noFill/>
          <a:ln>
            <a:noFill/>
          </a:ln>
        </p:spPr>
        <p:txBody>
          <a:bodyPr anchorCtr="0" anchor="ctr" bIns="0" lIns="0" spcFirstLastPara="1" rIns="0" wrap="square" tIns="0">
            <a:noAutofit/>
          </a:bodyPr>
          <a:lstStyle/>
          <a:p>
            <a:pPr indent="-336550" lvl="0" marL="457200" marR="0" rtl="0" algn="l">
              <a:lnSpc>
                <a:spcPct val="100000"/>
              </a:lnSpc>
              <a:spcBef>
                <a:spcPts val="0"/>
              </a:spcBef>
              <a:spcAft>
                <a:spcPts val="0"/>
              </a:spcAft>
              <a:buClr>
                <a:srgbClr val="38761D"/>
              </a:buClr>
              <a:buSzPts val="1700"/>
              <a:buFont typeface="Calibri"/>
              <a:buChar char="●"/>
            </a:pPr>
            <a:r>
              <a:rPr lang="en-US" sz="1700">
                <a:solidFill>
                  <a:srgbClr val="38761D"/>
                </a:solidFill>
                <a:latin typeface="Calibri"/>
                <a:ea typeface="Calibri"/>
                <a:cs typeface="Calibri"/>
                <a:sym typeface="Calibri"/>
              </a:rPr>
              <a:t>Reproducible code and easy to replicate results</a:t>
            </a:r>
            <a:endParaRPr sz="1700">
              <a:solidFill>
                <a:srgbClr val="38761D"/>
              </a:solidFill>
              <a:latin typeface="Calibri"/>
              <a:ea typeface="Calibri"/>
              <a:cs typeface="Calibri"/>
              <a:sym typeface="Calibri"/>
            </a:endParaRPr>
          </a:p>
          <a:p>
            <a:pPr indent="-336550" lvl="0" marL="457200" marR="0" rtl="0" algn="l">
              <a:lnSpc>
                <a:spcPct val="100000"/>
              </a:lnSpc>
              <a:spcBef>
                <a:spcPts val="0"/>
              </a:spcBef>
              <a:spcAft>
                <a:spcPts val="0"/>
              </a:spcAft>
              <a:buClr>
                <a:srgbClr val="38761D"/>
              </a:buClr>
              <a:buSzPts val="1700"/>
              <a:buFont typeface="Calibri"/>
              <a:buChar char="●"/>
            </a:pPr>
            <a:r>
              <a:rPr lang="en-US" sz="1700">
                <a:solidFill>
                  <a:srgbClr val="38761D"/>
                </a:solidFill>
                <a:latin typeface="Calibri"/>
                <a:ea typeface="Calibri"/>
                <a:cs typeface="Calibri"/>
                <a:sym typeface="Calibri"/>
              </a:rPr>
              <a:t>Easier for collaboration in a team (Google Colab)</a:t>
            </a:r>
            <a:endParaRPr sz="1700">
              <a:solidFill>
                <a:srgbClr val="38761D"/>
              </a:solidFill>
              <a:latin typeface="Calibri"/>
              <a:ea typeface="Calibri"/>
              <a:cs typeface="Calibri"/>
              <a:sym typeface="Calibri"/>
            </a:endParaRPr>
          </a:p>
        </p:txBody>
      </p:sp>
      <p:sp>
        <p:nvSpPr>
          <p:cNvPr id="620" name="Google Shape;620;p45"/>
          <p:cNvSpPr txBox="1"/>
          <p:nvPr/>
        </p:nvSpPr>
        <p:spPr>
          <a:xfrm>
            <a:off x="7399025" y="2002470"/>
            <a:ext cx="4344900" cy="925500"/>
          </a:xfrm>
          <a:prstGeom prst="rect">
            <a:avLst/>
          </a:prstGeom>
          <a:noFill/>
          <a:ln>
            <a:noFill/>
          </a:ln>
        </p:spPr>
        <p:txBody>
          <a:bodyPr anchorCtr="0" anchor="ctr" bIns="0" lIns="0" spcFirstLastPara="1" rIns="0" wrap="square" tIns="0">
            <a:noAutofit/>
          </a:bodyPr>
          <a:lstStyle/>
          <a:p>
            <a:pPr indent="-336550" lvl="0" marL="457200" marR="0" rtl="0" algn="l">
              <a:lnSpc>
                <a:spcPct val="100000"/>
              </a:lnSpc>
              <a:spcBef>
                <a:spcPts val="0"/>
              </a:spcBef>
              <a:spcAft>
                <a:spcPts val="0"/>
              </a:spcAft>
              <a:buClr>
                <a:srgbClr val="CC0000"/>
              </a:buClr>
              <a:buSzPts val="1700"/>
              <a:buFont typeface="Calibri"/>
              <a:buChar char="●"/>
            </a:pPr>
            <a:r>
              <a:rPr lang="en-US" sz="1700">
                <a:solidFill>
                  <a:srgbClr val="CC0000"/>
                </a:solidFill>
                <a:latin typeface="Calibri"/>
                <a:ea typeface="Calibri"/>
                <a:cs typeface="Calibri"/>
                <a:sym typeface="Calibri"/>
              </a:rPr>
              <a:t>No UI with drag drop features and requires coding background</a:t>
            </a:r>
            <a:endParaRPr sz="1700">
              <a:solidFill>
                <a:srgbClr val="CC0000"/>
              </a:solidFill>
              <a:latin typeface="Calibri"/>
              <a:ea typeface="Calibri"/>
              <a:cs typeface="Calibri"/>
              <a:sym typeface="Calibri"/>
            </a:endParaRPr>
          </a:p>
          <a:p>
            <a:pPr indent="-336550" lvl="0" marL="457200" marR="0" rtl="0" algn="l">
              <a:lnSpc>
                <a:spcPct val="100000"/>
              </a:lnSpc>
              <a:spcBef>
                <a:spcPts val="0"/>
              </a:spcBef>
              <a:spcAft>
                <a:spcPts val="0"/>
              </a:spcAft>
              <a:buClr>
                <a:srgbClr val="CC0000"/>
              </a:buClr>
              <a:buSzPts val="1700"/>
              <a:buFont typeface="Calibri"/>
              <a:buChar char="●"/>
            </a:pPr>
            <a:r>
              <a:rPr lang="en-US" sz="1700">
                <a:solidFill>
                  <a:srgbClr val="CC0000"/>
                </a:solidFill>
                <a:latin typeface="Calibri"/>
                <a:ea typeface="Calibri"/>
                <a:cs typeface="Calibri"/>
                <a:sym typeface="Calibri"/>
              </a:rPr>
              <a:t>Google Sheets as a substitute for collaboration but has limited features</a:t>
            </a:r>
            <a:endParaRPr sz="1700">
              <a:solidFill>
                <a:srgbClr val="CC0000"/>
              </a:solidFill>
              <a:latin typeface="Calibri"/>
              <a:ea typeface="Calibri"/>
              <a:cs typeface="Calibri"/>
              <a:sym typeface="Calibri"/>
            </a:endParaRPr>
          </a:p>
        </p:txBody>
      </p:sp>
      <p:sp>
        <p:nvSpPr>
          <p:cNvPr id="621" name="Google Shape;621;p45"/>
          <p:cNvSpPr txBox="1"/>
          <p:nvPr/>
        </p:nvSpPr>
        <p:spPr>
          <a:xfrm>
            <a:off x="2983025" y="5236990"/>
            <a:ext cx="8760900" cy="925500"/>
          </a:xfrm>
          <a:prstGeom prst="rect">
            <a:avLst/>
          </a:prstGeom>
          <a:noFill/>
          <a:ln>
            <a:noFill/>
          </a:ln>
        </p:spPr>
        <p:txBody>
          <a:bodyPr anchorCtr="0" anchor="ctr" bIns="0" lIns="0" spcFirstLastPara="1" rIns="0" wrap="square" tIns="0">
            <a:noAutofit/>
          </a:bodyPr>
          <a:lstStyle/>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Important to research about the data collection approach in order to understand the data that we are working with. The number of rides per cab category did not make sense initially</a:t>
            </a:r>
            <a:endParaRPr sz="1700">
              <a:latin typeface="Calibri"/>
              <a:ea typeface="Calibri"/>
              <a:cs typeface="Calibri"/>
              <a:sym typeface="Calibri"/>
            </a:endParaRPr>
          </a:p>
          <a:p>
            <a:pPr indent="-336550" lvl="0" marL="457200" marR="0" rtl="0" algn="l">
              <a:lnSpc>
                <a:spcPct val="100000"/>
              </a:lnSpc>
              <a:spcBef>
                <a:spcPts val="1000"/>
              </a:spcBef>
              <a:spcAft>
                <a:spcPts val="0"/>
              </a:spcAft>
              <a:buSzPts val="1700"/>
              <a:buFont typeface="Calibri"/>
              <a:buChar char="●"/>
            </a:pPr>
            <a:r>
              <a:rPr lang="en-US" sz="1700">
                <a:latin typeface="Calibri"/>
                <a:ea typeface="Calibri"/>
                <a:cs typeface="Calibri"/>
                <a:sym typeface="Calibri"/>
              </a:rPr>
              <a:t>Is this lower price of Uber sustainable?</a:t>
            </a:r>
            <a:endParaRPr sz="1700">
              <a:latin typeface="Calibri"/>
              <a:ea typeface="Calibri"/>
              <a:cs typeface="Calibri"/>
              <a:sym typeface="Calibri"/>
            </a:endParaRPr>
          </a:p>
        </p:txBody>
      </p:sp>
      <p:sp>
        <p:nvSpPr>
          <p:cNvPr id="622" name="Google Shape;622;p45"/>
          <p:cNvSpPr txBox="1"/>
          <p:nvPr/>
        </p:nvSpPr>
        <p:spPr>
          <a:xfrm>
            <a:off x="2983025" y="3594650"/>
            <a:ext cx="8760900" cy="925500"/>
          </a:xfrm>
          <a:prstGeom prst="rect">
            <a:avLst/>
          </a:prstGeom>
          <a:noFill/>
          <a:ln>
            <a:noFill/>
          </a:ln>
        </p:spPr>
        <p:txBody>
          <a:bodyPr anchorCtr="0" anchor="ctr" bIns="0" lIns="0" spcFirstLastPara="1" rIns="0" wrap="square" tIns="0">
            <a:noAutofit/>
          </a:bodyPr>
          <a:lstStyle/>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Different Target Variables can be considered for analysis:</a:t>
            </a:r>
            <a:endParaRPr sz="1700">
              <a:latin typeface="Calibri"/>
              <a:ea typeface="Calibri"/>
              <a:cs typeface="Calibri"/>
              <a:sym typeface="Calibri"/>
            </a:endParaRPr>
          </a:p>
          <a:p>
            <a:pPr indent="-336550" lvl="1" marL="9144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Price</a:t>
            </a:r>
            <a:endParaRPr sz="1700">
              <a:latin typeface="Calibri"/>
              <a:ea typeface="Calibri"/>
              <a:cs typeface="Calibri"/>
              <a:sym typeface="Calibri"/>
            </a:endParaRPr>
          </a:p>
          <a:p>
            <a:pPr indent="-336550" lvl="1" marL="9144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Price / Distance</a:t>
            </a:r>
            <a:endParaRPr sz="1700">
              <a:latin typeface="Calibri"/>
              <a:ea typeface="Calibri"/>
              <a:cs typeface="Calibri"/>
              <a:sym typeface="Calibri"/>
            </a:endParaRPr>
          </a:p>
          <a:p>
            <a:pPr indent="-336550" lvl="1" marL="9144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Surge Multiplier</a:t>
            </a:r>
            <a:endParaRPr sz="17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400000" scaled="0"/>
        </a:gradFill>
      </p:bgPr>
    </p:bg>
    <p:spTree>
      <p:nvGrpSpPr>
        <p:cNvPr id="627" name="Shape 627"/>
        <p:cNvGrpSpPr/>
        <p:nvPr/>
      </p:nvGrpSpPr>
      <p:grpSpPr>
        <a:xfrm>
          <a:off x="0" y="0"/>
          <a:ext cx="0" cy="0"/>
          <a:chOff x="0" y="0"/>
          <a:chExt cx="0" cy="0"/>
        </a:xfrm>
      </p:grpSpPr>
      <p:sp>
        <p:nvSpPr>
          <p:cNvPr id="628" name="Google Shape;628;p46"/>
          <p:cNvSpPr txBox="1"/>
          <p:nvPr/>
        </p:nvSpPr>
        <p:spPr>
          <a:xfrm>
            <a:off x="4839321" y="3124301"/>
            <a:ext cx="2513358" cy="6093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4400"/>
              <a:buFont typeface="Calibri"/>
              <a:buNone/>
            </a:pPr>
            <a:r>
              <a:rPr b="0" i="0" lang="en-US" sz="4400" u="none" cap="none" strike="noStrike">
                <a:solidFill>
                  <a:schemeClr val="l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399891" scaled="0"/>
        </a:gradFill>
      </p:bgPr>
    </p:bg>
    <p:spTree>
      <p:nvGrpSpPr>
        <p:cNvPr id="633" name="Shape 633"/>
        <p:cNvGrpSpPr/>
        <p:nvPr/>
      </p:nvGrpSpPr>
      <p:grpSpPr>
        <a:xfrm>
          <a:off x="0" y="0"/>
          <a:ext cx="0" cy="0"/>
          <a:chOff x="0" y="0"/>
          <a:chExt cx="0" cy="0"/>
        </a:xfrm>
      </p:grpSpPr>
      <p:sp>
        <p:nvSpPr>
          <p:cNvPr id="634" name="Google Shape;634;p47"/>
          <p:cNvSpPr txBox="1"/>
          <p:nvPr/>
        </p:nvSpPr>
        <p:spPr>
          <a:xfrm>
            <a:off x="1004427" y="2895900"/>
            <a:ext cx="3861000" cy="6093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4400"/>
              <a:buFont typeface="Calibri"/>
              <a:buNone/>
            </a:pPr>
            <a:r>
              <a:rPr lang="en-US" sz="4200">
                <a:solidFill>
                  <a:schemeClr val="lt1"/>
                </a:solidFill>
                <a:latin typeface="Calibri"/>
                <a:ea typeface="Calibri"/>
                <a:cs typeface="Calibri"/>
                <a:sym typeface="Calibri"/>
              </a:rPr>
              <a:t>Appendix</a:t>
            </a:r>
            <a:endParaRPr b="0" i="0" sz="1200" u="none" cap="none" strike="noStrike">
              <a:solidFill>
                <a:srgbClr val="000000"/>
              </a:solidFill>
              <a:latin typeface="Arial"/>
              <a:ea typeface="Arial"/>
              <a:cs typeface="Arial"/>
              <a:sym typeface="Arial"/>
            </a:endParaRPr>
          </a:p>
        </p:txBody>
      </p:sp>
      <p:sp>
        <p:nvSpPr>
          <p:cNvPr id="635" name="Google Shape;635;p47"/>
          <p:cNvSpPr/>
          <p:nvPr/>
        </p:nvSpPr>
        <p:spPr>
          <a:xfrm>
            <a:off x="6156125" y="150"/>
            <a:ext cx="6036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8"/>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41" name="Google Shape;641;p48"/>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2" name="Google Shape;642;p48"/>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43" name="Google Shape;643;p48"/>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Day of Week</a:t>
            </a:r>
            <a:r>
              <a:rPr lang="en-US" sz="3200">
                <a:solidFill>
                  <a:schemeClr val="lt1"/>
                </a:solidFill>
                <a:latin typeface="Calibri"/>
                <a:ea typeface="Calibri"/>
                <a:cs typeface="Calibri"/>
                <a:sym typeface="Calibri"/>
              </a:rPr>
              <a:t> is </a:t>
            </a:r>
            <a:r>
              <a:rPr b="1" lang="en-US" sz="3200">
                <a:solidFill>
                  <a:schemeClr val="lt1"/>
                </a:solidFill>
                <a:latin typeface="Calibri"/>
                <a:ea typeface="Calibri"/>
                <a:cs typeface="Calibri"/>
                <a:sym typeface="Calibri"/>
              </a:rPr>
              <a:t>Almost </a:t>
            </a:r>
            <a:r>
              <a:rPr b="1" lang="en-US" sz="3200">
                <a:solidFill>
                  <a:schemeClr val="lt1"/>
                </a:solidFill>
                <a:latin typeface="Calibri"/>
                <a:ea typeface="Calibri"/>
                <a:cs typeface="Calibri"/>
                <a:sym typeface="Calibri"/>
              </a:rPr>
              <a:t>Significant</a:t>
            </a:r>
            <a:r>
              <a:rPr lang="en-US" sz="3200">
                <a:solidFill>
                  <a:schemeClr val="lt1"/>
                </a:solidFill>
                <a:latin typeface="Calibri"/>
                <a:ea typeface="Calibri"/>
                <a:cs typeface="Calibri"/>
                <a:sym typeface="Calibri"/>
              </a:rPr>
              <a:t> for Determining Price</a:t>
            </a:r>
            <a:endParaRPr b="0" i="0" sz="1400" u="none" cap="none" strike="noStrike">
              <a:solidFill>
                <a:srgbClr val="000000"/>
              </a:solidFill>
              <a:latin typeface="Arial"/>
              <a:ea typeface="Arial"/>
              <a:cs typeface="Arial"/>
              <a:sym typeface="Arial"/>
            </a:endParaRPr>
          </a:p>
        </p:txBody>
      </p:sp>
      <p:sp>
        <p:nvSpPr>
          <p:cNvPr id="644" name="Google Shape;644;p48"/>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Single Factor ANOVA for Day of Week</a:t>
            </a:r>
            <a:endParaRPr b="1" i="0" sz="1600" u="none" cap="none" strike="noStrike">
              <a:solidFill>
                <a:srgbClr val="000000"/>
              </a:solidFill>
            </a:endParaRPr>
          </a:p>
        </p:txBody>
      </p:sp>
      <p:cxnSp>
        <p:nvCxnSpPr>
          <p:cNvPr id="645" name="Google Shape;645;p48"/>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646" name="Google Shape;646;p48"/>
          <p:cNvGraphicFramePr/>
          <p:nvPr/>
        </p:nvGraphicFramePr>
        <p:xfrm>
          <a:off x="5105350" y="1992700"/>
          <a:ext cx="3000000" cy="3000000"/>
        </p:xfrm>
        <a:graphic>
          <a:graphicData uri="http://schemas.openxmlformats.org/drawingml/2006/table">
            <a:tbl>
              <a:tblPr>
                <a:noFill/>
                <a:tableStyleId>{84C0CC7E-1703-45E5-9905-86835EA934C1}</a:tableStyleId>
              </a:tblPr>
              <a:tblGrid>
                <a:gridCol w="1333850"/>
                <a:gridCol w="1257175"/>
                <a:gridCol w="1349175"/>
                <a:gridCol w="1349175"/>
                <a:gridCol w="1349175"/>
              </a:tblGrid>
              <a:tr h="271875">
                <a:tc>
                  <a:txBody>
                    <a:bodyPr/>
                    <a:lstStyle/>
                    <a:p>
                      <a:pPr indent="0" lvl="0" marL="0" rtl="0" algn="l">
                        <a:spcBef>
                          <a:spcPts val="0"/>
                        </a:spcBef>
                        <a:spcAft>
                          <a:spcPts val="0"/>
                        </a:spcAft>
                        <a:buNone/>
                      </a:pPr>
                      <a:r>
                        <a:rPr lang="en-US" sz="1500">
                          <a:latin typeface="Calibri"/>
                          <a:ea typeface="Calibri"/>
                          <a:cs typeface="Calibri"/>
                          <a:sym typeface="Calibri"/>
                        </a:rPr>
                        <a:t>SUMMARY</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776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Groups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Count</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Sum</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Average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Variance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Monday</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114239</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1884137.85</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16.49</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86.20</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Tuesday</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115091</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1909410.80</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16.59</a:t>
                      </a:r>
                      <a:endParaRPr b="1"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88.06</a:t>
                      </a:r>
                      <a:endParaRPr sz="1500">
                        <a:latin typeface="Calibri"/>
                        <a:ea typeface="Calibri"/>
                        <a:cs typeface="Calibri"/>
                        <a:sym typeface="Calibri"/>
                      </a:endParaRPr>
                    </a:p>
                  </a:txBody>
                  <a:tcPr marT="9525" marB="91425" marR="9525" marL="9525" anchor="b"/>
                </a:tc>
              </a:tr>
              <a:tr h="277625">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graphicFrame>
        <p:nvGraphicFramePr>
          <p:cNvPr id="647" name="Google Shape;647;p48"/>
          <p:cNvGraphicFramePr/>
          <p:nvPr/>
        </p:nvGraphicFramePr>
        <p:xfrm>
          <a:off x="5105350" y="4054175"/>
          <a:ext cx="3000000" cy="3000000"/>
        </p:xfrm>
        <a:graphic>
          <a:graphicData uri="http://schemas.openxmlformats.org/drawingml/2006/table">
            <a:tbl>
              <a:tblPr>
                <a:noFill/>
                <a:tableStyleId>{84C0CC7E-1703-45E5-9905-86835EA934C1}</a:tableStyleId>
              </a:tblPr>
              <a:tblGrid>
                <a:gridCol w="2081200"/>
                <a:gridCol w="1321625"/>
                <a:gridCol w="926675"/>
                <a:gridCol w="1336825"/>
                <a:gridCol w="972225"/>
              </a:tblGrid>
              <a:tr h="360025">
                <a:tc>
                  <a:txBody>
                    <a:bodyPr/>
                    <a:lstStyle/>
                    <a:p>
                      <a:pPr indent="0" lvl="0" marL="0" rtl="0" algn="l">
                        <a:spcBef>
                          <a:spcPts val="0"/>
                        </a:spcBef>
                        <a:spcAft>
                          <a:spcPts val="0"/>
                        </a:spcAft>
                        <a:buNone/>
                      </a:pPr>
                      <a:r>
                        <a:rPr lang="en-US" sz="1500">
                          <a:latin typeface="Calibri"/>
                          <a:ea typeface="Calibri"/>
                          <a:cs typeface="Calibri"/>
                          <a:sym typeface="Calibri"/>
                        </a:rPr>
                        <a:t>ANOVA</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Source of Variation</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df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P-value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Between Groups</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1008.98</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1.93</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0.07</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Within Groups</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55466874.39</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637969</a:t>
                      </a:r>
                      <a:endParaRPr sz="15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360025">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219075">
                <a:tc>
                  <a:txBody>
                    <a:bodyPr/>
                    <a:lstStyle/>
                    <a:p>
                      <a:pPr indent="0" lvl="0" marL="0" rtl="0" algn="l">
                        <a:spcBef>
                          <a:spcPts val="0"/>
                        </a:spcBef>
                        <a:spcAft>
                          <a:spcPts val="0"/>
                        </a:spcAft>
                        <a:buNone/>
                      </a:pPr>
                      <a:r>
                        <a:rPr lang="en-US" sz="1500">
                          <a:latin typeface="Calibri"/>
                          <a:ea typeface="Calibri"/>
                          <a:cs typeface="Calibri"/>
                          <a:sym typeface="Calibri"/>
                        </a:rPr>
                        <a:t>Total</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55467883.37</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637975</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sp>
        <p:nvSpPr>
          <p:cNvPr id="648" name="Google Shape;648;p48"/>
          <p:cNvSpPr txBox="1"/>
          <p:nvPr/>
        </p:nvSpPr>
        <p:spPr>
          <a:xfrm>
            <a:off x="464225" y="4635375"/>
            <a:ext cx="3905700" cy="16095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700">
                <a:latin typeface="Calibri"/>
                <a:ea typeface="Calibri"/>
                <a:cs typeface="Calibri"/>
                <a:sym typeface="Calibri"/>
              </a:rPr>
              <a:t>Since the p-value = 0.07, </a:t>
            </a:r>
            <a:r>
              <a:rPr b="1" lang="en-US" sz="1700">
                <a:latin typeface="Calibri"/>
                <a:ea typeface="Calibri"/>
                <a:cs typeface="Calibri"/>
                <a:sym typeface="Calibri"/>
              </a:rPr>
              <a:t>we can almost reject the Null Hypothesis</a:t>
            </a:r>
            <a:r>
              <a:rPr lang="en-US" sz="1700">
                <a:latin typeface="Calibri"/>
                <a:ea typeface="Calibri"/>
                <a:cs typeface="Calibri"/>
                <a:sym typeface="Calibri"/>
              </a:rPr>
              <a:t> and conclude that </a:t>
            </a:r>
            <a:r>
              <a:rPr b="1" lang="en-US" sz="1700">
                <a:latin typeface="Calibri"/>
                <a:ea typeface="Calibri"/>
                <a:cs typeface="Calibri"/>
                <a:sym typeface="Calibri"/>
              </a:rPr>
              <a:t>Day of Week</a:t>
            </a:r>
            <a:r>
              <a:rPr lang="en-US" sz="1700">
                <a:latin typeface="Calibri"/>
                <a:ea typeface="Calibri"/>
                <a:cs typeface="Calibri"/>
                <a:sym typeface="Calibri"/>
              </a:rPr>
              <a:t> is </a:t>
            </a:r>
            <a:r>
              <a:rPr b="1" lang="en-US" sz="1700">
                <a:latin typeface="Calibri"/>
                <a:ea typeface="Calibri"/>
                <a:cs typeface="Calibri"/>
                <a:sym typeface="Calibri"/>
              </a:rPr>
              <a:t>almost a significant feature</a:t>
            </a:r>
            <a:r>
              <a:rPr lang="en-US" sz="1700">
                <a:latin typeface="Calibri"/>
                <a:ea typeface="Calibri"/>
                <a:cs typeface="Calibri"/>
                <a:sym typeface="Calibri"/>
              </a:rPr>
              <a:t> for determining the price of the cab ride</a:t>
            </a:r>
            <a:endParaRPr b="0" i="0" sz="100" u="none" cap="none" strike="noStrike">
              <a:latin typeface="Arial"/>
              <a:ea typeface="Arial"/>
              <a:cs typeface="Arial"/>
              <a:sym typeface="Arial"/>
            </a:endParaRPr>
          </a:p>
        </p:txBody>
      </p:sp>
      <p:sp>
        <p:nvSpPr>
          <p:cNvPr id="649" name="Google Shape;649;p48"/>
          <p:cNvSpPr txBox="1"/>
          <p:nvPr/>
        </p:nvSpPr>
        <p:spPr>
          <a:xfrm>
            <a:off x="534700" y="2104125"/>
            <a:ext cx="4299000" cy="1809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700" u="sng">
                <a:latin typeface="Calibri"/>
                <a:ea typeface="Calibri"/>
                <a:cs typeface="Calibri"/>
                <a:sym typeface="Calibri"/>
              </a:rPr>
              <a:t>Hypotheses:</a:t>
            </a:r>
            <a:endParaRPr sz="1700" u="sng">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0</a:t>
            </a:r>
            <a:r>
              <a:rPr lang="en-US" sz="1700">
                <a:latin typeface="Calibri"/>
                <a:ea typeface="Calibri"/>
                <a:cs typeface="Calibri"/>
                <a:sym typeface="Calibri"/>
              </a:rPr>
              <a:t>: There is no difference in the price by day of week</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a</a:t>
            </a:r>
            <a:r>
              <a:rPr lang="en-US" sz="1700">
                <a:latin typeface="Calibri"/>
                <a:ea typeface="Calibri"/>
                <a:cs typeface="Calibri"/>
                <a:sym typeface="Calibri"/>
              </a:rPr>
              <a:t>: There is difference in the price by day of week</a:t>
            </a:r>
            <a:endParaRPr sz="17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9"/>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55" name="Google Shape;655;p49"/>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6" name="Google Shape;656;p49"/>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57" name="Google Shape;657;p49"/>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Weather Summary alone</a:t>
            </a:r>
            <a:r>
              <a:rPr lang="en-US" sz="3200">
                <a:solidFill>
                  <a:schemeClr val="lt1"/>
                </a:solidFill>
                <a:latin typeface="Calibri"/>
                <a:ea typeface="Calibri"/>
                <a:cs typeface="Calibri"/>
                <a:sym typeface="Calibri"/>
              </a:rPr>
              <a:t> is </a:t>
            </a:r>
            <a:r>
              <a:rPr b="1" lang="en-US" sz="3200">
                <a:solidFill>
                  <a:schemeClr val="lt1"/>
                </a:solidFill>
                <a:latin typeface="Calibri"/>
                <a:ea typeface="Calibri"/>
                <a:cs typeface="Calibri"/>
                <a:sym typeface="Calibri"/>
              </a:rPr>
              <a:t>Not</a:t>
            </a:r>
            <a:r>
              <a:rPr lang="en-US" sz="3200">
                <a:solidFill>
                  <a:schemeClr val="lt1"/>
                </a:solidFill>
                <a:latin typeface="Calibri"/>
                <a:ea typeface="Calibri"/>
                <a:cs typeface="Calibri"/>
                <a:sym typeface="Calibri"/>
              </a:rPr>
              <a:t> </a:t>
            </a:r>
            <a:r>
              <a:rPr b="1" lang="en-US" sz="3200">
                <a:solidFill>
                  <a:schemeClr val="lt1"/>
                </a:solidFill>
                <a:latin typeface="Calibri"/>
                <a:ea typeface="Calibri"/>
                <a:cs typeface="Calibri"/>
                <a:sym typeface="Calibri"/>
              </a:rPr>
              <a:t>Significant</a:t>
            </a:r>
            <a:r>
              <a:rPr lang="en-US" sz="3200">
                <a:solidFill>
                  <a:schemeClr val="lt1"/>
                </a:solidFill>
                <a:latin typeface="Calibri"/>
                <a:ea typeface="Calibri"/>
                <a:cs typeface="Calibri"/>
                <a:sym typeface="Calibri"/>
              </a:rPr>
              <a:t> for Determining Price</a:t>
            </a:r>
            <a:endParaRPr b="0" i="0" sz="1400" u="none" cap="none" strike="noStrike">
              <a:solidFill>
                <a:srgbClr val="000000"/>
              </a:solidFill>
              <a:latin typeface="Arial"/>
              <a:ea typeface="Arial"/>
              <a:cs typeface="Arial"/>
              <a:sym typeface="Arial"/>
            </a:endParaRPr>
          </a:p>
        </p:txBody>
      </p:sp>
      <p:sp>
        <p:nvSpPr>
          <p:cNvPr id="658" name="Google Shape;658;p49"/>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Single Factor ANOVA for Weather Summary</a:t>
            </a:r>
            <a:endParaRPr b="1" i="0" sz="1600" u="none" cap="none" strike="noStrike">
              <a:solidFill>
                <a:srgbClr val="000000"/>
              </a:solidFill>
            </a:endParaRPr>
          </a:p>
        </p:txBody>
      </p:sp>
      <p:cxnSp>
        <p:nvCxnSpPr>
          <p:cNvPr id="659" name="Google Shape;659;p49"/>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660" name="Google Shape;660;p49"/>
          <p:cNvGraphicFramePr/>
          <p:nvPr/>
        </p:nvGraphicFramePr>
        <p:xfrm>
          <a:off x="5105350" y="1992700"/>
          <a:ext cx="3000000" cy="3000000"/>
        </p:xfrm>
        <a:graphic>
          <a:graphicData uri="http://schemas.openxmlformats.org/drawingml/2006/table">
            <a:tbl>
              <a:tblPr>
                <a:noFill/>
                <a:tableStyleId>{84C0CC7E-1703-45E5-9905-86835EA934C1}</a:tableStyleId>
              </a:tblPr>
              <a:tblGrid>
                <a:gridCol w="1333850"/>
                <a:gridCol w="1257175"/>
                <a:gridCol w="1349175"/>
                <a:gridCol w="1349175"/>
                <a:gridCol w="1349175"/>
              </a:tblGrid>
              <a:tr h="271875">
                <a:tc>
                  <a:txBody>
                    <a:bodyPr/>
                    <a:lstStyle/>
                    <a:p>
                      <a:pPr indent="0" lvl="0" marL="0" rtl="0" algn="l">
                        <a:spcBef>
                          <a:spcPts val="0"/>
                        </a:spcBef>
                        <a:spcAft>
                          <a:spcPts val="0"/>
                        </a:spcAft>
                        <a:buNone/>
                      </a:pPr>
                      <a:r>
                        <a:rPr lang="en-US" sz="1500">
                          <a:latin typeface="Calibri"/>
                          <a:ea typeface="Calibri"/>
                          <a:cs typeface="Calibri"/>
                          <a:sym typeface="Calibri"/>
                        </a:rPr>
                        <a:t>SUMMARY</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776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Groups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Count</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Sum</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Average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Variance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Overcast</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201429</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3330651.85</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16.54</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86.81</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77625">
                <a:tc>
                  <a:txBody>
                    <a:bodyPr/>
                    <a:lstStyle/>
                    <a:p>
                      <a:pPr indent="0" lvl="0" marL="0" rtl="0" algn="l">
                        <a:spcBef>
                          <a:spcPts val="0"/>
                        </a:spcBef>
                        <a:spcAft>
                          <a:spcPts val="0"/>
                        </a:spcAft>
                        <a:buNone/>
                      </a:pPr>
                      <a:r>
                        <a:rPr lang="en-US" sz="1500">
                          <a:latin typeface="Calibri"/>
                          <a:ea typeface="Calibri"/>
                          <a:cs typeface="Calibri"/>
                          <a:sym typeface="Calibri"/>
                        </a:rPr>
                        <a:t>Mostly Cloudy</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134603</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2233658.63</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16.59	</a:t>
                      </a:r>
                      <a:endParaRPr b="1"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87.89</a:t>
                      </a:r>
                      <a:endParaRPr sz="1500">
                        <a:latin typeface="Calibri"/>
                        <a:ea typeface="Calibri"/>
                        <a:cs typeface="Calibri"/>
                        <a:sym typeface="Calibri"/>
                      </a:endParaRPr>
                    </a:p>
                  </a:txBody>
                  <a:tcPr marT="9525" marB="91425" marR="9525" marL="9525" anchor="b"/>
                </a:tc>
              </a:tr>
              <a:tr h="277625">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graphicFrame>
        <p:nvGraphicFramePr>
          <p:cNvPr id="661" name="Google Shape;661;p49"/>
          <p:cNvGraphicFramePr/>
          <p:nvPr/>
        </p:nvGraphicFramePr>
        <p:xfrm>
          <a:off x="5105350" y="4054175"/>
          <a:ext cx="3000000" cy="3000000"/>
        </p:xfrm>
        <a:graphic>
          <a:graphicData uri="http://schemas.openxmlformats.org/drawingml/2006/table">
            <a:tbl>
              <a:tblPr>
                <a:noFill/>
                <a:tableStyleId>{84C0CC7E-1703-45E5-9905-86835EA934C1}</a:tableStyleId>
              </a:tblPr>
              <a:tblGrid>
                <a:gridCol w="2081200"/>
                <a:gridCol w="1321625"/>
                <a:gridCol w="926675"/>
                <a:gridCol w="1336825"/>
                <a:gridCol w="972225"/>
              </a:tblGrid>
              <a:tr h="360025">
                <a:tc>
                  <a:txBody>
                    <a:bodyPr/>
                    <a:lstStyle/>
                    <a:p>
                      <a:pPr indent="0" lvl="0" marL="0" rtl="0" algn="l">
                        <a:spcBef>
                          <a:spcPts val="0"/>
                        </a:spcBef>
                        <a:spcAft>
                          <a:spcPts val="0"/>
                        </a:spcAft>
                        <a:buNone/>
                      </a:pPr>
                      <a:r>
                        <a:rPr lang="en-US" sz="1500">
                          <a:latin typeface="Calibri"/>
                          <a:ea typeface="Calibri"/>
                          <a:cs typeface="Calibri"/>
                          <a:sym typeface="Calibri"/>
                        </a:rPr>
                        <a:t>ANOVA</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Source of Variation</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df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P-value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Between Groups</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725.33</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1.04</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0.40</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Within Groups</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55467158.05</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637969</a:t>
                      </a:r>
                      <a:endParaRPr sz="15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360025">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219075">
                <a:tc>
                  <a:txBody>
                    <a:bodyPr/>
                    <a:lstStyle/>
                    <a:p>
                      <a:pPr indent="0" lvl="0" marL="0" rtl="0" algn="l">
                        <a:spcBef>
                          <a:spcPts val="0"/>
                        </a:spcBef>
                        <a:spcAft>
                          <a:spcPts val="0"/>
                        </a:spcAft>
                        <a:buNone/>
                      </a:pPr>
                      <a:r>
                        <a:rPr lang="en-US" sz="1500">
                          <a:latin typeface="Calibri"/>
                          <a:ea typeface="Calibri"/>
                          <a:cs typeface="Calibri"/>
                          <a:sym typeface="Calibri"/>
                        </a:rPr>
                        <a:t>Total</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55467883.37</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637967</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sp>
        <p:nvSpPr>
          <p:cNvPr id="662" name="Google Shape;662;p49"/>
          <p:cNvSpPr txBox="1"/>
          <p:nvPr/>
        </p:nvSpPr>
        <p:spPr>
          <a:xfrm>
            <a:off x="609600" y="4649975"/>
            <a:ext cx="3810600" cy="15948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700">
                <a:latin typeface="Calibri"/>
                <a:ea typeface="Calibri"/>
                <a:cs typeface="Calibri"/>
                <a:sym typeface="Calibri"/>
              </a:rPr>
              <a:t>Since the p-value &gt; 0.05, </a:t>
            </a:r>
            <a:r>
              <a:rPr b="1" lang="en-US" sz="1700">
                <a:solidFill>
                  <a:schemeClr val="dk1"/>
                </a:solidFill>
                <a:latin typeface="Calibri"/>
                <a:ea typeface="Calibri"/>
                <a:cs typeface="Calibri"/>
                <a:sym typeface="Calibri"/>
              </a:rPr>
              <a:t>we cannot reject the Null Hypothesis</a:t>
            </a:r>
            <a:r>
              <a:rPr lang="en-US" sz="1700">
                <a:solidFill>
                  <a:schemeClr val="dk1"/>
                </a:solidFill>
                <a:latin typeface="Calibri"/>
                <a:ea typeface="Calibri"/>
                <a:cs typeface="Calibri"/>
                <a:sym typeface="Calibri"/>
              </a:rPr>
              <a:t> and conclude that </a:t>
            </a:r>
            <a:r>
              <a:rPr b="1" lang="en-US" sz="1700">
                <a:latin typeface="Calibri"/>
                <a:ea typeface="Calibri"/>
                <a:cs typeface="Calibri"/>
                <a:sym typeface="Calibri"/>
              </a:rPr>
              <a:t>Weather Summary </a:t>
            </a:r>
            <a:r>
              <a:rPr lang="en-US" sz="1700">
                <a:latin typeface="Calibri"/>
                <a:ea typeface="Calibri"/>
                <a:cs typeface="Calibri"/>
                <a:sym typeface="Calibri"/>
              </a:rPr>
              <a:t>alone</a:t>
            </a:r>
            <a:r>
              <a:rPr lang="en-US" sz="1700">
                <a:latin typeface="Calibri"/>
                <a:ea typeface="Calibri"/>
                <a:cs typeface="Calibri"/>
                <a:sym typeface="Calibri"/>
              </a:rPr>
              <a:t> is </a:t>
            </a:r>
            <a:r>
              <a:rPr b="1" lang="en-US" sz="1700">
                <a:latin typeface="Calibri"/>
                <a:ea typeface="Calibri"/>
                <a:cs typeface="Calibri"/>
                <a:sym typeface="Calibri"/>
              </a:rPr>
              <a:t>not a significant feature</a:t>
            </a:r>
            <a:r>
              <a:rPr lang="en-US" sz="1700">
                <a:latin typeface="Calibri"/>
                <a:ea typeface="Calibri"/>
                <a:cs typeface="Calibri"/>
                <a:sym typeface="Calibri"/>
              </a:rPr>
              <a:t> for determining the price of the cab ride</a:t>
            </a:r>
            <a:endParaRPr b="0" i="0" sz="100" u="none" cap="none" strike="noStrike">
              <a:latin typeface="Arial"/>
              <a:ea typeface="Arial"/>
              <a:cs typeface="Arial"/>
              <a:sym typeface="Arial"/>
            </a:endParaRPr>
          </a:p>
        </p:txBody>
      </p:sp>
      <p:sp>
        <p:nvSpPr>
          <p:cNvPr id="663" name="Google Shape;663;p49"/>
          <p:cNvSpPr txBox="1"/>
          <p:nvPr/>
        </p:nvSpPr>
        <p:spPr>
          <a:xfrm>
            <a:off x="534700" y="2104125"/>
            <a:ext cx="4299000" cy="1809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700" u="sng">
                <a:latin typeface="Calibri"/>
                <a:ea typeface="Calibri"/>
                <a:cs typeface="Calibri"/>
                <a:sym typeface="Calibri"/>
              </a:rPr>
              <a:t>Hypotheses:</a:t>
            </a:r>
            <a:endParaRPr sz="1700" u="sng">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0</a:t>
            </a:r>
            <a:r>
              <a:rPr lang="en-US" sz="1700">
                <a:latin typeface="Calibri"/>
                <a:ea typeface="Calibri"/>
                <a:cs typeface="Calibri"/>
                <a:sym typeface="Calibri"/>
              </a:rPr>
              <a:t>: There is no difference in the price by weather summary</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a</a:t>
            </a:r>
            <a:r>
              <a:rPr lang="en-US" sz="1700">
                <a:latin typeface="Calibri"/>
                <a:ea typeface="Calibri"/>
                <a:cs typeface="Calibri"/>
                <a:sym typeface="Calibri"/>
              </a:rPr>
              <a:t>: There is difference in the price by weather summary</a:t>
            </a:r>
            <a:endParaRPr sz="17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0"/>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69" name="Google Shape;669;p50"/>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0" name="Google Shape;670;p50"/>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71" name="Google Shape;671;p50"/>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Hour of Cab Ride</a:t>
            </a:r>
            <a:r>
              <a:rPr lang="en-US" sz="3200">
                <a:solidFill>
                  <a:schemeClr val="lt1"/>
                </a:solidFill>
                <a:latin typeface="Calibri"/>
                <a:ea typeface="Calibri"/>
                <a:cs typeface="Calibri"/>
                <a:sym typeface="Calibri"/>
              </a:rPr>
              <a:t> alone is </a:t>
            </a:r>
            <a:r>
              <a:rPr b="1" lang="en-US" sz="3200">
                <a:solidFill>
                  <a:schemeClr val="lt1"/>
                </a:solidFill>
                <a:latin typeface="Calibri"/>
                <a:ea typeface="Calibri"/>
                <a:cs typeface="Calibri"/>
                <a:sym typeface="Calibri"/>
              </a:rPr>
              <a:t>Not</a:t>
            </a:r>
            <a:r>
              <a:rPr lang="en-US" sz="3200">
                <a:solidFill>
                  <a:schemeClr val="lt1"/>
                </a:solidFill>
                <a:latin typeface="Calibri"/>
                <a:ea typeface="Calibri"/>
                <a:cs typeface="Calibri"/>
                <a:sym typeface="Calibri"/>
              </a:rPr>
              <a:t> </a:t>
            </a:r>
            <a:r>
              <a:rPr b="1" lang="en-US" sz="3200">
                <a:solidFill>
                  <a:schemeClr val="lt1"/>
                </a:solidFill>
                <a:latin typeface="Calibri"/>
                <a:ea typeface="Calibri"/>
                <a:cs typeface="Calibri"/>
                <a:sym typeface="Calibri"/>
              </a:rPr>
              <a:t>Significant</a:t>
            </a:r>
            <a:r>
              <a:rPr lang="en-US" sz="3200">
                <a:solidFill>
                  <a:schemeClr val="lt1"/>
                </a:solidFill>
                <a:latin typeface="Calibri"/>
                <a:ea typeface="Calibri"/>
                <a:cs typeface="Calibri"/>
                <a:sym typeface="Calibri"/>
              </a:rPr>
              <a:t> for Determining Price</a:t>
            </a:r>
            <a:endParaRPr b="0" i="0" sz="1400" u="none" cap="none" strike="noStrike">
              <a:solidFill>
                <a:srgbClr val="000000"/>
              </a:solidFill>
              <a:latin typeface="Arial"/>
              <a:ea typeface="Arial"/>
              <a:cs typeface="Arial"/>
              <a:sym typeface="Arial"/>
            </a:endParaRPr>
          </a:p>
        </p:txBody>
      </p:sp>
      <p:sp>
        <p:nvSpPr>
          <p:cNvPr id="672" name="Google Shape;672;p50"/>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Single Factor ANOVA for Hour</a:t>
            </a:r>
            <a:endParaRPr b="1" i="0" sz="1600" u="none" cap="none" strike="noStrike">
              <a:solidFill>
                <a:srgbClr val="000000"/>
              </a:solidFill>
            </a:endParaRPr>
          </a:p>
        </p:txBody>
      </p:sp>
      <p:cxnSp>
        <p:nvCxnSpPr>
          <p:cNvPr id="673" name="Google Shape;673;p50"/>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674" name="Google Shape;674;p50"/>
          <p:cNvGraphicFramePr/>
          <p:nvPr/>
        </p:nvGraphicFramePr>
        <p:xfrm>
          <a:off x="5100425" y="1992700"/>
          <a:ext cx="3000000" cy="3000000"/>
        </p:xfrm>
        <a:graphic>
          <a:graphicData uri="http://schemas.openxmlformats.org/drawingml/2006/table">
            <a:tbl>
              <a:tblPr>
                <a:noFill/>
                <a:tableStyleId>{84C0CC7E-1703-45E5-9905-86835EA934C1}</a:tableStyleId>
              </a:tblPr>
              <a:tblGrid>
                <a:gridCol w="1333850"/>
                <a:gridCol w="1257175"/>
                <a:gridCol w="1349175"/>
                <a:gridCol w="1349175"/>
                <a:gridCol w="1349175"/>
              </a:tblGrid>
              <a:tr h="271875">
                <a:tc>
                  <a:txBody>
                    <a:bodyPr/>
                    <a:lstStyle/>
                    <a:p>
                      <a:pPr indent="0" lvl="0" marL="0" rtl="0" algn="l">
                        <a:spcBef>
                          <a:spcPts val="0"/>
                        </a:spcBef>
                        <a:spcAft>
                          <a:spcPts val="0"/>
                        </a:spcAft>
                        <a:buNone/>
                      </a:pPr>
                      <a:r>
                        <a:rPr lang="en-US" sz="1500">
                          <a:latin typeface="Calibri"/>
                          <a:ea typeface="Calibri"/>
                          <a:cs typeface="Calibri"/>
                          <a:sym typeface="Calibri"/>
                        </a:rPr>
                        <a:t>SUMMARY</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776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Groups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Count</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Sum</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Average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Variance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7625">
                <a:tc>
                  <a:txBody>
                    <a:bodyPr/>
                    <a:lstStyle/>
                    <a:p>
                      <a:pPr indent="0" lvl="0" marL="0" rtl="0" algn="ctr">
                        <a:spcBef>
                          <a:spcPts val="0"/>
                        </a:spcBef>
                        <a:spcAft>
                          <a:spcPts val="0"/>
                        </a:spcAft>
                        <a:buNone/>
                      </a:pPr>
                      <a:r>
                        <a:rPr lang="en-US" sz="1500">
                          <a:latin typeface="Calibri"/>
                          <a:ea typeface="Calibri"/>
                          <a:cs typeface="Calibri"/>
                          <a:sym typeface="Calibri"/>
                        </a:rPr>
                        <a:t>0</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29872</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495121.50</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16.57</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87.69</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77625">
                <a:tc>
                  <a:txBody>
                    <a:bodyPr/>
                    <a:lstStyle/>
                    <a:p>
                      <a:pPr indent="0" lvl="0" marL="0" rtl="0" algn="ctr">
                        <a:spcBef>
                          <a:spcPts val="0"/>
                        </a:spcBef>
                        <a:spcAft>
                          <a:spcPts val="0"/>
                        </a:spcAft>
                        <a:buNone/>
                      </a:pPr>
                      <a:r>
                        <a:rPr lang="en-US" sz="1500">
                          <a:latin typeface="Calibri"/>
                          <a:ea typeface="Calibri"/>
                          <a:cs typeface="Calibri"/>
                          <a:sym typeface="Calibri"/>
                        </a:rPr>
                        <a:t>1</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26310</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434477.50</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16.51</a:t>
                      </a:r>
                      <a:endParaRPr b="1"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87.12</a:t>
                      </a:r>
                      <a:endParaRPr sz="1500">
                        <a:latin typeface="Calibri"/>
                        <a:ea typeface="Calibri"/>
                        <a:cs typeface="Calibri"/>
                        <a:sym typeface="Calibri"/>
                      </a:endParaRPr>
                    </a:p>
                  </a:txBody>
                  <a:tcPr marT="9525" marB="91425" marR="9525" marL="9525" anchor="b"/>
                </a:tc>
              </a:tr>
              <a:tr h="277625">
                <a:tc>
                  <a:txBody>
                    <a:bodyPr/>
                    <a:lstStyle/>
                    <a:p>
                      <a:pPr indent="0" lvl="0" marL="0" rtl="0" algn="ctr">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US" sz="1500">
                          <a:solidFill>
                            <a:schemeClr val="dk1"/>
                          </a:solidFill>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graphicFrame>
        <p:nvGraphicFramePr>
          <p:cNvPr id="675" name="Google Shape;675;p50"/>
          <p:cNvGraphicFramePr/>
          <p:nvPr/>
        </p:nvGraphicFramePr>
        <p:xfrm>
          <a:off x="5100425" y="4054175"/>
          <a:ext cx="3000000" cy="3000000"/>
        </p:xfrm>
        <a:graphic>
          <a:graphicData uri="http://schemas.openxmlformats.org/drawingml/2006/table">
            <a:tbl>
              <a:tblPr>
                <a:noFill/>
                <a:tableStyleId>{84C0CC7E-1703-45E5-9905-86835EA934C1}</a:tableStyleId>
              </a:tblPr>
              <a:tblGrid>
                <a:gridCol w="2081200"/>
                <a:gridCol w="1321625"/>
                <a:gridCol w="926675"/>
                <a:gridCol w="1336825"/>
                <a:gridCol w="972225"/>
              </a:tblGrid>
              <a:tr h="360025">
                <a:tc>
                  <a:txBody>
                    <a:bodyPr/>
                    <a:lstStyle/>
                    <a:p>
                      <a:pPr indent="0" lvl="0" marL="0" rtl="0" algn="l">
                        <a:spcBef>
                          <a:spcPts val="0"/>
                        </a:spcBef>
                        <a:spcAft>
                          <a:spcPts val="0"/>
                        </a:spcAft>
                        <a:buNone/>
                      </a:pPr>
                      <a:r>
                        <a:rPr lang="en-US" sz="1500">
                          <a:latin typeface="Calibri"/>
                          <a:ea typeface="Calibri"/>
                          <a:cs typeface="Calibri"/>
                          <a:sym typeface="Calibri"/>
                        </a:rPr>
                        <a:t>ANOVA</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525" marB="91425" marR="9525" marL="9525" anchor="b">
                    <a:lnB cap="flat" cmpd="sng" w="12650">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Source of Variation</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SS</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df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F</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US" sz="1500">
                          <a:latin typeface="Calibri"/>
                          <a:ea typeface="Calibri"/>
                          <a:cs typeface="Calibri"/>
                          <a:sym typeface="Calibri"/>
                        </a:rPr>
                        <a:t>P-value</a:t>
                      </a:r>
                      <a:endParaRPr i="1" sz="1500">
                        <a:latin typeface="Calibri"/>
                        <a:ea typeface="Calibri"/>
                        <a:cs typeface="Calibri"/>
                        <a:sym typeface="Calibri"/>
                      </a:endParaRPr>
                    </a:p>
                  </a:txBody>
                  <a:tcPr marT="9525" marB="91425" marR="9525" marL="9525" anchor="b">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Between Groups</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898.61</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23</a:t>
                      </a:r>
                      <a:endParaRPr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0.45</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b="1" lang="en-US" sz="1500">
                          <a:latin typeface="Calibri"/>
                          <a:ea typeface="Calibri"/>
                          <a:cs typeface="Calibri"/>
                          <a:sym typeface="Calibri"/>
                        </a:rPr>
                        <a:t>0.99</a:t>
                      </a:r>
                      <a:endParaRPr b="1" sz="1500">
                        <a:latin typeface="Calibri"/>
                        <a:ea typeface="Calibri"/>
                        <a:cs typeface="Calibri"/>
                        <a:sym typeface="Calibri"/>
                      </a:endParaRPr>
                    </a:p>
                  </a:txBody>
                  <a:tcPr marT="9525" marB="91425" marR="9525" marL="9525" anchor="b">
                    <a:lnT cap="flat" cmpd="sng" w="9525">
                      <a:solidFill>
                        <a:srgbClr val="000000"/>
                      </a:solidFill>
                      <a:prstDash val="solid"/>
                      <a:round/>
                      <a:headEnd len="sm" w="sm" type="none"/>
                      <a:tailEnd len="sm" w="sm" type="none"/>
                    </a:lnT>
                  </a:tcPr>
                </a:tc>
              </a:tr>
              <a:tr h="200025">
                <a:tc>
                  <a:txBody>
                    <a:bodyPr/>
                    <a:lstStyle/>
                    <a:p>
                      <a:pPr indent="0" lvl="0" marL="0" rtl="0" algn="l">
                        <a:spcBef>
                          <a:spcPts val="0"/>
                        </a:spcBef>
                        <a:spcAft>
                          <a:spcPts val="0"/>
                        </a:spcAft>
                        <a:buNone/>
                      </a:pPr>
                      <a:r>
                        <a:rPr lang="en-US" sz="1500">
                          <a:latin typeface="Calibri"/>
                          <a:ea typeface="Calibri"/>
                          <a:cs typeface="Calibri"/>
                          <a:sym typeface="Calibri"/>
                        </a:rPr>
                        <a:t>Within Groups</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55466984.76</a:t>
                      </a:r>
                      <a:endParaRPr sz="15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637952</a:t>
                      </a:r>
                      <a:endParaRPr sz="1500">
                        <a:latin typeface="Calibri"/>
                        <a:ea typeface="Calibri"/>
                        <a:cs typeface="Calibri"/>
                        <a:sym typeface="Calibri"/>
                      </a:endParaRPr>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360025">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c>
                  <a:txBody>
                    <a:bodyPr/>
                    <a:lstStyle/>
                    <a:p>
                      <a:pPr indent="0" lvl="0" marL="0" rtl="0" algn="l">
                        <a:spcBef>
                          <a:spcPts val="0"/>
                        </a:spcBef>
                        <a:spcAft>
                          <a:spcPts val="0"/>
                        </a:spcAft>
                        <a:buNone/>
                      </a:pPr>
                      <a:r>
                        <a:t/>
                      </a:r>
                      <a:endParaRPr sz="1700"/>
                    </a:p>
                  </a:txBody>
                  <a:tcPr marT="9525" marB="91425" marR="9525" marL="9525" anchor="b"/>
                </a:tc>
              </a:tr>
              <a:tr h="219075">
                <a:tc>
                  <a:txBody>
                    <a:bodyPr/>
                    <a:lstStyle/>
                    <a:p>
                      <a:pPr indent="0" lvl="0" marL="0" rtl="0" algn="l">
                        <a:spcBef>
                          <a:spcPts val="0"/>
                        </a:spcBef>
                        <a:spcAft>
                          <a:spcPts val="0"/>
                        </a:spcAft>
                        <a:buNone/>
                      </a:pPr>
                      <a:r>
                        <a:rPr lang="en-US" sz="1500">
                          <a:latin typeface="Calibri"/>
                          <a:ea typeface="Calibri"/>
                          <a:cs typeface="Calibri"/>
                          <a:sym typeface="Calibri"/>
                        </a:rPr>
                        <a:t>Total</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55467883.37</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latin typeface="Calibri"/>
                          <a:ea typeface="Calibri"/>
                          <a:cs typeface="Calibri"/>
                          <a:sym typeface="Calibri"/>
                        </a:rPr>
                        <a:t>637975</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 </a:t>
                      </a:r>
                      <a:endParaRPr sz="1500">
                        <a:latin typeface="Calibri"/>
                        <a:ea typeface="Calibri"/>
                        <a:cs typeface="Calibri"/>
                        <a:sym typeface="Calibri"/>
                      </a:endParaRPr>
                    </a:p>
                  </a:txBody>
                  <a:tcPr marT="9525" marB="91425" marR="9525" marL="9525" anchor="b">
                    <a:lnB cap="flat" cmpd="sng" w="12650">
                      <a:solidFill>
                        <a:srgbClr val="000000"/>
                      </a:solidFill>
                      <a:prstDash val="solid"/>
                      <a:round/>
                      <a:headEnd len="sm" w="sm" type="none"/>
                      <a:tailEnd len="sm" w="sm" type="none"/>
                    </a:lnB>
                  </a:tcPr>
                </a:tc>
              </a:tr>
            </a:tbl>
          </a:graphicData>
        </a:graphic>
      </p:graphicFrame>
      <p:sp>
        <p:nvSpPr>
          <p:cNvPr id="676" name="Google Shape;676;p50"/>
          <p:cNvSpPr txBox="1"/>
          <p:nvPr/>
        </p:nvSpPr>
        <p:spPr>
          <a:xfrm>
            <a:off x="534700" y="2104125"/>
            <a:ext cx="4299000" cy="1809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700" u="sng">
                <a:latin typeface="Calibri"/>
                <a:ea typeface="Calibri"/>
                <a:cs typeface="Calibri"/>
                <a:sym typeface="Calibri"/>
              </a:rPr>
              <a:t>Hypotheses:</a:t>
            </a:r>
            <a:endParaRPr sz="1700" u="sng">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0</a:t>
            </a:r>
            <a:r>
              <a:rPr lang="en-US" sz="1700">
                <a:latin typeface="Calibri"/>
                <a:ea typeface="Calibri"/>
                <a:cs typeface="Calibri"/>
                <a:sym typeface="Calibri"/>
              </a:rPr>
              <a:t>: There is no difference in the price by hour of cab ride</a:t>
            </a:r>
            <a:endParaRPr sz="1700">
              <a:latin typeface="Calibri"/>
              <a:ea typeface="Calibri"/>
              <a:cs typeface="Calibri"/>
              <a:sym typeface="Calibri"/>
            </a:endParaRPr>
          </a:p>
          <a:p>
            <a:pPr indent="0" lvl="0" marL="0" marR="0" rtl="0" algn="l">
              <a:lnSpc>
                <a:spcPct val="150000"/>
              </a:lnSpc>
              <a:spcBef>
                <a:spcPts val="0"/>
              </a:spcBef>
              <a:spcAft>
                <a:spcPts val="0"/>
              </a:spcAft>
              <a:buNone/>
            </a:pPr>
            <a:r>
              <a:rPr lang="en-US" sz="1700">
                <a:latin typeface="Calibri"/>
                <a:ea typeface="Calibri"/>
                <a:cs typeface="Calibri"/>
                <a:sym typeface="Calibri"/>
              </a:rPr>
              <a:t>H</a:t>
            </a:r>
            <a:r>
              <a:rPr baseline="-25000" lang="en-US" sz="1700">
                <a:latin typeface="Calibri"/>
                <a:ea typeface="Calibri"/>
                <a:cs typeface="Calibri"/>
                <a:sym typeface="Calibri"/>
              </a:rPr>
              <a:t>a</a:t>
            </a:r>
            <a:r>
              <a:rPr lang="en-US" sz="1700">
                <a:latin typeface="Calibri"/>
                <a:ea typeface="Calibri"/>
                <a:cs typeface="Calibri"/>
                <a:sym typeface="Calibri"/>
              </a:rPr>
              <a:t>: There is difference in the price by hour of cab ride</a:t>
            </a:r>
            <a:endParaRPr sz="1700">
              <a:latin typeface="Calibri"/>
              <a:ea typeface="Calibri"/>
              <a:cs typeface="Calibri"/>
              <a:sym typeface="Calibri"/>
            </a:endParaRPr>
          </a:p>
        </p:txBody>
      </p:sp>
      <p:sp>
        <p:nvSpPr>
          <p:cNvPr id="677" name="Google Shape;677;p50"/>
          <p:cNvSpPr txBox="1"/>
          <p:nvPr/>
        </p:nvSpPr>
        <p:spPr>
          <a:xfrm>
            <a:off x="609600" y="4649975"/>
            <a:ext cx="3810600" cy="15948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chemeClr val="lt1"/>
              </a:buClr>
              <a:buSzPts val="4400"/>
              <a:buFont typeface="Calibri"/>
              <a:buNone/>
            </a:pPr>
            <a:r>
              <a:rPr lang="en-US" sz="1700">
                <a:latin typeface="Calibri"/>
                <a:ea typeface="Calibri"/>
                <a:cs typeface="Calibri"/>
                <a:sym typeface="Calibri"/>
              </a:rPr>
              <a:t>Since the p-value &gt; 0.05, </a:t>
            </a:r>
            <a:r>
              <a:rPr b="1" lang="en-US" sz="1700">
                <a:solidFill>
                  <a:schemeClr val="dk1"/>
                </a:solidFill>
                <a:latin typeface="Calibri"/>
                <a:ea typeface="Calibri"/>
                <a:cs typeface="Calibri"/>
                <a:sym typeface="Calibri"/>
              </a:rPr>
              <a:t>we </a:t>
            </a:r>
            <a:r>
              <a:rPr b="1" lang="en-US" sz="1700">
                <a:solidFill>
                  <a:schemeClr val="dk1"/>
                </a:solidFill>
                <a:latin typeface="Calibri"/>
                <a:ea typeface="Calibri"/>
                <a:cs typeface="Calibri"/>
                <a:sym typeface="Calibri"/>
              </a:rPr>
              <a:t>cannot </a:t>
            </a:r>
            <a:r>
              <a:rPr b="1" lang="en-US" sz="1700">
                <a:solidFill>
                  <a:schemeClr val="dk1"/>
                </a:solidFill>
                <a:latin typeface="Calibri"/>
                <a:ea typeface="Calibri"/>
                <a:cs typeface="Calibri"/>
                <a:sym typeface="Calibri"/>
              </a:rPr>
              <a:t>reject the Null Hypothesis</a:t>
            </a:r>
            <a:r>
              <a:rPr lang="en-US" sz="1700">
                <a:solidFill>
                  <a:schemeClr val="dk1"/>
                </a:solidFill>
                <a:latin typeface="Calibri"/>
                <a:ea typeface="Calibri"/>
                <a:cs typeface="Calibri"/>
                <a:sym typeface="Calibri"/>
              </a:rPr>
              <a:t> and conclude that </a:t>
            </a:r>
            <a:r>
              <a:rPr b="1" lang="en-US" sz="1700">
                <a:latin typeface="Calibri"/>
                <a:ea typeface="Calibri"/>
                <a:cs typeface="Calibri"/>
                <a:sym typeface="Calibri"/>
              </a:rPr>
              <a:t>Hour of Cab Ride</a:t>
            </a:r>
            <a:r>
              <a:rPr b="1" lang="en-US" sz="1700">
                <a:latin typeface="Calibri"/>
                <a:ea typeface="Calibri"/>
                <a:cs typeface="Calibri"/>
                <a:sym typeface="Calibri"/>
              </a:rPr>
              <a:t> </a:t>
            </a:r>
            <a:r>
              <a:rPr lang="en-US" sz="1700">
                <a:latin typeface="Calibri"/>
                <a:ea typeface="Calibri"/>
                <a:cs typeface="Calibri"/>
                <a:sym typeface="Calibri"/>
              </a:rPr>
              <a:t>alone is </a:t>
            </a:r>
            <a:r>
              <a:rPr b="1" lang="en-US" sz="1700">
                <a:latin typeface="Calibri"/>
                <a:ea typeface="Calibri"/>
                <a:cs typeface="Calibri"/>
                <a:sym typeface="Calibri"/>
              </a:rPr>
              <a:t>not a significant feature</a:t>
            </a:r>
            <a:r>
              <a:rPr lang="en-US" sz="1700">
                <a:latin typeface="Calibri"/>
                <a:ea typeface="Calibri"/>
                <a:cs typeface="Calibri"/>
                <a:sym typeface="Calibri"/>
              </a:rPr>
              <a:t> for determining the price of the cab ride</a:t>
            </a:r>
            <a:endParaRPr b="0" i="0" sz="1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1"/>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83" name="Google Shape;683;p51"/>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4" name="Google Shape;684;p51"/>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85" name="Google Shape;685;p51"/>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Final Selected Variables</a:t>
            </a:r>
            <a:endParaRPr b="0" i="0" sz="1400" u="none" cap="none" strike="noStrike">
              <a:solidFill>
                <a:srgbClr val="000000"/>
              </a:solidFill>
              <a:latin typeface="Arial"/>
              <a:ea typeface="Arial"/>
              <a:cs typeface="Arial"/>
              <a:sym typeface="Arial"/>
            </a:endParaRPr>
          </a:p>
        </p:txBody>
      </p:sp>
      <p:sp>
        <p:nvSpPr>
          <p:cNvPr id="686" name="Google Shape;686;p51"/>
          <p:cNvSpPr txBox="1"/>
          <p:nvPr/>
        </p:nvSpPr>
        <p:spPr>
          <a:xfrm>
            <a:off x="609600" y="1131075"/>
            <a:ext cx="3676500" cy="53850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hour_6</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hour_13</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dayOfWeek_Tuesday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moonPhase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hour_22</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cloudCover</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temperature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hour_9</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short_summary_Rain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name_UberPool</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dayOfWeek_Thursday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short_summary_Drizzle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hour_3</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name_Shared</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windBearing</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dayOfWeek_Saturday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temperatureMinTime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dayOfWeek_Monday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short_summary_PartlyCloudy</a:t>
            </a:r>
            <a:endParaRPr sz="1800">
              <a:solidFill>
                <a:schemeClr val="dk1"/>
              </a:solidFill>
              <a:latin typeface="Calibri"/>
              <a:ea typeface="Calibri"/>
              <a:cs typeface="Calibri"/>
              <a:sym typeface="Calibri"/>
            </a:endParaRPr>
          </a:p>
        </p:txBody>
      </p:sp>
      <p:sp>
        <p:nvSpPr>
          <p:cNvPr id="687" name="Google Shape;687;p51"/>
          <p:cNvSpPr txBox="1"/>
          <p:nvPr/>
        </p:nvSpPr>
        <p:spPr>
          <a:xfrm>
            <a:off x="4766250" y="1131075"/>
            <a:ext cx="3676500" cy="53850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name_BlackSUV</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hour_17</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name_LuxBlackXL</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short_summary_PossibleDrizzle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distance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dayOfWeek_Wednesday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hour_14</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hour_12</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short_summary_Foggy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temperatureLow</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hour_15</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hour_7</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name_UberXL</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windSpeed</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hour_5</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name_WAV</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price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short_summary_LightRain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short_summary_MostlyCloudy</a:t>
            </a:r>
            <a:endParaRPr sz="1800">
              <a:solidFill>
                <a:schemeClr val="dk1"/>
              </a:solidFill>
              <a:latin typeface="Calibri"/>
              <a:ea typeface="Calibri"/>
              <a:cs typeface="Calibri"/>
              <a:sym typeface="Calibri"/>
            </a:endParaRPr>
          </a:p>
        </p:txBody>
      </p:sp>
      <p:sp>
        <p:nvSpPr>
          <p:cNvPr id="688" name="Google Shape;688;p51"/>
          <p:cNvSpPr txBox="1"/>
          <p:nvPr/>
        </p:nvSpPr>
        <p:spPr>
          <a:xfrm>
            <a:off x="8922900" y="1131075"/>
            <a:ext cx="2659500" cy="5385000"/>
          </a:xfrm>
          <a:prstGeom prst="rect">
            <a:avLst/>
          </a:prstGeom>
          <a:noFill/>
          <a:ln>
            <a:noFill/>
          </a:ln>
        </p:spPr>
        <p:txBody>
          <a:bodyPr anchorCtr="0" anchor="t" bIns="0" lIns="0" spcFirstLastPara="1" rIns="0" wrap="square" tIns="0">
            <a:noAutofit/>
          </a:bodyPr>
          <a:lstStyle/>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name_Lux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name_UberX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hour_21</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name_LuxBlack</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dayOfWeek_Sunday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hour_4</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hour_10</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hour_8</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name_Lyft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hour_20</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hour_18</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hour_11</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name_LyftXL</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hour_23</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hour_2</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hour_16</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hour_19</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2"/>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694" name="Google Shape;694;p52"/>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5" name="Google Shape;695;p52"/>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696" name="Google Shape;696;p52"/>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Variables Removed due to high correlation</a:t>
            </a:r>
            <a:endParaRPr b="0" i="0" sz="1400" u="none" cap="none" strike="noStrike">
              <a:solidFill>
                <a:srgbClr val="000000"/>
              </a:solidFill>
              <a:latin typeface="Arial"/>
              <a:ea typeface="Arial"/>
              <a:cs typeface="Arial"/>
              <a:sym typeface="Arial"/>
            </a:endParaRPr>
          </a:p>
        </p:txBody>
      </p:sp>
      <p:sp>
        <p:nvSpPr>
          <p:cNvPr id="697" name="Google Shape;697;p52"/>
          <p:cNvSpPr txBox="1"/>
          <p:nvPr/>
        </p:nvSpPr>
        <p:spPr>
          <a:xfrm>
            <a:off x="1011475" y="1365025"/>
            <a:ext cx="3676500" cy="5385000"/>
          </a:xfrm>
          <a:prstGeom prst="rect">
            <a:avLst/>
          </a:prstGeom>
          <a:no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sunsetTime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sunriseTim</a:t>
            </a:r>
            <a:r>
              <a:rPr lang="en-US"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apparentTemperatureHighTime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apparentTemperatureMaxTime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apparentTemperatureLowTime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apparentTemperatureLow</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apparentTemperatureMin</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apparentTemperatureHigh</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apparentTemperatureMax</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windGust</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52"/>
          <p:cNvSpPr txBox="1"/>
          <p:nvPr/>
        </p:nvSpPr>
        <p:spPr>
          <a:xfrm>
            <a:off x="6413525" y="1212625"/>
            <a:ext cx="4767000" cy="453390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temperatureMaxTime</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temperatureMax</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precipProbability</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humidity</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pressure</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precipIntensityMax</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dewPoint</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temperatureHigh</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temperatureMin</a:t>
            </a:r>
            <a:endParaRPr sz="1800">
              <a:solidFill>
                <a:schemeClr val="dk1"/>
              </a:solidFill>
              <a:latin typeface="Calibri"/>
              <a:ea typeface="Calibri"/>
              <a:cs typeface="Calibri"/>
              <a:sym typeface="Calibri"/>
            </a:endParaRPr>
          </a:p>
          <a:p>
            <a:pPr indent="-285750" lvl="0" marL="28575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apparentTemperatureMinTime</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3"/>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04" name="Google Shape;704;p53"/>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5" name="Google Shape;705;p53"/>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706" name="Google Shape;706;p53"/>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Variables Removed due to high VIF</a:t>
            </a:r>
            <a:endParaRPr b="0" i="0" sz="1400" u="none" cap="none" strike="noStrike">
              <a:solidFill>
                <a:srgbClr val="000000"/>
              </a:solidFill>
              <a:latin typeface="Arial"/>
              <a:ea typeface="Arial"/>
              <a:cs typeface="Arial"/>
              <a:sym typeface="Arial"/>
            </a:endParaRPr>
          </a:p>
        </p:txBody>
      </p:sp>
      <p:sp>
        <p:nvSpPr>
          <p:cNvPr id="707" name="Google Shape;707;p53"/>
          <p:cNvSpPr txBox="1"/>
          <p:nvPr/>
        </p:nvSpPr>
        <p:spPr>
          <a:xfrm>
            <a:off x="885625" y="1409708"/>
            <a:ext cx="8543100" cy="4185900"/>
          </a:xfrm>
          <a:prstGeom prst="rect">
            <a:avLst/>
          </a:prstGeom>
          <a:no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cab_type_Uber</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short_summary_Overcast</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precipIntensity</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temperatureLowTime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uvIndex</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ozone</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visibility</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temperatureHighTime</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60" name="Google Shape;160;p18"/>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8"/>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162" name="Google Shape;162;p18"/>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Framing the Right Questions</a:t>
            </a:r>
            <a:endParaRPr b="0" i="0" sz="1400" u="none" cap="none" strike="noStrike">
              <a:solidFill>
                <a:srgbClr val="000000"/>
              </a:solidFill>
              <a:latin typeface="Arial"/>
              <a:ea typeface="Arial"/>
              <a:cs typeface="Arial"/>
              <a:sym typeface="Arial"/>
            </a:endParaRPr>
          </a:p>
        </p:txBody>
      </p:sp>
      <p:sp>
        <p:nvSpPr>
          <p:cNvPr id="163" name="Google Shape;163;p18"/>
          <p:cNvSpPr txBox="1"/>
          <p:nvPr/>
        </p:nvSpPr>
        <p:spPr>
          <a:xfrm>
            <a:off x="534700" y="1984750"/>
            <a:ext cx="10834500" cy="4393200"/>
          </a:xfrm>
          <a:prstGeom prst="rect">
            <a:avLst/>
          </a:prstGeom>
          <a:noFill/>
          <a:ln>
            <a:noFill/>
          </a:ln>
        </p:spPr>
        <p:txBody>
          <a:bodyPr anchorCtr="0" anchor="t" bIns="0" lIns="0" spcFirstLastPara="1" rIns="0" wrap="square" tIns="0">
            <a:no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are the reasons for the success of Uber over Lyft?</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Is there an overall difference in the cab prices of Uber and Lyft? </a:t>
            </a:r>
            <a:endParaRPr sz="1800">
              <a:solidFill>
                <a:schemeClr val="dk1"/>
              </a:solidFill>
              <a:latin typeface="Calibri"/>
              <a:ea typeface="Calibri"/>
              <a:cs typeface="Calibri"/>
              <a:sym typeface="Calibri"/>
            </a:endParaRPr>
          </a:p>
          <a:p>
            <a:pPr indent="-342900" lvl="1" marL="91440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yes, which one is more economical? </a:t>
            </a:r>
            <a:endParaRPr sz="1800">
              <a:solidFill>
                <a:schemeClr val="dk1"/>
              </a:solidFill>
              <a:latin typeface="Calibri"/>
              <a:ea typeface="Calibri"/>
              <a:cs typeface="Calibri"/>
              <a:sym typeface="Calibri"/>
            </a:endParaRPr>
          </a:p>
          <a:p>
            <a:pPr indent="-342900" lvl="1" marL="9144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Is the difference statistically significant?</a:t>
            </a:r>
            <a:endParaRPr sz="1800">
              <a:solidFill>
                <a:schemeClr val="dk1"/>
              </a:solidFill>
              <a:latin typeface="Calibri"/>
              <a:ea typeface="Calibri"/>
              <a:cs typeface="Calibri"/>
              <a:sym typeface="Calibri"/>
            </a:endParaRPr>
          </a:p>
          <a:p>
            <a:pPr indent="0" lvl="0" marL="91440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 does weather play a role in the pricing of cab rides?</a:t>
            </a:r>
            <a:endParaRPr sz="1800">
              <a:solidFill>
                <a:schemeClr val="dk1"/>
              </a:solidFill>
              <a:latin typeface="Calibri"/>
              <a:ea typeface="Calibri"/>
              <a:cs typeface="Calibri"/>
              <a:sym typeface="Calibri"/>
            </a:endParaRPr>
          </a:p>
          <a:p>
            <a:pPr indent="-342900" lvl="1" marL="9144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Is the effect of weather conditions different for Uber and Lyft?</a:t>
            </a:r>
            <a:endParaRPr sz="1800">
              <a:solidFill>
                <a:schemeClr val="dk1"/>
              </a:solidFill>
              <a:latin typeface="Calibri"/>
              <a:ea typeface="Calibri"/>
              <a:cs typeface="Calibri"/>
              <a:sym typeface="Calibri"/>
            </a:endParaRPr>
          </a:p>
          <a:p>
            <a:pPr indent="0" lvl="0" marL="91440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 order to help a customer to achieve the lowest price for cab rides, what should be the recommendations?</a:t>
            </a:r>
            <a:endParaRPr sz="1800">
              <a:solidFill>
                <a:schemeClr val="dk1"/>
              </a:solidFill>
              <a:latin typeface="Calibri"/>
              <a:ea typeface="Calibri"/>
              <a:cs typeface="Calibri"/>
              <a:sym typeface="Calibri"/>
            </a:endParaRPr>
          </a:p>
        </p:txBody>
      </p:sp>
      <p:sp>
        <p:nvSpPr>
          <p:cNvPr id="164" name="Google Shape;164;p18"/>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Using Cab Rides data to answer the following questions</a:t>
            </a:r>
            <a:endParaRPr b="1" i="0" sz="1600" u="none" cap="none" strike="noStrike">
              <a:solidFill>
                <a:srgbClr val="000000"/>
              </a:solidFill>
            </a:endParaRPr>
          </a:p>
        </p:txBody>
      </p:sp>
      <p:cxnSp>
        <p:nvCxnSpPr>
          <p:cNvPr id="165" name="Google Shape;165;p18"/>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166" name="Google Shape;166;p18"/>
          <p:cNvPicPr preferRelativeResize="0"/>
          <p:nvPr/>
        </p:nvPicPr>
        <p:blipFill rotWithShape="1">
          <a:blip r:embed="rId3">
            <a:alphaModFix amt="71000"/>
          </a:blip>
          <a:srcRect b="0" l="30447" r="26655" t="0"/>
          <a:stretch/>
        </p:blipFill>
        <p:spPr>
          <a:xfrm>
            <a:off x="9799075" y="1955000"/>
            <a:ext cx="1944825" cy="3400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4"/>
          <p:cNvSpPr txBox="1"/>
          <p:nvPr>
            <p:ph idx="12" type="sldNum"/>
          </p:nvPr>
        </p:nvSpPr>
        <p:spPr>
          <a:xfrm>
            <a:off x="11677650" y="6384925"/>
            <a:ext cx="395288"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13" name="Google Shape;713;p54"/>
          <p:cNvSpPr/>
          <p:nvPr/>
        </p:nvSpPr>
        <p:spPr>
          <a:xfrm>
            <a:off x="11508068" y="6244824"/>
            <a:ext cx="586815" cy="526105"/>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4" name="Google Shape;714;p54"/>
          <p:cNvSpPr txBox="1"/>
          <p:nvPr/>
        </p:nvSpPr>
        <p:spPr>
          <a:xfrm>
            <a:off x="11677650" y="6384925"/>
            <a:ext cx="395288"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715" name="Google Shape;715;p54"/>
          <p:cNvSpPr txBox="1"/>
          <p:nvPr/>
        </p:nvSpPr>
        <p:spPr>
          <a:xfrm>
            <a:off x="464228" y="1270479"/>
            <a:ext cx="67034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Market Share</a:t>
            </a:r>
            <a:endParaRPr b="1" i="0" sz="1600" u="none" cap="none" strike="noStrike">
              <a:solidFill>
                <a:srgbClr val="000000"/>
              </a:solidFill>
            </a:endParaRPr>
          </a:p>
        </p:txBody>
      </p:sp>
      <p:sp>
        <p:nvSpPr>
          <p:cNvPr id="716" name="Google Shape;716;p54"/>
          <p:cNvSpPr/>
          <p:nvPr/>
        </p:nvSpPr>
        <p:spPr>
          <a:xfrm>
            <a:off x="0" y="0"/>
            <a:ext cx="12192000" cy="925417"/>
          </a:xfrm>
          <a:prstGeom prst="rect">
            <a:avLst/>
          </a:prstGeom>
          <a:gradFill>
            <a:gsLst>
              <a:gs pos="0">
                <a:srgbClr val="405666"/>
              </a:gs>
              <a:gs pos="100000">
                <a:srgbClr val="7F7F7F"/>
              </a:gs>
            </a:gsLst>
            <a:lin ang="2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	Market Share</a:t>
            </a:r>
            <a:endParaRPr sz="3200">
              <a:solidFill>
                <a:schemeClr val="lt1"/>
              </a:solidFill>
              <a:latin typeface="Calibri"/>
              <a:ea typeface="Calibri"/>
              <a:cs typeface="Calibri"/>
              <a:sym typeface="Calibri"/>
            </a:endParaRPr>
          </a:p>
        </p:txBody>
      </p:sp>
      <p:sp>
        <p:nvSpPr>
          <p:cNvPr id="717" name="Google Shape;717;p54"/>
          <p:cNvSpPr txBox="1"/>
          <p:nvPr/>
        </p:nvSpPr>
        <p:spPr>
          <a:xfrm>
            <a:off x="534703" y="6382554"/>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US" sz="1300">
                <a:solidFill>
                  <a:schemeClr val="dk1"/>
                </a:solidFill>
                <a:latin typeface="Calibri"/>
                <a:ea typeface="Calibri"/>
                <a:cs typeface="Calibri"/>
                <a:sym typeface="Calibri"/>
              </a:rPr>
              <a:t>Source: </a:t>
            </a:r>
            <a:r>
              <a:rPr lang="en-US" sz="1300" u="sng">
                <a:solidFill>
                  <a:schemeClr val="hlink"/>
                </a:solidFill>
                <a:latin typeface="Calibri"/>
                <a:ea typeface="Calibri"/>
                <a:cs typeface="Calibri"/>
                <a:sym typeface="Calibri"/>
                <a:hlinkClick r:id="rId3"/>
              </a:rPr>
              <a:t>https://secondmeasure.com/datapoints/rideshare-industry-overview/</a:t>
            </a:r>
            <a:r>
              <a:rPr lang="en-US" sz="1300">
                <a:solidFill>
                  <a:schemeClr val="dk1"/>
                </a:solidFill>
                <a:latin typeface="Calibri"/>
                <a:ea typeface="Calibri"/>
                <a:cs typeface="Calibri"/>
                <a:sym typeface="Calibri"/>
              </a:rPr>
              <a:t> </a:t>
            </a:r>
            <a:endParaRPr b="0" i="0" sz="900" u="none" cap="none" strike="noStrike">
              <a:solidFill>
                <a:srgbClr val="000000"/>
              </a:solidFill>
              <a:latin typeface="Arial"/>
              <a:ea typeface="Arial"/>
              <a:cs typeface="Arial"/>
              <a:sym typeface="Arial"/>
            </a:endParaRPr>
          </a:p>
        </p:txBody>
      </p:sp>
      <p:pic>
        <p:nvPicPr>
          <p:cNvPr id="718" name="Google Shape;718;p54"/>
          <p:cNvPicPr preferRelativeResize="0"/>
          <p:nvPr/>
        </p:nvPicPr>
        <p:blipFill rotWithShape="1">
          <a:blip r:embed="rId4">
            <a:alphaModFix/>
          </a:blip>
          <a:srcRect b="13515" l="0" r="16373" t="13111"/>
          <a:stretch/>
        </p:blipFill>
        <p:spPr>
          <a:xfrm>
            <a:off x="1968750" y="2506575"/>
            <a:ext cx="7449249" cy="3663825"/>
          </a:xfrm>
          <a:prstGeom prst="rect">
            <a:avLst/>
          </a:prstGeom>
          <a:noFill/>
          <a:ln>
            <a:noFill/>
          </a:ln>
        </p:spPr>
      </p:pic>
      <p:sp>
        <p:nvSpPr>
          <p:cNvPr id="719" name="Google Shape;719;p54"/>
          <p:cNvSpPr txBox="1"/>
          <p:nvPr/>
        </p:nvSpPr>
        <p:spPr>
          <a:xfrm>
            <a:off x="4164776" y="1888538"/>
            <a:ext cx="41127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chemeClr val="dk1"/>
                </a:solidFill>
                <a:latin typeface="Calibri"/>
                <a:ea typeface="Calibri"/>
                <a:cs typeface="Calibri"/>
                <a:sym typeface="Calibri"/>
              </a:rPr>
              <a:t>Monthly Sales for Uber and Lyft in the U.S.</a:t>
            </a:r>
            <a:endParaRPr b="0" i="0" sz="1300" u="none" cap="none" strike="noStrike">
              <a:solidFill>
                <a:srgbClr val="000000"/>
              </a:solidFill>
              <a:latin typeface="Arial"/>
              <a:ea typeface="Arial"/>
              <a:cs typeface="Arial"/>
              <a:sym typeface="Arial"/>
            </a:endParaRPr>
          </a:p>
        </p:txBody>
      </p:sp>
      <p:sp>
        <p:nvSpPr>
          <p:cNvPr id="720" name="Google Shape;720;p54"/>
          <p:cNvSpPr txBox="1"/>
          <p:nvPr/>
        </p:nvSpPr>
        <p:spPr>
          <a:xfrm>
            <a:off x="9418000" y="4794600"/>
            <a:ext cx="1539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rgbClr val="B45F06"/>
                </a:solidFill>
                <a:latin typeface="Calibri"/>
                <a:ea typeface="Calibri"/>
                <a:cs typeface="Calibri"/>
                <a:sym typeface="Calibri"/>
              </a:rPr>
              <a:t>Lyft 29%</a:t>
            </a:r>
            <a:endParaRPr b="0" i="0" sz="1300" u="none" cap="none" strike="noStrike">
              <a:solidFill>
                <a:srgbClr val="B45F06"/>
              </a:solidFill>
              <a:latin typeface="Arial"/>
              <a:ea typeface="Arial"/>
              <a:cs typeface="Arial"/>
              <a:sym typeface="Arial"/>
            </a:endParaRPr>
          </a:p>
        </p:txBody>
      </p:sp>
      <p:sp>
        <p:nvSpPr>
          <p:cNvPr id="721" name="Google Shape;721;p54"/>
          <p:cNvSpPr txBox="1"/>
          <p:nvPr/>
        </p:nvSpPr>
        <p:spPr>
          <a:xfrm>
            <a:off x="9418000" y="5233275"/>
            <a:ext cx="1539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rgbClr val="1C4587"/>
                </a:solidFill>
                <a:latin typeface="Calibri"/>
                <a:ea typeface="Calibri"/>
                <a:cs typeface="Calibri"/>
                <a:sym typeface="Calibri"/>
              </a:rPr>
              <a:t>Uber</a:t>
            </a:r>
            <a:r>
              <a:rPr lang="en-US" sz="1700">
                <a:solidFill>
                  <a:srgbClr val="1C4587"/>
                </a:solidFill>
                <a:latin typeface="Calibri"/>
                <a:ea typeface="Calibri"/>
                <a:cs typeface="Calibri"/>
                <a:sym typeface="Calibri"/>
              </a:rPr>
              <a:t> 71%</a:t>
            </a:r>
            <a:endParaRPr b="0" i="0" sz="1300" u="none" cap="none" strike="noStrike">
              <a:solidFill>
                <a:srgbClr val="1C4587"/>
              </a:solidFill>
              <a:latin typeface="Arial"/>
              <a:ea typeface="Arial"/>
              <a:cs typeface="Arial"/>
              <a:sym typeface="Arial"/>
            </a:endParaRPr>
          </a:p>
        </p:txBody>
      </p:sp>
      <p:sp>
        <p:nvSpPr>
          <p:cNvPr id="722" name="Google Shape;722;p54"/>
          <p:cNvSpPr txBox="1"/>
          <p:nvPr/>
        </p:nvSpPr>
        <p:spPr>
          <a:xfrm>
            <a:off x="9301000" y="4355925"/>
            <a:ext cx="1656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chemeClr val="dk1"/>
                </a:solidFill>
                <a:latin typeface="Calibri"/>
                <a:ea typeface="Calibri"/>
                <a:cs typeface="Calibri"/>
                <a:sym typeface="Calibri"/>
              </a:rPr>
              <a:t>August 2020</a:t>
            </a:r>
            <a:endParaRPr b="0" i="0" sz="1300" u="none" cap="none" strike="noStrike">
              <a:solidFill>
                <a:srgbClr val="000000"/>
              </a:solidFill>
              <a:latin typeface="Arial"/>
              <a:ea typeface="Arial"/>
              <a:cs typeface="Arial"/>
              <a:sym typeface="Arial"/>
            </a:endParaRPr>
          </a:p>
        </p:txBody>
      </p:sp>
      <p:sp>
        <p:nvSpPr>
          <p:cNvPr id="723" name="Google Shape;723;p54"/>
          <p:cNvSpPr txBox="1"/>
          <p:nvPr/>
        </p:nvSpPr>
        <p:spPr>
          <a:xfrm>
            <a:off x="8818250" y="3039900"/>
            <a:ext cx="1771500" cy="526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1500">
                <a:solidFill>
                  <a:schemeClr val="dk1"/>
                </a:solidFill>
                <a:latin typeface="Calibri"/>
                <a:ea typeface="Calibri"/>
                <a:cs typeface="Calibri"/>
                <a:sym typeface="Calibri"/>
              </a:rPr>
              <a:t>COVID-19:</a:t>
            </a:r>
            <a:endParaRPr sz="15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i="1" lang="en-US" sz="1500">
                <a:solidFill>
                  <a:schemeClr val="dk1"/>
                </a:solidFill>
                <a:latin typeface="Calibri"/>
                <a:ea typeface="Calibri"/>
                <a:cs typeface="Calibri"/>
                <a:sym typeface="Calibri"/>
              </a:rPr>
              <a:t>Work From Home</a:t>
            </a:r>
            <a:endParaRPr i="1" sz="1500">
              <a:solidFill>
                <a:schemeClr val="dk1"/>
              </a:solidFill>
              <a:latin typeface="Calibri"/>
              <a:ea typeface="Calibri"/>
              <a:cs typeface="Calibri"/>
              <a:sym typeface="Calibri"/>
            </a:endParaRPr>
          </a:p>
        </p:txBody>
      </p:sp>
      <p:cxnSp>
        <p:nvCxnSpPr>
          <p:cNvPr id="724" name="Google Shape;724;p54"/>
          <p:cNvCxnSpPr/>
          <p:nvPr/>
        </p:nvCxnSpPr>
        <p:spPr>
          <a:xfrm flipH="1">
            <a:off x="8818150" y="3582525"/>
            <a:ext cx="570600" cy="614100"/>
          </a:xfrm>
          <a:prstGeom prst="straightConnector1">
            <a:avLst/>
          </a:prstGeom>
          <a:noFill/>
          <a:ln cap="flat" cmpd="sng" w="9525">
            <a:solidFill>
              <a:schemeClr val="dk2"/>
            </a:solidFill>
            <a:prstDash val="solid"/>
            <a:round/>
            <a:headEnd len="med" w="med" type="none"/>
            <a:tailEnd len="med" w="med" type="triangle"/>
          </a:ln>
        </p:spPr>
      </p:cxnSp>
      <p:cxnSp>
        <p:nvCxnSpPr>
          <p:cNvPr id="725" name="Google Shape;725;p54"/>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55"/>
          <p:cNvPicPr preferRelativeResize="0"/>
          <p:nvPr/>
        </p:nvPicPr>
        <p:blipFill>
          <a:blip r:embed="rId3">
            <a:alphaModFix/>
          </a:blip>
          <a:stretch>
            <a:fillRect/>
          </a:stretch>
        </p:blipFill>
        <p:spPr>
          <a:xfrm>
            <a:off x="151000" y="2582700"/>
            <a:ext cx="6135400" cy="3313850"/>
          </a:xfrm>
          <a:prstGeom prst="rect">
            <a:avLst/>
          </a:prstGeom>
          <a:noFill/>
          <a:ln>
            <a:noFill/>
          </a:ln>
        </p:spPr>
      </p:pic>
      <p:sp>
        <p:nvSpPr>
          <p:cNvPr id="731" name="Google Shape;731;p55"/>
          <p:cNvSpPr txBox="1"/>
          <p:nvPr>
            <p:ph idx="12" type="sldNum"/>
          </p:nvPr>
        </p:nvSpPr>
        <p:spPr>
          <a:xfrm>
            <a:off x="11677650" y="60801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32" name="Google Shape;732;p55"/>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3" name="Google Shape;733;p55"/>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734" name="Google Shape;734;p55"/>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100">
                <a:solidFill>
                  <a:schemeClr val="lt1"/>
                </a:solidFill>
                <a:latin typeface="Calibri"/>
                <a:ea typeface="Calibri"/>
                <a:cs typeface="Calibri"/>
                <a:sym typeface="Calibri"/>
              </a:rPr>
              <a:t>Visibility Plays an Important Role for Lyft but not so much for Uber</a:t>
            </a:r>
            <a:endParaRPr b="0" i="0" sz="1300" u="none" cap="none" strike="noStrike">
              <a:solidFill>
                <a:srgbClr val="000000"/>
              </a:solidFill>
              <a:latin typeface="Arial"/>
              <a:ea typeface="Arial"/>
              <a:cs typeface="Arial"/>
              <a:sym typeface="Arial"/>
            </a:endParaRPr>
          </a:p>
        </p:txBody>
      </p:sp>
      <p:sp>
        <p:nvSpPr>
          <p:cNvPr id="735" name="Google Shape;735;p55"/>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Bivariate: Avg. Price vs. Visibility</a:t>
            </a:r>
            <a:endParaRPr b="1" i="0" sz="1600" u="none" cap="none" strike="noStrike">
              <a:solidFill>
                <a:srgbClr val="000000"/>
              </a:solidFill>
            </a:endParaRPr>
          </a:p>
        </p:txBody>
      </p:sp>
      <p:cxnSp>
        <p:nvCxnSpPr>
          <p:cNvPr id="736" name="Google Shape;736;p55"/>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737" name="Google Shape;737;p55"/>
          <p:cNvPicPr preferRelativeResize="0"/>
          <p:nvPr/>
        </p:nvPicPr>
        <p:blipFill>
          <a:blip r:embed="rId4">
            <a:alphaModFix/>
          </a:blip>
          <a:stretch>
            <a:fillRect/>
          </a:stretch>
        </p:blipFill>
        <p:spPr>
          <a:xfrm>
            <a:off x="5510100" y="2623775"/>
            <a:ext cx="395400" cy="395400"/>
          </a:xfrm>
          <a:prstGeom prst="rect">
            <a:avLst/>
          </a:prstGeom>
          <a:noFill/>
          <a:ln>
            <a:noFill/>
          </a:ln>
        </p:spPr>
      </p:pic>
      <p:pic>
        <p:nvPicPr>
          <p:cNvPr id="738" name="Google Shape;738;p55"/>
          <p:cNvPicPr preferRelativeResize="0"/>
          <p:nvPr/>
        </p:nvPicPr>
        <p:blipFill>
          <a:blip r:embed="rId5">
            <a:alphaModFix/>
          </a:blip>
          <a:stretch>
            <a:fillRect/>
          </a:stretch>
        </p:blipFill>
        <p:spPr>
          <a:xfrm>
            <a:off x="6345710" y="2559638"/>
            <a:ext cx="5486400" cy="3383280"/>
          </a:xfrm>
          <a:prstGeom prst="rect">
            <a:avLst/>
          </a:prstGeom>
          <a:noFill/>
          <a:ln>
            <a:noFill/>
          </a:ln>
        </p:spPr>
      </p:pic>
      <p:sp>
        <p:nvSpPr>
          <p:cNvPr id="739" name="Google Shape;739;p55"/>
          <p:cNvSpPr txBox="1"/>
          <p:nvPr/>
        </p:nvSpPr>
        <p:spPr>
          <a:xfrm>
            <a:off x="1198135" y="5970325"/>
            <a:ext cx="4416900" cy="274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Price decreasing with Increase in Visibility</a:t>
            </a:r>
            <a:endParaRPr sz="1600">
              <a:latin typeface="Calibri"/>
              <a:ea typeface="Calibri"/>
              <a:cs typeface="Calibri"/>
              <a:sym typeface="Calibri"/>
            </a:endParaRPr>
          </a:p>
        </p:txBody>
      </p:sp>
      <p:sp>
        <p:nvSpPr>
          <p:cNvPr id="740" name="Google Shape;740;p55"/>
          <p:cNvSpPr txBox="1"/>
          <p:nvPr/>
        </p:nvSpPr>
        <p:spPr>
          <a:xfrm>
            <a:off x="7167735" y="5970325"/>
            <a:ext cx="4416900" cy="274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Not a Clear Pattern of Price with Visibility</a:t>
            </a:r>
            <a:endParaRPr sz="1600">
              <a:latin typeface="Calibri"/>
              <a:ea typeface="Calibri"/>
              <a:cs typeface="Calibri"/>
              <a:sym typeface="Calibri"/>
            </a:endParaRPr>
          </a:p>
        </p:txBody>
      </p:sp>
      <p:cxnSp>
        <p:nvCxnSpPr>
          <p:cNvPr id="741" name="Google Shape;741;p55"/>
          <p:cNvCxnSpPr/>
          <p:nvPr/>
        </p:nvCxnSpPr>
        <p:spPr>
          <a:xfrm rot="10800000">
            <a:off x="1434300" y="3251625"/>
            <a:ext cx="4259400" cy="922800"/>
          </a:xfrm>
          <a:prstGeom prst="straightConnector1">
            <a:avLst/>
          </a:prstGeom>
          <a:noFill/>
          <a:ln cap="flat" cmpd="sng" w="28575">
            <a:solidFill>
              <a:srgbClr val="D9D9D9"/>
            </a:solidFill>
            <a:prstDash val="solid"/>
            <a:round/>
            <a:headEnd len="med" w="med" type="none"/>
            <a:tailEnd len="med" w="med" type="triangle"/>
          </a:ln>
        </p:spPr>
      </p:cxnSp>
      <p:pic>
        <p:nvPicPr>
          <p:cNvPr id="742" name="Google Shape;742;p55"/>
          <p:cNvPicPr preferRelativeResize="0"/>
          <p:nvPr/>
        </p:nvPicPr>
        <p:blipFill rotWithShape="1">
          <a:blip r:embed="rId6">
            <a:alphaModFix/>
          </a:blip>
          <a:srcRect b="0" l="50315" r="0" t="0"/>
          <a:stretch/>
        </p:blipFill>
        <p:spPr>
          <a:xfrm>
            <a:off x="11142325" y="2638925"/>
            <a:ext cx="365760" cy="365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6"/>
          <p:cNvSpPr txBox="1"/>
          <p:nvPr>
            <p:ph idx="12" type="sldNum"/>
          </p:nvPr>
        </p:nvSpPr>
        <p:spPr>
          <a:xfrm>
            <a:off x="11677650" y="60801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48" name="Google Shape;748;p56"/>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9" name="Google Shape;749;p56"/>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750" name="Google Shape;750;p56"/>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100">
                <a:solidFill>
                  <a:schemeClr val="lt1"/>
                </a:solidFill>
                <a:latin typeface="Calibri"/>
                <a:ea typeface="Calibri"/>
                <a:cs typeface="Calibri"/>
                <a:sym typeface="Calibri"/>
              </a:rPr>
              <a:t>Price plateaued at noon for Uber and no clear pattern for Lyft</a:t>
            </a:r>
            <a:endParaRPr b="0" i="0" sz="1300" u="none" cap="none" strike="noStrike">
              <a:solidFill>
                <a:srgbClr val="000000"/>
              </a:solidFill>
              <a:latin typeface="Arial"/>
              <a:ea typeface="Arial"/>
              <a:cs typeface="Arial"/>
              <a:sym typeface="Arial"/>
            </a:endParaRPr>
          </a:p>
        </p:txBody>
      </p:sp>
      <p:sp>
        <p:nvSpPr>
          <p:cNvPr id="751" name="Google Shape;751;p56"/>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Bivariate: Avg. Price vs. Hour</a:t>
            </a:r>
            <a:endParaRPr b="1" i="0" sz="1600" u="none" cap="none" strike="noStrike">
              <a:solidFill>
                <a:srgbClr val="000000"/>
              </a:solidFill>
            </a:endParaRPr>
          </a:p>
        </p:txBody>
      </p:sp>
      <p:cxnSp>
        <p:nvCxnSpPr>
          <p:cNvPr id="752" name="Google Shape;752;p56"/>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sp>
        <p:nvSpPr>
          <p:cNvPr id="753" name="Google Shape;753;p56"/>
          <p:cNvSpPr txBox="1"/>
          <p:nvPr/>
        </p:nvSpPr>
        <p:spPr>
          <a:xfrm>
            <a:off x="1198124" y="5970325"/>
            <a:ext cx="4920000" cy="274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No clear pattern, but price spiked at 11am, 10pm, 0am</a:t>
            </a:r>
            <a:endParaRPr sz="1600">
              <a:latin typeface="Calibri"/>
              <a:ea typeface="Calibri"/>
              <a:cs typeface="Calibri"/>
              <a:sym typeface="Calibri"/>
            </a:endParaRPr>
          </a:p>
        </p:txBody>
      </p:sp>
      <p:sp>
        <p:nvSpPr>
          <p:cNvPr id="754" name="Google Shape;754;p56"/>
          <p:cNvSpPr txBox="1"/>
          <p:nvPr/>
        </p:nvSpPr>
        <p:spPr>
          <a:xfrm>
            <a:off x="6741324" y="5970325"/>
            <a:ext cx="4843200" cy="274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Price drops approaching noon before picking up again</a:t>
            </a:r>
            <a:endParaRPr sz="1600">
              <a:latin typeface="Calibri"/>
              <a:ea typeface="Calibri"/>
              <a:cs typeface="Calibri"/>
              <a:sym typeface="Calibri"/>
            </a:endParaRPr>
          </a:p>
        </p:txBody>
      </p:sp>
      <p:pic>
        <p:nvPicPr>
          <p:cNvPr id="755" name="Google Shape;755;p56"/>
          <p:cNvPicPr preferRelativeResize="0"/>
          <p:nvPr/>
        </p:nvPicPr>
        <p:blipFill>
          <a:blip r:embed="rId3">
            <a:alphaModFix/>
          </a:blip>
          <a:stretch>
            <a:fillRect/>
          </a:stretch>
        </p:blipFill>
        <p:spPr>
          <a:xfrm>
            <a:off x="5930500" y="2173954"/>
            <a:ext cx="5486400" cy="3657600"/>
          </a:xfrm>
          <a:prstGeom prst="rect">
            <a:avLst/>
          </a:prstGeom>
          <a:noFill/>
          <a:ln>
            <a:noFill/>
          </a:ln>
        </p:spPr>
      </p:pic>
      <p:pic>
        <p:nvPicPr>
          <p:cNvPr id="756" name="Google Shape;756;p56"/>
          <p:cNvPicPr preferRelativeResize="0"/>
          <p:nvPr/>
        </p:nvPicPr>
        <p:blipFill>
          <a:blip r:embed="rId4">
            <a:alphaModFix/>
          </a:blip>
          <a:stretch>
            <a:fillRect/>
          </a:stretch>
        </p:blipFill>
        <p:spPr>
          <a:xfrm>
            <a:off x="411475" y="2193354"/>
            <a:ext cx="5486400" cy="3657600"/>
          </a:xfrm>
          <a:prstGeom prst="rect">
            <a:avLst/>
          </a:prstGeom>
          <a:noFill/>
          <a:ln>
            <a:noFill/>
          </a:ln>
        </p:spPr>
      </p:pic>
      <p:pic>
        <p:nvPicPr>
          <p:cNvPr id="757" name="Google Shape;757;p56"/>
          <p:cNvPicPr preferRelativeResize="0"/>
          <p:nvPr/>
        </p:nvPicPr>
        <p:blipFill>
          <a:blip r:embed="rId5">
            <a:alphaModFix/>
          </a:blip>
          <a:stretch>
            <a:fillRect/>
          </a:stretch>
        </p:blipFill>
        <p:spPr>
          <a:xfrm>
            <a:off x="5212500" y="2407550"/>
            <a:ext cx="395400" cy="395400"/>
          </a:xfrm>
          <a:prstGeom prst="rect">
            <a:avLst/>
          </a:prstGeom>
          <a:noFill/>
          <a:ln>
            <a:noFill/>
          </a:ln>
        </p:spPr>
      </p:pic>
      <p:cxnSp>
        <p:nvCxnSpPr>
          <p:cNvPr id="758" name="Google Shape;758;p56"/>
          <p:cNvCxnSpPr/>
          <p:nvPr/>
        </p:nvCxnSpPr>
        <p:spPr>
          <a:xfrm flipH="1" rot="10800000">
            <a:off x="9090940" y="2877500"/>
            <a:ext cx="941400" cy="336600"/>
          </a:xfrm>
          <a:prstGeom prst="straightConnector1">
            <a:avLst/>
          </a:prstGeom>
          <a:noFill/>
          <a:ln cap="flat" cmpd="sng" w="28575">
            <a:solidFill>
              <a:srgbClr val="D9D9D9"/>
            </a:solidFill>
            <a:prstDash val="solid"/>
            <a:round/>
            <a:headEnd len="med" w="med" type="none"/>
            <a:tailEnd len="med" w="med" type="triangle"/>
          </a:ln>
        </p:spPr>
      </p:cxnSp>
      <p:cxnSp>
        <p:nvCxnSpPr>
          <p:cNvPr id="759" name="Google Shape;759;p56"/>
          <p:cNvCxnSpPr/>
          <p:nvPr/>
        </p:nvCxnSpPr>
        <p:spPr>
          <a:xfrm>
            <a:off x="7326700" y="2802950"/>
            <a:ext cx="1623900" cy="435000"/>
          </a:xfrm>
          <a:prstGeom prst="straightConnector1">
            <a:avLst/>
          </a:prstGeom>
          <a:noFill/>
          <a:ln cap="flat" cmpd="sng" w="28575">
            <a:solidFill>
              <a:srgbClr val="D9D9D9"/>
            </a:solidFill>
            <a:prstDash val="solid"/>
            <a:round/>
            <a:headEnd len="med" w="med" type="none"/>
            <a:tailEnd len="med" w="med" type="triangle"/>
          </a:ln>
        </p:spPr>
      </p:cxnSp>
      <p:pic>
        <p:nvPicPr>
          <p:cNvPr id="760" name="Google Shape;760;p56"/>
          <p:cNvPicPr preferRelativeResize="0"/>
          <p:nvPr/>
        </p:nvPicPr>
        <p:blipFill rotWithShape="1">
          <a:blip r:embed="rId6">
            <a:alphaModFix/>
          </a:blip>
          <a:srcRect b="0" l="50315" r="0" t="0"/>
          <a:stretch/>
        </p:blipFill>
        <p:spPr>
          <a:xfrm>
            <a:off x="10968425" y="2422700"/>
            <a:ext cx="365760" cy="365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7"/>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66" name="Google Shape;766;p57"/>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7" name="Google Shape;767;p57"/>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768" name="Google Shape;768;p57"/>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High Humidity and Wind Speed in Winter in Boston, MA</a:t>
            </a:r>
            <a:endParaRPr b="0" i="0" sz="1400" u="none" cap="none" strike="noStrike">
              <a:solidFill>
                <a:srgbClr val="000000"/>
              </a:solidFill>
              <a:latin typeface="Arial"/>
              <a:ea typeface="Arial"/>
              <a:cs typeface="Arial"/>
              <a:sym typeface="Arial"/>
            </a:endParaRPr>
          </a:p>
        </p:txBody>
      </p:sp>
      <p:sp>
        <p:nvSpPr>
          <p:cNvPr id="769" name="Google Shape;769;p57"/>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Univariate: Humidity and Wind Speed</a:t>
            </a:r>
            <a:endParaRPr b="1" i="0" sz="1600" u="none" cap="none" strike="noStrike">
              <a:solidFill>
                <a:srgbClr val="000000"/>
              </a:solidFill>
            </a:endParaRPr>
          </a:p>
        </p:txBody>
      </p:sp>
      <p:cxnSp>
        <p:nvCxnSpPr>
          <p:cNvPr id="770" name="Google Shape;770;p57"/>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771" name="Google Shape;771;p57"/>
          <p:cNvPicPr preferRelativeResize="0"/>
          <p:nvPr/>
        </p:nvPicPr>
        <p:blipFill>
          <a:blip r:embed="rId3">
            <a:alphaModFix/>
          </a:blip>
          <a:stretch>
            <a:fillRect/>
          </a:stretch>
        </p:blipFill>
        <p:spPr>
          <a:xfrm>
            <a:off x="256875" y="2385447"/>
            <a:ext cx="5486401" cy="3657600"/>
          </a:xfrm>
          <a:prstGeom prst="rect">
            <a:avLst/>
          </a:prstGeom>
          <a:noFill/>
          <a:ln>
            <a:noFill/>
          </a:ln>
        </p:spPr>
      </p:pic>
      <p:pic>
        <p:nvPicPr>
          <p:cNvPr id="772" name="Google Shape;772;p57"/>
          <p:cNvPicPr preferRelativeResize="0"/>
          <p:nvPr/>
        </p:nvPicPr>
        <p:blipFill>
          <a:blip r:embed="rId4">
            <a:alphaModFix/>
          </a:blip>
          <a:stretch>
            <a:fillRect/>
          </a:stretch>
        </p:blipFill>
        <p:spPr>
          <a:xfrm>
            <a:off x="5905500" y="2380205"/>
            <a:ext cx="5486401" cy="3657599"/>
          </a:xfrm>
          <a:prstGeom prst="rect">
            <a:avLst/>
          </a:prstGeom>
          <a:noFill/>
          <a:ln>
            <a:noFill/>
          </a:ln>
        </p:spPr>
      </p:pic>
      <p:cxnSp>
        <p:nvCxnSpPr>
          <p:cNvPr id="773" name="Google Shape;773;p57"/>
          <p:cNvCxnSpPr/>
          <p:nvPr/>
        </p:nvCxnSpPr>
        <p:spPr>
          <a:xfrm>
            <a:off x="4398325" y="2665775"/>
            <a:ext cx="0" cy="2926500"/>
          </a:xfrm>
          <a:prstGeom prst="straightConnector1">
            <a:avLst/>
          </a:prstGeom>
          <a:noFill/>
          <a:ln cap="flat" cmpd="sng" w="28575">
            <a:solidFill>
              <a:srgbClr val="000000"/>
            </a:solidFill>
            <a:prstDash val="dash"/>
            <a:round/>
            <a:headEnd len="med" w="med" type="none"/>
            <a:tailEnd len="med" w="med" type="none"/>
          </a:ln>
        </p:spPr>
      </p:cxnSp>
      <p:sp>
        <p:nvSpPr>
          <p:cNvPr id="774" name="Google Shape;774;p57"/>
          <p:cNvSpPr txBox="1"/>
          <p:nvPr/>
        </p:nvSpPr>
        <p:spPr>
          <a:xfrm>
            <a:off x="3676725" y="2827288"/>
            <a:ext cx="2958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Mean = 0.74</a:t>
            </a:r>
            <a:endParaRPr sz="1600">
              <a:latin typeface="Calibri"/>
              <a:ea typeface="Calibri"/>
              <a:cs typeface="Calibri"/>
              <a:sym typeface="Calibri"/>
            </a:endParaRPr>
          </a:p>
        </p:txBody>
      </p:sp>
      <p:cxnSp>
        <p:nvCxnSpPr>
          <p:cNvPr id="775" name="Google Shape;775;p57"/>
          <p:cNvCxnSpPr/>
          <p:nvPr/>
        </p:nvCxnSpPr>
        <p:spPr>
          <a:xfrm>
            <a:off x="8502275" y="2658900"/>
            <a:ext cx="0" cy="2926500"/>
          </a:xfrm>
          <a:prstGeom prst="straightConnector1">
            <a:avLst/>
          </a:prstGeom>
          <a:noFill/>
          <a:ln cap="flat" cmpd="sng" w="28575">
            <a:solidFill>
              <a:srgbClr val="000000"/>
            </a:solidFill>
            <a:prstDash val="dash"/>
            <a:round/>
            <a:headEnd len="med" w="med" type="none"/>
            <a:tailEnd len="med" w="med" type="none"/>
          </a:ln>
        </p:spPr>
      </p:cxnSp>
      <p:sp>
        <p:nvSpPr>
          <p:cNvPr id="776" name="Google Shape;776;p57"/>
          <p:cNvSpPr txBox="1"/>
          <p:nvPr/>
        </p:nvSpPr>
        <p:spPr>
          <a:xfrm>
            <a:off x="8974400" y="2829313"/>
            <a:ext cx="2958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Mean = 6.19 mph</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72" name="Google Shape;172;p19"/>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19"/>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174" name="Google Shape;174;p19"/>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Collecting Data for Cab Rides and Weather Conditions</a:t>
            </a:r>
            <a:endParaRPr b="0" i="0" sz="1400" u="none" cap="none" strike="noStrike">
              <a:solidFill>
                <a:srgbClr val="000000"/>
              </a:solidFill>
              <a:latin typeface="Arial"/>
              <a:ea typeface="Arial"/>
              <a:cs typeface="Arial"/>
              <a:sym typeface="Arial"/>
            </a:endParaRPr>
          </a:p>
        </p:txBody>
      </p:sp>
      <p:sp>
        <p:nvSpPr>
          <p:cNvPr id="175" name="Google Shape;175;p19"/>
          <p:cNvSpPr txBox="1"/>
          <p:nvPr/>
        </p:nvSpPr>
        <p:spPr>
          <a:xfrm>
            <a:off x="534700" y="1882400"/>
            <a:ext cx="11209200" cy="4595400"/>
          </a:xfrm>
          <a:prstGeom prst="rect">
            <a:avLst/>
          </a:prstGeom>
          <a:noFill/>
          <a:ln>
            <a:noFill/>
          </a:ln>
        </p:spPr>
        <p:txBody>
          <a:bodyPr anchorCtr="0" anchor="t" bIns="0" lIns="0" spcFirstLastPara="1" rIns="0" wrap="square" tIns="0">
            <a:noAutofit/>
          </a:bodyPr>
          <a:lstStyle/>
          <a:p>
            <a:pPr indent="-292100" lvl="0" marL="285750" marR="0" rtl="0" algn="l">
              <a:lnSpc>
                <a:spcPct val="150000"/>
              </a:lnSpc>
              <a:spcBef>
                <a:spcPts val="0"/>
              </a:spcBef>
              <a:spcAft>
                <a:spcPts val="0"/>
              </a:spcAft>
              <a:buClr>
                <a:schemeClr val="dk1"/>
              </a:buClr>
              <a:buSzPts val="1900"/>
              <a:buFont typeface="Arial"/>
              <a:buChar char="•"/>
            </a:pPr>
            <a:r>
              <a:rPr lang="en-US" sz="1500"/>
              <a:t>With no publicly available data of rides/prices, the data was collected using Uber &amp; Lyft API queries and corresponding weather conditions. Some of the hot locations in Boston (MA) were chosen:</a:t>
            </a:r>
            <a:endParaRPr sz="1500"/>
          </a:p>
          <a:p>
            <a:pPr indent="0" lvl="0" marL="457200" marR="0" rtl="0" algn="l">
              <a:lnSpc>
                <a:spcPct val="150000"/>
              </a:lnSpc>
              <a:spcBef>
                <a:spcPts val="0"/>
              </a:spcBef>
              <a:spcAft>
                <a:spcPts val="0"/>
              </a:spcAft>
              <a:buNone/>
            </a:pPr>
            <a:r>
              <a:rPr lang="en-US" sz="1500"/>
              <a:t>1. Haymarket Square		</a:t>
            </a:r>
            <a:r>
              <a:rPr lang="en-US" sz="1500">
                <a:solidFill>
                  <a:schemeClr val="dk1"/>
                </a:solidFill>
              </a:rPr>
              <a:t>7. Fenway </a:t>
            </a:r>
            <a:endParaRPr sz="1500"/>
          </a:p>
          <a:p>
            <a:pPr indent="0" lvl="0" marL="457200" marR="0" rtl="0" algn="l">
              <a:lnSpc>
                <a:spcPct val="150000"/>
              </a:lnSpc>
              <a:spcBef>
                <a:spcPts val="0"/>
              </a:spcBef>
              <a:spcAft>
                <a:spcPts val="0"/>
              </a:spcAft>
              <a:buNone/>
            </a:pPr>
            <a:r>
              <a:rPr lang="en-US" sz="1500"/>
              <a:t>2. Back Bay			</a:t>
            </a:r>
            <a:r>
              <a:rPr lang="en-US" sz="1500">
                <a:solidFill>
                  <a:schemeClr val="dk1"/>
                </a:solidFill>
              </a:rPr>
              <a:t>8. South Station</a:t>
            </a:r>
            <a:endParaRPr sz="1500"/>
          </a:p>
          <a:p>
            <a:pPr indent="0" lvl="0" marL="457200" marR="0" rtl="0" algn="l">
              <a:lnSpc>
                <a:spcPct val="150000"/>
              </a:lnSpc>
              <a:spcBef>
                <a:spcPts val="0"/>
              </a:spcBef>
              <a:spcAft>
                <a:spcPts val="0"/>
              </a:spcAft>
              <a:buNone/>
            </a:pPr>
            <a:r>
              <a:rPr lang="en-US" sz="1500"/>
              <a:t>3. North End			</a:t>
            </a:r>
            <a:r>
              <a:rPr lang="en-US" sz="1500">
                <a:solidFill>
                  <a:schemeClr val="dk1"/>
                </a:solidFill>
              </a:rPr>
              <a:t>9. Theatre District</a:t>
            </a:r>
            <a:endParaRPr sz="1500"/>
          </a:p>
          <a:p>
            <a:pPr indent="0" lvl="0" marL="457200" marR="0" rtl="0" algn="l">
              <a:lnSpc>
                <a:spcPct val="150000"/>
              </a:lnSpc>
              <a:spcBef>
                <a:spcPts val="0"/>
              </a:spcBef>
              <a:spcAft>
                <a:spcPts val="0"/>
              </a:spcAft>
              <a:buNone/>
            </a:pPr>
            <a:r>
              <a:rPr lang="en-US" sz="1500"/>
              <a:t>4. North Station			</a:t>
            </a:r>
            <a:r>
              <a:rPr lang="en-US" sz="1500">
                <a:solidFill>
                  <a:schemeClr val="dk1"/>
                </a:solidFill>
              </a:rPr>
              <a:t>10. West End</a:t>
            </a:r>
            <a:endParaRPr sz="1500"/>
          </a:p>
          <a:p>
            <a:pPr indent="0" lvl="0" marL="457200" marR="0" rtl="0" algn="l">
              <a:lnSpc>
                <a:spcPct val="150000"/>
              </a:lnSpc>
              <a:spcBef>
                <a:spcPts val="0"/>
              </a:spcBef>
              <a:spcAft>
                <a:spcPts val="0"/>
              </a:spcAft>
              <a:buNone/>
            </a:pPr>
            <a:r>
              <a:rPr lang="en-US" sz="1500"/>
              <a:t>5. Beacon Hill			</a:t>
            </a:r>
            <a:r>
              <a:rPr lang="en-US" sz="1500">
                <a:solidFill>
                  <a:schemeClr val="dk1"/>
                </a:solidFill>
              </a:rPr>
              <a:t>11. Financial District</a:t>
            </a:r>
            <a:endParaRPr sz="1500"/>
          </a:p>
          <a:p>
            <a:pPr indent="0" lvl="0" marL="457200" marR="0" rtl="0" algn="l">
              <a:lnSpc>
                <a:spcPct val="150000"/>
              </a:lnSpc>
              <a:spcBef>
                <a:spcPts val="0"/>
              </a:spcBef>
              <a:spcAft>
                <a:spcPts val="0"/>
              </a:spcAft>
              <a:buNone/>
            </a:pPr>
            <a:r>
              <a:rPr lang="en-US" sz="1500"/>
              <a:t>6. Boston University		</a:t>
            </a:r>
            <a:r>
              <a:rPr lang="en-US" sz="1500">
                <a:solidFill>
                  <a:schemeClr val="dk1"/>
                </a:solidFill>
              </a:rPr>
              <a:t>12. Northeastern University</a:t>
            </a:r>
            <a:endParaRPr sz="1500"/>
          </a:p>
          <a:p>
            <a:pPr indent="0" lvl="0" marL="0" marR="0" rtl="0" algn="l">
              <a:lnSpc>
                <a:spcPct val="150000"/>
              </a:lnSpc>
              <a:spcBef>
                <a:spcPts val="0"/>
              </a:spcBef>
              <a:spcAft>
                <a:spcPts val="0"/>
              </a:spcAft>
              <a:buNone/>
            </a:pPr>
            <a:r>
              <a:t/>
            </a:r>
            <a:endParaRPr sz="1500"/>
          </a:p>
          <a:p>
            <a:pPr indent="-266700" lvl="0" marL="285750" marR="0" rtl="0" algn="l">
              <a:lnSpc>
                <a:spcPct val="150000"/>
              </a:lnSpc>
              <a:spcBef>
                <a:spcPts val="0"/>
              </a:spcBef>
              <a:spcAft>
                <a:spcPts val="0"/>
              </a:spcAft>
              <a:buSzPts val="1500"/>
              <a:buChar char="•"/>
            </a:pPr>
            <a:r>
              <a:rPr lang="en-US" sz="1500"/>
              <a:t>An automated application makes a query to the Uber and Lyft API to find out the price of all types of cab rides from location A to B for both Lyft and Uber and also queries the weather conditions at the same time. This helps us to know what the cab prices and the corresponding weather conditions </a:t>
            </a:r>
            <a:r>
              <a:rPr lang="en-US" sz="1500">
                <a:solidFill>
                  <a:schemeClr val="dk1"/>
                </a:solidFill>
              </a:rPr>
              <a:t>are </a:t>
            </a:r>
            <a:r>
              <a:rPr lang="en-US" sz="1500"/>
              <a:t>at the same time. This data is available at:</a:t>
            </a:r>
            <a:endParaRPr sz="1500"/>
          </a:p>
          <a:p>
            <a:pPr indent="0" lvl="0" marL="285750" marR="0" rtl="0" algn="l">
              <a:lnSpc>
                <a:spcPct val="150000"/>
              </a:lnSpc>
              <a:spcBef>
                <a:spcPts val="0"/>
              </a:spcBef>
              <a:spcAft>
                <a:spcPts val="0"/>
              </a:spcAft>
              <a:buNone/>
            </a:pPr>
            <a:r>
              <a:rPr lang="en-US" sz="1500" u="sng">
                <a:solidFill>
                  <a:schemeClr val="hlink"/>
                </a:solidFill>
                <a:hlinkClick r:id="rId3"/>
              </a:rPr>
              <a:t>https://www.kaggle.com/brllrb/uber-and-lyft-dataset-boston-ma</a:t>
            </a:r>
            <a:r>
              <a:rPr lang="en-US" sz="1500"/>
              <a:t> </a:t>
            </a:r>
            <a:endParaRPr sz="1500"/>
          </a:p>
        </p:txBody>
      </p:sp>
      <p:sp>
        <p:nvSpPr>
          <p:cNvPr id="176" name="Google Shape;176;p19"/>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Data Collection Approach</a:t>
            </a:r>
            <a:endParaRPr b="1" i="0" sz="1600" u="none" cap="none" strike="noStrike">
              <a:solidFill>
                <a:srgbClr val="000000"/>
              </a:solidFill>
            </a:endParaRPr>
          </a:p>
        </p:txBody>
      </p:sp>
      <p:cxnSp>
        <p:nvCxnSpPr>
          <p:cNvPr id="177" name="Google Shape;177;p19"/>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178" name="Google Shape;178;p19"/>
          <p:cNvPicPr preferRelativeResize="0"/>
          <p:nvPr/>
        </p:nvPicPr>
        <p:blipFill>
          <a:blip r:embed="rId4">
            <a:alphaModFix/>
          </a:blip>
          <a:stretch>
            <a:fillRect/>
          </a:stretch>
        </p:blipFill>
        <p:spPr>
          <a:xfrm>
            <a:off x="7656636" y="2286000"/>
            <a:ext cx="3599977" cy="2608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84" name="Google Shape;184;p20"/>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20"/>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186" name="Google Shape;186;p20"/>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Data Collection Process in Action</a:t>
            </a:r>
            <a:endParaRPr b="0" i="0" sz="1400" u="none" cap="none" strike="noStrike">
              <a:solidFill>
                <a:srgbClr val="000000"/>
              </a:solidFill>
              <a:latin typeface="Arial"/>
              <a:ea typeface="Arial"/>
              <a:cs typeface="Arial"/>
              <a:sym typeface="Arial"/>
            </a:endParaRPr>
          </a:p>
        </p:txBody>
      </p:sp>
      <p:sp>
        <p:nvSpPr>
          <p:cNvPr id="187" name="Google Shape;187;p20"/>
          <p:cNvSpPr txBox="1"/>
          <p:nvPr/>
        </p:nvSpPr>
        <p:spPr>
          <a:xfrm>
            <a:off x="397338" y="4455975"/>
            <a:ext cx="2359500" cy="126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Automated Application</a:t>
            </a:r>
            <a:endParaRPr sz="18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making a query every 5 minutes</a:t>
            </a:r>
            <a:endParaRPr sz="1800">
              <a:solidFill>
                <a:schemeClr val="dk1"/>
              </a:solidFill>
              <a:latin typeface="Calibri"/>
              <a:ea typeface="Calibri"/>
              <a:cs typeface="Calibri"/>
              <a:sym typeface="Calibri"/>
            </a:endParaRPr>
          </a:p>
        </p:txBody>
      </p:sp>
      <p:pic>
        <p:nvPicPr>
          <p:cNvPr id="188" name="Google Shape;188;p20"/>
          <p:cNvPicPr preferRelativeResize="0"/>
          <p:nvPr/>
        </p:nvPicPr>
        <p:blipFill>
          <a:blip r:embed="rId3">
            <a:alphaModFix/>
          </a:blip>
          <a:stretch>
            <a:fillRect/>
          </a:stretch>
        </p:blipFill>
        <p:spPr>
          <a:xfrm>
            <a:off x="916650" y="2952225"/>
            <a:ext cx="1320876" cy="1320876"/>
          </a:xfrm>
          <a:prstGeom prst="rect">
            <a:avLst/>
          </a:prstGeom>
          <a:noFill/>
          <a:ln>
            <a:noFill/>
          </a:ln>
        </p:spPr>
      </p:pic>
      <p:pic>
        <p:nvPicPr>
          <p:cNvPr id="189" name="Google Shape;189;p20"/>
          <p:cNvPicPr preferRelativeResize="0"/>
          <p:nvPr/>
        </p:nvPicPr>
        <p:blipFill>
          <a:blip r:embed="rId4">
            <a:alphaModFix/>
          </a:blip>
          <a:stretch>
            <a:fillRect/>
          </a:stretch>
        </p:blipFill>
        <p:spPr>
          <a:xfrm>
            <a:off x="3706113" y="1432075"/>
            <a:ext cx="1136050" cy="1136050"/>
          </a:xfrm>
          <a:prstGeom prst="rect">
            <a:avLst/>
          </a:prstGeom>
          <a:noFill/>
          <a:ln>
            <a:noFill/>
          </a:ln>
        </p:spPr>
      </p:pic>
      <p:pic>
        <p:nvPicPr>
          <p:cNvPr id="190" name="Google Shape;190;p20"/>
          <p:cNvPicPr preferRelativeResize="0"/>
          <p:nvPr/>
        </p:nvPicPr>
        <p:blipFill>
          <a:blip r:embed="rId5">
            <a:alphaModFix/>
          </a:blip>
          <a:stretch>
            <a:fillRect/>
          </a:stretch>
        </p:blipFill>
        <p:spPr>
          <a:xfrm>
            <a:off x="5123990" y="1315560"/>
            <a:ext cx="1252500" cy="1252500"/>
          </a:xfrm>
          <a:prstGeom prst="rect">
            <a:avLst/>
          </a:prstGeom>
          <a:noFill/>
          <a:ln>
            <a:noFill/>
          </a:ln>
        </p:spPr>
      </p:pic>
      <p:pic>
        <p:nvPicPr>
          <p:cNvPr id="191" name="Google Shape;191;p20"/>
          <p:cNvPicPr preferRelativeResize="0"/>
          <p:nvPr/>
        </p:nvPicPr>
        <p:blipFill>
          <a:blip r:embed="rId6">
            <a:alphaModFix/>
          </a:blip>
          <a:stretch>
            <a:fillRect/>
          </a:stretch>
        </p:blipFill>
        <p:spPr>
          <a:xfrm>
            <a:off x="10043625" y="2786475"/>
            <a:ext cx="1701300" cy="1701300"/>
          </a:xfrm>
          <a:prstGeom prst="rect">
            <a:avLst/>
          </a:prstGeom>
          <a:noFill/>
          <a:ln>
            <a:noFill/>
          </a:ln>
        </p:spPr>
      </p:pic>
      <p:sp>
        <p:nvSpPr>
          <p:cNvPr id="192" name="Google Shape;192;p20"/>
          <p:cNvSpPr txBox="1"/>
          <p:nvPr/>
        </p:nvSpPr>
        <p:spPr>
          <a:xfrm>
            <a:off x="7661250" y="3373725"/>
            <a:ext cx="1585500" cy="52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Calibri"/>
                <a:ea typeface="Calibri"/>
                <a:cs typeface="Calibri"/>
                <a:sym typeface="Calibri"/>
              </a:rPr>
              <a:t>Append Data</a:t>
            </a:r>
            <a:endParaRPr sz="2000">
              <a:latin typeface="Calibri"/>
              <a:ea typeface="Calibri"/>
              <a:cs typeface="Calibri"/>
              <a:sym typeface="Calibri"/>
            </a:endParaRPr>
          </a:p>
        </p:txBody>
      </p:sp>
      <p:cxnSp>
        <p:nvCxnSpPr>
          <p:cNvPr id="193" name="Google Shape;193;p20"/>
          <p:cNvCxnSpPr>
            <a:endCxn id="189" idx="1"/>
          </p:cNvCxnSpPr>
          <p:nvPr/>
        </p:nvCxnSpPr>
        <p:spPr>
          <a:xfrm flipH="1" rot="10800000">
            <a:off x="2095113" y="2000100"/>
            <a:ext cx="1611000" cy="11751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0"/>
          <p:cNvCxnSpPr>
            <a:endCxn id="195" idx="1"/>
          </p:cNvCxnSpPr>
          <p:nvPr/>
        </p:nvCxnSpPr>
        <p:spPr>
          <a:xfrm>
            <a:off x="2127830" y="4026516"/>
            <a:ext cx="1578300" cy="9660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216222" y="2615930"/>
            <a:ext cx="21588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Lyft API</a:t>
            </a:r>
            <a:endParaRPr sz="1800">
              <a:solidFill>
                <a:schemeClr val="dk1"/>
              </a:solidFill>
              <a:latin typeface="Calibri"/>
              <a:ea typeface="Calibri"/>
              <a:cs typeface="Calibri"/>
              <a:sym typeface="Calibri"/>
            </a:endParaRPr>
          </a:p>
        </p:txBody>
      </p:sp>
      <p:sp>
        <p:nvSpPr>
          <p:cNvPr id="197" name="Google Shape;197;p20"/>
          <p:cNvSpPr txBox="1"/>
          <p:nvPr/>
        </p:nvSpPr>
        <p:spPr>
          <a:xfrm>
            <a:off x="3202681" y="5605375"/>
            <a:ext cx="21588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Uber</a:t>
            </a:r>
            <a:r>
              <a:rPr lang="en-US" sz="1800">
                <a:solidFill>
                  <a:schemeClr val="dk1"/>
                </a:solidFill>
                <a:latin typeface="Calibri"/>
                <a:ea typeface="Calibri"/>
                <a:cs typeface="Calibri"/>
                <a:sym typeface="Calibri"/>
              </a:rPr>
              <a:t> API</a:t>
            </a:r>
            <a:endParaRPr sz="1800">
              <a:solidFill>
                <a:schemeClr val="dk1"/>
              </a:solidFill>
              <a:latin typeface="Calibri"/>
              <a:ea typeface="Calibri"/>
              <a:cs typeface="Calibri"/>
              <a:sym typeface="Calibri"/>
            </a:endParaRPr>
          </a:p>
        </p:txBody>
      </p:sp>
      <p:cxnSp>
        <p:nvCxnSpPr>
          <p:cNvPr id="198" name="Google Shape;198;p20"/>
          <p:cNvCxnSpPr>
            <a:stCxn id="199" idx="3"/>
            <a:endCxn id="192" idx="2"/>
          </p:cNvCxnSpPr>
          <p:nvPr/>
        </p:nvCxnSpPr>
        <p:spPr>
          <a:xfrm flipH="1" rot="10800000">
            <a:off x="6376490" y="3900408"/>
            <a:ext cx="2077500" cy="10395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0"/>
          <p:cNvCxnSpPr>
            <a:stCxn id="190" idx="3"/>
            <a:endCxn id="192" idx="0"/>
          </p:cNvCxnSpPr>
          <p:nvPr/>
        </p:nvCxnSpPr>
        <p:spPr>
          <a:xfrm>
            <a:off x="6376490" y="1941810"/>
            <a:ext cx="2077500" cy="14319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0"/>
          <p:cNvCxnSpPr>
            <a:stCxn id="192" idx="3"/>
            <a:endCxn id="191" idx="1"/>
          </p:cNvCxnSpPr>
          <p:nvPr/>
        </p:nvCxnSpPr>
        <p:spPr>
          <a:xfrm>
            <a:off x="9246750" y="3637125"/>
            <a:ext cx="796800" cy="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0"/>
          <p:cNvSpPr txBox="1"/>
          <p:nvPr/>
        </p:nvSpPr>
        <p:spPr>
          <a:xfrm>
            <a:off x="9814875" y="4663400"/>
            <a:ext cx="2158800" cy="126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One View Table for Uber, Lyft, and Weather Data</a:t>
            </a:r>
            <a:endParaRPr sz="1800">
              <a:solidFill>
                <a:schemeClr val="dk1"/>
              </a:solidFill>
              <a:latin typeface="Calibri"/>
              <a:ea typeface="Calibri"/>
              <a:cs typeface="Calibri"/>
              <a:sym typeface="Calibri"/>
            </a:endParaRPr>
          </a:p>
        </p:txBody>
      </p:sp>
      <p:sp>
        <p:nvSpPr>
          <p:cNvPr id="203" name="Google Shape;203;p20"/>
          <p:cNvSpPr txBox="1"/>
          <p:nvPr/>
        </p:nvSpPr>
        <p:spPr>
          <a:xfrm>
            <a:off x="244952" y="6509525"/>
            <a:ext cx="62589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solidFill>
                  <a:schemeClr val="dk1"/>
                </a:solidFill>
                <a:latin typeface="Calibri"/>
                <a:ea typeface="Calibri"/>
                <a:cs typeface="Calibri"/>
                <a:sym typeface="Calibri"/>
              </a:rPr>
              <a:t>*One row represents one ride and corresponding weather conditions</a:t>
            </a:r>
            <a:endParaRPr sz="1600">
              <a:solidFill>
                <a:schemeClr val="dk1"/>
              </a:solidFill>
              <a:latin typeface="Calibri"/>
              <a:ea typeface="Calibri"/>
              <a:cs typeface="Calibri"/>
              <a:sym typeface="Calibri"/>
            </a:endParaRPr>
          </a:p>
        </p:txBody>
      </p:sp>
      <p:sp>
        <p:nvSpPr>
          <p:cNvPr id="204" name="Google Shape;204;p20"/>
          <p:cNvSpPr txBox="1"/>
          <p:nvPr/>
        </p:nvSpPr>
        <p:spPr>
          <a:xfrm>
            <a:off x="5004335" y="2588565"/>
            <a:ext cx="15855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Weather API</a:t>
            </a:r>
            <a:endParaRPr sz="1800">
              <a:solidFill>
                <a:schemeClr val="dk1"/>
              </a:solidFill>
              <a:latin typeface="Calibri"/>
              <a:ea typeface="Calibri"/>
              <a:cs typeface="Calibri"/>
              <a:sym typeface="Calibri"/>
            </a:endParaRPr>
          </a:p>
        </p:txBody>
      </p:sp>
      <p:pic>
        <p:nvPicPr>
          <p:cNvPr id="195" name="Google Shape;195;p20"/>
          <p:cNvPicPr preferRelativeResize="0"/>
          <p:nvPr/>
        </p:nvPicPr>
        <p:blipFill rotWithShape="1">
          <a:blip r:embed="rId7">
            <a:alphaModFix/>
          </a:blip>
          <a:srcRect b="0" l="50315" r="0" t="0"/>
          <a:stretch/>
        </p:blipFill>
        <p:spPr>
          <a:xfrm>
            <a:off x="3706130" y="4425500"/>
            <a:ext cx="1136051" cy="1134031"/>
          </a:xfrm>
          <a:prstGeom prst="rect">
            <a:avLst/>
          </a:prstGeom>
          <a:noFill/>
          <a:ln>
            <a:noFill/>
          </a:ln>
        </p:spPr>
      </p:pic>
      <p:pic>
        <p:nvPicPr>
          <p:cNvPr id="199" name="Google Shape;199;p20"/>
          <p:cNvPicPr preferRelativeResize="0"/>
          <p:nvPr/>
        </p:nvPicPr>
        <p:blipFill>
          <a:blip r:embed="rId5">
            <a:alphaModFix/>
          </a:blip>
          <a:stretch>
            <a:fillRect/>
          </a:stretch>
        </p:blipFill>
        <p:spPr>
          <a:xfrm>
            <a:off x="5123990" y="4313657"/>
            <a:ext cx="1252500" cy="1252500"/>
          </a:xfrm>
          <a:prstGeom prst="rect">
            <a:avLst/>
          </a:prstGeom>
          <a:noFill/>
          <a:ln>
            <a:noFill/>
          </a:ln>
        </p:spPr>
      </p:pic>
      <p:sp>
        <p:nvSpPr>
          <p:cNvPr id="205" name="Google Shape;205;p20"/>
          <p:cNvSpPr txBox="1"/>
          <p:nvPr/>
        </p:nvSpPr>
        <p:spPr>
          <a:xfrm>
            <a:off x="5004335" y="5586662"/>
            <a:ext cx="15855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Weather API</a:t>
            </a:r>
            <a:endParaRPr sz="1800">
              <a:solidFill>
                <a:schemeClr val="dk1"/>
              </a:solidFill>
              <a:latin typeface="Calibri"/>
              <a:ea typeface="Calibri"/>
              <a:cs typeface="Calibri"/>
              <a:sym typeface="Calibri"/>
            </a:endParaRPr>
          </a:p>
        </p:txBody>
      </p:sp>
      <p:sp>
        <p:nvSpPr>
          <p:cNvPr id="206" name="Google Shape;206;p20"/>
          <p:cNvSpPr txBox="1"/>
          <p:nvPr/>
        </p:nvSpPr>
        <p:spPr>
          <a:xfrm rot="2102138">
            <a:off x="6694053" y="2343522"/>
            <a:ext cx="1420868" cy="291385"/>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Join Data</a:t>
            </a:r>
            <a:endParaRPr sz="1800">
              <a:solidFill>
                <a:schemeClr val="dk1"/>
              </a:solidFill>
              <a:latin typeface="Calibri"/>
              <a:ea typeface="Calibri"/>
              <a:cs typeface="Calibri"/>
              <a:sym typeface="Calibri"/>
            </a:endParaRPr>
          </a:p>
        </p:txBody>
      </p:sp>
      <p:sp>
        <p:nvSpPr>
          <p:cNvPr id="207" name="Google Shape;207;p20"/>
          <p:cNvSpPr txBox="1"/>
          <p:nvPr/>
        </p:nvSpPr>
        <p:spPr>
          <a:xfrm rot="-1544221">
            <a:off x="6504081" y="4532533"/>
            <a:ext cx="1420409" cy="291164"/>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800">
                <a:solidFill>
                  <a:schemeClr val="dk1"/>
                </a:solidFill>
                <a:latin typeface="Calibri"/>
                <a:ea typeface="Calibri"/>
                <a:cs typeface="Calibri"/>
                <a:sym typeface="Calibri"/>
              </a:rPr>
              <a:t>Join Data</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13" name="Google Shape;213;p21"/>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21"/>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215" name="Google Shape;215;p21"/>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Overview of Collected Data</a:t>
            </a:r>
            <a:endParaRPr b="0" i="0" sz="1400" u="none" cap="none" strike="noStrike">
              <a:solidFill>
                <a:srgbClr val="000000"/>
              </a:solidFill>
              <a:latin typeface="Arial"/>
              <a:ea typeface="Arial"/>
              <a:cs typeface="Arial"/>
              <a:sym typeface="Arial"/>
            </a:endParaRPr>
          </a:p>
        </p:txBody>
      </p:sp>
      <p:sp>
        <p:nvSpPr>
          <p:cNvPr id="216" name="Google Shape;216;p21"/>
          <p:cNvSpPr txBox="1"/>
          <p:nvPr/>
        </p:nvSpPr>
        <p:spPr>
          <a:xfrm>
            <a:off x="534698" y="5679938"/>
            <a:ext cx="11209200" cy="788100"/>
          </a:xfrm>
          <a:prstGeom prst="rect">
            <a:avLst/>
          </a:prstGeom>
          <a:noFill/>
          <a:ln>
            <a:noFill/>
          </a:ln>
        </p:spPr>
        <p:txBody>
          <a:bodyPr anchorCtr="0" anchor="t" bIns="0" lIns="0" spcFirstLastPara="1" rIns="0" wrap="square" tIns="0">
            <a:noAutofit/>
          </a:bodyPr>
          <a:lstStyle/>
          <a:p>
            <a:pPr indent="-273050" lvl="0" marL="285750" marR="0" rtl="0" algn="l">
              <a:lnSpc>
                <a:spcPct val="150000"/>
              </a:lnSpc>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Note: </a:t>
            </a:r>
            <a:r>
              <a:rPr lang="en-US" sz="1600">
                <a:solidFill>
                  <a:schemeClr val="dk1"/>
                </a:solidFill>
                <a:latin typeface="Calibri"/>
                <a:ea typeface="Calibri"/>
                <a:cs typeface="Calibri"/>
                <a:sym typeface="Calibri"/>
              </a:rPr>
              <a:t>One row represents the cab price and weather conditions at a particular timestamp. It does not represent an actual ride taken by the customer. The demand at a particular time is indicated by the price of the cab at that time</a:t>
            </a:r>
            <a:endParaRPr b="0" i="0" sz="1200" u="none" cap="none" strike="noStrike">
              <a:solidFill>
                <a:srgbClr val="000000"/>
              </a:solidFill>
              <a:latin typeface="Arial"/>
              <a:ea typeface="Arial"/>
              <a:cs typeface="Arial"/>
              <a:sym typeface="Arial"/>
            </a:endParaRPr>
          </a:p>
        </p:txBody>
      </p:sp>
      <p:sp>
        <p:nvSpPr>
          <p:cNvPr id="217" name="Google Shape;217;p21"/>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Data Summary</a:t>
            </a:r>
            <a:endParaRPr b="1" i="0" sz="1600" u="none" cap="none" strike="noStrike">
              <a:solidFill>
                <a:srgbClr val="000000"/>
              </a:solidFill>
            </a:endParaRPr>
          </a:p>
        </p:txBody>
      </p:sp>
      <p:cxnSp>
        <p:nvCxnSpPr>
          <p:cNvPr id="218" name="Google Shape;218;p21"/>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graphicFrame>
        <p:nvGraphicFramePr>
          <p:cNvPr id="219" name="Google Shape;219;p21"/>
          <p:cNvGraphicFramePr/>
          <p:nvPr/>
        </p:nvGraphicFramePr>
        <p:xfrm>
          <a:off x="534700" y="2137150"/>
          <a:ext cx="3000000" cy="3000000"/>
        </p:xfrm>
        <a:graphic>
          <a:graphicData uri="http://schemas.openxmlformats.org/drawingml/2006/table">
            <a:tbl>
              <a:tblPr>
                <a:noFill/>
                <a:tableStyleId>{0C736410-C70B-4FC4-A398-CCBB0C1CBA1E}</a:tableStyleId>
              </a:tblPr>
              <a:tblGrid>
                <a:gridCol w="5604600"/>
                <a:gridCol w="5604600"/>
              </a:tblGrid>
              <a:tr h="381000">
                <a:tc>
                  <a:txBody>
                    <a:bodyPr/>
                    <a:lstStyle/>
                    <a:p>
                      <a:pPr indent="0" lvl="0" marL="0" rtl="0" algn="ctr">
                        <a:spcBef>
                          <a:spcPts val="0"/>
                        </a:spcBef>
                        <a:spcAft>
                          <a:spcPts val="0"/>
                        </a:spcAft>
                        <a:buNone/>
                      </a:pPr>
                      <a:r>
                        <a:rPr b="1" lang="en-US" sz="1700">
                          <a:latin typeface="Calibri"/>
                          <a:ea typeface="Calibri"/>
                          <a:cs typeface="Calibri"/>
                          <a:sym typeface="Calibri"/>
                        </a:rPr>
                        <a:t>Duration</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700">
                          <a:latin typeface="Calibri"/>
                          <a:ea typeface="Calibri"/>
                          <a:cs typeface="Calibri"/>
                          <a:sym typeface="Calibri"/>
                        </a:rPr>
                        <a:t>26-Nov-2018 to 18-Dec-2018 (not all days covered)</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b="1" lang="en-US" sz="1700">
                          <a:latin typeface="Calibri"/>
                          <a:ea typeface="Calibri"/>
                          <a:cs typeface="Calibri"/>
                          <a:sym typeface="Calibri"/>
                        </a:rPr>
                        <a:t># Days</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Calibri"/>
                          <a:ea typeface="Calibri"/>
                          <a:cs typeface="Calibri"/>
                          <a:sym typeface="Calibri"/>
                        </a:rPr>
                        <a:t>17</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latin typeface="Calibri"/>
                          <a:ea typeface="Calibri"/>
                          <a:cs typeface="Calibri"/>
                          <a:sym typeface="Calibri"/>
                        </a:rPr>
                        <a:t># Rows</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700">
                          <a:latin typeface="Calibri"/>
                          <a:ea typeface="Calibri"/>
                          <a:cs typeface="Calibri"/>
                          <a:sym typeface="Calibri"/>
                        </a:rPr>
                        <a:t>693,071</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b="1" lang="en-US" sz="1700">
                          <a:latin typeface="Calibri"/>
                          <a:ea typeface="Calibri"/>
                          <a:cs typeface="Calibri"/>
                          <a:sym typeface="Calibri"/>
                        </a:rPr>
                        <a:t># Columns</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Calibri"/>
                          <a:ea typeface="Calibri"/>
                          <a:cs typeface="Calibri"/>
                          <a:sym typeface="Calibri"/>
                        </a:rPr>
                        <a:t>56</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US" sz="1700">
                          <a:latin typeface="Calibri"/>
                          <a:ea typeface="Calibri"/>
                          <a:cs typeface="Calibri"/>
                          <a:sym typeface="Calibri"/>
                        </a:rPr>
                        <a:t>Data Categories</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US" sz="1700">
                          <a:latin typeface="Calibri"/>
                          <a:ea typeface="Calibri"/>
                          <a:cs typeface="Calibri"/>
                          <a:sym typeface="Calibri"/>
                        </a:rPr>
                        <a:t>Timestamp of ride, Cab category, Distance, Temperature, Humidity, UV Index, Precipitation Probability, Wind Speed, Visibility, Pressure etc. </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b="1" lang="en-US" sz="1700">
                          <a:latin typeface="Calibri"/>
                          <a:ea typeface="Calibri"/>
                          <a:cs typeface="Calibri"/>
                          <a:sym typeface="Calibri"/>
                        </a:rPr>
                        <a:t>Tool Used for Analysis</a:t>
                      </a:r>
                      <a:endParaRPr b="1"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700">
                          <a:latin typeface="Calibri"/>
                          <a:ea typeface="Calibri"/>
                          <a:cs typeface="Calibri"/>
                          <a:sym typeface="Calibri"/>
                        </a:rPr>
                        <a:t>Python</a:t>
                      </a:r>
                      <a:endParaRPr sz="17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666"/>
            </a:gs>
            <a:gs pos="100000">
              <a:srgbClr val="7F7F7F"/>
            </a:gs>
          </a:gsLst>
          <a:lin ang="2399891" scaled="0"/>
        </a:gradFill>
      </p:bgPr>
    </p:bg>
    <p:spTree>
      <p:nvGrpSpPr>
        <p:cNvPr id="224" name="Shape 224"/>
        <p:cNvGrpSpPr/>
        <p:nvPr/>
      </p:nvGrpSpPr>
      <p:grpSpPr>
        <a:xfrm>
          <a:off x="0" y="0"/>
          <a:ext cx="0" cy="0"/>
          <a:chOff x="0" y="0"/>
          <a:chExt cx="0" cy="0"/>
        </a:xfrm>
      </p:grpSpPr>
      <p:sp>
        <p:nvSpPr>
          <p:cNvPr id="225" name="Google Shape;225;p22"/>
          <p:cNvSpPr txBox="1"/>
          <p:nvPr/>
        </p:nvSpPr>
        <p:spPr>
          <a:xfrm>
            <a:off x="1004427" y="2860950"/>
            <a:ext cx="3861000" cy="6093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Data Exploration</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6156125" y="150"/>
            <a:ext cx="6036000" cy="6858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nvSpPr>
        <p:spPr>
          <a:xfrm>
            <a:off x="7160500" y="2860950"/>
            <a:ext cx="3861000" cy="13647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lt1"/>
              </a:buClr>
              <a:buSzPts val="4400"/>
              <a:buFont typeface="Calibri"/>
              <a:buNone/>
            </a:pPr>
            <a:r>
              <a:rPr lang="en-US" sz="2500">
                <a:latin typeface="Calibri"/>
                <a:ea typeface="Calibri"/>
                <a:cs typeface="Calibri"/>
                <a:sym typeface="Calibri"/>
              </a:rPr>
              <a:t>Performing EDA to determine the relationship between features and price</a:t>
            </a:r>
            <a:endParaRPr b="0" i="0" sz="1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3"/>
          <p:cNvPicPr preferRelativeResize="0"/>
          <p:nvPr/>
        </p:nvPicPr>
        <p:blipFill>
          <a:blip r:embed="rId3">
            <a:alphaModFix/>
          </a:blip>
          <a:stretch>
            <a:fillRect/>
          </a:stretch>
        </p:blipFill>
        <p:spPr>
          <a:xfrm>
            <a:off x="447925" y="2309357"/>
            <a:ext cx="5486400" cy="3657600"/>
          </a:xfrm>
          <a:prstGeom prst="rect">
            <a:avLst/>
          </a:prstGeom>
          <a:noFill/>
          <a:ln>
            <a:noFill/>
          </a:ln>
        </p:spPr>
      </p:pic>
      <p:pic>
        <p:nvPicPr>
          <p:cNvPr id="233" name="Google Shape;233;p23"/>
          <p:cNvPicPr preferRelativeResize="0"/>
          <p:nvPr/>
        </p:nvPicPr>
        <p:blipFill>
          <a:blip r:embed="rId4">
            <a:alphaModFix/>
          </a:blip>
          <a:stretch>
            <a:fillRect/>
          </a:stretch>
        </p:blipFill>
        <p:spPr>
          <a:xfrm>
            <a:off x="6115062" y="2359601"/>
            <a:ext cx="5486401" cy="3657600"/>
          </a:xfrm>
          <a:prstGeom prst="rect">
            <a:avLst/>
          </a:prstGeom>
          <a:noFill/>
          <a:ln>
            <a:noFill/>
          </a:ln>
        </p:spPr>
      </p:pic>
      <p:sp>
        <p:nvSpPr>
          <p:cNvPr id="234" name="Google Shape;234;p23"/>
          <p:cNvSpPr txBox="1"/>
          <p:nvPr>
            <p:ph idx="12" type="sldNum"/>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235" name="Google Shape;235;p23"/>
          <p:cNvSpPr/>
          <p:nvPr/>
        </p:nvSpPr>
        <p:spPr>
          <a:xfrm>
            <a:off x="11508068" y="6244824"/>
            <a:ext cx="587514" cy="526733"/>
          </a:xfrm>
          <a:custGeom>
            <a:rect b="b" l="l" r="r" t="t"/>
            <a:pathLst>
              <a:path extrusionOk="0" h="533400" w="594951">
                <a:moveTo>
                  <a:pt x="594951" y="0"/>
                </a:moveTo>
                <a:lnTo>
                  <a:pt x="594951" y="533400"/>
                </a:lnTo>
                <a:lnTo>
                  <a:pt x="0" y="533400"/>
                </a:lnTo>
                <a:lnTo>
                  <a:pt x="5328" y="480557"/>
                </a:lnTo>
                <a:cubicBezTo>
                  <a:pt x="61448" y="206304"/>
                  <a:pt x="304107" y="0"/>
                  <a:pt x="594951" y="0"/>
                </a:cubicBezTo>
                <a:close/>
              </a:path>
            </a:pathLst>
          </a:cu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23"/>
          <p:cNvSpPr txBox="1"/>
          <p:nvPr/>
        </p:nvSpPr>
        <p:spPr>
          <a:xfrm>
            <a:off x="11677650" y="6384925"/>
            <a:ext cx="3954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lt1"/>
                </a:solidFill>
                <a:latin typeface="Calibri"/>
                <a:ea typeface="Calibri"/>
                <a:cs typeface="Calibri"/>
                <a:sym typeface="Calibri"/>
              </a:rPr>
              <a:t>‹#›</a:t>
            </a:fld>
            <a:endParaRPr b="0" i="0" sz="1100" u="none" cap="none" strike="noStrike">
              <a:solidFill>
                <a:schemeClr val="lt1"/>
              </a:solidFill>
              <a:latin typeface="Calibri"/>
              <a:ea typeface="Calibri"/>
              <a:cs typeface="Calibri"/>
              <a:sym typeface="Calibri"/>
            </a:endParaRPr>
          </a:p>
        </p:txBody>
      </p:sp>
      <p:sp>
        <p:nvSpPr>
          <p:cNvPr id="237" name="Google Shape;237;p23"/>
          <p:cNvSpPr/>
          <p:nvPr/>
        </p:nvSpPr>
        <p:spPr>
          <a:xfrm>
            <a:off x="0" y="0"/>
            <a:ext cx="12192000" cy="925500"/>
          </a:xfrm>
          <a:prstGeom prst="rect">
            <a:avLst/>
          </a:prstGeom>
          <a:gradFill>
            <a:gsLst>
              <a:gs pos="0">
                <a:srgbClr val="405666"/>
              </a:gs>
              <a:gs pos="100000">
                <a:srgbClr val="7F7F7F"/>
              </a:gs>
            </a:gsLst>
            <a:lin ang="2399891" scaled="0"/>
          </a:grad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rgbClr val="000000"/>
              </a:buClr>
              <a:buSzPts val="3200"/>
              <a:buFont typeface="Arial"/>
              <a:buNone/>
            </a:pPr>
            <a:r>
              <a:rPr lang="en-US" sz="3200">
                <a:solidFill>
                  <a:schemeClr val="lt1"/>
                </a:solidFill>
                <a:latin typeface="Calibri"/>
                <a:ea typeface="Calibri"/>
                <a:cs typeface="Calibri"/>
                <a:sym typeface="Calibri"/>
              </a:rPr>
              <a:t>On an Average, Lyft is Priced Lower than Uber</a:t>
            </a:r>
            <a:endParaRPr b="0" i="0" sz="1400" u="none" cap="none" strike="noStrike">
              <a:solidFill>
                <a:srgbClr val="000000"/>
              </a:solidFill>
              <a:latin typeface="Arial"/>
              <a:ea typeface="Arial"/>
              <a:cs typeface="Arial"/>
              <a:sym typeface="Arial"/>
            </a:endParaRPr>
          </a:p>
        </p:txBody>
      </p:sp>
      <p:sp>
        <p:nvSpPr>
          <p:cNvPr id="238" name="Google Shape;238;p23"/>
          <p:cNvSpPr txBox="1"/>
          <p:nvPr/>
        </p:nvSpPr>
        <p:spPr>
          <a:xfrm>
            <a:off x="464228" y="1270479"/>
            <a:ext cx="67035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solidFill>
                  <a:schemeClr val="dk1"/>
                </a:solidFill>
                <a:latin typeface="Calibri"/>
                <a:ea typeface="Calibri"/>
                <a:cs typeface="Calibri"/>
                <a:sym typeface="Calibri"/>
              </a:rPr>
              <a:t>Univariate: Price of Cab Ride</a:t>
            </a:r>
            <a:endParaRPr b="1" i="0" sz="1600" u="none" cap="none" strike="noStrike">
              <a:solidFill>
                <a:srgbClr val="000000"/>
              </a:solidFill>
            </a:endParaRPr>
          </a:p>
        </p:txBody>
      </p:sp>
      <p:cxnSp>
        <p:nvCxnSpPr>
          <p:cNvPr id="239" name="Google Shape;239;p23"/>
          <p:cNvCxnSpPr/>
          <p:nvPr/>
        </p:nvCxnSpPr>
        <p:spPr>
          <a:xfrm>
            <a:off x="534709" y="1716011"/>
            <a:ext cx="11209200" cy="0"/>
          </a:xfrm>
          <a:prstGeom prst="straightConnector1">
            <a:avLst/>
          </a:prstGeom>
          <a:noFill/>
          <a:ln cap="flat" cmpd="sng" w="9525">
            <a:solidFill>
              <a:srgbClr val="7F7F7F"/>
            </a:solidFill>
            <a:prstDash val="solid"/>
            <a:miter lim="800000"/>
            <a:headEnd len="sm" w="sm" type="none"/>
            <a:tailEnd len="sm" w="sm" type="none"/>
          </a:ln>
        </p:spPr>
      </p:cxnSp>
      <p:pic>
        <p:nvPicPr>
          <p:cNvPr id="240" name="Google Shape;240;p23"/>
          <p:cNvPicPr preferRelativeResize="0"/>
          <p:nvPr/>
        </p:nvPicPr>
        <p:blipFill>
          <a:blip r:embed="rId5">
            <a:alphaModFix/>
          </a:blip>
          <a:stretch>
            <a:fillRect/>
          </a:stretch>
        </p:blipFill>
        <p:spPr>
          <a:xfrm>
            <a:off x="5211875" y="2562650"/>
            <a:ext cx="395400" cy="395400"/>
          </a:xfrm>
          <a:prstGeom prst="rect">
            <a:avLst/>
          </a:prstGeom>
          <a:noFill/>
          <a:ln>
            <a:noFill/>
          </a:ln>
        </p:spPr>
      </p:pic>
      <p:cxnSp>
        <p:nvCxnSpPr>
          <p:cNvPr id="241" name="Google Shape;241;p23"/>
          <p:cNvCxnSpPr/>
          <p:nvPr/>
        </p:nvCxnSpPr>
        <p:spPr>
          <a:xfrm>
            <a:off x="7934800" y="2512000"/>
            <a:ext cx="0" cy="3081300"/>
          </a:xfrm>
          <a:prstGeom prst="straightConnector1">
            <a:avLst/>
          </a:prstGeom>
          <a:noFill/>
          <a:ln cap="flat" cmpd="sng" w="28575">
            <a:solidFill>
              <a:srgbClr val="000000"/>
            </a:solidFill>
            <a:prstDash val="dash"/>
            <a:round/>
            <a:headEnd len="med" w="med" type="none"/>
            <a:tailEnd len="med" w="med" type="none"/>
          </a:ln>
        </p:spPr>
      </p:cxnSp>
      <p:cxnSp>
        <p:nvCxnSpPr>
          <p:cNvPr id="242" name="Google Shape;242;p23"/>
          <p:cNvCxnSpPr/>
          <p:nvPr/>
        </p:nvCxnSpPr>
        <p:spPr>
          <a:xfrm>
            <a:off x="2440290" y="2512000"/>
            <a:ext cx="0" cy="3081300"/>
          </a:xfrm>
          <a:prstGeom prst="straightConnector1">
            <a:avLst/>
          </a:prstGeom>
          <a:noFill/>
          <a:ln cap="flat" cmpd="sng" w="28575">
            <a:solidFill>
              <a:srgbClr val="FF00FF"/>
            </a:solidFill>
            <a:prstDash val="dash"/>
            <a:round/>
            <a:headEnd len="med" w="med" type="none"/>
            <a:tailEnd len="med" w="med" type="none"/>
          </a:ln>
        </p:spPr>
      </p:cxnSp>
      <p:sp>
        <p:nvSpPr>
          <p:cNvPr id="243" name="Google Shape;243;p23"/>
          <p:cNvSpPr txBox="1"/>
          <p:nvPr/>
        </p:nvSpPr>
        <p:spPr>
          <a:xfrm>
            <a:off x="8330776" y="3092850"/>
            <a:ext cx="1647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latin typeface="Calibri"/>
                <a:ea typeface="Calibri"/>
                <a:cs typeface="Calibri"/>
                <a:sym typeface="Calibri"/>
              </a:rPr>
              <a:t>Mean = $15.79</a:t>
            </a:r>
            <a:endParaRPr sz="1600">
              <a:latin typeface="Calibri"/>
              <a:ea typeface="Calibri"/>
              <a:cs typeface="Calibri"/>
              <a:sym typeface="Calibri"/>
            </a:endParaRPr>
          </a:p>
        </p:txBody>
      </p:sp>
      <p:sp>
        <p:nvSpPr>
          <p:cNvPr id="244" name="Google Shape;244;p23"/>
          <p:cNvSpPr txBox="1"/>
          <p:nvPr/>
        </p:nvSpPr>
        <p:spPr>
          <a:xfrm>
            <a:off x="2615601" y="3092850"/>
            <a:ext cx="1647600" cy="2913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1600">
                <a:solidFill>
                  <a:srgbClr val="FF00FF"/>
                </a:solidFill>
                <a:latin typeface="Calibri"/>
                <a:ea typeface="Calibri"/>
                <a:cs typeface="Calibri"/>
                <a:sym typeface="Calibri"/>
              </a:rPr>
              <a:t>Mean = $17.35</a:t>
            </a:r>
            <a:endParaRPr sz="1600">
              <a:solidFill>
                <a:srgbClr val="FF00FF"/>
              </a:solidFill>
              <a:latin typeface="Calibri"/>
              <a:ea typeface="Calibri"/>
              <a:cs typeface="Calibri"/>
              <a:sym typeface="Calibri"/>
            </a:endParaRPr>
          </a:p>
        </p:txBody>
      </p:sp>
      <p:pic>
        <p:nvPicPr>
          <p:cNvPr id="245" name="Google Shape;245;p23"/>
          <p:cNvPicPr preferRelativeResize="0"/>
          <p:nvPr/>
        </p:nvPicPr>
        <p:blipFill rotWithShape="1">
          <a:blip r:embed="rId6">
            <a:alphaModFix/>
          </a:blip>
          <a:srcRect b="0" l="50315" r="0" t="0"/>
          <a:stretch/>
        </p:blipFill>
        <p:spPr>
          <a:xfrm>
            <a:off x="11003850" y="2577800"/>
            <a:ext cx="365760" cy="365100"/>
          </a:xfrm>
          <a:prstGeom prst="rect">
            <a:avLst/>
          </a:prstGeom>
          <a:noFill/>
          <a:ln>
            <a:noFill/>
          </a:ln>
        </p:spPr>
      </p:pic>
      <p:sp>
        <p:nvSpPr>
          <p:cNvPr id="246" name="Google Shape;246;p23"/>
          <p:cNvSpPr txBox="1"/>
          <p:nvPr/>
        </p:nvSpPr>
        <p:spPr>
          <a:xfrm>
            <a:off x="705075" y="6023700"/>
            <a:ext cx="4803900" cy="6018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chemeClr val="lt1"/>
              </a:buClr>
              <a:buSzPts val="4400"/>
              <a:buFont typeface="Calibri"/>
              <a:buNone/>
            </a:pPr>
            <a:r>
              <a:rPr lang="en-US" sz="1600">
                <a:latin typeface="Calibri"/>
                <a:ea typeface="Calibri"/>
                <a:cs typeface="Calibri"/>
                <a:sym typeface="Calibri"/>
              </a:rPr>
              <a:t>Is this difference statistically significant?</a:t>
            </a:r>
            <a:endParaRPr b="1" i="0" sz="100" u="none" cap="none" strike="noStrike">
              <a:solidFill>
                <a:srgbClr val="FF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