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15"/>
  </p:notesMasterIdLst>
  <p:sldIdLst>
    <p:sldId id="301" r:id="rId2"/>
    <p:sldId id="261" r:id="rId3"/>
    <p:sldId id="267" r:id="rId4"/>
    <p:sldId id="288" r:id="rId5"/>
    <p:sldId id="263" r:id="rId6"/>
    <p:sldId id="284" r:id="rId7"/>
    <p:sldId id="287" r:id="rId8"/>
    <p:sldId id="291" r:id="rId9"/>
    <p:sldId id="265" r:id="rId10"/>
    <p:sldId id="266" r:id="rId11"/>
    <p:sldId id="293" r:id="rId12"/>
    <p:sldId id="298" r:id="rId13"/>
    <p:sldId id="29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000099"/>
    <a:srgbClr val="0000FF"/>
    <a:srgbClr val="411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7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3460A63-F364-4521-8A95-92B6C0FC0E06}" type="datetimeFigureOut">
              <a:rPr lang="en-US"/>
              <a:pPr>
                <a:defRPr/>
              </a:pPr>
              <a:t>11/6/2019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906FABE-9B22-4C00-B9E4-8FBC20C79E7E}"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05B2681-AE5F-4EAC-828D-59B4EF7CF5C7}"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7597FB-DC97-4080-954C-EEC20CD2FB8F}" type="slidenum">
              <a:rPr lang="en-US" smtClean="0"/>
              <a:pPr>
                <a:defRPr/>
              </a:pPr>
              <a:t>‹#›</a:t>
            </a:fld>
            <a:endParaRPr lang="en-US" dirty="0"/>
          </a:p>
        </p:txBody>
      </p:sp>
    </p:spTree>
    <p:extLst>
      <p:ext uri="{BB962C8B-B14F-4D97-AF65-F5344CB8AC3E}">
        <p14:creationId xmlns:p14="http://schemas.microsoft.com/office/powerpoint/2010/main" val="374832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EC0430D-38D9-459F-93D9-C4357B0C3C9C}"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39932C-8764-40E8-8EFE-859F57948172}" type="slidenum">
              <a:rPr lang="en-US" smtClean="0"/>
              <a:pPr>
                <a:defRPr/>
              </a:pPr>
              <a:t>‹#›</a:t>
            </a:fld>
            <a:endParaRPr lang="en-US" dirty="0"/>
          </a:p>
        </p:txBody>
      </p:sp>
    </p:spTree>
    <p:extLst>
      <p:ext uri="{BB962C8B-B14F-4D97-AF65-F5344CB8AC3E}">
        <p14:creationId xmlns:p14="http://schemas.microsoft.com/office/powerpoint/2010/main" val="236011413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EC0430D-38D9-459F-93D9-C4357B0C3C9C}"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39932C-8764-40E8-8EFE-859F57948172}" type="slidenum">
              <a:rPr lang="en-US" smtClean="0"/>
              <a:pPr>
                <a:defRPr/>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161961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EC0430D-38D9-459F-93D9-C4357B0C3C9C}"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39932C-8764-40E8-8EFE-859F57948172}" type="slidenum">
              <a:rPr lang="en-US" smtClean="0"/>
              <a:pPr>
                <a:defRPr/>
              </a:pPr>
              <a:t>‹#›</a:t>
            </a:fld>
            <a:endParaRPr lang="en-US" dirty="0"/>
          </a:p>
        </p:txBody>
      </p:sp>
    </p:spTree>
    <p:extLst>
      <p:ext uri="{BB962C8B-B14F-4D97-AF65-F5344CB8AC3E}">
        <p14:creationId xmlns:p14="http://schemas.microsoft.com/office/powerpoint/2010/main" val="1491869810"/>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EC0430D-38D9-459F-93D9-C4357B0C3C9C}"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39932C-8764-40E8-8EFE-859F57948172}" type="slidenum">
              <a:rPr lang="en-US" smtClean="0"/>
              <a:pPr>
                <a:defRPr/>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596462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EC0430D-38D9-459F-93D9-C4357B0C3C9C}"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39932C-8764-40E8-8EFE-859F57948172}" type="slidenum">
              <a:rPr lang="en-US" smtClean="0"/>
              <a:pPr>
                <a:defRPr/>
              </a:pPr>
              <a:t>‹#›</a:t>
            </a:fld>
            <a:endParaRPr lang="en-US" dirty="0"/>
          </a:p>
        </p:txBody>
      </p:sp>
    </p:spTree>
    <p:extLst>
      <p:ext uri="{BB962C8B-B14F-4D97-AF65-F5344CB8AC3E}">
        <p14:creationId xmlns:p14="http://schemas.microsoft.com/office/powerpoint/2010/main" val="346814660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8B5DB35-72A4-4490-9163-E7D73678A224}"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CF971D-8B4B-4622-9009-E4C56D04F37C}" type="slidenum">
              <a:rPr lang="en-US" smtClean="0"/>
              <a:pPr>
                <a:defRPr/>
              </a:pPr>
              <a:t>‹#›</a:t>
            </a:fld>
            <a:endParaRPr lang="en-US" dirty="0"/>
          </a:p>
        </p:txBody>
      </p:sp>
    </p:spTree>
    <p:extLst>
      <p:ext uri="{BB962C8B-B14F-4D97-AF65-F5344CB8AC3E}">
        <p14:creationId xmlns:p14="http://schemas.microsoft.com/office/powerpoint/2010/main" val="282874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90A3F35-A52B-40DB-9DE7-D07505D77878}"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D21D15-759E-4B33-AFB4-3D1856E5AA6F}" type="slidenum">
              <a:rPr lang="en-US" smtClean="0"/>
              <a:pPr>
                <a:defRPr/>
              </a:pPr>
              <a:t>‹#›</a:t>
            </a:fld>
            <a:endParaRPr lang="en-US" dirty="0"/>
          </a:p>
        </p:txBody>
      </p:sp>
    </p:spTree>
    <p:extLst>
      <p:ext uri="{BB962C8B-B14F-4D97-AF65-F5344CB8AC3E}">
        <p14:creationId xmlns:p14="http://schemas.microsoft.com/office/powerpoint/2010/main" val="355236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001231B-358F-4C84-91FD-95DDD9A2ACD0}"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09236D-9DB6-4434-BDEA-5D7C0C93980B}" type="slidenum">
              <a:rPr lang="en-US" smtClean="0"/>
              <a:pPr>
                <a:defRPr/>
              </a:pPr>
              <a:t>‹#›</a:t>
            </a:fld>
            <a:endParaRPr lang="en-US" dirty="0"/>
          </a:p>
        </p:txBody>
      </p:sp>
    </p:spTree>
    <p:extLst>
      <p:ext uri="{BB962C8B-B14F-4D97-AF65-F5344CB8AC3E}">
        <p14:creationId xmlns:p14="http://schemas.microsoft.com/office/powerpoint/2010/main" val="302194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41E5D3B-CA3E-4317-8C12-9A72DF4EBE7C}"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EE7D5A-5EAF-4B64-B002-26DD7171566A}" type="slidenum">
              <a:rPr lang="en-US" smtClean="0"/>
              <a:pPr>
                <a:defRPr/>
              </a:pPr>
              <a:t>‹#›</a:t>
            </a:fld>
            <a:endParaRPr lang="en-US" dirty="0"/>
          </a:p>
        </p:txBody>
      </p:sp>
    </p:spTree>
    <p:extLst>
      <p:ext uri="{BB962C8B-B14F-4D97-AF65-F5344CB8AC3E}">
        <p14:creationId xmlns:p14="http://schemas.microsoft.com/office/powerpoint/2010/main" val="292387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EC0430D-38D9-459F-93D9-C4357B0C3C9C}" type="datetime1">
              <a:rPr lang="en-US" smtClean="0"/>
              <a:pPr>
                <a:defRPr/>
              </a:pPr>
              <a:t>11/6/2019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39932C-8764-40E8-8EFE-859F57948172}" type="slidenum">
              <a:rPr lang="en-US" smtClean="0"/>
              <a:pPr>
                <a:defRPr/>
              </a:pPr>
              <a:t>‹#›</a:t>
            </a:fld>
            <a:endParaRPr lang="en-US" dirty="0"/>
          </a:p>
        </p:txBody>
      </p:sp>
    </p:spTree>
    <p:extLst>
      <p:ext uri="{BB962C8B-B14F-4D97-AF65-F5344CB8AC3E}">
        <p14:creationId xmlns:p14="http://schemas.microsoft.com/office/powerpoint/2010/main" val="1917294882"/>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CE74AE3-BA61-4923-A803-C6203886437B}" type="datetime1">
              <a:rPr lang="en-US" smtClean="0"/>
              <a:pPr>
                <a:defRPr/>
              </a:pPr>
              <a:t>11/6/2019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FFB3881-FEE9-4A81-A014-8783381671A5}" type="slidenum">
              <a:rPr lang="en-US" smtClean="0"/>
              <a:pPr>
                <a:defRPr/>
              </a:pPr>
              <a:t>‹#›</a:t>
            </a:fld>
            <a:endParaRPr lang="en-US" dirty="0"/>
          </a:p>
        </p:txBody>
      </p:sp>
    </p:spTree>
    <p:extLst>
      <p:ext uri="{BB962C8B-B14F-4D97-AF65-F5344CB8AC3E}">
        <p14:creationId xmlns:p14="http://schemas.microsoft.com/office/powerpoint/2010/main" val="200446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972BAF0-2C5A-4EFF-AAB4-310B5FEC7C63}" type="datetime1">
              <a:rPr lang="en-US" smtClean="0"/>
              <a:pPr>
                <a:defRPr/>
              </a:pPr>
              <a:t>11/6/2019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64245BD-4FE9-4FB8-A444-E70BD045C7D3}" type="slidenum">
              <a:rPr lang="en-US" smtClean="0"/>
              <a:pPr>
                <a:defRPr/>
              </a:pPr>
              <a:t>‹#›</a:t>
            </a:fld>
            <a:endParaRPr lang="en-US" dirty="0"/>
          </a:p>
        </p:txBody>
      </p:sp>
    </p:spTree>
    <p:extLst>
      <p:ext uri="{BB962C8B-B14F-4D97-AF65-F5344CB8AC3E}">
        <p14:creationId xmlns:p14="http://schemas.microsoft.com/office/powerpoint/2010/main" val="353158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9BF91C1-4FAA-4F8D-AEC2-5CACF3F8D2ED}" type="datetime1">
              <a:rPr lang="en-US" smtClean="0"/>
              <a:pPr>
                <a:defRPr/>
              </a:pPr>
              <a:t>11/6/2019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3B5AA3-CD60-4E3C-9598-F20A05AE38BC}" type="slidenum">
              <a:rPr lang="en-US" smtClean="0"/>
              <a:pPr>
                <a:defRPr/>
              </a:pPr>
              <a:t>‹#›</a:t>
            </a:fld>
            <a:endParaRPr lang="en-US" dirty="0"/>
          </a:p>
        </p:txBody>
      </p:sp>
    </p:spTree>
    <p:extLst>
      <p:ext uri="{BB962C8B-B14F-4D97-AF65-F5344CB8AC3E}">
        <p14:creationId xmlns:p14="http://schemas.microsoft.com/office/powerpoint/2010/main" val="417575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2988582-67CB-41EF-BEFD-71B126B8E46D}" type="datetime1">
              <a:rPr lang="en-US" smtClean="0"/>
              <a:pPr>
                <a:defRPr/>
              </a:pPr>
              <a:t>11/6/2019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3DBAB2-3940-4196-AFB6-136AAAE0BA0E}" type="slidenum">
              <a:rPr lang="en-US" smtClean="0"/>
              <a:pPr>
                <a:defRPr/>
              </a:pPr>
              <a:t>‹#›</a:t>
            </a:fld>
            <a:endParaRPr lang="en-US" dirty="0"/>
          </a:p>
        </p:txBody>
      </p:sp>
    </p:spTree>
    <p:extLst>
      <p:ext uri="{BB962C8B-B14F-4D97-AF65-F5344CB8AC3E}">
        <p14:creationId xmlns:p14="http://schemas.microsoft.com/office/powerpoint/2010/main" val="346967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EC0430D-38D9-459F-93D9-C4357B0C3C9C}" type="datetime1">
              <a:rPr lang="en-US" smtClean="0"/>
              <a:pPr>
                <a:defRPr/>
              </a:pPr>
              <a:t>11/6/2019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39932C-8764-40E8-8EFE-859F57948172}" type="slidenum">
              <a:rPr lang="en-US" smtClean="0"/>
              <a:pPr>
                <a:defRPr/>
              </a:pPr>
              <a:t>‹#›</a:t>
            </a:fld>
            <a:endParaRPr lang="en-US" dirty="0"/>
          </a:p>
        </p:txBody>
      </p:sp>
    </p:spTree>
    <p:extLst>
      <p:ext uri="{BB962C8B-B14F-4D97-AF65-F5344CB8AC3E}">
        <p14:creationId xmlns:p14="http://schemas.microsoft.com/office/powerpoint/2010/main" val="942964444"/>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EC0430D-38D9-459F-93D9-C4357B0C3C9C}" type="datetime1">
              <a:rPr lang="en-US" smtClean="0"/>
              <a:pPr>
                <a:defRPr/>
              </a:pPr>
              <a:t>11/6/2019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5339932C-8764-40E8-8EFE-859F57948172}" type="slidenum">
              <a:rPr lang="en-US" smtClean="0"/>
              <a:pPr>
                <a:defRPr/>
              </a:pPr>
              <a:t>‹#›</a:t>
            </a:fld>
            <a:endParaRPr lang="en-US" dirty="0"/>
          </a:p>
        </p:txBody>
      </p:sp>
    </p:spTree>
    <p:extLst>
      <p:ext uri="{BB962C8B-B14F-4D97-AF65-F5344CB8AC3E}">
        <p14:creationId xmlns:p14="http://schemas.microsoft.com/office/powerpoint/2010/main" val="329128145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9D7B-35C0-4A00-A9F6-8C0256FC0B6A}"/>
              </a:ext>
            </a:extLst>
          </p:cNvPr>
          <p:cNvSpPr>
            <a:spLocks noGrp="1"/>
          </p:cNvSpPr>
          <p:nvPr>
            <p:ph type="title"/>
          </p:nvPr>
        </p:nvSpPr>
        <p:spPr/>
        <p:txBody>
          <a:bodyPr/>
          <a:lstStyle/>
          <a:p>
            <a:r>
              <a:rPr lang="en-IN" dirty="0"/>
              <a:t>VISION FOR BLIND</a:t>
            </a:r>
          </a:p>
        </p:txBody>
      </p:sp>
      <p:sp>
        <p:nvSpPr>
          <p:cNvPr id="3" name="Content Placeholder 2">
            <a:extLst>
              <a:ext uri="{FF2B5EF4-FFF2-40B4-BE49-F238E27FC236}">
                <a16:creationId xmlns:a16="http://schemas.microsoft.com/office/drawing/2014/main" id="{1B9C6321-9A29-4902-BA93-F495ECA347EA}"/>
              </a:ext>
            </a:extLst>
          </p:cNvPr>
          <p:cNvSpPr>
            <a:spLocks noGrp="1"/>
          </p:cNvSpPr>
          <p:nvPr>
            <p:ph idx="1"/>
          </p:nvPr>
        </p:nvSpPr>
        <p:spPr>
          <a:xfrm>
            <a:off x="914400" y="1981200"/>
            <a:ext cx="7315200" cy="3810000"/>
          </a:xfrm>
        </p:spPr>
        <p:txBody>
          <a:bodyPr>
            <a:normAutofit fontScale="92500" lnSpcReduction="20000"/>
          </a:bodyPr>
          <a:lstStyle/>
          <a:p>
            <a:pPr algn="ctr"/>
            <a:r>
              <a:rPr lang="en-IN" altLang="en-US" sz="2400" b="1" dirty="0">
                <a:latin typeface="Adobe Fangsong Std R" panose="02020400000000000000" pitchFamily="18" charset="-128"/>
                <a:ea typeface="Adobe Fangsong Std R" panose="02020400000000000000" pitchFamily="18" charset="-128"/>
              </a:rPr>
              <a:t>Slot TD1</a:t>
            </a:r>
          </a:p>
          <a:p>
            <a:pPr algn="ctr"/>
            <a:r>
              <a:rPr lang="en-IN" altLang="en-US" sz="2400" b="1" dirty="0">
                <a:latin typeface="Adobe Fangsong Std R" panose="02020400000000000000" pitchFamily="18" charset="-128"/>
                <a:ea typeface="Adobe Fangsong Std R" panose="02020400000000000000" pitchFamily="18" charset="-128"/>
              </a:rPr>
              <a:t>Group 6</a:t>
            </a:r>
          </a:p>
          <a:p>
            <a:pPr algn="ctr"/>
            <a:endParaRPr lang="en-IN" altLang="en-US" sz="2400" b="1" dirty="0">
              <a:latin typeface="Adobe Fangsong Std R" panose="02020400000000000000" pitchFamily="18" charset="-128"/>
              <a:ea typeface="Adobe Fangsong Std R" panose="02020400000000000000" pitchFamily="18" charset="-128"/>
            </a:endParaRPr>
          </a:p>
          <a:p>
            <a:r>
              <a:rPr lang="en-IN" altLang="en-US" sz="2000" dirty="0">
                <a:latin typeface="Adobe Caslon Pro" panose="0205050205050A020403" pitchFamily="18" charset="0"/>
              </a:rPr>
              <a:t>CHIRAG GAUR(18BEC0021)</a:t>
            </a:r>
          </a:p>
          <a:p>
            <a:r>
              <a:rPr lang="en-IN" altLang="en-US" sz="2000" dirty="0">
                <a:latin typeface="Adobe Caslon Pro" panose="0205050205050A020403" pitchFamily="18" charset="0"/>
              </a:rPr>
              <a:t>ASHWINI SINGH(18BEC0037)</a:t>
            </a:r>
          </a:p>
          <a:p>
            <a:r>
              <a:rPr lang="en-IN" altLang="en-US" sz="2000" dirty="0">
                <a:latin typeface="Adobe Caslon Pro" panose="0205050205050A020403" pitchFamily="18" charset="0"/>
              </a:rPr>
              <a:t>HARSH RAJ(18BEC0070)</a:t>
            </a:r>
          </a:p>
          <a:p>
            <a:r>
              <a:rPr lang="en-IN" altLang="en-US" sz="2000" dirty="0">
                <a:latin typeface="Adobe Caslon Pro" panose="0205050205050A020403" pitchFamily="18" charset="0"/>
              </a:rPr>
              <a:t>ABHYUDAY TRIPATHI(18BEC0085)</a:t>
            </a:r>
          </a:p>
          <a:p>
            <a:r>
              <a:rPr lang="en-IN" altLang="en-US" sz="2000" dirty="0">
                <a:latin typeface="Adobe Caslon Pro" panose="0205050205050A020403" pitchFamily="18" charset="0"/>
              </a:rPr>
              <a:t>SKAND VIJAY(18BEC0089)</a:t>
            </a:r>
          </a:p>
          <a:p>
            <a:r>
              <a:rPr lang="en-IN" altLang="en-US" sz="2000" dirty="0">
                <a:latin typeface="Adobe Caslon Pro" panose="0205050205050A020403" pitchFamily="18" charset="0"/>
              </a:rPr>
              <a:t>PARTH BANSAL(18BIT0328)</a:t>
            </a:r>
          </a:p>
          <a:p>
            <a:r>
              <a:rPr lang="en-IN" altLang="en-US" sz="2000" dirty="0">
                <a:latin typeface="Adobe Caslon Pro" panose="0205050205050A020403" pitchFamily="18" charset="0"/>
              </a:rPr>
              <a:t>BISHAL GUPTA(18BCE2460)</a:t>
            </a:r>
          </a:p>
          <a:p>
            <a:endParaRPr lang="en-IN" dirty="0"/>
          </a:p>
        </p:txBody>
      </p:sp>
      <p:sp>
        <p:nvSpPr>
          <p:cNvPr id="4" name="Date Placeholder 3">
            <a:extLst>
              <a:ext uri="{FF2B5EF4-FFF2-40B4-BE49-F238E27FC236}">
                <a16:creationId xmlns:a16="http://schemas.microsoft.com/office/drawing/2014/main" id="{A33EE144-47D8-4EEA-9197-CF39DD376373}"/>
              </a:ext>
            </a:extLst>
          </p:cNvPr>
          <p:cNvSpPr>
            <a:spLocks noGrp="1"/>
          </p:cNvSpPr>
          <p:nvPr>
            <p:ph type="dt" sz="half" idx="10"/>
          </p:nvPr>
        </p:nvSpPr>
        <p:spPr/>
        <p:txBody>
          <a:bodyPr/>
          <a:lstStyle/>
          <a:p>
            <a:pPr>
              <a:defRPr/>
            </a:pPr>
            <a:fld id="{6001231B-358F-4C84-91FD-95DDD9A2ACD0}" type="datetime1">
              <a:rPr lang="en-US" smtClean="0"/>
              <a:pPr>
                <a:defRPr/>
              </a:pPr>
              <a:t>11/6/2019</a:t>
            </a:fld>
            <a:endParaRPr lang="en-US"/>
          </a:p>
        </p:txBody>
      </p:sp>
      <p:sp>
        <p:nvSpPr>
          <p:cNvPr id="5" name="Slide Number Placeholder 4">
            <a:extLst>
              <a:ext uri="{FF2B5EF4-FFF2-40B4-BE49-F238E27FC236}">
                <a16:creationId xmlns:a16="http://schemas.microsoft.com/office/drawing/2014/main" id="{5098845C-5864-41A3-B452-600868451D90}"/>
              </a:ext>
            </a:extLst>
          </p:cNvPr>
          <p:cNvSpPr>
            <a:spLocks noGrp="1"/>
          </p:cNvSpPr>
          <p:nvPr>
            <p:ph type="sldNum" sz="quarter" idx="12"/>
          </p:nvPr>
        </p:nvSpPr>
        <p:spPr/>
        <p:txBody>
          <a:bodyPr/>
          <a:lstStyle/>
          <a:p>
            <a:pPr>
              <a:defRPr/>
            </a:pPr>
            <a:fld id="{5009236D-9DB6-4434-BDEA-5D7C0C93980B}" type="slidenum">
              <a:rPr lang="en-US" smtClean="0"/>
              <a:pPr>
                <a:defRPr/>
              </a:pPr>
              <a:t>1</a:t>
            </a:fld>
            <a:endParaRPr lang="en-US" dirty="0"/>
          </a:p>
        </p:txBody>
      </p:sp>
    </p:spTree>
    <p:extLst>
      <p:ext uri="{BB962C8B-B14F-4D97-AF65-F5344CB8AC3E}">
        <p14:creationId xmlns:p14="http://schemas.microsoft.com/office/powerpoint/2010/main" val="384245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066800"/>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Weaknesses</a:t>
            </a:r>
          </a:p>
        </p:txBody>
      </p:sp>
      <p:sp>
        <p:nvSpPr>
          <p:cNvPr id="3" name="Content Placeholder 2"/>
          <p:cNvSpPr>
            <a:spLocks noGrp="1"/>
          </p:cNvSpPr>
          <p:nvPr>
            <p:ph idx="1"/>
          </p:nvPr>
        </p:nvSpPr>
        <p:spPr>
          <a:xfrm>
            <a:off x="19639" y="1295400"/>
            <a:ext cx="6629400" cy="4572000"/>
          </a:xfrm>
        </p:spPr>
        <p:txBody>
          <a:bodyPr/>
          <a:lstStyle/>
          <a:p>
            <a:pPr algn="just" eaLnBrk="1" hangingPunct="1">
              <a:buFont typeface="Wingdings" pitchFamily="2" charset="2"/>
              <a:buChar char="§"/>
            </a:pPr>
            <a:r>
              <a:rPr lang="en-IN" dirty="0"/>
              <a:t>Changes in acquisition environment reduce matching accuracy.</a:t>
            </a:r>
          </a:p>
          <a:p>
            <a:pPr algn="just" eaLnBrk="1" hangingPunct="1">
              <a:buFont typeface="Wingdings" pitchFamily="2" charset="2"/>
              <a:buChar char="§"/>
            </a:pPr>
            <a:r>
              <a:rPr lang="en-IN" dirty="0"/>
              <a:t> Changes in physiological characteristics reduce matching accuracy.</a:t>
            </a:r>
          </a:p>
          <a:p>
            <a:pPr algn="just" eaLnBrk="1" hangingPunct="1">
              <a:buFont typeface="Wingdings" pitchFamily="2" charset="2"/>
              <a:buChar char="§"/>
            </a:pPr>
            <a:r>
              <a:rPr lang="en-IN" dirty="0"/>
              <a:t> It has the potential for privacy abuse due to noncooperative </a:t>
            </a:r>
            <a:r>
              <a:rPr lang="en-IN" dirty="0" err="1"/>
              <a:t>enrollment</a:t>
            </a:r>
            <a:r>
              <a:rPr lang="en-IN" dirty="0"/>
              <a:t> and identification capabilities.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868363"/>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Applications</a:t>
            </a:r>
            <a:endParaRPr lang="en-IN" b="1" dirty="0">
              <a:solidFill>
                <a:schemeClr val="tx2">
                  <a:tint val="100000"/>
                  <a:shade val="90000"/>
                  <a:satMod val="250000"/>
                  <a:alpha val="100000"/>
                </a:schemeClr>
              </a:solidFill>
            </a:endParaRPr>
          </a:p>
        </p:txBody>
      </p:sp>
      <p:sp>
        <p:nvSpPr>
          <p:cNvPr id="3" name="Content Placeholder 2"/>
          <p:cNvSpPr>
            <a:spLocks noGrp="1"/>
          </p:cNvSpPr>
          <p:nvPr>
            <p:ph idx="1"/>
          </p:nvPr>
        </p:nvSpPr>
        <p:spPr>
          <a:xfrm>
            <a:off x="457200" y="1600200"/>
            <a:ext cx="7086600" cy="4800600"/>
          </a:xfrm>
        </p:spPr>
        <p:txBody>
          <a:bodyPr rtlCol="0">
            <a:noAutofit/>
          </a:bodyPr>
          <a:lstStyle/>
          <a:p>
            <a:pPr eaLnBrk="1" fontAlgn="auto" hangingPunct="1">
              <a:spcBef>
                <a:spcPts val="0"/>
              </a:spcBef>
              <a:spcAft>
                <a:spcPts val="0"/>
              </a:spcAft>
              <a:buFont typeface="Wingdings 2"/>
              <a:buChar char=""/>
              <a:defRPr/>
            </a:pPr>
            <a:r>
              <a:rPr lang="en-US" sz="2400" dirty="0"/>
              <a:t>Replacement of PIN, physical tokens</a:t>
            </a:r>
          </a:p>
          <a:p>
            <a:pPr eaLnBrk="1" fontAlgn="auto" hangingPunct="1">
              <a:spcBef>
                <a:spcPts val="0"/>
              </a:spcBef>
              <a:spcAft>
                <a:spcPts val="0"/>
              </a:spcAft>
              <a:buFont typeface="Wingdings 2"/>
              <a:buChar char=""/>
              <a:defRPr/>
            </a:pPr>
            <a:r>
              <a:rPr lang="en-US" sz="2400" dirty="0"/>
              <a:t>No need of human assistance for identification</a:t>
            </a:r>
          </a:p>
          <a:p>
            <a:pPr eaLnBrk="1" fontAlgn="auto" hangingPunct="1">
              <a:spcBef>
                <a:spcPts val="0"/>
              </a:spcBef>
              <a:spcAft>
                <a:spcPts val="0"/>
              </a:spcAft>
              <a:buFont typeface="Wingdings 2"/>
              <a:buChar char=""/>
              <a:defRPr/>
            </a:pPr>
            <a:r>
              <a:rPr lang="en-US" sz="2400" dirty="0"/>
              <a:t>Prison visitor systems</a:t>
            </a:r>
          </a:p>
          <a:p>
            <a:pPr eaLnBrk="1" fontAlgn="auto" hangingPunct="1">
              <a:spcBef>
                <a:spcPts val="0"/>
              </a:spcBef>
              <a:spcAft>
                <a:spcPts val="0"/>
              </a:spcAft>
              <a:buFont typeface="Wingdings 2"/>
              <a:buChar char=""/>
              <a:defRPr/>
            </a:pPr>
            <a:r>
              <a:rPr lang="en-US" sz="2400" dirty="0"/>
              <a:t>Border control</a:t>
            </a:r>
          </a:p>
          <a:p>
            <a:pPr eaLnBrk="1" fontAlgn="auto" hangingPunct="1">
              <a:spcBef>
                <a:spcPts val="0"/>
              </a:spcBef>
              <a:spcAft>
                <a:spcPts val="0"/>
              </a:spcAft>
              <a:buFont typeface="Wingdings 2"/>
              <a:buChar char=""/>
              <a:defRPr/>
            </a:pPr>
            <a:r>
              <a:rPr lang="en-US" sz="2400" dirty="0"/>
              <a:t>Voting system</a:t>
            </a:r>
          </a:p>
          <a:p>
            <a:pPr eaLnBrk="1" fontAlgn="auto" hangingPunct="1">
              <a:spcBef>
                <a:spcPts val="0"/>
              </a:spcBef>
              <a:spcAft>
                <a:spcPts val="0"/>
              </a:spcAft>
              <a:buFont typeface="Wingdings 2"/>
              <a:buChar char=""/>
              <a:defRPr/>
            </a:pPr>
            <a:r>
              <a:rPr lang="en-US" sz="2400" dirty="0"/>
              <a:t>Computer security</a:t>
            </a:r>
          </a:p>
          <a:p>
            <a:pPr eaLnBrk="1" fontAlgn="auto" hangingPunct="1">
              <a:spcBef>
                <a:spcPts val="0"/>
              </a:spcBef>
              <a:spcAft>
                <a:spcPts val="0"/>
              </a:spcAft>
              <a:buFont typeface="Wingdings 2"/>
              <a:buChar char=""/>
              <a:defRPr/>
            </a:pPr>
            <a:r>
              <a:rPr lang="en-US" sz="2400" dirty="0"/>
              <a:t>Banking using ATM</a:t>
            </a:r>
          </a:p>
          <a:p>
            <a:pPr eaLnBrk="1" fontAlgn="auto" hangingPunct="1">
              <a:spcBef>
                <a:spcPts val="0"/>
              </a:spcBef>
              <a:spcAft>
                <a:spcPts val="0"/>
              </a:spcAft>
              <a:buFont typeface="Wingdings 2"/>
              <a:buChar char=""/>
              <a:defRPr/>
            </a:pPr>
            <a:r>
              <a:rPr lang="en-US" sz="2400" dirty="0"/>
              <a:t>Physical access  control of buildings ,areas etc.</a:t>
            </a:r>
          </a:p>
          <a:p>
            <a:pPr marL="420624" indent="-384048" algn="just" eaLnBrk="1" fontAlgn="auto" hangingPunct="1">
              <a:spcBef>
                <a:spcPts val="0"/>
              </a:spcBef>
              <a:spcAft>
                <a:spcPts val="0"/>
              </a:spcAft>
              <a:buFont typeface="Arial" pitchFamily="34" charset="0"/>
              <a:buNone/>
              <a:defRPr/>
            </a:pPr>
            <a:endParaRPr lang="en-US" sz="2700" dirty="0"/>
          </a:p>
          <a:p>
            <a:pPr marL="420624" indent="-384048" algn="just" eaLnBrk="1" fontAlgn="auto" hangingPunct="1">
              <a:spcBef>
                <a:spcPts val="0"/>
              </a:spcBef>
              <a:spcAft>
                <a:spcPts val="0"/>
              </a:spcAft>
              <a:buFont typeface="Wingdings 2"/>
              <a:buNone/>
              <a:defRPr/>
            </a:pPr>
            <a:endParaRPr lang="en-US" sz="2700" dirty="0"/>
          </a:p>
          <a:p>
            <a:pPr algn="just" eaLnBrk="1" fontAlgn="auto" hangingPunct="1">
              <a:spcBef>
                <a:spcPts val="0"/>
              </a:spcBef>
              <a:spcAft>
                <a:spcPts val="0"/>
              </a:spcAft>
              <a:buFont typeface="Arial" pitchFamily="34" charset="0"/>
              <a:buChar char="•"/>
              <a:defRPr/>
            </a:pPr>
            <a:endParaRPr lang="en-IN" sz="27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Disadvantage</a:t>
            </a:r>
            <a:endParaRPr lang="en-US" dirty="0">
              <a:solidFill>
                <a:schemeClr val="tx2">
                  <a:tint val="100000"/>
                  <a:shade val="90000"/>
                  <a:satMod val="250000"/>
                  <a:alpha val="100000"/>
                </a:schemeClr>
              </a:solidFill>
            </a:endParaRPr>
          </a:p>
        </p:txBody>
      </p:sp>
      <p:sp>
        <p:nvSpPr>
          <p:cNvPr id="36867" name="Content Placeholder 2"/>
          <p:cNvSpPr>
            <a:spLocks noGrp="1"/>
          </p:cNvSpPr>
          <p:nvPr>
            <p:ph idx="1"/>
          </p:nvPr>
        </p:nvSpPr>
        <p:spPr/>
        <p:txBody>
          <a:bodyPr/>
          <a:lstStyle/>
          <a:p>
            <a:pPr eaLnBrk="1" hangingPunct="1"/>
            <a:r>
              <a:rPr lang="en-US"/>
              <a:t>Problem with false rejection when people change their hair style, grow or shave a beard or wear glasses.</a:t>
            </a:r>
          </a:p>
          <a:p>
            <a:pPr eaLnBrk="1" hangingPunct="1"/>
            <a:r>
              <a:rPr lang="en-US"/>
              <a:t>Identical twins</a:t>
            </a:r>
          </a:p>
          <a:p>
            <a:pPr eaLnBrk="1" hangingPunct="1">
              <a:buFont typeface="Wingdings 2" pitchFamily="18" charset="2"/>
              <a:buNone/>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Conclusion</a:t>
            </a:r>
            <a:endParaRPr lang="en-IN" b="1" dirty="0">
              <a:solidFill>
                <a:schemeClr val="tx2">
                  <a:tint val="100000"/>
                  <a:shade val="90000"/>
                  <a:satMod val="250000"/>
                  <a:alpha val="100000"/>
                </a:schemeClr>
              </a:solidFill>
            </a:endParaRPr>
          </a:p>
        </p:txBody>
      </p:sp>
      <p:sp>
        <p:nvSpPr>
          <p:cNvPr id="37891" name="Content Placeholder 2"/>
          <p:cNvSpPr>
            <a:spLocks noGrp="1"/>
          </p:cNvSpPr>
          <p:nvPr>
            <p:ph idx="1"/>
          </p:nvPr>
        </p:nvSpPr>
        <p:spPr/>
        <p:txBody>
          <a:bodyPr>
            <a:normAutofit fontScale="92500" lnSpcReduction="10000"/>
          </a:bodyPr>
          <a:lstStyle/>
          <a:p>
            <a:pPr algn="just" eaLnBrk="1" hangingPunct="1"/>
            <a:r>
              <a:rPr lang="en-IN" sz="2800"/>
              <a:t>Factors such as environmental changes and mild changes in appearance impact the technology to a greater degree than many expect.</a:t>
            </a:r>
          </a:p>
          <a:p>
            <a:pPr algn="just" eaLnBrk="1" hangingPunct="1"/>
            <a:r>
              <a:rPr lang="en-IN" sz="2800"/>
              <a:t>For implementations where the biometric system must verify and identify users reliably over time, facial scan can be a very difficult, but not impossible, technology to implement successfully.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1189038"/>
          </a:xfrm>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Facial Recognition ???</a:t>
            </a:r>
          </a:p>
        </p:txBody>
      </p:sp>
      <p:sp>
        <p:nvSpPr>
          <p:cNvPr id="3" name="Content Placeholder 2"/>
          <p:cNvSpPr>
            <a:spLocks noGrp="1"/>
          </p:cNvSpPr>
          <p:nvPr>
            <p:ph idx="1"/>
          </p:nvPr>
        </p:nvSpPr>
        <p:spPr>
          <a:xfrm>
            <a:off x="0" y="1440419"/>
            <a:ext cx="7467600" cy="4343400"/>
          </a:xfrm>
        </p:spPr>
        <p:txBody>
          <a:bodyPr>
            <a:normAutofit/>
          </a:bodyPr>
          <a:lstStyle/>
          <a:p>
            <a:pPr marL="419100" indent="-382588" algn="just" eaLnBrk="1" hangingPunct="1">
              <a:buFont typeface="Wingdings" pitchFamily="2" charset="2"/>
              <a:buChar char="§"/>
            </a:pPr>
            <a:r>
              <a:rPr lang="en-US" dirty="0">
                <a:latin typeface="Adobe Caslon Pro" panose="0205050205050A020403" pitchFamily="18" charset="0"/>
              </a:rPr>
              <a:t> It requires no physical interaction on behalf of the user. </a:t>
            </a:r>
          </a:p>
          <a:p>
            <a:pPr marL="419100" indent="-382588" algn="just" eaLnBrk="1" hangingPunct="1">
              <a:buFont typeface="Wingdings" pitchFamily="2" charset="2"/>
              <a:buChar char="§"/>
            </a:pPr>
            <a:r>
              <a:rPr lang="en-US" dirty="0">
                <a:latin typeface="Adobe Caslon Pro" panose="0205050205050A020403" pitchFamily="18" charset="0"/>
              </a:rPr>
              <a:t> It is accurate and allows for high enrolment and verification rates. </a:t>
            </a:r>
          </a:p>
          <a:p>
            <a:pPr marL="419100" indent="-382588" algn="just" eaLnBrk="1" hangingPunct="1">
              <a:buFont typeface="Wingdings" pitchFamily="2" charset="2"/>
              <a:buChar char="§"/>
            </a:pPr>
            <a:r>
              <a:rPr lang="en-US" dirty="0">
                <a:latin typeface="Adobe Caslon Pro" panose="0205050205050A020403" pitchFamily="18" charset="0"/>
              </a:rPr>
              <a:t>It can use your existing hardware infrastructure, existing </a:t>
            </a:r>
            <a:r>
              <a:rPr lang="en-US" dirty="0" err="1">
                <a:latin typeface="Adobe Caslon Pro" panose="0205050205050A020403" pitchFamily="18" charset="0"/>
              </a:rPr>
              <a:t>camaras</a:t>
            </a:r>
            <a:r>
              <a:rPr lang="en-US" dirty="0">
                <a:latin typeface="Adobe Caslon Pro" panose="0205050205050A020403" pitchFamily="18" charset="0"/>
              </a:rPr>
              <a:t> and image capture Devices will work with no problems </a:t>
            </a:r>
          </a:p>
          <a:p>
            <a:pPr marL="419100" indent="-382588" algn="just" eaLnBrk="1" hangingPunct="1">
              <a:buFont typeface="Arial" pitchFamily="34" charset="0"/>
              <a:buNone/>
            </a:pPr>
            <a:endParaRPr lang="en-US" dirty="0">
              <a:latin typeface="Adobe Caslon Pro" panose="0205050205050A0204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DB01B17-6406-4B3C-9888-B908EA14C15F}"/>
              </a:ext>
            </a:extLst>
          </p:cNvPr>
          <p:cNvSpPr>
            <a:spLocks noGrp="1"/>
          </p:cNvSpPr>
          <p:nvPr>
            <p:ph type="title"/>
          </p:nvPr>
        </p:nvSpPr>
        <p:spPr/>
        <p:txBody>
          <a:bodyPr/>
          <a:lstStyle/>
          <a:p>
            <a:endParaRPr lang="en-IN" altLang="en-US">
              <a:latin typeface="Franklin Gothic Medium" panose="020B0603020102020204" pitchFamily="34" charset="0"/>
              <a:ea typeface="Franklin Gothic Medium" panose="020B0603020102020204" pitchFamily="34" charset="0"/>
              <a:cs typeface="Franklin Gothic Medium" panose="020B0603020102020204" pitchFamily="34" charset="0"/>
            </a:endParaRPr>
          </a:p>
        </p:txBody>
      </p:sp>
      <p:pic>
        <p:nvPicPr>
          <p:cNvPr id="18435" name="Picture 2">
            <a:extLst>
              <a:ext uri="{FF2B5EF4-FFF2-40B4-BE49-F238E27FC236}">
                <a16:creationId xmlns:a16="http://schemas.microsoft.com/office/drawing/2014/main" id="{F644F8B6-118A-40EE-9562-35D7847B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 Facial Recognition</a:t>
            </a:r>
          </a:p>
        </p:txBody>
      </p:sp>
      <p:sp>
        <p:nvSpPr>
          <p:cNvPr id="3" name="Content Placeholder 2"/>
          <p:cNvSpPr>
            <a:spLocks noGrp="1"/>
          </p:cNvSpPr>
          <p:nvPr>
            <p:ph idx="1"/>
          </p:nvPr>
        </p:nvSpPr>
        <p:spPr/>
        <p:txBody>
          <a:bodyPr>
            <a:normAutofit fontScale="92500" lnSpcReduction="20000"/>
          </a:bodyPr>
          <a:lstStyle/>
          <a:p>
            <a:pPr marL="419100" indent="-382588" algn="just" eaLnBrk="1" fontAlgn="auto" hangingPunct="1">
              <a:spcBef>
                <a:spcPts val="0"/>
              </a:spcBef>
              <a:spcAft>
                <a:spcPts val="0"/>
              </a:spcAft>
              <a:buFont typeface="Arial" charset="0"/>
              <a:buNone/>
              <a:defRPr/>
            </a:pPr>
            <a:r>
              <a:rPr lang="en-US" sz="2700" dirty="0"/>
              <a:t>In Facial recognition there are two types of comparisons:-</a:t>
            </a:r>
          </a:p>
          <a:p>
            <a:pPr marL="419100" indent="-382588" algn="just" eaLnBrk="1" fontAlgn="auto" hangingPunct="1">
              <a:spcBef>
                <a:spcPts val="0"/>
              </a:spcBef>
              <a:spcAft>
                <a:spcPts val="0"/>
              </a:spcAft>
              <a:buFont typeface="Arial" charset="0"/>
              <a:buNone/>
              <a:defRPr/>
            </a:pPr>
            <a:endParaRPr lang="en-US" sz="2800" dirty="0"/>
          </a:p>
          <a:p>
            <a:pPr marL="419100" indent="-382588" algn="just" eaLnBrk="1" fontAlgn="auto" hangingPunct="1">
              <a:spcBef>
                <a:spcPts val="0"/>
              </a:spcBef>
              <a:spcAft>
                <a:spcPts val="0"/>
              </a:spcAft>
              <a:buFont typeface="Wingdings" pitchFamily="2" charset="2"/>
              <a:buChar char="§"/>
              <a:defRPr/>
            </a:pPr>
            <a:r>
              <a:rPr lang="en-US" sz="2800" dirty="0"/>
              <a:t> </a:t>
            </a:r>
            <a:r>
              <a:rPr lang="en-US" sz="2800" b="1" dirty="0"/>
              <a:t>VERIFICATION-</a:t>
            </a:r>
            <a:r>
              <a:rPr lang="en-US" sz="2800" dirty="0"/>
              <a:t> The system compares the given individual with who they say they are and gives a yes or no decision. </a:t>
            </a:r>
          </a:p>
          <a:p>
            <a:pPr marL="419100" indent="-382588" algn="just" eaLnBrk="1" fontAlgn="auto" hangingPunct="1">
              <a:spcBef>
                <a:spcPts val="0"/>
              </a:spcBef>
              <a:spcAft>
                <a:spcPts val="0"/>
              </a:spcAft>
              <a:buFont typeface="Arial" charset="0"/>
              <a:buNone/>
              <a:defRPr/>
            </a:pPr>
            <a:endParaRPr lang="en-US" sz="2800" dirty="0"/>
          </a:p>
          <a:p>
            <a:pPr marL="419100" indent="-382588" algn="just" eaLnBrk="1" fontAlgn="auto" hangingPunct="1">
              <a:spcBef>
                <a:spcPts val="0"/>
              </a:spcBef>
              <a:spcAft>
                <a:spcPts val="0"/>
              </a:spcAft>
              <a:buFont typeface="Wingdings" pitchFamily="2" charset="2"/>
              <a:buChar char="§"/>
              <a:defRPr/>
            </a:pPr>
            <a:r>
              <a:rPr lang="en-US" sz="2800" b="1" dirty="0"/>
              <a:t>IDENTIFICATION-</a:t>
            </a:r>
            <a:r>
              <a:rPr lang="en-US" sz="2800" dirty="0"/>
              <a:t> The system compares the given individual to all the Other individuals in the database and gives a ranked list of matches.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2" end="2"/>
                                            </p:txEl>
                                          </p:spTgt>
                                        </p:tgtEl>
                                        <p:attrNameLst>
                                          <p:attrName>ppt_w</p:attrName>
                                        </p:attrNameLst>
                                      </p:cBhvr>
                                    </p:anim>
                                    <p:anim by="(#ppt_w*0.50)" calcmode="lin" valueType="num">
                                      <p:cBhvr>
                                        <p:cTn id="17" dur="250" decel="50000" autoRev="1" fill="hold">
                                          <p:stCondLst>
                                            <p:cond delay="0"/>
                                          </p:stCondLst>
                                        </p:cTn>
                                        <p:tgtEl>
                                          <p:spTgt spid="3">
                                            <p:txEl>
                                              <p:pRg st="2" end="2"/>
                                            </p:txEl>
                                          </p:spTgt>
                                        </p:tgtEl>
                                        <p:attrNameLst>
                                          <p:attrName>ppt_x</p:attrName>
                                        </p:attrNameLst>
                                      </p:cBhvr>
                                    </p:anim>
                                    <p:anim from="(-#ppt_h/2)" to="(#ppt_y)" calcmode="lin" valueType="num">
                                      <p:cBhvr>
                                        <p:cTn id="18" dur="500" fill="hold">
                                          <p:stCondLst>
                                            <p:cond delay="0"/>
                                          </p:stCondLst>
                                        </p:cTn>
                                        <p:tgtEl>
                                          <p:spTgt spid="3">
                                            <p:txEl>
                                              <p:pRg st="2" end="2"/>
                                            </p:txEl>
                                          </p:spTgt>
                                        </p:tgtEl>
                                        <p:attrNameLst>
                                          <p:attrName>ppt_y</p:attrName>
                                        </p:attrNameLst>
                                      </p:cBhvr>
                                    </p:anim>
                                    <p:animRot by="21600000">
                                      <p:cBhvr>
                                        <p:cTn id="19" dur="500" fill="hold">
                                          <p:stCondLst>
                                            <p:cond delay="0"/>
                                          </p:stCondLst>
                                        </p:cTn>
                                        <p:tgtEl>
                                          <p:spTgt spid="3">
                                            <p:txEl>
                                              <p:pRg st="2" end="2"/>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4" end="4"/>
                                            </p:txEl>
                                          </p:spTgt>
                                        </p:tgtEl>
                                        <p:attrNameLst>
                                          <p:attrName>ppt_w</p:attrName>
                                        </p:attrNameLst>
                                      </p:cBhvr>
                                    </p:anim>
                                    <p:anim by="(#ppt_w*0.50)" calcmode="lin" valueType="num">
                                      <p:cBhvr>
                                        <p:cTn id="23" dur="250" decel="50000" autoRev="1" fill="hold">
                                          <p:stCondLst>
                                            <p:cond delay="0"/>
                                          </p:stCondLst>
                                        </p:cTn>
                                        <p:tgtEl>
                                          <p:spTgt spid="3">
                                            <p:txEl>
                                              <p:pRg st="4" end="4"/>
                                            </p:txEl>
                                          </p:spTgt>
                                        </p:tgtEl>
                                        <p:attrNameLst>
                                          <p:attrName>ppt_x</p:attrName>
                                        </p:attrNameLst>
                                      </p:cBhvr>
                                    </p:anim>
                                    <p:anim from="(-#ppt_h/2)" to="(#ppt_y)" calcmode="lin" valueType="num">
                                      <p:cBhvr>
                                        <p:cTn id="24" dur="500" fill="hold">
                                          <p:stCondLst>
                                            <p:cond delay="0"/>
                                          </p:stCondLst>
                                        </p:cTn>
                                        <p:tgtEl>
                                          <p:spTgt spid="3">
                                            <p:txEl>
                                              <p:pRg st="4" end="4"/>
                                            </p:txEl>
                                          </p:spTgt>
                                        </p:tgtEl>
                                        <p:attrNameLst>
                                          <p:attrName>ppt_y</p:attrName>
                                        </p:attrNameLst>
                                      </p:cBhvr>
                                    </p:anim>
                                    <p:animRot by="21600000">
                                      <p:cBhvr>
                                        <p:cTn id="25"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868362"/>
          </a:xfrm>
        </p:spPr>
        <p:txBody>
          <a:bodyPr/>
          <a:lstStyle/>
          <a:p>
            <a:pPr marL="54864" eaLnBrk="1" fontAlgn="auto" hangingPunct="1">
              <a:spcAft>
                <a:spcPts val="0"/>
              </a:spcAft>
              <a:defRPr/>
            </a:pPr>
            <a:r>
              <a:rPr lang="en-US" b="1" dirty="0" err="1">
                <a:solidFill>
                  <a:schemeClr val="tx2">
                    <a:tint val="100000"/>
                    <a:shade val="90000"/>
                    <a:satMod val="250000"/>
                    <a:alpha val="100000"/>
                  </a:schemeClr>
                </a:solidFill>
              </a:rPr>
              <a:t>Contd</a:t>
            </a:r>
            <a:r>
              <a:rPr lang="en-US" b="1" dirty="0">
                <a:solidFill>
                  <a:schemeClr val="tx2">
                    <a:tint val="100000"/>
                    <a:shade val="90000"/>
                    <a:satMod val="250000"/>
                    <a:alpha val="100000"/>
                  </a:schemeClr>
                </a:solidFill>
              </a:rPr>
              <a:t>…</a:t>
            </a:r>
          </a:p>
        </p:txBody>
      </p:sp>
      <p:sp>
        <p:nvSpPr>
          <p:cNvPr id="3" name="Content Placeholder 2"/>
          <p:cNvSpPr>
            <a:spLocks noGrp="1"/>
          </p:cNvSpPr>
          <p:nvPr>
            <p:ph idx="1"/>
          </p:nvPr>
        </p:nvSpPr>
        <p:spPr>
          <a:xfrm>
            <a:off x="457200" y="1447800"/>
            <a:ext cx="7391400" cy="5105400"/>
          </a:xfrm>
        </p:spPr>
        <p:txBody>
          <a:bodyPr>
            <a:normAutofit fontScale="92500"/>
          </a:bodyPr>
          <a:lstStyle/>
          <a:p>
            <a:pPr marL="419100" indent="-382588" algn="just" eaLnBrk="1" fontAlgn="auto" hangingPunct="1">
              <a:spcBef>
                <a:spcPts val="0"/>
              </a:spcBef>
              <a:spcAft>
                <a:spcPts val="0"/>
              </a:spcAft>
              <a:buFont typeface="Wingdings" pitchFamily="2" charset="2"/>
              <a:buChar char="§"/>
              <a:defRPr/>
            </a:pPr>
            <a:r>
              <a:rPr lang="en-US" sz="2700" dirty="0"/>
              <a:t>All identification or authentication technologies operate using the following four stages: </a:t>
            </a:r>
          </a:p>
          <a:p>
            <a:pPr marL="419100" indent="-382588" algn="just" eaLnBrk="1" fontAlgn="auto" hangingPunct="1">
              <a:spcBef>
                <a:spcPts val="0"/>
              </a:spcBef>
              <a:spcAft>
                <a:spcPts val="0"/>
              </a:spcAft>
              <a:buFont typeface="Wingdings" pitchFamily="2" charset="2"/>
              <a:buChar char="§"/>
              <a:defRPr/>
            </a:pPr>
            <a:r>
              <a:rPr lang="en-US" sz="2700" b="1" u="sng" dirty="0"/>
              <a:t>Capture</a:t>
            </a:r>
            <a:r>
              <a:rPr lang="en-US" sz="2700" b="1" dirty="0"/>
              <a:t>: </a:t>
            </a:r>
            <a:r>
              <a:rPr lang="en-US" sz="2700" dirty="0"/>
              <a:t>A physical or </a:t>
            </a:r>
            <a:r>
              <a:rPr lang="en-US" sz="2700" dirty="0" err="1"/>
              <a:t>behavioural</a:t>
            </a:r>
            <a:r>
              <a:rPr lang="en-US" sz="2700" dirty="0"/>
              <a:t> sample is captured by the system during Enrollment and also in identification or verification process. </a:t>
            </a:r>
          </a:p>
          <a:p>
            <a:pPr marL="419100" indent="-382588" algn="just" eaLnBrk="1" fontAlgn="auto" hangingPunct="1">
              <a:spcBef>
                <a:spcPts val="0"/>
              </a:spcBef>
              <a:spcAft>
                <a:spcPts val="0"/>
              </a:spcAft>
              <a:buFont typeface="Wingdings" pitchFamily="2" charset="2"/>
              <a:buChar char="§"/>
              <a:defRPr/>
            </a:pPr>
            <a:r>
              <a:rPr lang="en-US" sz="2700" dirty="0"/>
              <a:t> </a:t>
            </a:r>
            <a:r>
              <a:rPr lang="en-US" sz="2700" b="1" u="sng" dirty="0"/>
              <a:t>Extraction</a:t>
            </a:r>
            <a:r>
              <a:rPr lang="en-US" sz="2700" b="1" dirty="0"/>
              <a:t>: </a:t>
            </a:r>
            <a:r>
              <a:rPr lang="en-US" sz="2700" dirty="0"/>
              <a:t>unique data is extracted from the sample and a template is created. </a:t>
            </a:r>
          </a:p>
          <a:p>
            <a:pPr marL="419100" indent="-382588" algn="just" eaLnBrk="1" fontAlgn="auto" hangingPunct="1">
              <a:spcBef>
                <a:spcPts val="0"/>
              </a:spcBef>
              <a:spcAft>
                <a:spcPts val="0"/>
              </a:spcAft>
              <a:buFont typeface="Wingdings" pitchFamily="2" charset="2"/>
              <a:buChar char="§"/>
              <a:defRPr/>
            </a:pPr>
            <a:r>
              <a:rPr lang="en-US" sz="2700" dirty="0"/>
              <a:t> </a:t>
            </a:r>
            <a:r>
              <a:rPr lang="en-US" sz="2700" b="1" u="sng" dirty="0"/>
              <a:t>Comparison</a:t>
            </a:r>
            <a:r>
              <a:rPr lang="en-US" sz="2700" b="1" dirty="0"/>
              <a:t>: </a:t>
            </a:r>
            <a:r>
              <a:rPr lang="en-US" sz="2700" dirty="0"/>
              <a:t>the template is then compared with a new sample. </a:t>
            </a:r>
          </a:p>
          <a:p>
            <a:pPr marL="419100" indent="-382588" algn="just" eaLnBrk="1" fontAlgn="auto" hangingPunct="1">
              <a:spcBef>
                <a:spcPts val="0"/>
              </a:spcBef>
              <a:spcAft>
                <a:spcPts val="0"/>
              </a:spcAft>
              <a:buFont typeface="Wingdings" pitchFamily="2" charset="2"/>
              <a:buChar char="§"/>
              <a:defRPr/>
            </a:pPr>
            <a:r>
              <a:rPr lang="en-US" sz="2700" dirty="0"/>
              <a:t> </a:t>
            </a:r>
            <a:r>
              <a:rPr lang="en-US" sz="2700" b="1" u="sng" dirty="0"/>
              <a:t>Match/non-match</a:t>
            </a:r>
            <a:r>
              <a:rPr lang="en-US" sz="2700" b="1" dirty="0"/>
              <a:t>: </a:t>
            </a:r>
            <a:r>
              <a:rPr lang="en-US" sz="2700" dirty="0"/>
              <a:t>the system decides if the features extracted from the new Samples are a match or a non match.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 by="(-#ppt_w*2)" calcmode="lin" valueType="num">
                                      <p:cBhvr rctx="PPT">
                                        <p:cTn id="13" dur="250" autoRev="1" fill="hold">
                                          <p:stCondLst>
                                            <p:cond delay="0"/>
                                          </p:stCondLst>
                                        </p:cTn>
                                        <p:tgtEl>
                                          <p:spTgt spid="3">
                                            <p:txEl>
                                              <p:pRg st="1" end="1"/>
                                            </p:txEl>
                                          </p:spTgt>
                                        </p:tgtEl>
                                        <p:attrNameLst>
                                          <p:attrName>ppt_w</p:attrName>
                                        </p:attrNameLst>
                                      </p:cBhvr>
                                    </p:anim>
                                    <p:anim by="(#ppt_w*0.50)" calcmode="lin" valueType="num">
                                      <p:cBhvr>
                                        <p:cTn id="14" dur="250" decel="50000" autoRev="1" fill="hold">
                                          <p:stCondLst>
                                            <p:cond delay="0"/>
                                          </p:stCondLst>
                                        </p:cTn>
                                        <p:tgtEl>
                                          <p:spTgt spid="3">
                                            <p:txEl>
                                              <p:pRg st="1" end="1"/>
                                            </p:txEl>
                                          </p:spTgt>
                                        </p:tgtEl>
                                        <p:attrNameLst>
                                          <p:attrName>ppt_x</p:attrName>
                                        </p:attrNameLst>
                                      </p:cBhvr>
                                    </p:anim>
                                    <p:anim from="(-#ppt_h/2)" to="(#ppt_y)" calcmode="lin" valueType="num">
                                      <p:cBhvr>
                                        <p:cTn id="15" dur="500" fill="hold">
                                          <p:stCondLst>
                                            <p:cond delay="0"/>
                                          </p:stCondLst>
                                        </p:cTn>
                                        <p:tgtEl>
                                          <p:spTgt spid="3">
                                            <p:txEl>
                                              <p:pRg st="1" end="1"/>
                                            </p:txEl>
                                          </p:spTgt>
                                        </p:tgtEl>
                                        <p:attrNameLst>
                                          <p:attrName>ppt_y</p:attrName>
                                        </p:attrNameLst>
                                      </p:cBhvr>
                                    </p:anim>
                                    <p:animRot by="21600000">
                                      <p:cBhvr>
                                        <p:cTn id="16" dur="500" fill="hold">
                                          <p:stCondLst>
                                            <p:cond delay="0"/>
                                          </p:stCondLst>
                                        </p:cTn>
                                        <p:tgtEl>
                                          <p:spTgt spid="3">
                                            <p:txEl>
                                              <p:pRg st="1" end="1"/>
                                            </p:txEl>
                                          </p:spTgt>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by="(-#ppt_w*2)" calcmode="lin" valueType="num">
                                      <p:cBhvr rctx="PPT">
                                        <p:cTn id="19" dur="250" autoRev="1" fill="hold">
                                          <p:stCondLst>
                                            <p:cond delay="0"/>
                                          </p:stCondLst>
                                        </p:cTn>
                                        <p:tgtEl>
                                          <p:spTgt spid="3">
                                            <p:txEl>
                                              <p:pRg st="2" end="2"/>
                                            </p:txEl>
                                          </p:spTgt>
                                        </p:tgtEl>
                                        <p:attrNameLst>
                                          <p:attrName>ppt_w</p:attrName>
                                        </p:attrNameLst>
                                      </p:cBhvr>
                                    </p:anim>
                                    <p:anim by="(#ppt_w*0.50)" calcmode="lin" valueType="num">
                                      <p:cBhvr>
                                        <p:cTn id="20" dur="250" decel="50000" autoRev="1" fill="hold">
                                          <p:stCondLst>
                                            <p:cond delay="0"/>
                                          </p:stCondLst>
                                        </p:cTn>
                                        <p:tgtEl>
                                          <p:spTgt spid="3">
                                            <p:txEl>
                                              <p:pRg st="2" end="2"/>
                                            </p:txEl>
                                          </p:spTgt>
                                        </p:tgtEl>
                                        <p:attrNameLst>
                                          <p:attrName>ppt_x</p:attrName>
                                        </p:attrNameLst>
                                      </p:cBhvr>
                                    </p:anim>
                                    <p:anim from="(-#ppt_h/2)" to="(#ppt_y)" calcmode="lin" valueType="num">
                                      <p:cBhvr>
                                        <p:cTn id="21" dur="500" fill="hold">
                                          <p:stCondLst>
                                            <p:cond delay="0"/>
                                          </p:stCondLst>
                                        </p:cTn>
                                        <p:tgtEl>
                                          <p:spTgt spid="3">
                                            <p:txEl>
                                              <p:pRg st="2" end="2"/>
                                            </p:txEl>
                                          </p:spTgt>
                                        </p:tgtEl>
                                        <p:attrNameLst>
                                          <p:attrName>ppt_y</p:attrName>
                                        </p:attrNameLst>
                                      </p:cBhvr>
                                    </p:anim>
                                    <p:animRot by="21600000">
                                      <p:cBhvr>
                                        <p:cTn id="22" dur="500" fill="hold">
                                          <p:stCondLst>
                                            <p:cond delay="0"/>
                                          </p:stCondLst>
                                        </p:cTn>
                                        <p:tgtEl>
                                          <p:spTgt spid="3">
                                            <p:txEl>
                                              <p:pRg st="2" end="2"/>
                                            </p:txEl>
                                          </p:spTgt>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by="(-#ppt_w*2)" calcmode="lin" valueType="num">
                                      <p:cBhvr rctx="PPT">
                                        <p:cTn id="25" dur="250" autoRev="1" fill="hold">
                                          <p:stCondLst>
                                            <p:cond delay="0"/>
                                          </p:stCondLst>
                                        </p:cTn>
                                        <p:tgtEl>
                                          <p:spTgt spid="3">
                                            <p:txEl>
                                              <p:pRg st="3" end="3"/>
                                            </p:txEl>
                                          </p:spTgt>
                                        </p:tgtEl>
                                        <p:attrNameLst>
                                          <p:attrName>ppt_w</p:attrName>
                                        </p:attrNameLst>
                                      </p:cBhvr>
                                    </p:anim>
                                    <p:anim by="(#ppt_w*0.50)" calcmode="lin" valueType="num">
                                      <p:cBhvr>
                                        <p:cTn id="26" dur="250" decel="50000" autoRev="1" fill="hold">
                                          <p:stCondLst>
                                            <p:cond delay="0"/>
                                          </p:stCondLst>
                                        </p:cTn>
                                        <p:tgtEl>
                                          <p:spTgt spid="3">
                                            <p:txEl>
                                              <p:pRg st="3" end="3"/>
                                            </p:txEl>
                                          </p:spTgt>
                                        </p:tgtEl>
                                        <p:attrNameLst>
                                          <p:attrName>ppt_x</p:attrName>
                                        </p:attrNameLst>
                                      </p:cBhvr>
                                    </p:anim>
                                    <p:anim from="(-#ppt_h/2)" to="(#ppt_y)" calcmode="lin" valueType="num">
                                      <p:cBhvr>
                                        <p:cTn id="27" dur="500" fill="hold">
                                          <p:stCondLst>
                                            <p:cond delay="0"/>
                                          </p:stCondLst>
                                        </p:cTn>
                                        <p:tgtEl>
                                          <p:spTgt spid="3">
                                            <p:txEl>
                                              <p:pRg st="3" end="3"/>
                                            </p:txEl>
                                          </p:spTgt>
                                        </p:tgtEl>
                                        <p:attrNameLst>
                                          <p:attrName>ppt_y</p:attrName>
                                        </p:attrNameLst>
                                      </p:cBhvr>
                                    </p:anim>
                                    <p:animRot by="21600000">
                                      <p:cBhvr>
                                        <p:cTn id="28" dur="500" fill="hold">
                                          <p:stCondLst>
                                            <p:cond delay="0"/>
                                          </p:stCondLst>
                                        </p:cTn>
                                        <p:tgtEl>
                                          <p:spTgt spid="3">
                                            <p:txEl>
                                              <p:pRg st="3" end="3"/>
                                            </p:txEl>
                                          </p:spTgt>
                                        </p:tgtEl>
                                        <p:attrNameLst>
                                          <p:attrName>r</p:attrName>
                                        </p:attrNameLst>
                                      </p:cBhvr>
                                    </p:animRot>
                                  </p:childTnLst>
                                </p:cTn>
                              </p:par>
                              <p:par>
                                <p:cTn id="29" presetID="56" presetClass="entr" presetSubtype="0" fill="hold" grpId="0" nodeType="with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by="(-#ppt_w*2)" calcmode="lin" valueType="num">
                                      <p:cBhvr rctx="PPT">
                                        <p:cTn id="31" dur="250" autoRev="1" fill="hold">
                                          <p:stCondLst>
                                            <p:cond delay="0"/>
                                          </p:stCondLst>
                                        </p:cTn>
                                        <p:tgtEl>
                                          <p:spTgt spid="3">
                                            <p:txEl>
                                              <p:pRg st="4" end="4"/>
                                            </p:txEl>
                                          </p:spTgt>
                                        </p:tgtEl>
                                        <p:attrNameLst>
                                          <p:attrName>ppt_w</p:attrName>
                                        </p:attrNameLst>
                                      </p:cBhvr>
                                    </p:anim>
                                    <p:anim by="(#ppt_w*0.50)" calcmode="lin" valueType="num">
                                      <p:cBhvr>
                                        <p:cTn id="32" dur="250" decel="50000" autoRev="1" fill="hold">
                                          <p:stCondLst>
                                            <p:cond delay="0"/>
                                          </p:stCondLst>
                                        </p:cTn>
                                        <p:tgtEl>
                                          <p:spTgt spid="3">
                                            <p:txEl>
                                              <p:pRg st="4" end="4"/>
                                            </p:txEl>
                                          </p:spTgt>
                                        </p:tgtEl>
                                        <p:attrNameLst>
                                          <p:attrName>ppt_x</p:attrName>
                                        </p:attrNameLst>
                                      </p:cBhvr>
                                    </p:anim>
                                    <p:anim from="(-#ppt_h/2)" to="(#ppt_y)" calcmode="lin" valueType="num">
                                      <p:cBhvr>
                                        <p:cTn id="33" dur="500" fill="hold">
                                          <p:stCondLst>
                                            <p:cond delay="0"/>
                                          </p:stCondLst>
                                        </p:cTn>
                                        <p:tgtEl>
                                          <p:spTgt spid="3">
                                            <p:txEl>
                                              <p:pRg st="4" end="4"/>
                                            </p:txEl>
                                          </p:spTgt>
                                        </p:tgtEl>
                                        <p:attrNameLst>
                                          <p:attrName>ppt_y</p:attrName>
                                        </p:attrNameLst>
                                      </p:cBhvr>
                                    </p:anim>
                                    <p:animRot by="21600000">
                                      <p:cBhvr>
                                        <p:cTn id="34"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Grp="1" noChangeAspect="1" noChangeArrowheads="1"/>
          </p:cNvPicPr>
          <p:nvPr>
            <p:ph idx="1"/>
          </p:nvPr>
        </p:nvPicPr>
        <p:blipFill>
          <a:blip r:embed="rId2" cstate="print"/>
          <a:stretch>
            <a:fillRect/>
          </a:stretch>
        </p:blipFill>
        <p:spPr>
          <a:xfrm>
            <a:off x="457200" y="381000"/>
            <a:ext cx="7848600" cy="5943600"/>
          </a:xfr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962480" cy="1143000"/>
          </a:xfrm>
        </p:spPr>
        <p:txBody>
          <a:bodyPr rtlCol="0">
            <a:normAutofit fontScale="90000"/>
          </a:bodyPr>
          <a:lstStyle/>
          <a:p>
            <a:pPr marL="54864" eaLnBrk="1" fontAlgn="auto" hangingPunct="1">
              <a:spcAft>
                <a:spcPts val="0"/>
              </a:spcAft>
              <a:defRPr/>
            </a:pPr>
            <a:br>
              <a:rPr lang="en-US" b="1" dirty="0">
                <a:solidFill>
                  <a:schemeClr val="tx2">
                    <a:tint val="100000"/>
                    <a:shade val="90000"/>
                    <a:satMod val="250000"/>
                    <a:alpha val="100000"/>
                  </a:schemeClr>
                </a:solidFill>
                <a:latin typeface="+mn-lt"/>
              </a:rPr>
            </a:br>
            <a:r>
              <a:rPr lang="en-US" b="1" dirty="0">
                <a:solidFill>
                  <a:schemeClr val="tx2">
                    <a:tint val="100000"/>
                    <a:shade val="90000"/>
                    <a:satMod val="250000"/>
                    <a:alpha val="100000"/>
                  </a:schemeClr>
                </a:solidFill>
                <a:latin typeface="+mn-lt"/>
              </a:rPr>
              <a:t>How Facial Recognition System Works</a:t>
            </a:r>
          </a:p>
        </p:txBody>
      </p:sp>
      <p:sp>
        <p:nvSpPr>
          <p:cNvPr id="3" name="Content Placeholder 2"/>
          <p:cNvSpPr>
            <a:spLocks noGrp="1"/>
          </p:cNvSpPr>
          <p:nvPr>
            <p:ph idx="1"/>
          </p:nvPr>
        </p:nvSpPr>
        <p:spPr>
          <a:xfrm>
            <a:off x="28280" y="1905000"/>
            <a:ext cx="7391400" cy="4953000"/>
          </a:xfrm>
        </p:spPr>
        <p:txBody>
          <a:bodyPr>
            <a:normAutofit/>
          </a:bodyPr>
          <a:lstStyle/>
          <a:p>
            <a:pPr marL="419100" indent="-382588" algn="just" eaLnBrk="1" fontAlgn="auto" hangingPunct="1">
              <a:spcBef>
                <a:spcPts val="0"/>
              </a:spcBef>
              <a:spcAft>
                <a:spcPts val="0"/>
              </a:spcAft>
              <a:buFont typeface="Arial" charset="0"/>
              <a:buNone/>
              <a:defRPr/>
            </a:pPr>
            <a:endParaRPr lang="en-US" sz="2800" dirty="0"/>
          </a:p>
          <a:p>
            <a:pPr marL="419100" indent="-382588" algn="just" eaLnBrk="1" fontAlgn="auto" hangingPunct="1">
              <a:spcBef>
                <a:spcPts val="0"/>
              </a:spcBef>
              <a:spcAft>
                <a:spcPts val="0"/>
              </a:spcAft>
              <a:buFont typeface="Wingdings 2"/>
              <a:buChar char=""/>
              <a:defRPr/>
            </a:pPr>
            <a:r>
              <a:rPr lang="en-US" sz="2000" dirty="0"/>
              <a:t>Facial recognition software is based on the ability to first recognize faces, which is a technological feat in itself. If you look at the mirror, you can see that your face has certain distinguishable landmarks. These are the peaks and valleys that make up the different facial features. </a:t>
            </a:r>
          </a:p>
          <a:p>
            <a:pPr marL="419100" indent="-382588" algn="just" eaLnBrk="1" fontAlgn="auto" hangingPunct="1">
              <a:spcBef>
                <a:spcPts val="0"/>
              </a:spcBef>
              <a:spcAft>
                <a:spcPts val="0"/>
              </a:spcAft>
              <a:buFont typeface="Wingdings 2"/>
              <a:buChar char=""/>
              <a:defRPr/>
            </a:pPr>
            <a:r>
              <a:rPr lang="en-US" sz="2000" dirty="0"/>
              <a:t>VISIONICS defines these landmarks as nodal points. There are about 80 nodal points on a human face.</a:t>
            </a:r>
          </a:p>
          <a:p>
            <a:pPr marL="419100" indent="-382588" algn="just" eaLnBrk="1" fontAlgn="auto" hangingPunct="1">
              <a:spcBef>
                <a:spcPts val="0"/>
              </a:spcBef>
              <a:spcAft>
                <a:spcPts val="0"/>
              </a:spcAft>
              <a:buFont typeface="Arial" charset="0"/>
              <a:buNone/>
              <a:defRPr/>
            </a:pPr>
            <a:r>
              <a:rPr lang="en-US" sz="2800" dirty="0"/>
              <a:t> 	</a:t>
            </a:r>
          </a:p>
          <a:p>
            <a:pPr marL="419100" indent="-382588" algn="just" eaLnBrk="1" fontAlgn="auto" hangingPunct="1">
              <a:spcBef>
                <a:spcPts val="0"/>
              </a:spcBef>
              <a:spcAft>
                <a:spcPts val="0"/>
              </a:spcAft>
              <a:buFont typeface="Arial" charset="0"/>
              <a:buNone/>
              <a:defRPr/>
            </a:pP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1" end="1"/>
                                            </p:txEl>
                                          </p:spTgt>
                                        </p:tgtEl>
                                        <p:attrNameLst>
                                          <p:attrName>ppt_w</p:attrName>
                                        </p:attrNameLst>
                                      </p:cBhvr>
                                    </p:anim>
                                    <p:anim by="(#ppt_w*0.50)" calcmode="lin" valueType="num">
                                      <p:cBhvr>
                                        <p:cTn id="11" dur="250" decel="50000" autoRev="1" fill="hold">
                                          <p:stCondLst>
                                            <p:cond delay="0"/>
                                          </p:stCondLst>
                                        </p:cTn>
                                        <p:tgtEl>
                                          <p:spTgt spid="3">
                                            <p:txEl>
                                              <p:pRg st="1" end="1"/>
                                            </p:txEl>
                                          </p:spTgt>
                                        </p:tgtEl>
                                        <p:attrNameLst>
                                          <p:attrName>ppt_x</p:attrName>
                                        </p:attrNameLst>
                                      </p:cBhvr>
                                    </p:anim>
                                    <p:anim from="(-#ppt_h/2)" to="(#ppt_y)" calcmode="lin" valueType="num">
                                      <p:cBhvr>
                                        <p:cTn id="12" dur="500" fill="hold">
                                          <p:stCondLst>
                                            <p:cond delay="0"/>
                                          </p:stCondLst>
                                        </p:cTn>
                                        <p:tgtEl>
                                          <p:spTgt spid="3">
                                            <p:txEl>
                                              <p:pRg st="1" end="1"/>
                                            </p:txEl>
                                          </p:spTgt>
                                        </p:tgtEl>
                                        <p:attrNameLst>
                                          <p:attrName>ppt_y</p:attrName>
                                        </p:attrNameLst>
                                      </p:cBhvr>
                                    </p:anim>
                                    <p:animRot by="21600000">
                                      <p:cBhvr>
                                        <p:cTn id="13" dur="500" fill="hold">
                                          <p:stCondLst>
                                            <p:cond delay="0"/>
                                          </p:stCondLst>
                                        </p:cTn>
                                        <p:tgtEl>
                                          <p:spTgt spid="3">
                                            <p:txEl>
                                              <p:pRg st="1" end="1"/>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2" end="2"/>
                                            </p:txEl>
                                          </p:spTgt>
                                        </p:tgtEl>
                                        <p:attrNameLst>
                                          <p:attrName>ppt_w</p:attrName>
                                        </p:attrNameLst>
                                      </p:cBhvr>
                                    </p:anim>
                                    <p:anim by="(#ppt_w*0.50)" calcmode="lin" valueType="num">
                                      <p:cBhvr>
                                        <p:cTn id="17" dur="250" decel="50000" autoRev="1" fill="hold">
                                          <p:stCondLst>
                                            <p:cond delay="0"/>
                                          </p:stCondLst>
                                        </p:cTn>
                                        <p:tgtEl>
                                          <p:spTgt spid="3">
                                            <p:txEl>
                                              <p:pRg st="2" end="2"/>
                                            </p:txEl>
                                          </p:spTgt>
                                        </p:tgtEl>
                                        <p:attrNameLst>
                                          <p:attrName>ppt_x</p:attrName>
                                        </p:attrNameLst>
                                      </p:cBhvr>
                                    </p:anim>
                                    <p:anim from="(-#ppt_h/2)" to="(#ppt_y)" calcmode="lin" valueType="num">
                                      <p:cBhvr>
                                        <p:cTn id="18" dur="500" fill="hold">
                                          <p:stCondLst>
                                            <p:cond delay="0"/>
                                          </p:stCondLst>
                                        </p:cTn>
                                        <p:tgtEl>
                                          <p:spTgt spid="3">
                                            <p:txEl>
                                              <p:pRg st="2" end="2"/>
                                            </p:txEl>
                                          </p:spTgt>
                                        </p:tgtEl>
                                        <p:attrNameLst>
                                          <p:attrName>ppt_y</p:attrName>
                                        </p:attrNameLst>
                                      </p:cBhvr>
                                    </p:anim>
                                    <p:animRot by="21600000">
                                      <p:cBhvr>
                                        <p:cTn id="19" dur="500" fill="hold">
                                          <p:stCondLst>
                                            <p:cond delay="0"/>
                                          </p:stCondLst>
                                        </p:cTn>
                                        <p:tgtEl>
                                          <p:spTgt spid="3">
                                            <p:txEl>
                                              <p:pRg st="2" end="2"/>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3" end="3"/>
                                            </p:txEl>
                                          </p:spTgt>
                                        </p:tgtEl>
                                        <p:attrNameLst>
                                          <p:attrName>ppt_w</p:attrName>
                                        </p:attrNameLst>
                                      </p:cBhvr>
                                    </p:anim>
                                    <p:anim by="(#ppt_w*0.50)" calcmode="lin" valueType="num">
                                      <p:cBhvr>
                                        <p:cTn id="23" dur="250" decel="50000" autoRev="1" fill="hold">
                                          <p:stCondLst>
                                            <p:cond delay="0"/>
                                          </p:stCondLst>
                                        </p:cTn>
                                        <p:tgtEl>
                                          <p:spTgt spid="3">
                                            <p:txEl>
                                              <p:pRg st="3" end="3"/>
                                            </p:txEl>
                                          </p:spTgt>
                                        </p:tgtEl>
                                        <p:attrNameLst>
                                          <p:attrName>ppt_x</p:attrName>
                                        </p:attrNameLst>
                                      </p:cBhvr>
                                    </p:anim>
                                    <p:anim from="(-#ppt_h/2)" to="(#ppt_y)" calcmode="lin" valueType="num">
                                      <p:cBhvr>
                                        <p:cTn id="24" dur="500" fill="hold">
                                          <p:stCondLst>
                                            <p:cond delay="0"/>
                                          </p:stCondLst>
                                        </p:cTn>
                                        <p:tgtEl>
                                          <p:spTgt spid="3">
                                            <p:txEl>
                                              <p:pRg st="3" end="3"/>
                                            </p:txEl>
                                          </p:spTgt>
                                        </p:tgtEl>
                                        <p:attrNameLst>
                                          <p:attrName>ppt_y</p:attrName>
                                        </p:attrNameLst>
                                      </p:cBhvr>
                                    </p:anim>
                                    <p:animRot by="21600000">
                                      <p:cBhvr>
                                        <p:cTn id="25" dur="500" fill="hold">
                                          <p:stCondLst>
                                            <p:cond delay="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rtlCol="0"/>
          <a:lstStyle/>
          <a:p>
            <a:pPr marL="54864" eaLnBrk="1" fontAlgn="auto" hangingPunct="1">
              <a:spcAft>
                <a:spcPts val="0"/>
              </a:spcAft>
              <a:defRPr/>
            </a:pPr>
            <a:r>
              <a:rPr lang="en-US" b="1" dirty="0">
                <a:solidFill>
                  <a:schemeClr val="tx2">
                    <a:tint val="100000"/>
                    <a:shade val="90000"/>
                    <a:satMod val="250000"/>
                    <a:alpha val="100000"/>
                  </a:schemeClr>
                </a:solidFill>
                <a:latin typeface="+mn-lt"/>
              </a:rPr>
              <a:t>Contd..</a:t>
            </a:r>
          </a:p>
        </p:txBody>
      </p:sp>
      <p:sp>
        <p:nvSpPr>
          <p:cNvPr id="3" name="Content Placeholder 2"/>
          <p:cNvSpPr>
            <a:spLocks noGrp="1"/>
          </p:cNvSpPr>
          <p:nvPr>
            <p:ph idx="1"/>
          </p:nvPr>
        </p:nvSpPr>
        <p:spPr>
          <a:xfrm>
            <a:off x="304800" y="1752600"/>
            <a:ext cx="8305800" cy="4495800"/>
          </a:xfrm>
        </p:spPr>
        <p:txBody>
          <a:bodyPr rtlCol="0">
            <a:noAutofit/>
          </a:bodyPr>
          <a:lstStyle/>
          <a:p>
            <a:pPr marL="420624" indent="-384048" algn="just" eaLnBrk="1" fontAlgn="auto" hangingPunct="1">
              <a:spcBef>
                <a:spcPts val="0"/>
              </a:spcBef>
              <a:spcAft>
                <a:spcPts val="0"/>
              </a:spcAft>
              <a:buFont typeface="Arial" pitchFamily="34" charset="0"/>
              <a:buNone/>
              <a:defRPr/>
            </a:pPr>
            <a:r>
              <a:rPr lang="en-US" sz="2800" dirty="0"/>
              <a:t>	Here are few nodal points that are measured by the software.</a:t>
            </a:r>
          </a:p>
          <a:p>
            <a:pPr marL="550926" indent="-514350" algn="just" eaLnBrk="1" fontAlgn="auto" hangingPunct="1">
              <a:spcBef>
                <a:spcPts val="0"/>
              </a:spcBef>
              <a:spcAft>
                <a:spcPts val="0"/>
              </a:spcAft>
              <a:buFont typeface="+mj-lt"/>
              <a:buAutoNum type="arabicPeriod"/>
              <a:defRPr/>
            </a:pPr>
            <a:r>
              <a:rPr lang="en-US" sz="2800" dirty="0"/>
              <a:t>distance between the eyes </a:t>
            </a:r>
          </a:p>
          <a:p>
            <a:pPr marL="550926" indent="-514350" algn="just" eaLnBrk="1" fontAlgn="auto" hangingPunct="1">
              <a:spcBef>
                <a:spcPts val="0"/>
              </a:spcBef>
              <a:spcAft>
                <a:spcPts val="0"/>
              </a:spcAft>
              <a:buFont typeface="+mj-lt"/>
              <a:buAutoNum type="arabicPeriod"/>
              <a:defRPr/>
            </a:pPr>
            <a:r>
              <a:rPr lang="en-US" sz="2800" dirty="0"/>
              <a:t>width of the nose  </a:t>
            </a:r>
          </a:p>
          <a:p>
            <a:pPr marL="550926" indent="-514350" algn="just" eaLnBrk="1" fontAlgn="auto" hangingPunct="1">
              <a:spcBef>
                <a:spcPts val="0"/>
              </a:spcBef>
              <a:spcAft>
                <a:spcPts val="0"/>
              </a:spcAft>
              <a:buFont typeface="+mj-lt"/>
              <a:buAutoNum type="arabicPeriod"/>
              <a:defRPr/>
            </a:pPr>
            <a:r>
              <a:rPr lang="en-US" sz="2800" dirty="0"/>
              <a:t>depth of the eye socket </a:t>
            </a:r>
          </a:p>
          <a:p>
            <a:pPr marL="550926" indent="-514350" algn="just" eaLnBrk="1" fontAlgn="auto" hangingPunct="1">
              <a:spcBef>
                <a:spcPts val="0"/>
              </a:spcBef>
              <a:spcAft>
                <a:spcPts val="0"/>
              </a:spcAft>
              <a:buFont typeface="+mj-lt"/>
              <a:buAutoNum type="arabicPeriod"/>
              <a:defRPr/>
            </a:pPr>
            <a:r>
              <a:rPr lang="en-US" sz="2800" dirty="0"/>
              <a:t>cheekbones </a:t>
            </a:r>
          </a:p>
          <a:p>
            <a:pPr marL="550926" indent="-514350" algn="just" eaLnBrk="1" fontAlgn="auto" hangingPunct="1">
              <a:spcBef>
                <a:spcPts val="0"/>
              </a:spcBef>
              <a:spcAft>
                <a:spcPts val="0"/>
              </a:spcAft>
              <a:buFont typeface="+mj-lt"/>
              <a:buAutoNum type="arabicPeriod"/>
              <a:defRPr/>
            </a:pPr>
            <a:r>
              <a:rPr lang="en-US" sz="2800" dirty="0"/>
              <a:t>jaw line </a:t>
            </a:r>
          </a:p>
          <a:p>
            <a:pPr marL="550926" indent="-514350" algn="just" eaLnBrk="1" fontAlgn="auto" hangingPunct="1">
              <a:spcBef>
                <a:spcPts val="0"/>
              </a:spcBef>
              <a:spcAft>
                <a:spcPts val="0"/>
              </a:spcAft>
              <a:buFont typeface="+mj-lt"/>
              <a:buAutoNum type="arabicPeriod"/>
              <a:defRPr/>
            </a:pPr>
            <a:r>
              <a:rPr lang="en-US" sz="2800" dirty="0"/>
              <a:t>chin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par>
                                <p:cTn id="26" presetID="56" presetClass="entr" presetSubtype="0" fill="hold" grpId="0"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by="(-#ppt_w*2)" calcmode="lin" valueType="num">
                                      <p:cBhvr rctx="PPT">
                                        <p:cTn id="28" dur="250" autoRev="1" fill="hold">
                                          <p:stCondLst>
                                            <p:cond delay="0"/>
                                          </p:stCondLst>
                                        </p:cTn>
                                        <p:tgtEl>
                                          <p:spTgt spid="3">
                                            <p:txEl>
                                              <p:pRg st="3" end="3"/>
                                            </p:txEl>
                                          </p:spTgt>
                                        </p:tgtEl>
                                        <p:attrNameLst>
                                          <p:attrName>ppt_w</p:attrName>
                                        </p:attrNameLst>
                                      </p:cBhvr>
                                    </p:anim>
                                    <p:anim by="(#ppt_w*0.50)" calcmode="lin" valueType="num">
                                      <p:cBhvr>
                                        <p:cTn id="29" dur="250" decel="50000" autoRev="1" fill="hold">
                                          <p:stCondLst>
                                            <p:cond delay="0"/>
                                          </p:stCondLst>
                                        </p:cTn>
                                        <p:tgtEl>
                                          <p:spTgt spid="3">
                                            <p:txEl>
                                              <p:pRg st="3" end="3"/>
                                            </p:txEl>
                                          </p:spTgt>
                                        </p:tgtEl>
                                        <p:attrNameLst>
                                          <p:attrName>ppt_x</p:attrName>
                                        </p:attrNameLst>
                                      </p:cBhvr>
                                    </p:anim>
                                    <p:anim from="(-#ppt_h/2)" to="(#ppt_y)" calcmode="lin" valueType="num">
                                      <p:cBhvr>
                                        <p:cTn id="30" dur="500" fill="hold">
                                          <p:stCondLst>
                                            <p:cond delay="0"/>
                                          </p:stCondLst>
                                        </p:cTn>
                                        <p:tgtEl>
                                          <p:spTgt spid="3">
                                            <p:txEl>
                                              <p:pRg st="3" end="3"/>
                                            </p:txEl>
                                          </p:spTgt>
                                        </p:tgtEl>
                                        <p:attrNameLst>
                                          <p:attrName>ppt_y</p:attrName>
                                        </p:attrNameLst>
                                      </p:cBhvr>
                                    </p:anim>
                                    <p:animRot by="21600000">
                                      <p:cBhvr>
                                        <p:cTn id="31" dur="500" fill="hold">
                                          <p:stCondLst>
                                            <p:cond delay="0"/>
                                          </p:stCondLst>
                                        </p:cTn>
                                        <p:tgtEl>
                                          <p:spTgt spid="3">
                                            <p:txEl>
                                              <p:pRg st="3" end="3"/>
                                            </p:txEl>
                                          </p:spTgt>
                                        </p:tgtEl>
                                        <p:attrNameLst>
                                          <p:attrName>r</p:attrName>
                                        </p:attrNameLst>
                                      </p:cBhvr>
                                    </p:animRot>
                                  </p:childTnLst>
                                </p:cTn>
                              </p:par>
                              <p:par>
                                <p:cTn id="32" presetID="56" presetClass="entr" presetSubtype="0" fill="hold" grpId="0" nodeType="with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by="(-#ppt_w*2)" calcmode="lin" valueType="num">
                                      <p:cBhvr rctx="PPT">
                                        <p:cTn id="34" dur="250" autoRev="1" fill="hold">
                                          <p:stCondLst>
                                            <p:cond delay="0"/>
                                          </p:stCondLst>
                                        </p:cTn>
                                        <p:tgtEl>
                                          <p:spTgt spid="3">
                                            <p:txEl>
                                              <p:pRg st="4" end="4"/>
                                            </p:txEl>
                                          </p:spTgt>
                                        </p:tgtEl>
                                        <p:attrNameLst>
                                          <p:attrName>ppt_w</p:attrName>
                                        </p:attrNameLst>
                                      </p:cBhvr>
                                    </p:anim>
                                    <p:anim by="(#ppt_w*0.50)" calcmode="lin" valueType="num">
                                      <p:cBhvr>
                                        <p:cTn id="35" dur="250" decel="50000" autoRev="1" fill="hold">
                                          <p:stCondLst>
                                            <p:cond delay="0"/>
                                          </p:stCondLst>
                                        </p:cTn>
                                        <p:tgtEl>
                                          <p:spTgt spid="3">
                                            <p:txEl>
                                              <p:pRg st="4" end="4"/>
                                            </p:txEl>
                                          </p:spTgt>
                                        </p:tgtEl>
                                        <p:attrNameLst>
                                          <p:attrName>ppt_x</p:attrName>
                                        </p:attrNameLst>
                                      </p:cBhvr>
                                    </p:anim>
                                    <p:anim from="(-#ppt_h/2)" to="(#ppt_y)" calcmode="lin" valueType="num">
                                      <p:cBhvr>
                                        <p:cTn id="36" dur="500" fill="hold">
                                          <p:stCondLst>
                                            <p:cond delay="0"/>
                                          </p:stCondLst>
                                        </p:cTn>
                                        <p:tgtEl>
                                          <p:spTgt spid="3">
                                            <p:txEl>
                                              <p:pRg st="4" end="4"/>
                                            </p:txEl>
                                          </p:spTgt>
                                        </p:tgtEl>
                                        <p:attrNameLst>
                                          <p:attrName>ppt_y</p:attrName>
                                        </p:attrNameLst>
                                      </p:cBhvr>
                                    </p:anim>
                                    <p:animRot by="21600000">
                                      <p:cBhvr>
                                        <p:cTn id="37" dur="500" fill="hold">
                                          <p:stCondLst>
                                            <p:cond delay="0"/>
                                          </p:stCondLst>
                                        </p:cTn>
                                        <p:tgtEl>
                                          <p:spTgt spid="3">
                                            <p:txEl>
                                              <p:pRg st="4" end="4"/>
                                            </p:txEl>
                                          </p:spTgt>
                                        </p:tgtEl>
                                        <p:attrNameLst>
                                          <p:attrName>r</p:attrName>
                                        </p:attrNameLst>
                                      </p:cBhvr>
                                    </p:animRot>
                                  </p:childTnLst>
                                </p:cTn>
                              </p:par>
                              <p:par>
                                <p:cTn id="38" presetID="56" presetClass="entr" presetSubtype="0" fill="hold" grpId="0" nodeType="withEffect">
                                  <p:stCondLst>
                                    <p:cond delay="0"/>
                                  </p:stCondLst>
                                  <p:iterate type="lt">
                                    <p:tmPct val="10000"/>
                                  </p:iterate>
                                  <p:childTnLst>
                                    <p:set>
                                      <p:cBhvr>
                                        <p:cTn id="39" dur="1" fill="hold">
                                          <p:stCondLst>
                                            <p:cond delay="0"/>
                                          </p:stCondLst>
                                        </p:cTn>
                                        <p:tgtEl>
                                          <p:spTgt spid="3">
                                            <p:txEl>
                                              <p:pRg st="5" end="5"/>
                                            </p:txEl>
                                          </p:spTgt>
                                        </p:tgtEl>
                                        <p:attrNameLst>
                                          <p:attrName>style.visibility</p:attrName>
                                        </p:attrNameLst>
                                      </p:cBhvr>
                                      <p:to>
                                        <p:strVal val="visible"/>
                                      </p:to>
                                    </p:set>
                                    <p:anim by="(-#ppt_w*2)" calcmode="lin" valueType="num">
                                      <p:cBhvr rctx="PPT">
                                        <p:cTn id="40" dur="250" autoRev="1" fill="hold">
                                          <p:stCondLst>
                                            <p:cond delay="0"/>
                                          </p:stCondLst>
                                        </p:cTn>
                                        <p:tgtEl>
                                          <p:spTgt spid="3">
                                            <p:txEl>
                                              <p:pRg st="5" end="5"/>
                                            </p:txEl>
                                          </p:spTgt>
                                        </p:tgtEl>
                                        <p:attrNameLst>
                                          <p:attrName>ppt_w</p:attrName>
                                        </p:attrNameLst>
                                      </p:cBhvr>
                                    </p:anim>
                                    <p:anim by="(#ppt_w*0.50)" calcmode="lin" valueType="num">
                                      <p:cBhvr>
                                        <p:cTn id="41" dur="250" decel="50000" autoRev="1" fill="hold">
                                          <p:stCondLst>
                                            <p:cond delay="0"/>
                                          </p:stCondLst>
                                        </p:cTn>
                                        <p:tgtEl>
                                          <p:spTgt spid="3">
                                            <p:txEl>
                                              <p:pRg st="5" end="5"/>
                                            </p:txEl>
                                          </p:spTgt>
                                        </p:tgtEl>
                                        <p:attrNameLst>
                                          <p:attrName>ppt_x</p:attrName>
                                        </p:attrNameLst>
                                      </p:cBhvr>
                                    </p:anim>
                                    <p:anim from="(-#ppt_h/2)" to="(#ppt_y)" calcmode="lin" valueType="num">
                                      <p:cBhvr>
                                        <p:cTn id="42" dur="500" fill="hold">
                                          <p:stCondLst>
                                            <p:cond delay="0"/>
                                          </p:stCondLst>
                                        </p:cTn>
                                        <p:tgtEl>
                                          <p:spTgt spid="3">
                                            <p:txEl>
                                              <p:pRg st="5" end="5"/>
                                            </p:txEl>
                                          </p:spTgt>
                                        </p:tgtEl>
                                        <p:attrNameLst>
                                          <p:attrName>ppt_y</p:attrName>
                                        </p:attrNameLst>
                                      </p:cBhvr>
                                    </p:anim>
                                    <p:animRot by="21600000">
                                      <p:cBhvr>
                                        <p:cTn id="43" dur="500" fill="hold">
                                          <p:stCondLst>
                                            <p:cond delay="0"/>
                                          </p:stCondLst>
                                        </p:cTn>
                                        <p:tgtEl>
                                          <p:spTgt spid="3">
                                            <p:txEl>
                                              <p:pRg st="5" end="5"/>
                                            </p:txEl>
                                          </p:spTgt>
                                        </p:tgtEl>
                                        <p:attrNameLst>
                                          <p:attrName>r</p:attrName>
                                        </p:attrNameLst>
                                      </p:cBhvr>
                                    </p:animRot>
                                  </p:childTnLst>
                                </p:cTn>
                              </p:par>
                              <p:par>
                                <p:cTn id="44" presetID="56" presetClass="entr" presetSubtype="0" fill="hold" grpId="0" nodeType="withEffect">
                                  <p:stCondLst>
                                    <p:cond delay="0"/>
                                  </p:stCondLst>
                                  <p:iterate type="lt">
                                    <p:tmPct val="10000"/>
                                  </p:iterate>
                                  <p:childTnLst>
                                    <p:set>
                                      <p:cBhvr>
                                        <p:cTn id="45" dur="1" fill="hold">
                                          <p:stCondLst>
                                            <p:cond delay="0"/>
                                          </p:stCondLst>
                                        </p:cTn>
                                        <p:tgtEl>
                                          <p:spTgt spid="3">
                                            <p:txEl>
                                              <p:pRg st="6" end="6"/>
                                            </p:txEl>
                                          </p:spTgt>
                                        </p:tgtEl>
                                        <p:attrNameLst>
                                          <p:attrName>style.visibility</p:attrName>
                                        </p:attrNameLst>
                                      </p:cBhvr>
                                      <p:to>
                                        <p:strVal val="visible"/>
                                      </p:to>
                                    </p:set>
                                    <p:anim by="(-#ppt_w*2)" calcmode="lin" valueType="num">
                                      <p:cBhvr rctx="PPT">
                                        <p:cTn id="46" dur="250" autoRev="1" fill="hold">
                                          <p:stCondLst>
                                            <p:cond delay="0"/>
                                          </p:stCondLst>
                                        </p:cTn>
                                        <p:tgtEl>
                                          <p:spTgt spid="3">
                                            <p:txEl>
                                              <p:pRg st="6" end="6"/>
                                            </p:txEl>
                                          </p:spTgt>
                                        </p:tgtEl>
                                        <p:attrNameLst>
                                          <p:attrName>ppt_w</p:attrName>
                                        </p:attrNameLst>
                                      </p:cBhvr>
                                    </p:anim>
                                    <p:anim by="(#ppt_w*0.50)" calcmode="lin" valueType="num">
                                      <p:cBhvr>
                                        <p:cTn id="47" dur="250" decel="50000" autoRev="1" fill="hold">
                                          <p:stCondLst>
                                            <p:cond delay="0"/>
                                          </p:stCondLst>
                                        </p:cTn>
                                        <p:tgtEl>
                                          <p:spTgt spid="3">
                                            <p:txEl>
                                              <p:pRg st="6" end="6"/>
                                            </p:txEl>
                                          </p:spTgt>
                                        </p:tgtEl>
                                        <p:attrNameLst>
                                          <p:attrName>ppt_x</p:attrName>
                                        </p:attrNameLst>
                                      </p:cBhvr>
                                    </p:anim>
                                    <p:anim from="(-#ppt_h/2)" to="(#ppt_y)" calcmode="lin" valueType="num">
                                      <p:cBhvr>
                                        <p:cTn id="48" dur="500" fill="hold">
                                          <p:stCondLst>
                                            <p:cond delay="0"/>
                                          </p:stCondLst>
                                        </p:cTn>
                                        <p:tgtEl>
                                          <p:spTgt spid="3">
                                            <p:txEl>
                                              <p:pRg st="6" end="6"/>
                                            </p:txEl>
                                          </p:spTgt>
                                        </p:tgtEl>
                                        <p:attrNameLst>
                                          <p:attrName>ppt_y</p:attrName>
                                        </p:attrNameLst>
                                      </p:cBhvr>
                                    </p:anim>
                                    <p:animRot by="21600000">
                                      <p:cBhvr>
                                        <p:cTn id="49" dur="500" fill="hold">
                                          <p:stCondLst>
                                            <p:cond delay="0"/>
                                          </p:stCondLst>
                                        </p:cTn>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b="1" dirty="0">
                <a:solidFill>
                  <a:schemeClr val="tx2">
                    <a:tint val="100000"/>
                    <a:shade val="90000"/>
                    <a:satMod val="250000"/>
                    <a:alpha val="100000"/>
                  </a:schemeClr>
                </a:solidFill>
              </a:rPr>
              <a:t>Strengths</a:t>
            </a:r>
          </a:p>
        </p:txBody>
      </p:sp>
      <p:sp>
        <p:nvSpPr>
          <p:cNvPr id="3" name="Content Placeholder 2"/>
          <p:cNvSpPr>
            <a:spLocks noGrp="1"/>
          </p:cNvSpPr>
          <p:nvPr>
            <p:ph idx="1"/>
          </p:nvPr>
        </p:nvSpPr>
        <p:spPr>
          <a:xfrm>
            <a:off x="457200" y="2057400"/>
            <a:ext cx="6858000" cy="4068763"/>
          </a:xfrm>
        </p:spPr>
        <p:txBody>
          <a:bodyPr>
            <a:normAutofit/>
          </a:bodyPr>
          <a:lstStyle/>
          <a:p>
            <a:pPr algn="just" eaLnBrk="1" hangingPunct="1">
              <a:buFont typeface="Wingdings" pitchFamily="2" charset="2"/>
              <a:buChar char="§"/>
            </a:pPr>
            <a:r>
              <a:rPr lang="en-IN" sz="2000" dirty="0"/>
              <a:t>It has the ability to leverage existing image acquisition equipment.</a:t>
            </a:r>
          </a:p>
          <a:p>
            <a:pPr algn="just" eaLnBrk="1" hangingPunct="1">
              <a:buFont typeface="Wingdings" pitchFamily="2" charset="2"/>
              <a:buChar char="§"/>
            </a:pPr>
            <a:r>
              <a:rPr lang="en-IN" sz="2000" dirty="0"/>
              <a:t> It can search against static images such as driver’s license photographs.</a:t>
            </a:r>
          </a:p>
          <a:p>
            <a:pPr algn="just" eaLnBrk="1" hangingPunct="1">
              <a:buFont typeface="Wingdings" pitchFamily="2" charset="2"/>
              <a:buChar char="§"/>
            </a:pPr>
            <a:r>
              <a:rPr lang="en-IN" sz="2000" dirty="0"/>
              <a:t> It is the only biometric able to operate without user cooperation.</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497</Words>
  <Application>Microsoft Office PowerPoint</Application>
  <PresentationFormat>On-screen Show (4:3)</PresentationFormat>
  <Paragraphs>66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Adobe Fangsong Std R</vt:lpstr>
      <vt:lpstr>Adobe Caslon Pro</vt:lpstr>
      <vt:lpstr>Arial</vt:lpstr>
      <vt:lpstr>Calibri</vt:lpstr>
      <vt:lpstr>Franklin Gothic Medium</vt:lpstr>
      <vt:lpstr>Trebuchet MS</vt:lpstr>
      <vt:lpstr>Wingdings</vt:lpstr>
      <vt:lpstr>Wingdings 2</vt:lpstr>
      <vt:lpstr>Wingdings 3</vt:lpstr>
      <vt:lpstr>Facet</vt:lpstr>
      <vt:lpstr>VISION FOR BLIND</vt:lpstr>
      <vt:lpstr>Facial Recognition ???</vt:lpstr>
      <vt:lpstr>PowerPoint Presentation</vt:lpstr>
      <vt:lpstr> Facial Recognition</vt:lpstr>
      <vt:lpstr>Contd…</vt:lpstr>
      <vt:lpstr>PowerPoint Presentation</vt:lpstr>
      <vt:lpstr> How Facial Recognition System Works</vt:lpstr>
      <vt:lpstr>Contd..</vt:lpstr>
      <vt:lpstr>Strengths</vt:lpstr>
      <vt:lpstr>Weaknesses</vt:lpstr>
      <vt:lpstr>Applications</vt:lpstr>
      <vt:lpstr>Disadvantage</vt:lpstr>
      <vt:lpstr>Conclusion</vt:lpstr>
    </vt:vector>
  </TitlesOfParts>
  <Company>G.N.I.T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Recognisation technology</dc:title>
  <dc:creator>ASHUTOSH SHARMA</dc:creator>
  <cp:lastModifiedBy>SKAND VIJAY</cp:lastModifiedBy>
  <cp:revision>81</cp:revision>
  <dcterms:created xsi:type="dcterms:W3CDTF">2011-02-21T01:18:19Z</dcterms:created>
  <dcterms:modified xsi:type="dcterms:W3CDTF">2019-11-05T19:51:13Z</dcterms:modified>
</cp:coreProperties>
</file>