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E24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608" y="-13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://www.optisolbusiness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info@optisolbusiness.com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18" Type="http://schemas.openxmlformats.org/officeDocument/2006/relationships/image" Target="../media/image24.png"/><Relationship Id="rId26" Type="http://schemas.openxmlformats.org/officeDocument/2006/relationships/image" Target="../media/image6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3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jpg"/><Relationship Id="rId27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3.png"/><Relationship Id="rId21" Type="http://schemas.openxmlformats.org/officeDocument/2006/relationships/image" Target="../media/image60.jpg"/><Relationship Id="rId7" Type="http://schemas.openxmlformats.org/officeDocument/2006/relationships/image" Target="../media/image46.jp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6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3.jpg"/><Relationship Id="rId22" Type="http://schemas.openxmlformats.org/officeDocument/2006/relationships/image" Target="../media/image61.png"/><Relationship Id="rId27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jp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0" Type="http://schemas.openxmlformats.org/officeDocument/2006/relationships/image" Target="../media/image6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8.png"/><Relationship Id="rId7" Type="http://schemas.openxmlformats.org/officeDocument/2006/relationships/image" Target="../media/image4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image" Target="../media/image83.png"/><Relationship Id="rId5" Type="http://schemas.openxmlformats.org/officeDocument/2006/relationships/image" Target="../media/image79.png"/><Relationship Id="rId10" Type="http://schemas.openxmlformats.org/officeDocument/2006/relationships/image" Target="../media/image82.png"/><Relationship Id="rId4" Type="http://schemas.openxmlformats.org/officeDocument/2006/relationships/hyperlink" Target="http://www.optisolbusiness.com/" TargetMode="External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51459" y="268223"/>
            <a:ext cx="2435352" cy="292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2900" y="302767"/>
            <a:ext cx="22650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Trebuchet MS"/>
                <a:cs typeface="Trebuchet MS"/>
              </a:rPr>
              <a:t>CALL NOW: +1</a:t>
            </a: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Trebuchet MS"/>
                <a:cs typeface="Trebuchet MS"/>
              </a:rPr>
              <a:t>415-233-4737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99303" y="268223"/>
            <a:ext cx="2193036" cy="29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92014" y="267715"/>
            <a:ext cx="2023745" cy="36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ts val="1525"/>
              </a:lnSpc>
              <a:spcBef>
                <a:spcPts val="95"/>
              </a:spcBef>
            </a:pPr>
            <a:r>
              <a:rPr sz="1300" b="1" spc="5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i</a:t>
            </a:r>
            <a:r>
              <a:rPr sz="1300" b="1" spc="-15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n</a:t>
            </a:r>
            <a:r>
              <a:rPr sz="1300" b="1" spc="55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f</a:t>
            </a:r>
            <a:r>
              <a:rPr sz="1300" b="1" spc="-20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o</a:t>
            </a:r>
            <a:r>
              <a:rPr sz="1300" b="1" spc="-15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@</a:t>
            </a:r>
            <a:r>
              <a:rPr sz="1300" b="1" spc="-5" dirty="0" smtClean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optisolbus</a:t>
            </a:r>
            <a:r>
              <a:rPr sz="1300" b="1" spc="-10" dirty="0" smtClean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1300" b="1" dirty="0" smtClean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e</a:t>
            </a:r>
            <a:r>
              <a:rPr sz="1300" b="1" spc="-5" dirty="0" smtClean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s</a:t>
            </a:r>
            <a:r>
              <a:rPr sz="1300" b="1" spc="10" dirty="0" smtClean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s</a:t>
            </a:r>
            <a:r>
              <a:rPr sz="1300" b="1" spc="-25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.com</a:t>
            </a:r>
            <a:endParaRPr sz="1300" dirty="0">
              <a:latin typeface="Arial"/>
              <a:cs typeface="Arial"/>
            </a:endParaRPr>
          </a:p>
          <a:p>
            <a:pPr marL="66040" algn="ctr">
              <a:lnSpc>
                <a:spcPts val="1165"/>
              </a:lnSpc>
            </a:pP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www.optisolbusiness.com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1592" y="268223"/>
            <a:ext cx="1984248" cy="560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068" y="4264151"/>
            <a:ext cx="7240524" cy="1208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379" y="4285868"/>
            <a:ext cx="7073900" cy="1089025"/>
          </a:xfrm>
          <a:custGeom>
            <a:avLst/>
            <a:gdLst/>
            <a:ahLst/>
            <a:cxnLst/>
            <a:rect l="l" t="t" r="r" b="b"/>
            <a:pathLst>
              <a:path w="7073900" h="1089025">
                <a:moveTo>
                  <a:pt x="5991860" y="771398"/>
                </a:moveTo>
                <a:lnTo>
                  <a:pt x="1082039" y="771398"/>
                </a:lnTo>
                <a:lnTo>
                  <a:pt x="1082039" y="1009650"/>
                </a:lnTo>
                <a:lnTo>
                  <a:pt x="1124720" y="1056518"/>
                </a:lnTo>
                <a:lnTo>
                  <a:pt x="1172593" y="1073703"/>
                </a:lnTo>
                <a:lnTo>
                  <a:pt x="1233285" y="1084976"/>
                </a:lnTo>
                <a:lnTo>
                  <a:pt x="1303147" y="1089025"/>
                </a:lnTo>
                <a:lnTo>
                  <a:pt x="5770753" y="1089025"/>
                </a:lnTo>
                <a:lnTo>
                  <a:pt x="5840614" y="1084976"/>
                </a:lnTo>
                <a:lnTo>
                  <a:pt x="5901306" y="1073703"/>
                </a:lnTo>
                <a:lnTo>
                  <a:pt x="5949179" y="1056518"/>
                </a:lnTo>
                <a:lnTo>
                  <a:pt x="5980581" y="1034729"/>
                </a:lnTo>
                <a:lnTo>
                  <a:pt x="5991860" y="1009650"/>
                </a:lnTo>
                <a:lnTo>
                  <a:pt x="5991860" y="771398"/>
                </a:lnTo>
                <a:close/>
              </a:path>
              <a:path w="7073900" h="1089025">
                <a:moveTo>
                  <a:pt x="1745233" y="0"/>
                </a:moveTo>
                <a:lnTo>
                  <a:pt x="0" y="0"/>
                </a:lnTo>
                <a:lnTo>
                  <a:pt x="884237" y="385699"/>
                </a:lnTo>
                <a:lnTo>
                  <a:pt x="0" y="771398"/>
                </a:lnTo>
                <a:lnTo>
                  <a:pt x="7073900" y="771398"/>
                </a:lnTo>
                <a:lnTo>
                  <a:pt x="6189599" y="385699"/>
                </a:lnTo>
                <a:lnTo>
                  <a:pt x="6345669" y="317626"/>
                </a:lnTo>
                <a:lnTo>
                  <a:pt x="1303147" y="317626"/>
                </a:lnTo>
                <a:lnTo>
                  <a:pt x="1233285" y="313578"/>
                </a:lnTo>
                <a:lnTo>
                  <a:pt x="1172593" y="302305"/>
                </a:lnTo>
                <a:lnTo>
                  <a:pt x="1124720" y="285120"/>
                </a:lnTo>
                <a:lnTo>
                  <a:pt x="1093318" y="263331"/>
                </a:lnTo>
                <a:lnTo>
                  <a:pt x="1082039" y="238251"/>
                </a:lnTo>
                <a:lnTo>
                  <a:pt x="1093318" y="213172"/>
                </a:lnTo>
                <a:lnTo>
                  <a:pt x="1124720" y="191383"/>
                </a:lnTo>
                <a:lnTo>
                  <a:pt x="1172593" y="174198"/>
                </a:lnTo>
                <a:lnTo>
                  <a:pt x="1233285" y="162925"/>
                </a:lnTo>
                <a:lnTo>
                  <a:pt x="1303147" y="158876"/>
                </a:lnTo>
                <a:lnTo>
                  <a:pt x="1745233" y="158876"/>
                </a:lnTo>
                <a:lnTo>
                  <a:pt x="1815143" y="154827"/>
                </a:lnTo>
                <a:lnTo>
                  <a:pt x="1875842" y="143547"/>
                </a:lnTo>
                <a:lnTo>
                  <a:pt x="1923697" y="126342"/>
                </a:lnTo>
                <a:lnTo>
                  <a:pt x="1955074" y="104516"/>
                </a:lnTo>
                <a:lnTo>
                  <a:pt x="1966340" y="79375"/>
                </a:lnTo>
                <a:lnTo>
                  <a:pt x="1955074" y="54295"/>
                </a:lnTo>
                <a:lnTo>
                  <a:pt x="1923697" y="32506"/>
                </a:lnTo>
                <a:lnTo>
                  <a:pt x="1875842" y="15321"/>
                </a:lnTo>
                <a:lnTo>
                  <a:pt x="1815143" y="4048"/>
                </a:lnTo>
                <a:lnTo>
                  <a:pt x="1745233" y="0"/>
                </a:lnTo>
                <a:close/>
              </a:path>
              <a:path w="7073900" h="1089025">
                <a:moveTo>
                  <a:pt x="7073900" y="0"/>
                </a:moveTo>
                <a:lnTo>
                  <a:pt x="5328666" y="0"/>
                </a:lnTo>
                <a:lnTo>
                  <a:pt x="5258756" y="4048"/>
                </a:lnTo>
                <a:lnTo>
                  <a:pt x="5198057" y="15321"/>
                </a:lnTo>
                <a:lnTo>
                  <a:pt x="5150202" y="32506"/>
                </a:lnTo>
                <a:lnTo>
                  <a:pt x="5118825" y="54295"/>
                </a:lnTo>
                <a:lnTo>
                  <a:pt x="5107559" y="79375"/>
                </a:lnTo>
                <a:lnTo>
                  <a:pt x="5118825" y="104516"/>
                </a:lnTo>
                <a:lnTo>
                  <a:pt x="5150202" y="126342"/>
                </a:lnTo>
                <a:lnTo>
                  <a:pt x="5198057" y="143547"/>
                </a:lnTo>
                <a:lnTo>
                  <a:pt x="5258756" y="154827"/>
                </a:lnTo>
                <a:lnTo>
                  <a:pt x="5328666" y="158876"/>
                </a:lnTo>
                <a:lnTo>
                  <a:pt x="5770753" y="158876"/>
                </a:lnTo>
                <a:lnTo>
                  <a:pt x="5840614" y="162925"/>
                </a:lnTo>
                <a:lnTo>
                  <a:pt x="5901306" y="174198"/>
                </a:lnTo>
                <a:lnTo>
                  <a:pt x="5949179" y="191383"/>
                </a:lnTo>
                <a:lnTo>
                  <a:pt x="5980581" y="213172"/>
                </a:lnTo>
                <a:lnTo>
                  <a:pt x="5991860" y="238251"/>
                </a:lnTo>
                <a:lnTo>
                  <a:pt x="5980581" y="263331"/>
                </a:lnTo>
                <a:lnTo>
                  <a:pt x="5949179" y="285120"/>
                </a:lnTo>
                <a:lnTo>
                  <a:pt x="5901306" y="302305"/>
                </a:lnTo>
                <a:lnTo>
                  <a:pt x="5840614" y="313578"/>
                </a:lnTo>
                <a:lnTo>
                  <a:pt x="5770753" y="317626"/>
                </a:lnTo>
                <a:lnTo>
                  <a:pt x="6345669" y="317626"/>
                </a:lnTo>
                <a:lnTo>
                  <a:pt x="7073900" y="0"/>
                </a:lnTo>
                <a:close/>
              </a:path>
            </a:pathLst>
          </a:custGeom>
          <a:solidFill>
            <a:srgbClr val="CC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8419" y="4365243"/>
            <a:ext cx="4909820" cy="238760"/>
          </a:xfrm>
          <a:custGeom>
            <a:avLst/>
            <a:gdLst/>
            <a:ahLst/>
            <a:cxnLst/>
            <a:rect l="l" t="t" r="r" b="b"/>
            <a:pathLst>
              <a:path w="4909820" h="238760">
                <a:moveTo>
                  <a:pt x="884301" y="0"/>
                </a:moveTo>
                <a:lnTo>
                  <a:pt x="841657" y="46967"/>
                </a:lnTo>
                <a:lnTo>
                  <a:pt x="793802" y="64172"/>
                </a:lnTo>
                <a:lnTo>
                  <a:pt x="733103" y="75452"/>
                </a:lnTo>
                <a:lnTo>
                  <a:pt x="663194" y="79501"/>
                </a:lnTo>
                <a:lnTo>
                  <a:pt x="221107" y="79501"/>
                </a:lnTo>
                <a:lnTo>
                  <a:pt x="151245" y="83550"/>
                </a:lnTo>
                <a:lnTo>
                  <a:pt x="90553" y="94823"/>
                </a:lnTo>
                <a:lnTo>
                  <a:pt x="42680" y="112008"/>
                </a:lnTo>
                <a:lnTo>
                  <a:pt x="11278" y="133797"/>
                </a:lnTo>
                <a:lnTo>
                  <a:pt x="0" y="158876"/>
                </a:lnTo>
                <a:lnTo>
                  <a:pt x="11278" y="183956"/>
                </a:lnTo>
                <a:lnTo>
                  <a:pt x="42680" y="205745"/>
                </a:lnTo>
                <a:lnTo>
                  <a:pt x="90553" y="222930"/>
                </a:lnTo>
                <a:lnTo>
                  <a:pt x="151245" y="234203"/>
                </a:lnTo>
                <a:lnTo>
                  <a:pt x="221107" y="238251"/>
                </a:lnTo>
                <a:lnTo>
                  <a:pt x="884301" y="238251"/>
                </a:lnTo>
                <a:lnTo>
                  <a:pt x="884301" y="0"/>
                </a:lnTo>
                <a:close/>
              </a:path>
              <a:path w="4909820" h="238760">
                <a:moveTo>
                  <a:pt x="4025519" y="0"/>
                </a:moveTo>
                <a:lnTo>
                  <a:pt x="4025519" y="238251"/>
                </a:lnTo>
                <a:lnTo>
                  <a:pt x="4688713" y="238251"/>
                </a:lnTo>
                <a:lnTo>
                  <a:pt x="4758574" y="234203"/>
                </a:lnTo>
                <a:lnTo>
                  <a:pt x="4819266" y="222930"/>
                </a:lnTo>
                <a:lnTo>
                  <a:pt x="4867139" y="205745"/>
                </a:lnTo>
                <a:lnTo>
                  <a:pt x="4898541" y="183956"/>
                </a:lnTo>
                <a:lnTo>
                  <a:pt x="4909820" y="158876"/>
                </a:lnTo>
                <a:lnTo>
                  <a:pt x="4898541" y="133797"/>
                </a:lnTo>
                <a:lnTo>
                  <a:pt x="4867139" y="112008"/>
                </a:lnTo>
                <a:lnTo>
                  <a:pt x="4819266" y="94823"/>
                </a:lnTo>
                <a:lnTo>
                  <a:pt x="4758574" y="83550"/>
                </a:lnTo>
                <a:lnTo>
                  <a:pt x="4688713" y="79501"/>
                </a:lnTo>
                <a:lnTo>
                  <a:pt x="4246626" y="79501"/>
                </a:lnTo>
                <a:lnTo>
                  <a:pt x="4176716" y="75452"/>
                </a:lnTo>
                <a:lnTo>
                  <a:pt x="4116017" y="64172"/>
                </a:lnTo>
                <a:lnTo>
                  <a:pt x="4068162" y="46967"/>
                </a:lnTo>
                <a:lnTo>
                  <a:pt x="4036785" y="25141"/>
                </a:lnTo>
                <a:lnTo>
                  <a:pt x="4025519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379" y="4285868"/>
            <a:ext cx="7073900" cy="1089025"/>
          </a:xfrm>
          <a:custGeom>
            <a:avLst/>
            <a:gdLst/>
            <a:ahLst/>
            <a:cxnLst/>
            <a:rect l="l" t="t" r="r" b="b"/>
            <a:pathLst>
              <a:path w="7073900" h="1089025">
                <a:moveTo>
                  <a:pt x="0" y="0"/>
                </a:moveTo>
                <a:lnTo>
                  <a:pt x="884237" y="385699"/>
                </a:lnTo>
                <a:lnTo>
                  <a:pt x="0" y="771398"/>
                </a:lnTo>
                <a:lnTo>
                  <a:pt x="1082039" y="771398"/>
                </a:lnTo>
                <a:lnTo>
                  <a:pt x="1082039" y="1009650"/>
                </a:lnTo>
                <a:lnTo>
                  <a:pt x="1093318" y="1034729"/>
                </a:lnTo>
                <a:lnTo>
                  <a:pt x="1124720" y="1056518"/>
                </a:lnTo>
                <a:lnTo>
                  <a:pt x="1172593" y="1073703"/>
                </a:lnTo>
                <a:lnTo>
                  <a:pt x="1233285" y="1084976"/>
                </a:lnTo>
                <a:lnTo>
                  <a:pt x="1303147" y="1089025"/>
                </a:lnTo>
                <a:lnTo>
                  <a:pt x="5770753" y="1089025"/>
                </a:lnTo>
                <a:lnTo>
                  <a:pt x="5840614" y="1084976"/>
                </a:lnTo>
                <a:lnTo>
                  <a:pt x="5901306" y="1073703"/>
                </a:lnTo>
                <a:lnTo>
                  <a:pt x="5949179" y="1056518"/>
                </a:lnTo>
                <a:lnTo>
                  <a:pt x="5980581" y="1034729"/>
                </a:lnTo>
                <a:lnTo>
                  <a:pt x="5991860" y="1009650"/>
                </a:lnTo>
                <a:lnTo>
                  <a:pt x="5991860" y="771398"/>
                </a:lnTo>
                <a:lnTo>
                  <a:pt x="7073900" y="771398"/>
                </a:lnTo>
                <a:lnTo>
                  <a:pt x="6189599" y="385699"/>
                </a:lnTo>
                <a:lnTo>
                  <a:pt x="7073900" y="0"/>
                </a:lnTo>
                <a:lnTo>
                  <a:pt x="5328666" y="0"/>
                </a:lnTo>
                <a:lnTo>
                  <a:pt x="5258756" y="4048"/>
                </a:lnTo>
                <a:lnTo>
                  <a:pt x="5198057" y="15321"/>
                </a:lnTo>
                <a:lnTo>
                  <a:pt x="5150202" y="32506"/>
                </a:lnTo>
                <a:lnTo>
                  <a:pt x="5118825" y="54295"/>
                </a:lnTo>
                <a:lnTo>
                  <a:pt x="5107559" y="79375"/>
                </a:lnTo>
                <a:lnTo>
                  <a:pt x="5118825" y="104516"/>
                </a:lnTo>
                <a:lnTo>
                  <a:pt x="5150202" y="126342"/>
                </a:lnTo>
                <a:lnTo>
                  <a:pt x="5198057" y="143547"/>
                </a:lnTo>
                <a:lnTo>
                  <a:pt x="5258756" y="154827"/>
                </a:lnTo>
                <a:lnTo>
                  <a:pt x="5328666" y="158876"/>
                </a:lnTo>
                <a:lnTo>
                  <a:pt x="5770753" y="158876"/>
                </a:lnTo>
                <a:lnTo>
                  <a:pt x="5840614" y="162925"/>
                </a:lnTo>
                <a:lnTo>
                  <a:pt x="5901306" y="174198"/>
                </a:lnTo>
                <a:lnTo>
                  <a:pt x="5949179" y="191383"/>
                </a:lnTo>
                <a:lnTo>
                  <a:pt x="5980581" y="213172"/>
                </a:lnTo>
                <a:lnTo>
                  <a:pt x="5991860" y="238251"/>
                </a:lnTo>
                <a:lnTo>
                  <a:pt x="5980581" y="263331"/>
                </a:lnTo>
                <a:lnTo>
                  <a:pt x="5949179" y="285120"/>
                </a:lnTo>
                <a:lnTo>
                  <a:pt x="5901306" y="302305"/>
                </a:lnTo>
                <a:lnTo>
                  <a:pt x="5840614" y="313578"/>
                </a:lnTo>
                <a:lnTo>
                  <a:pt x="5770753" y="317626"/>
                </a:lnTo>
                <a:lnTo>
                  <a:pt x="1303147" y="317626"/>
                </a:lnTo>
                <a:lnTo>
                  <a:pt x="1233285" y="313578"/>
                </a:lnTo>
                <a:lnTo>
                  <a:pt x="1172593" y="302305"/>
                </a:lnTo>
                <a:lnTo>
                  <a:pt x="1124720" y="285120"/>
                </a:lnTo>
                <a:lnTo>
                  <a:pt x="1093318" y="263331"/>
                </a:lnTo>
                <a:lnTo>
                  <a:pt x="1082039" y="238251"/>
                </a:lnTo>
                <a:lnTo>
                  <a:pt x="1093318" y="213172"/>
                </a:lnTo>
                <a:lnTo>
                  <a:pt x="1124720" y="191383"/>
                </a:lnTo>
                <a:lnTo>
                  <a:pt x="1172593" y="174198"/>
                </a:lnTo>
                <a:lnTo>
                  <a:pt x="1233285" y="162925"/>
                </a:lnTo>
                <a:lnTo>
                  <a:pt x="1303147" y="158876"/>
                </a:lnTo>
                <a:lnTo>
                  <a:pt x="1745233" y="158876"/>
                </a:lnTo>
                <a:lnTo>
                  <a:pt x="1815143" y="154827"/>
                </a:lnTo>
                <a:lnTo>
                  <a:pt x="1875842" y="143547"/>
                </a:lnTo>
                <a:lnTo>
                  <a:pt x="1923697" y="126342"/>
                </a:lnTo>
                <a:lnTo>
                  <a:pt x="1955074" y="104516"/>
                </a:lnTo>
                <a:lnTo>
                  <a:pt x="1966340" y="79375"/>
                </a:lnTo>
                <a:lnTo>
                  <a:pt x="1955074" y="54295"/>
                </a:lnTo>
                <a:lnTo>
                  <a:pt x="1923697" y="32506"/>
                </a:lnTo>
                <a:lnTo>
                  <a:pt x="1875842" y="15321"/>
                </a:lnTo>
                <a:lnTo>
                  <a:pt x="1815143" y="4048"/>
                </a:lnTo>
                <a:lnTo>
                  <a:pt x="174523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2720" y="4365243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238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3939" y="4365243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251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8419" y="452412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146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8240" y="452412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146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5024" y="4719827"/>
            <a:ext cx="4879848" cy="5288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33473" y="4712334"/>
            <a:ext cx="4279265" cy="5238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25220" marR="5080" indent="-1113155">
              <a:lnSpc>
                <a:spcPct val="104500"/>
              </a:lnSpc>
              <a:spcBef>
                <a:spcPts val="10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Micro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Services Architecture: Spring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Boot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and  Netflix</a:t>
            </a:r>
            <a:r>
              <a:rPr sz="16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Infrastructure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1647" y="10259567"/>
            <a:ext cx="697992" cy="283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0388" y="10307827"/>
            <a:ext cx="501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52" y="2579375"/>
            <a:ext cx="3301587" cy="2082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6191" y="1040891"/>
            <a:ext cx="6024372" cy="60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3539" y="1094231"/>
            <a:ext cx="5907023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9532" y="1056131"/>
            <a:ext cx="5962650" cy="495300"/>
          </a:xfrm>
          <a:custGeom>
            <a:avLst/>
            <a:gdLst/>
            <a:ahLst/>
            <a:cxnLst/>
            <a:rect l="l" t="t" r="r" b="b"/>
            <a:pathLst>
              <a:path w="5962650" h="495300">
                <a:moveTo>
                  <a:pt x="5962650" y="0"/>
                </a:moveTo>
                <a:lnTo>
                  <a:pt x="222250" y="0"/>
                </a:lnTo>
                <a:lnTo>
                  <a:pt x="0" y="247650"/>
                </a:lnTo>
                <a:lnTo>
                  <a:pt x="222250" y="495300"/>
                </a:lnTo>
                <a:lnTo>
                  <a:pt x="5962650" y="495300"/>
                </a:lnTo>
                <a:lnTo>
                  <a:pt x="5962650" y="0"/>
                </a:lnTo>
                <a:close/>
              </a:path>
            </a:pathLst>
          </a:custGeom>
          <a:solidFill>
            <a:srgbClr val="CC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6879" y="1109471"/>
            <a:ext cx="5839968" cy="391668"/>
          </a:xfrm>
          <a:prstGeom prst="rect">
            <a:avLst/>
          </a:prstGeom>
          <a:solidFill>
            <a:srgbClr val="CC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01005" y="1170177"/>
            <a:ext cx="2465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Micro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services -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447" y="10536935"/>
            <a:ext cx="697992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4188" y="10585195"/>
            <a:ext cx="502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6059" y="10241279"/>
            <a:ext cx="697992" cy="28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2779" y="2217419"/>
            <a:ext cx="1906523" cy="2926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904" y="2182367"/>
            <a:ext cx="1211580" cy="106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868" y="2182367"/>
            <a:ext cx="1016508" cy="10652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9948" y="2575559"/>
            <a:ext cx="5487924" cy="1991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2995" y="2622803"/>
            <a:ext cx="5414772" cy="18958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5855" y="2601467"/>
            <a:ext cx="5381625" cy="1885950"/>
          </a:xfrm>
          <a:custGeom>
            <a:avLst/>
            <a:gdLst/>
            <a:ahLst/>
            <a:cxnLst/>
            <a:rect l="l" t="t" r="r" b="b"/>
            <a:pathLst>
              <a:path w="5381625" h="1885950">
                <a:moveTo>
                  <a:pt x="5153025" y="0"/>
                </a:moveTo>
                <a:lnTo>
                  <a:pt x="0" y="0"/>
                </a:lnTo>
                <a:lnTo>
                  <a:pt x="0" y="1885950"/>
                </a:lnTo>
                <a:lnTo>
                  <a:pt x="5381625" y="1885950"/>
                </a:lnTo>
                <a:lnTo>
                  <a:pt x="5381625" y="228600"/>
                </a:lnTo>
                <a:lnTo>
                  <a:pt x="5376980" y="182533"/>
                </a:lnTo>
                <a:lnTo>
                  <a:pt x="5363658" y="139624"/>
                </a:lnTo>
                <a:lnTo>
                  <a:pt x="5342579" y="100793"/>
                </a:lnTo>
                <a:lnTo>
                  <a:pt x="5314664" y="66960"/>
                </a:lnTo>
                <a:lnTo>
                  <a:pt x="5280831" y="39045"/>
                </a:lnTo>
                <a:lnTo>
                  <a:pt x="5242000" y="17966"/>
                </a:lnTo>
                <a:lnTo>
                  <a:pt x="5199091" y="4644"/>
                </a:lnTo>
                <a:lnTo>
                  <a:pt x="515302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8904" y="2648711"/>
            <a:ext cx="5308092" cy="17891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77898" y="2627655"/>
            <a:ext cx="5038725" cy="166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  <a:spcBef>
                <a:spcPts val="90"/>
              </a:spcBef>
            </a:pPr>
            <a:r>
              <a:rPr sz="1050" dirty="0">
                <a:latin typeface="Trebuchet MS"/>
                <a:cs typeface="Trebuchet MS"/>
              </a:rPr>
              <a:t>The </a:t>
            </a:r>
            <a:r>
              <a:rPr sz="1050" spc="-5" dirty="0">
                <a:latin typeface="Trebuchet MS"/>
                <a:cs typeface="Trebuchet MS"/>
              </a:rPr>
              <a:t>main objective of the micro-services implementation </a:t>
            </a:r>
            <a:r>
              <a:rPr sz="1050" spc="-10" dirty="0">
                <a:latin typeface="Trebuchet MS"/>
                <a:cs typeface="Trebuchet MS"/>
              </a:rPr>
              <a:t>is </a:t>
            </a:r>
            <a:r>
              <a:rPr sz="1050" dirty="0">
                <a:latin typeface="Trebuchet MS"/>
                <a:cs typeface="Trebuchet MS"/>
              </a:rPr>
              <a:t>to </a:t>
            </a:r>
            <a:r>
              <a:rPr sz="1050" spc="-5" dirty="0">
                <a:latin typeface="Trebuchet MS"/>
                <a:cs typeface="Trebuchet MS"/>
              </a:rPr>
              <a:t>split </a:t>
            </a:r>
            <a:r>
              <a:rPr sz="1050" dirty="0">
                <a:latin typeface="Trebuchet MS"/>
                <a:cs typeface="Trebuchet MS"/>
              </a:rPr>
              <a:t>up </a:t>
            </a:r>
            <a:r>
              <a:rPr sz="1050" spc="-5" dirty="0">
                <a:latin typeface="Trebuchet MS"/>
                <a:cs typeface="Trebuchet MS"/>
              </a:rPr>
              <a:t>the  application </a:t>
            </a:r>
            <a:r>
              <a:rPr sz="1050" dirty="0">
                <a:latin typeface="Trebuchet MS"/>
                <a:cs typeface="Trebuchet MS"/>
              </a:rPr>
              <a:t>as </a:t>
            </a:r>
            <a:r>
              <a:rPr sz="1050" spc="-5" dirty="0">
                <a:latin typeface="Trebuchet MS"/>
                <a:cs typeface="Trebuchet MS"/>
              </a:rPr>
              <a:t>separate service </a:t>
            </a:r>
            <a:r>
              <a:rPr sz="1050" dirty="0">
                <a:latin typeface="Trebuchet MS"/>
                <a:cs typeface="Trebuchet MS"/>
              </a:rPr>
              <a:t>for each core </a:t>
            </a:r>
            <a:r>
              <a:rPr sz="1050" spc="-5" dirty="0">
                <a:latin typeface="Trebuchet MS"/>
                <a:cs typeface="Trebuchet MS"/>
              </a:rPr>
              <a:t>and </a:t>
            </a:r>
            <a:r>
              <a:rPr sz="1050" dirty="0">
                <a:latin typeface="Trebuchet MS"/>
                <a:cs typeface="Trebuchet MS"/>
              </a:rPr>
              <a:t>API </a:t>
            </a:r>
            <a:r>
              <a:rPr sz="1050" spc="-5" dirty="0">
                <a:latin typeface="Trebuchet MS"/>
                <a:cs typeface="Trebuchet MS"/>
              </a:rPr>
              <a:t>service functionality and it  should be deployed independently </a:t>
            </a:r>
            <a:r>
              <a:rPr sz="1050" dirty="0">
                <a:latin typeface="Trebuchet MS"/>
                <a:cs typeface="Trebuchet MS"/>
              </a:rPr>
              <a:t>on </a:t>
            </a:r>
            <a:r>
              <a:rPr sz="1050" spc="-5" dirty="0">
                <a:latin typeface="Trebuchet MS"/>
                <a:cs typeface="Trebuchet MS"/>
              </a:rPr>
              <a:t>cloud. </a:t>
            </a:r>
            <a:r>
              <a:rPr sz="1050" dirty="0">
                <a:latin typeface="Trebuchet MS"/>
                <a:cs typeface="Trebuchet MS"/>
              </a:rPr>
              <a:t>We </a:t>
            </a:r>
            <a:r>
              <a:rPr sz="1050" spc="-5" dirty="0">
                <a:latin typeface="Trebuchet MS"/>
                <a:cs typeface="Trebuchet MS"/>
              </a:rPr>
              <a:t>have chosen the reactive  programming language from spring.io </a:t>
            </a:r>
            <a:r>
              <a:rPr sz="1050" dirty="0">
                <a:latin typeface="Trebuchet MS"/>
                <a:cs typeface="Trebuchet MS"/>
              </a:rPr>
              <a:t>family </a:t>
            </a:r>
            <a:r>
              <a:rPr sz="1050" spc="-5" dirty="0">
                <a:latin typeface="Trebuchet MS"/>
                <a:cs typeface="Trebuchet MS"/>
              </a:rPr>
              <a:t>project with </a:t>
            </a:r>
            <a:r>
              <a:rPr sz="1050" dirty="0">
                <a:latin typeface="Trebuchet MS"/>
                <a:cs typeface="Trebuchet MS"/>
              </a:rPr>
              <a:t>a set of </a:t>
            </a:r>
            <a:r>
              <a:rPr sz="1050" spc="-5" dirty="0">
                <a:latin typeface="Trebuchet MS"/>
                <a:cs typeface="Trebuchet MS"/>
              </a:rPr>
              <a:t>components that  </a:t>
            </a:r>
            <a:r>
              <a:rPr sz="1050" dirty="0">
                <a:latin typeface="Trebuchet MS"/>
                <a:cs typeface="Trebuchet MS"/>
              </a:rPr>
              <a:t>can be </a:t>
            </a:r>
            <a:r>
              <a:rPr sz="1050" spc="-5" dirty="0">
                <a:latin typeface="Trebuchet MS"/>
                <a:cs typeface="Trebuchet MS"/>
              </a:rPr>
              <a:t>used </a:t>
            </a:r>
            <a:r>
              <a:rPr sz="1050" dirty="0">
                <a:latin typeface="Trebuchet MS"/>
                <a:cs typeface="Trebuchet MS"/>
              </a:rPr>
              <a:t>to </a:t>
            </a:r>
            <a:r>
              <a:rPr sz="1050" spc="-5" dirty="0">
                <a:latin typeface="Trebuchet MS"/>
                <a:cs typeface="Trebuchet MS"/>
              </a:rPr>
              <a:t>implement </a:t>
            </a:r>
            <a:r>
              <a:rPr sz="1050" dirty="0">
                <a:latin typeface="Trebuchet MS"/>
                <a:cs typeface="Trebuchet MS"/>
              </a:rPr>
              <a:t>our </a:t>
            </a:r>
            <a:r>
              <a:rPr sz="1050" spc="-5" dirty="0">
                <a:latin typeface="Trebuchet MS"/>
                <a:cs typeface="Trebuchet MS"/>
              </a:rPr>
              <a:t>operations model. Spring </a:t>
            </a:r>
            <a:r>
              <a:rPr sz="1050" dirty="0">
                <a:latin typeface="Trebuchet MS"/>
                <a:cs typeface="Trebuchet MS"/>
              </a:rPr>
              <a:t>Cloud </a:t>
            </a:r>
            <a:r>
              <a:rPr sz="1050" spc="-5" dirty="0">
                <a:latin typeface="Trebuchet MS"/>
                <a:cs typeface="Trebuchet MS"/>
              </a:rPr>
              <a:t>integrates </a:t>
            </a:r>
            <a:r>
              <a:rPr sz="1050" spc="-10" dirty="0">
                <a:latin typeface="Trebuchet MS"/>
                <a:cs typeface="Trebuchet MS"/>
              </a:rPr>
              <a:t>the  </a:t>
            </a:r>
            <a:r>
              <a:rPr sz="1050" spc="-5" dirty="0">
                <a:latin typeface="Trebuchet MS"/>
                <a:cs typeface="Trebuchet MS"/>
              </a:rPr>
              <a:t>Netflix components in the spring environment in </a:t>
            </a:r>
            <a:r>
              <a:rPr sz="1050" dirty="0">
                <a:latin typeface="Trebuchet MS"/>
                <a:cs typeface="Trebuchet MS"/>
              </a:rPr>
              <a:t>a very nice </a:t>
            </a:r>
            <a:r>
              <a:rPr sz="1050" spc="-5" dirty="0">
                <a:latin typeface="Trebuchet MS"/>
                <a:cs typeface="Trebuchet MS"/>
              </a:rPr>
              <a:t>way using auto  configuration </a:t>
            </a:r>
            <a:r>
              <a:rPr sz="1050" spc="-10" dirty="0">
                <a:latin typeface="Trebuchet MS"/>
                <a:cs typeface="Trebuchet MS"/>
              </a:rPr>
              <a:t>and </a:t>
            </a:r>
            <a:r>
              <a:rPr sz="1050" spc="-5" dirty="0">
                <a:latin typeface="Trebuchet MS"/>
                <a:cs typeface="Trebuchet MS"/>
              </a:rPr>
              <a:t>convention over configuration </a:t>
            </a:r>
            <a:r>
              <a:rPr sz="1050" dirty="0">
                <a:latin typeface="Trebuchet MS"/>
                <a:cs typeface="Trebuchet MS"/>
              </a:rPr>
              <a:t>similar to how </a:t>
            </a:r>
            <a:r>
              <a:rPr sz="1050" spc="-5" dirty="0">
                <a:latin typeface="Trebuchet MS"/>
                <a:cs typeface="Trebuchet MS"/>
              </a:rPr>
              <a:t>Spring </a:t>
            </a:r>
            <a:r>
              <a:rPr sz="1050" dirty="0">
                <a:latin typeface="Trebuchet MS"/>
                <a:cs typeface="Trebuchet MS"/>
              </a:rPr>
              <a:t>Boot </a:t>
            </a:r>
            <a:r>
              <a:rPr sz="1050" spc="-5" dirty="0">
                <a:latin typeface="Trebuchet MS"/>
                <a:cs typeface="Trebuchet MS"/>
              </a:rPr>
              <a:t>works.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31891" y="5372099"/>
            <a:ext cx="2051304" cy="13990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24855" y="5462015"/>
            <a:ext cx="1865376" cy="12176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9200" y="2083307"/>
            <a:ext cx="3020568" cy="594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08988" y="2141219"/>
            <a:ext cx="2418588" cy="4785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9451" y="2204592"/>
            <a:ext cx="386080" cy="180340"/>
          </a:xfrm>
          <a:custGeom>
            <a:avLst/>
            <a:gdLst/>
            <a:ahLst/>
            <a:cxnLst/>
            <a:rect l="l" t="t" r="r" b="b"/>
            <a:pathLst>
              <a:path w="386080" h="180339">
                <a:moveTo>
                  <a:pt x="385673" y="0"/>
                </a:moveTo>
                <a:lnTo>
                  <a:pt x="191998" y="0"/>
                </a:lnTo>
                <a:lnTo>
                  <a:pt x="0" y="179832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2450" y="2108961"/>
            <a:ext cx="2336800" cy="488950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14854" y="2204973"/>
            <a:ext cx="1950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1600" b="1" spc="-7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Micro</a:t>
            </a:r>
            <a:r>
              <a:rPr sz="160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Trebuchet MS"/>
                <a:cs typeface="Trebuchet MS"/>
              </a:rPr>
              <a:t>Service?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0979" y="5640323"/>
            <a:ext cx="5084064" cy="16962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68" y="5689091"/>
            <a:ext cx="5026152" cy="1600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6888" y="5666231"/>
            <a:ext cx="4978400" cy="15906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6316" y="6011950"/>
            <a:ext cx="4532630" cy="7359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49000"/>
              </a:lnSpc>
              <a:spcBef>
                <a:spcPts val="55"/>
              </a:spcBef>
            </a:pPr>
            <a:r>
              <a:rPr sz="1050" dirty="0">
                <a:latin typeface="Trebuchet MS"/>
                <a:cs typeface="Trebuchet MS"/>
              </a:rPr>
              <a:t>We </a:t>
            </a:r>
            <a:r>
              <a:rPr sz="1050" spc="-5" dirty="0">
                <a:latin typeface="Trebuchet MS"/>
                <a:cs typeface="Trebuchet MS"/>
              </a:rPr>
              <a:t>chose micro services architecture </a:t>
            </a:r>
            <a:r>
              <a:rPr sz="1050" dirty="0">
                <a:latin typeface="Trebuchet MS"/>
                <a:cs typeface="Trebuchet MS"/>
              </a:rPr>
              <a:t>to </a:t>
            </a:r>
            <a:r>
              <a:rPr sz="1050" spc="-5" dirty="0">
                <a:latin typeface="Trebuchet MS"/>
                <a:cs typeface="Trebuchet MS"/>
              </a:rPr>
              <a:t>write </a:t>
            </a:r>
            <a:r>
              <a:rPr sz="1050" dirty="0">
                <a:latin typeface="Trebuchet MS"/>
                <a:cs typeface="Trebuchet MS"/>
              </a:rPr>
              <a:t>each </a:t>
            </a:r>
            <a:r>
              <a:rPr sz="1050" spc="-5" dirty="0">
                <a:latin typeface="Trebuchet MS"/>
                <a:cs typeface="Trebuchet MS"/>
              </a:rPr>
              <a:t>functionality </a:t>
            </a:r>
            <a:r>
              <a:rPr sz="1050" dirty="0">
                <a:latin typeface="Trebuchet MS"/>
                <a:cs typeface="Trebuchet MS"/>
              </a:rPr>
              <a:t>as a  </a:t>
            </a:r>
            <a:r>
              <a:rPr sz="1050" spc="-5" dirty="0">
                <a:latin typeface="Trebuchet MS"/>
                <a:cs typeface="Trebuchet MS"/>
              </a:rPr>
              <a:t>separate service </a:t>
            </a:r>
            <a:r>
              <a:rPr sz="1050" dirty="0">
                <a:latin typeface="Trebuchet MS"/>
                <a:cs typeface="Trebuchet MS"/>
              </a:rPr>
              <a:t>for core </a:t>
            </a:r>
            <a:r>
              <a:rPr sz="1050" spc="-5" dirty="0">
                <a:latin typeface="Trebuchet MS"/>
                <a:cs typeface="Trebuchet MS"/>
              </a:rPr>
              <a:t>and API functionality </a:t>
            </a:r>
            <a:r>
              <a:rPr sz="1050" spc="-10" dirty="0">
                <a:latin typeface="Trebuchet MS"/>
                <a:cs typeface="Trebuchet MS"/>
              </a:rPr>
              <a:t>and </a:t>
            </a:r>
            <a:r>
              <a:rPr sz="1050" spc="-5" dirty="0">
                <a:latin typeface="Trebuchet MS"/>
                <a:cs typeface="Trebuchet MS"/>
              </a:rPr>
              <a:t>it </a:t>
            </a:r>
            <a:r>
              <a:rPr sz="1050" spc="-10" dirty="0">
                <a:latin typeface="Trebuchet MS"/>
                <a:cs typeface="Trebuchet MS"/>
              </a:rPr>
              <a:t>helps </a:t>
            </a:r>
            <a:r>
              <a:rPr sz="1050" spc="-5" dirty="0">
                <a:latin typeface="Trebuchet MS"/>
                <a:cs typeface="Trebuchet MS"/>
              </a:rPr>
              <a:t>us </a:t>
            </a:r>
            <a:r>
              <a:rPr sz="1050" dirty="0">
                <a:latin typeface="Trebuchet MS"/>
                <a:cs typeface="Trebuchet MS"/>
              </a:rPr>
              <a:t>to </a:t>
            </a:r>
            <a:r>
              <a:rPr sz="1050" spc="-5" dirty="0">
                <a:latin typeface="Trebuchet MS"/>
                <a:cs typeface="Trebuchet MS"/>
              </a:rPr>
              <a:t>achieve  the continuous delivery </a:t>
            </a:r>
            <a:r>
              <a:rPr sz="1050" spc="-10" dirty="0">
                <a:latin typeface="Trebuchet MS"/>
                <a:cs typeface="Trebuchet MS"/>
              </a:rPr>
              <a:t>and</a:t>
            </a:r>
            <a:r>
              <a:rPr sz="1050" spc="-5" dirty="0">
                <a:latin typeface="Trebuchet MS"/>
                <a:cs typeface="Trebuchet MS"/>
              </a:rPr>
              <a:t> integration.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10739" y="5205983"/>
            <a:ext cx="4090416" cy="5943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22932" y="5265419"/>
            <a:ext cx="3276600" cy="4785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9142" y="5327268"/>
            <a:ext cx="528320" cy="180340"/>
          </a:xfrm>
          <a:custGeom>
            <a:avLst/>
            <a:gdLst/>
            <a:ahLst/>
            <a:cxnLst/>
            <a:rect l="l" t="t" r="r" b="b"/>
            <a:pathLst>
              <a:path w="528320" h="180339">
                <a:moveTo>
                  <a:pt x="0" y="0"/>
                </a:moveTo>
                <a:lnTo>
                  <a:pt x="265176" y="0"/>
                </a:lnTo>
                <a:lnTo>
                  <a:pt x="527939" y="179831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36394" y="5231637"/>
            <a:ext cx="3194050" cy="488950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95270" y="5329808"/>
            <a:ext cx="287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Why </a:t>
            </a:r>
            <a:r>
              <a:rPr sz="1600" b="1" spc="-45" dirty="0">
                <a:solidFill>
                  <a:srgbClr val="FFFFFF"/>
                </a:solidFill>
                <a:latin typeface="Trebuchet MS"/>
                <a:cs typeface="Trebuchet MS"/>
              </a:rPr>
              <a:t>Micro </a:t>
            </a:r>
            <a:r>
              <a:rPr sz="1600" b="1" spc="-100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sz="1600" b="1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0" dirty="0">
                <a:solidFill>
                  <a:srgbClr val="FFFFFF"/>
                </a:solidFill>
                <a:latin typeface="Trebuchet MS"/>
                <a:cs typeface="Trebuchet MS"/>
              </a:rPr>
              <a:t>Architecture?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1459" y="8183879"/>
            <a:ext cx="1138428" cy="9677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4424" y="8183879"/>
            <a:ext cx="1043939" cy="9418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03704" y="8593835"/>
            <a:ext cx="5084064" cy="12679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6751" y="8642603"/>
            <a:ext cx="5021580" cy="11719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29611" y="8619743"/>
            <a:ext cx="4978399" cy="11620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540635" y="8754472"/>
            <a:ext cx="1057910" cy="7327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48700"/>
              </a:lnSpc>
              <a:spcBef>
                <a:spcPts val="45"/>
              </a:spcBef>
            </a:pPr>
            <a:r>
              <a:rPr sz="1050" dirty="0">
                <a:latin typeface="Trebuchet MS"/>
                <a:cs typeface="Trebuchet MS"/>
              </a:rPr>
              <a:t>API </a:t>
            </a:r>
            <a:r>
              <a:rPr sz="1050" spc="-5" dirty="0">
                <a:latin typeface="Trebuchet MS"/>
                <a:cs typeface="Trebuchet MS"/>
              </a:rPr>
              <a:t>Gateway  </a:t>
            </a:r>
            <a:r>
              <a:rPr sz="1050" dirty="0">
                <a:latin typeface="Trebuchet MS"/>
                <a:cs typeface="Trebuchet MS"/>
              </a:rPr>
              <a:t>Service </a:t>
            </a:r>
            <a:r>
              <a:rPr sz="1050" spc="-5" dirty="0">
                <a:latin typeface="Trebuchet MS"/>
                <a:cs typeface="Trebuchet MS"/>
              </a:rPr>
              <a:t>registry  Service</a:t>
            </a:r>
            <a:r>
              <a:rPr sz="1050" spc="-55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discovery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408420" y="10250423"/>
            <a:ext cx="697992" cy="2834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0244" y="8148827"/>
            <a:ext cx="4696967" cy="5943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13788" y="8208264"/>
            <a:ext cx="3761232" cy="4785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19453" y="8270113"/>
            <a:ext cx="608965" cy="180340"/>
          </a:xfrm>
          <a:custGeom>
            <a:avLst/>
            <a:gdLst/>
            <a:ahLst/>
            <a:cxnLst/>
            <a:rect l="l" t="t" r="r" b="b"/>
            <a:pathLst>
              <a:path w="608964" h="180340">
                <a:moveTo>
                  <a:pt x="608584" y="0"/>
                </a:moveTo>
                <a:lnTo>
                  <a:pt x="302895" y="0"/>
                </a:lnTo>
                <a:lnTo>
                  <a:pt x="0" y="179832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27250" y="8174481"/>
            <a:ext cx="3679825" cy="488950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312035" y="8273033"/>
            <a:ext cx="330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FFFFFF"/>
                </a:solidFill>
                <a:latin typeface="Trebuchet MS"/>
                <a:cs typeface="Trebuchet MS"/>
              </a:rPr>
              <a:t>Patterns in </a:t>
            </a:r>
            <a:r>
              <a:rPr sz="1600" b="1" spc="-45" dirty="0">
                <a:solidFill>
                  <a:srgbClr val="FFFFFF"/>
                </a:solidFill>
                <a:latin typeface="Trebuchet MS"/>
                <a:cs typeface="Trebuchet MS"/>
              </a:rPr>
              <a:t>Micro </a:t>
            </a:r>
            <a:r>
              <a:rPr sz="1600" b="1" spc="-105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sz="16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2959"/>
            <a:ext cx="4309872" cy="60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74775"/>
            <a:ext cx="4194048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" y="838199"/>
            <a:ext cx="4248150" cy="495300"/>
          </a:xfrm>
          <a:custGeom>
            <a:avLst/>
            <a:gdLst/>
            <a:ahLst/>
            <a:cxnLst/>
            <a:rect l="l" t="t" r="r" b="b"/>
            <a:pathLst>
              <a:path w="4248150" h="495300">
                <a:moveTo>
                  <a:pt x="4025900" y="0"/>
                </a:moveTo>
                <a:lnTo>
                  <a:pt x="0" y="0"/>
                </a:lnTo>
                <a:lnTo>
                  <a:pt x="0" y="495300"/>
                </a:lnTo>
                <a:lnTo>
                  <a:pt x="4025900" y="495300"/>
                </a:lnTo>
                <a:lnTo>
                  <a:pt x="4248150" y="247650"/>
                </a:lnTo>
                <a:lnTo>
                  <a:pt x="402590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" y="890015"/>
            <a:ext cx="4125467" cy="391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231" y="950722"/>
            <a:ext cx="3740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Patterns in Micro services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39" y="1557527"/>
            <a:ext cx="7208520" cy="3165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8651" y="5033771"/>
            <a:ext cx="5391911" cy="601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5085587"/>
            <a:ext cx="5274563" cy="496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1992" y="5049011"/>
            <a:ext cx="5324475" cy="495300"/>
          </a:xfrm>
          <a:custGeom>
            <a:avLst/>
            <a:gdLst/>
            <a:ahLst/>
            <a:cxnLst/>
            <a:rect l="l" t="t" r="r" b="b"/>
            <a:pathLst>
              <a:path w="5324475" h="495300">
                <a:moveTo>
                  <a:pt x="5324475" y="0"/>
                </a:moveTo>
                <a:lnTo>
                  <a:pt x="222250" y="0"/>
                </a:lnTo>
                <a:lnTo>
                  <a:pt x="0" y="247650"/>
                </a:lnTo>
                <a:lnTo>
                  <a:pt x="222250" y="495300"/>
                </a:lnTo>
                <a:lnTo>
                  <a:pt x="5324475" y="495300"/>
                </a:lnTo>
                <a:lnTo>
                  <a:pt x="5324475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9339" y="5100827"/>
            <a:ext cx="5201412" cy="390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84247" y="5159120"/>
            <a:ext cx="4909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Micro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services Architecture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via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Netflix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Components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2692" y="5919215"/>
            <a:ext cx="7147559" cy="37536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1536" y="5966840"/>
            <a:ext cx="670331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rebuchet MS"/>
                <a:cs typeface="Trebuchet MS"/>
              </a:rPr>
              <a:t>We </a:t>
            </a:r>
            <a:r>
              <a:rPr sz="1100" spc="-5" dirty="0">
                <a:latin typeface="Trebuchet MS"/>
                <a:cs typeface="Trebuchet MS"/>
              </a:rPr>
              <a:t>have used the Netflix components to accomplish the above micro services architecture patterns</a:t>
            </a:r>
            <a:r>
              <a:rPr sz="1100" spc="-5" dirty="0" smtClean="0">
                <a:latin typeface="Trebuchet MS"/>
                <a:cs typeface="Trebuchet MS"/>
              </a:rPr>
              <a:t>.</a:t>
            </a:r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60677" y="6430058"/>
          <a:ext cx="4704080" cy="256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454659">
                        <a:lnSpc>
                          <a:spcPts val="125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Operations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Component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ts val="125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Spring, Netflix OSS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Trebuchet MS"/>
                          <a:cs typeface="Trebuchet MS"/>
                        </a:rPr>
                        <a:t>Service Discovery</a:t>
                      </a:r>
                      <a:r>
                        <a:rPr sz="1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server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0" dirty="0">
                          <a:latin typeface="Trebuchet MS"/>
                          <a:cs typeface="Trebuchet MS"/>
                        </a:rPr>
                        <a:t>Netflix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 Eureka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55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10" dirty="0">
                          <a:latin typeface="Trebuchet MS"/>
                          <a:cs typeface="Trebuchet MS"/>
                        </a:rPr>
                        <a:t>Edge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Server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10" dirty="0">
                          <a:latin typeface="Trebuchet MS"/>
                          <a:cs typeface="Trebuchet MS"/>
                        </a:rPr>
                        <a:t>Netflix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 Zuul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5" dirty="0">
                          <a:latin typeface="Trebuchet MS"/>
                          <a:cs typeface="Trebuchet MS"/>
                        </a:rPr>
                        <a:t>Central configuration</a:t>
                      </a:r>
                      <a:r>
                        <a:rPr sz="1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server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5" dirty="0">
                          <a:latin typeface="Trebuchet MS"/>
                          <a:cs typeface="Trebuchet MS"/>
                        </a:rPr>
                        <a:t>Spring Cloud Config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Server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5" dirty="0">
                          <a:latin typeface="Trebuchet MS"/>
                          <a:cs typeface="Trebuchet MS"/>
                        </a:rPr>
                        <a:t>Dynamic Routing and Load</a:t>
                      </a:r>
                      <a:r>
                        <a:rPr sz="1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Balancer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10" dirty="0">
                          <a:latin typeface="Trebuchet MS"/>
                          <a:cs typeface="Trebuchet MS"/>
                        </a:rPr>
                        <a:t>Netflix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 Ribbon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5" dirty="0">
                          <a:latin typeface="Trebuchet MS"/>
                          <a:cs typeface="Trebuchet MS"/>
                        </a:rPr>
                        <a:t>OAuth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2.0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protected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API's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5" dirty="0">
                          <a:latin typeface="Trebuchet MS"/>
                          <a:cs typeface="Trebuchet MS"/>
                        </a:rPr>
                        <a:t>Spring Cloud + Spring Security</a:t>
                      </a:r>
                      <a:r>
                        <a:rPr sz="1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OAuth2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27000">
                        <a:lnSpc>
                          <a:spcPts val="1120"/>
                        </a:lnSpc>
                        <a:spcBef>
                          <a:spcPts val="944"/>
                        </a:spcBef>
                      </a:pPr>
                      <a:r>
                        <a:rPr sz="1000" spc="-5" dirty="0">
                          <a:latin typeface="Trebuchet MS"/>
                          <a:cs typeface="Trebuchet MS"/>
                        </a:rPr>
                        <a:t>Monitoring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20014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120"/>
                        </a:lnSpc>
                        <a:spcBef>
                          <a:spcPts val="944"/>
                        </a:spcBef>
                      </a:pPr>
                      <a:r>
                        <a:rPr sz="1000" spc="-10" dirty="0">
                          <a:latin typeface="Trebuchet MS"/>
                          <a:cs typeface="Trebuchet MS"/>
                        </a:rPr>
                        <a:t>Netflix Hystrix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dashboard and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turbine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12001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6798564" y="10250423"/>
            <a:ext cx="697992" cy="283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78828" y="10298683"/>
            <a:ext cx="5022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2959"/>
            <a:ext cx="3319272" cy="60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74775"/>
            <a:ext cx="3203448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" y="838199"/>
            <a:ext cx="3257550" cy="495300"/>
          </a:xfrm>
          <a:custGeom>
            <a:avLst/>
            <a:gdLst/>
            <a:ahLst/>
            <a:cxnLst/>
            <a:rect l="l" t="t" r="r" b="b"/>
            <a:pathLst>
              <a:path w="3257550" h="495300">
                <a:moveTo>
                  <a:pt x="3035300" y="0"/>
                </a:moveTo>
                <a:lnTo>
                  <a:pt x="0" y="0"/>
                </a:lnTo>
                <a:lnTo>
                  <a:pt x="0" y="495300"/>
                </a:lnTo>
                <a:lnTo>
                  <a:pt x="3035300" y="495300"/>
                </a:lnTo>
                <a:lnTo>
                  <a:pt x="3257550" y="247650"/>
                </a:lnTo>
                <a:lnTo>
                  <a:pt x="3035300" y="0"/>
                </a:lnTo>
                <a:close/>
              </a:path>
            </a:pathLst>
          </a:custGeom>
          <a:solidFill>
            <a:srgbClr val="CC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" y="890015"/>
            <a:ext cx="3134868" cy="391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756" y="950722"/>
            <a:ext cx="2745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Major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Components of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Netflix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9163" y="10250423"/>
            <a:ext cx="697992" cy="283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7904" y="10298683"/>
            <a:ext cx="502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740" y="1955291"/>
            <a:ext cx="1257300" cy="11719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704" y="1956815"/>
            <a:ext cx="1071372" cy="11689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31135" y="2336291"/>
            <a:ext cx="5049012" cy="868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4183" y="2385059"/>
            <a:ext cx="5017008" cy="771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7044" y="2362199"/>
            <a:ext cx="4943475" cy="762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39467" y="2394863"/>
            <a:ext cx="4638675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300"/>
              </a:lnSpc>
              <a:spcBef>
                <a:spcPts val="95"/>
              </a:spcBef>
            </a:pPr>
            <a:r>
              <a:rPr sz="1050" spc="-5" dirty="0">
                <a:latin typeface="Trebuchet MS"/>
                <a:cs typeface="Trebuchet MS"/>
              </a:rPr>
              <a:t>Netflix </a:t>
            </a:r>
            <a:r>
              <a:rPr sz="1050" dirty="0">
                <a:latin typeface="Trebuchet MS"/>
                <a:cs typeface="Trebuchet MS"/>
              </a:rPr>
              <a:t>Eureka </a:t>
            </a:r>
            <a:r>
              <a:rPr sz="1050" spc="-5" dirty="0">
                <a:latin typeface="Trebuchet MS"/>
                <a:cs typeface="Trebuchet MS"/>
              </a:rPr>
              <a:t>allows micro services </a:t>
            </a:r>
            <a:r>
              <a:rPr sz="1050" dirty="0">
                <a:latin typeface="Trebuchet MS"/>
                <a:cs typeface="Trebuchet MS"/>
              </a:rPr>
              <a:t>to </a:t>
            </a:r>
            <a:r>
              <a:rPr sz="1050" spc="-5" dirty="0">
                <a:latin typeface="Trebuchet MS"/>
                <a:cs typeface="Trebuchet MS"/>
              </a:rPr>
              <a:t>register themselves </a:t>
            </a:r>
            <a:r>
              <a:rPr sz="1050" dirty="0">
                <a:latin typeface="Trebuchet MS"/>
                <a:cs typeface="Trebuchet MS"/>
              </a:rPr>
              <a:t>at runtime </a:t>
            </a:r>
            <a:r>
              <a:rPr sz="1050" spc="-10" dirty="0">
                <a:latin typeface="Trebuchet MS"/>
                <a:cs typeface="Trebuchet MS"/>
              </a:rPr>
              <a:t>as  </a:t>
            </a:r>
            <a:r>
              <a:rPr sz="1050" spc="-5" dirty="0">
                <a:latin typeface="Trebuchet MS"/>
                <a:cs typeface="Trebuchet MS"/>
              </a:rPr>
              <a:t>they appear </a:t>
            </a:r>
            <a:r>
              <a:rPr sz="1050" dirty="0">
                <a:latin typeface="Trebuchet MS"/>
                <a:cs typeface="Trebuchet MS"/>
              </a:rPr>
              <a:t>in </a:t>
            </a:r>
            <a:r>
              <a:rPr sz="1050" spc="-5" dirty="0">
                <a:latin typeface="Trebuchet MS"/>
                <a:cs typeface="Trebuchet MS"/>
              </a:rPr>
              <a:t>the system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landscape.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75588" y="1825751"/>
            <a:ext cx="4649724" cy="594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9988" y="1883663"/>
            <a:ext cx="3723132" cy="478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5178" y="1937511"/>
            <a:ext cx="831215" cy="189865"/>
          </a:xfrm>
          <a:custGeom>
            <a:avLst/>
            <a:gdLst/>
            <a:ahLst/>
            <a:cxnLst/>
            <a:rect l="l" t="t" r="r" b="b"/>
            <a:pathLst>
              <a:path w="831214" h="189864">
                <a:moveTo>
                  <a:pt x="830834" y="0"/>
                </a:moveTo>
                <a:lnTo>
                  <a:pt x="299720" y="9525"/>
                </a:lnTo>
                <a:lnTo>
                  <a:pt x="0" y="189356"/>
                </a:lnTo>
              </a:path>
            </a:pathLst>
          </a:custGeom>
          <a:ln w="126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3450" y="1851405"/>
            <a:ext cx="3641725" cy="488950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10510" y="1947417"/>
            <a:ext cx="3425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FFFFFF"/>
                </a:solidFill>
                <a:latin typeface="Trebuchet MS"/>
                <a:cs typeface="Trebuchet MS"/>
              </a:rPr>
              <a:t>Netflix </a:t>
            </a:r>
            <a:r>
              <a:rPr sz="1600" b="1" spc="-105" dirty="0">
                <a:solidFill>
                  <a:srgbClr val="FFFFFF"/>
                </a:solidFill>
                <a:latin typeface="Trebuchet MS"/>
                <a:cs typeface="Trebuchet MS"/>
              </a:rPr>
              <a:t>Eureka </a:t>
            </a:r>
            <a:r>
              <a:rPr sz="1600" b="1" spc="-100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1600" b="1" spc="-105" dirty="0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sz="1600" b="1" spc="-90" dirty="0">
                <a:solidFill>
                  <a:srgbClr val="FFFFFF"/>
                </a:solidFill>
                <a:latin typeface="Trebuchet MS"/>
                <a:cs typeface="Trebuchet MS"/>
              </a:rPr>
              <a:t>Discovery</a:t>
            </a:r>
            <a:r>
              <a:rPr sz="1600" b="1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5071" y="4012691"/>
            <a:ext cx="1466088" cy="8961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8036" y="4014215"/>
            <a:ext cx="1281683" cy="8930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21992" y="4431791"/>
            <a:ext cx="5059680" cy="17449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25039" y="4480559"/>
            <a:ext cx="4995671" cy="16474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47900" y="4457699"/>
            <a:ext cx="4953000" cy="1638300"/>
          </a:xfrm>
          <a:custGeom>
            <a:avLst/>
            <a:gdLst/>
            <a:ahLst/>
            <a:cxnLst/>
            <a:rect l="l" t="t" r="r" b="b"/>
            <a:pathLst>
              <a:path w="4953000" h="1638300">
                <a:moveTo>
                  <a:pt x="4754372" y="0"/>
                </a:moveTo>
                <a:lnTo>
                  <a:pt x="0" y="0"/>
                </a:lnTo>
                <a:lnTo>
                  <a:pt x="0" y="1638300"/>
                </a:lnTo>
                <a:lnTo>
                  <a:pt x="4953000" y="1638300"/>
                </a:lnTo>
                <a:lnTo>
                  <a:pt x="4953000" y="198628"/>
                </a:lnTo>
                <a:lnTo>
                  <a:pt x="4947755" y="153075"/>
                </a:lnTo>
                <a:lnTo>
                  <a:pt x="4932816" y="111263"/>
                </a:lnTo>
                <a:lnTo>
                  <a:pt x="4909372" y="74384"/>
                </a:lnTo>
                <a:lnTo>
                  <a:pt x="4878615" y="43627"/>
                </a:lnTo>
                <a:lnTo>
                  <a:pt x="4841736" y="20183"/>
                </a:lnTo>
                <a:lnTo>
                  <a:pt x="4799924" y="5244"/>
                </a:lnTo>
                <a:lnTo>
                  <a:pt x="475437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50948" y="4506467"/>
            <a:ext cx="4888992" cy="15407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30323" y="4480077"/>
            <a:ext cx="4618990" cy="14312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  <a:spcBef>
                <a:spcPts val="75"/>
              </a:spcBef>
            </a:pPr>
            <a:r>
              <a:rPr sz="1050" spc="-5" dirty="0">
                <a:latin typeface="Trebuchet MS"/>
                <a:cs typeface="Trebuchet MS"/>
              </a:rPr>
              <a:t>Netflix Ribbon </a:t>
            </a:r>
            <a:r>
              <a:rPr sz="1050" dirty="0">
                <a:latin typeface="Trebuchet MS"/>
                <a:cs typeface="Trebuchet MS"/>
              </a:rPr>
              <a:t>can be </a:t>
            </a:r>
            <a:r>
              <a:rPr sz="1050" spc="-5" dirty="0">
                <a:latin typeface="Trebuchet MS"/>
                <a:cs typeface="Trebuchet MS"/>
              </a:rPr>
              <a:t>used </a:t>
            </a:r>
            <a:r>
              <a:rPr sz="1050" dirty="0">
                <a:latin typeface="Trebuchet MS"/>
                <a:cs typeface="Trebuchet MS"/>
              </a:rPr>
              <a:t>by </a:t>
            </a:r>
            <a:r>
              <a:rPr sz="1050" spc="-5" dirty="0">
                <a:latin typeface="Trebuchet MS"/>
                <a:cs typeface="Trebuchet MS"/>
              </a:rPr>
              <a:t>service consumers </a:t>
            </a:r>
            <a:r>
              <a:rPr sz="1050" dirty="0">
                <a:latin typeface="Trebuchet MS"/>
                <a:cs typeface="Trebuchet MS"/>
              </a:rPr>
              <a:t>to look up </a:t>
            </a:r>
            <a:r>
              <a:rPr sz="1050" spc="-5" dirty="0">
                <a:latin typeface="Trebuchet MS"/>
                <a:cs typeface="Trebuchet MS"/>
              </a:rPr>
              <a:t>services at  runtime. Ribbon uses the information available </a:t>
            </a:r>
            <a:r>
              <a:rPr sz="1050" dirty="0">
                <a:latin typeface="Trebuchet MS"/>
                <a:cs typeface="Trebuchet MS"/>
              </a:rPr>
              <a:t>in </a:t>
            </a:r>
            <a:r>
              <a:rPr sz="1050" spc="-5" dirty="0">
                <a:latin typeface="Trebuchet MS"/>
                <a:cs typeface="Trebuchet MS"/>
              </a:rPr>
              <a:t>Eureka </a:t>
            </a:r>
            <a:r>
              <a:rPr sz="1050" dirty="0">
                <a:latin typeface="Trebuchet MS"/>
                <a:cs typeface="Trebuchet MS"/>
              </a:rPr>
              <a:t>to </a:t>
            </a:r>
            <a:r>
              <a:rPr sz="1050" spc="-5" dirty="0">
                <a:latin typeface="Trebuchet MS"/>
                <a:cs typeface="Trebuchet MS"/>
              </a:rPr>
              <a:t>locate  appropriate service instances. If </a:t>
            </a:r>
            <a:r>
              <a:rPr sz="1050" dirty="0">
                <a:latin typeface="Trebuchet MS"/>
                <a:cs typeface="Trebuchet MS"/>
              </a:rPr>
              <a:t>more </a:t>
            </a:r>
            <a:r>
              <a:rPr sz="1050" spc="-5" dirty="0">
                <a:latin typeface="Trebuchet MS"/>
                <a:cs typeface="Trebuchet MS"/>
              </a:rPr>
              <a:t>than </a:t>
            </a:r>
            <a:r>
              <a:rPr sz="1050" dirty="0">
                <a:latin typeface="Trebuchet MS"/>
                <a:cs typeface="Trebuchet MS"/>
              </a:rPr>
              <a:t>one </a:t>
            </a:r>
            <a:r>
              <a:rPr sz="1050" spc="-5" dirty="0">
                <a:latin typeface="Trebuchet MS"/>
                <a:cs typeface="Trebuchet MS"/>
              </a:rPr>
              <a:t>instance </a:t>
            </a:r>
            <a:r>
              <a:rPr sz="1050" spc="-10" dirty="0">
                <a:latin typeface="Trebuchet MS"/>
                <a:cs typeface="Trebuchet MS"/>
              </a:rPr>
              <a:t>is </a:t>
            </a:r>
            <a:r>
              <a:rPr sz="1050" spc="-5" dirty="0">
                <a:latin typeface="Trebuchet MS"/>
                <a:cs typeface="Trebuchet MS"/>
              </a:rPr>
              <a:t>found, Ribbon  will apply </a:t>
            </a:r>
            <a:r>
              <a:rPr sz="1050" dirty="0">
                <a:latin typeface="Trebuchet MS"/>
                <a:cs typeface="Trebuchet MS"/>
              </a:rPr>
              <a:t>load </a:t>
            </a:r>
            <a:r>
              <a:rPr sz="1050" spc="-5" dirty="0">
                <a:latin typeface="Trebuchet MS"/>
                <a:cs typeface="Trebuchet MS"/>
              </a:rPr>
              <a:t>balancing </a:t>
            </a:r>
            <a:r>
              <a:rPr sz="1050" dirty="0">
                <a:latin typeface="Trebuchet MS"/>
                <a:cs typeface="Trebuchet MS"/>
              </a:rPr>
              <a:t>to </a:t>
            </a:r>
            <a:r>
              <a:rPr sz="1050" spc="-5" dirty="0">
                <a:latin typeface="Trebuchet MS"/>
                <a:cs typeface="Trebuchet MS"/>
              </a:rPr>
              <a:t>spread the requests </a:t>
            </a:r>
            <a:r>
              <a:rPr sz="1050" dirty="0">
                <a:latin typeface="Trebuchet MS"/>
                <a:cs typeface="Trebuchet MS"/>
              </a:rPr>
              <a:t>over </a:t>
            </a:r>
            <a:r>
              <a:rPr sz="1050" spc="-5" dirty="0">
                <a:latin typeface="Trebuchet MS"/>
                <a:cs typeface="Trebuchet MS"/>
              </a:rPr>
              <a:t>the available  instances. Ribbon does not </a:t>
            </a:r>
            <a:r>
              <a:rPr sz="1050" dirty="0">
                <a:latin typeface="Trebuchet MS"/>
                <a:cs typeface="Trebuchet MS"/>
              </a:rPr>
              <a:t>run as a </a:t>
            </a:r>
            <a:r>
              <a:rPr sz="1050" spc="-5" dirty="0">
                <a:latin typeface="Trebuchet MS"/>
                <a:cs typeface="Trebuchet MS"/>
              </a:rPr>
              <a:t>separate service but instead </a:t>
            </a:r>
            <a:r>
              <a:rPr sz="1050" dirty="0">
                <a:latin typeface="Trebuchet MS"/>
                <a:cs typeface="Trebuchet MS"/>
              </a:rPr>
              <a:t>as </a:t>
            </a:r>
            <a:r>
              <a:rPr sz="1050" spc="-10" dirty="0">
                <a:latin typeface="Trebuchet MS"/>
                <a:cs typeface="Trebuchet MS"/>
              </a:rPr>
              <a:t>an  </a:t>
            </a:r>
            <a:r>
              <a:rPr sz="1050" spc="-5" dirty="0">
                <a:latin typeface="Trebuchet MS"/>
                <a:cs typeface="Trebuchet MS"/>
              </a:rPr>
              <a:t>embedded component </a:t>
            </a:r>
            <a:r>
              <a:rPr sz="1050" dirty="0">
                <a:latin typeface="Trebuchet MS"/>
                <a:cs typeface="Trebuchet MS"/>
              </a:rPr>
              <a:t>in each </a:t>
            </a:r>
            <a:r>
              <a:rPr sz="1050" spc="-5" dirty="0">
                <a:latin typeface="Trebuchet MS"/>
                <a:cs typeface="Trebuchet MS"/>
              </a:rPr>
              <a:t>service</a:t>
            </a:r>
            <a:r>
              <a:rPr sz="1050" spc="-40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consumer.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39596" y="3921251"/>
            <a:ext cx="5462015" cy="594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80844" y="3979163"/>
            <a:ext cx="4608576" cy="4785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0457" y="4023486"/>
            <a:ext cx="711200" cy="104139"/>
          </a:xfrm>
          <a:custGeom>
            <a:avLst/>
            <a:gdLst/>
            <a:ahLst/>
            <a:cxnLst/>
            <a:rect l="l" t="t" r="r" b="b"/>
            <a:pathLst>
              <a:path w="711200" h="104139">
                <a:moveTo>
                  <a:pt x="711200" y="0"/>
                </a:moveTo>
                <a:lnTo>
                  <a:pt x="77724" y="19050"/>
                </a:lnTo>
                <a:lnTo>
                  <a:pt x="0" y="103631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94305" y="3946905"/>
            <a:ext cx="4527550" cy="488950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33370" y="4043298"/>
            <a:ext cx="4247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FFFFFF"/>
                </a:solidFill>
                <a:latin typeface="Trebuchet MS"/>
                <a:cs typeface="Trebuchet MS"/>
              </a:rPr>
              <a:t>Netflix </a:t>
            </a:r>
            <a:r>
              <a:rPr sz="1600" b="1" spc="-80" dirty="0">
                <a:solidFill>
                  <a:srgbClr val="FFFFFF"/>
                </a:solidFill>
                <a:latin typeface="Trebuchet MS"/>
                <a:cs typeface="Trebuchet MS"/>
              </a:rPr>
              <a:t>Ribbon </a:t>
            </a:r>
            <a:r>
              <a:rPr sz="1600" b="1" spc="-100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1600" b="1" spc="-85" dirty="0">
                <a:solidFill>
                  <a:srgbClr val="FFFFFF"/>
                </a:solidFill>
                <a:latin typeface="Trebuchet MS"/>
                <a:cs typeface="Trebuchet MS"/>
              </a:rPr>
              <a:t>Dynamic 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Routing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600" b="1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0" dirty="0">
                <a:solidFill>
                  <a:srgbClr val="FFFFFF"/>
                </a:solidFill>
                <a:latin typeface="Trebuchet MS"/>
                <a:cs typeface="Trebuchet MS"/>
              </a:rPr>
              <a:t>Load </a:t>
            </a:r>
            <a:r>
              <a:rPr sz="1600" b="1" spc="-95" dirty="0">
                <a:solidFill>
                  <a:srgbClr val="FFFFFF"/>
                </a:solidFill>
                <a:latin typeface="Trebuchet MS"/>
                <a:cs typeface="Trebuchet MS"/>
              </a:rPr>
              <a:t>Balancer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1544" y="6806183"/>
            <a:ext cx="1844039" cy="1219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4508" y="6807707"/>
            <a:ext cx="1658112" cy="12176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31135" y="7213091"/>
            <a:ext cx="5059679" cy="21061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34183" y="7261859"/>
            <a:ext cx="4983480" cy="2008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57044" y="7239000"/>
            <a:ext cx="4953000" cy="2000250"/>
          </a:xfrm>
          <a:custGeom>
            <a:avLst/>
            <a:gdLst/>
            <a:ahLst/>
            <a:cxnLst/>
            <a:rect l="l" t="t" r="r" b="b"/>
            <a:pathLst>
              <a:path w="4953000" h="2000250">
                <a:moveTo>
                  <a:pt x="4710557" y="0"/>
                </a:moveTo>
                <a:lnTo>
                  <a:pt x="0" y="0"/>
                </a:lnTo>
                <a:lnTo>
                  <a:pt x="0" y="2000250"/>
                </a:lnTo>
                <a:lnTo>
                  <a:pt x="4953000" y="2000250"/>
                </a:lnTo>
                <a:lnTo>
                  <a:pt x="4953000" y="242443"/>
                </a:lnTo>
                <a:lnTo>
                  <a:pt x="4948072" y="193593"/>
                </a:lnTo>
                <a:lnTo>
                  <a:pt x="4933942" y="148089"/>
                </a:lnTo>
                <a:lnTo>
                  <a:pt x="4911584" y="106908"/>
                </a:lnTo>
                <a:lnTo>
                  <a:pt x="4881975" y="71024"/>
                </a:lnTo>
                <a:lnTo>
                  <a:pt x="4846091" y="41415"/>
                </a:lnTo>
                <a:lnTo>
                  <a:pt x="4804910" y="19057"/>
                </a:lnTo>
                <a:lnTo>
                  <a:pt x="4759406" y="4927"/>
                </a:lnTo>
                <a:lnTo>
                  <a:pt x="471055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0092" y="7287767"/>
            <a:ext cx="4876800" cy="190195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39467" y="7327544"/>
            <a:ext cx="4606925" cy="16624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46300"/>
              </a:lnSpc>
              <a:spcBef>
                <a:spcPts val="80"/>
              </a:spcBef>
            </a:pPr>
            <a:r>
              <a:rPr sz="1050" spc="-5" dirty="0">
                <a:latin typeface="Trebuchet MS"/>
                <a:cs typeface="Trebuchet MS"/>
              </a:rPr>
              <a:t>Zuul is </a:t>
            </a:r>
            <a:r>
              <a:rPr sz="1050" dirty="0">
                <a:latin typeface="Trebuchet MS"/>
                <a:cs typeface="Trebuchet MS"/>
              </a:rPr>
              <a:t>(of </a:t>
            </a:r>
            <a:r>
              <a:rPr sz="1050" spc="-5" dirty="0">
                <a:latin typeface="Trebuchet MS"/>
                <a:cs typeface="Trebuchet MS"/>
              </a:rPr>
              <a:t>course) </a:t>
            </a:r>
            <a:r>
              <a:rPr sz="1050" dirty="0">
                <a:latin typeface="Trebuchet MS"/>
                <a:cs typeface="Trebuchet MS"/>
              </a:rPr>
              <a:t>our </a:t>
            </a:r>
            <a:r>
              <a:rPr sz="1050" spc="-5" dirty="0">
                <a:latin typeface="Trebuchet MS"/>
                <a:cs typeface="Trebuchet MS"/>
              </a:rPr>
              <a:t>gatekeeper </a:t>
            </a:r>
            <a:r>
              <a:rPr sz="1050" dirty="0">
                <a:latin typeface="Trebuchet MS"/>
                <a:cs typeface="Trebuchet MS"/>
              </a:rPr>
              <a:t>to </a:t>
            </a:r>
            <a:r>
              <a:rPr sz="1050" spc="-5" dirty="0">
                <a:latin typeface="Trebuchet MS"/>
                <a:cs typeface="Trebuchet MS"/>
              </a:rPr>
              <a:t>the outside world, not allowing any  unauthorized external requests pass through. Zulu also provides </a:t>
            </a:r>
            <a:r>
              <a:rPr sz="1050" dirty="0">
                <a:latin typeface="Trebuchet MS"/>
                <a:cs typeface="Trebuchet MS"/>
              </a:rPr>
              <a:t>a well-  </a:t>
            </a:r>
            <a:r>
              <a:rPr sz="1050" spc="-5" dirty="0">
                <a:latin typeface="Trebuchet MS"/>
                <a:cs typeface="Trebuchet MS"/>
              </a:rPr>
              <a:t>known entry point </a:t>
            </a:r>
            <a:r>
              <a:rPr sz="1050" dirty="0">
                <a:latin typeface="Trebuchet MS"/>
                <a:cs typeface="Trebuchet MS"/>
              </a:rPr>
              <a:t>to </a:t>
            </a:r>
            <a:r>
              <a:rPr sz="1050" spc="-5" dirty="0">
                <a:latin typeface="Trebuchet MS"/>
                <a:cs typeface="Trebuchet MS"/>
              </a:rPr>
              <a:t>the </a:t>
            </a:r>
            <a:r>
              <a:rPr sz="1050" dirty="0">
                <a:latin typeface="Trebuchet MS"/>
                <a:cs typeface="Trebuchet MS"/>
              </a:rPr>
              <a:t>micro </a:t>
            </a:r>
            <a:r>
              <a:rPr sz="1050" spc="-5" dirty="0">
                <a:latin typeface="Trebuchet MS"/>
                <a:cs typeface="Trebuchet MS"/>
              </a:rPr>
              <a:t>services </a:t>
            </a:r>
            <a:r>
              <a:rPr sz="1050" dirty="0">
                <a:latin typeface="Trebuchet MS"/>
                <a:cs typeface="Trebuchet MS"/>
              </a:rPr>
              <a:t>in </a:t>
            </a:r>
            <a:r>
              <a:rPr sz="1050" spc="-5" dirty="0">
                <a:latin typeface="Trebuchet MS"/>
                <a:cs typeface="Trebuchet MS"/>
              </a:rPr>
              <a:t>the system landscape. Using  dynamically allocated ports </a:t>
            </a:r>
            <a:r>
              <a:rPr sz="1050" spc="-10" dirty="0">
                <a:latin typeface="Trebuchet MS"/>
                <a:cs typeface="Trebuchet MS"/>
              </a:rPr>
              <a:t>is </a:t>
            </a:r>
            <a:r>
              <a:rPr sz="1050" spc="-5" dirty="0">
                <a:latin typeface="Trebuchet MS"/>
                <a:cs typeface="Trebuchet MS"/>
              </a:rPr>
              <a:t>convenient </a:t>
            </a:r>
            <a:r>
              <a:rPr sz="1050" dirty="0">
                <a:latin typeface="Trebuchet MS"/>
                <a:cs typeface="Trebuchet MS"/>
              </a:rPr>
              <a:t>to </a:t>
            </a:r>
            <a:r>
              <a:rPr sz="1050" spc="-5" dirty="0">
                <a:latin typeface="Trebuchet MS"/>
                <a:cs typeface="Trebuchet MS"/>
              </a:rPr>
              <a:t>avoid </a:t>
            </a:r>
            <a:r>
              <a:rPr sz="1050" dirty="0">
                <a:latin typeface="Trebuchet MS"/>
                <a:cs typeface="Trebuchet MS"/>
              </a:rPr>
              <a:t>port </a:t>
            </a:r>
            <a:r>
              <a:rPr sz="1050" spc="-5" dirty="0">
                <a:latin typeface="Trebuchet MS"/>
                <a:cs typeface="Trebuchet MS"/>
              </a:rPr>
              <a:t>conflicts and to  minimize administration but it makes it </a:t>
            </a:r>
            <a:r>
              <a:rPr sz="1050" dirty="0">
                <a:latin typeface="Trebuchet MS"/>
                <a:cs typeface="Trebuchet MS"/>
              </a:rPr>
              <a:t>of </a:t>
            </a:r>
            <a:r>
              <a:rPr sz="1050" spc="-5" dirty="0">
                <a:latin typeface="Trebuchet MS"/>
                <a:cs typeface="Trebuchet MS"/>
              </a:rPr>
              <a:t>course harder </a:t>
            </a:r>
            <a:r>
              <a:rPr sz="1050" dirty="0">
                <a:latin typeface="Trebuchet MS"/>
                <a:cs typeface="Trebuchet MS"/>
              </a:rPr>
              <a:t>for </a:t>
            </a:r>
            <a:r>
              <a:rPr sz="1050" spc="-5" dirty="0">
                <a:latin typeface="Trebuchet MS"/>
                <a:cs typeface="Trebuchet MS"/>
              </a:rPr>
              <a:t>any given  service consumer. Zuul uses Ribbon </a:t>
            </a:r>
            <a:r>
              <a:rPr sz="1050" dirty="0">
                <a:latin typeface="Trebuchet MS"/>
                <a:cs typeface="Trebuchet MS"/>
              </a:rPr>
              <a:t>to look up </a:t>
            </a:r>
            <a:r>
              <a:rPr sz="1050" spc="-5" dirty="0">
                <a:latin typeface="Trebuchet MS"/>
                <a:cs typeface="Trebuchet MS"/>
              </a:rPr>
              <a:t>available services </a:t>
            </a:r>
            <a:r>
              <a:rPr sz="1050" spc="-10" dirty="0">
                <a:latin typeface="Trebuchet MS"/>
                <a:cs typeface="Trebuchet MS"/>
              </a:rPr>
              <a:t>and </a:t>
            </a:r>
            <a:r>
              <a:rPr sz="1050" spc="-5" dirty="0">
                <a:latin typeface="Trebuchet MS"/>
                <a:cs typeface="Trebuchet MS"/>
              </a:rPr>
              <a:t>routes  the external request </a:t>
            </a:r>
            <a:r>
              <a:rPr sz="1050" dirty="0">
                <a:latin typeface="Trebuchet MS"/>
                <a:cs typeface="Trebuchet MS"/>
              </a:rPr>
              <a:t>to </a:t>
            </a:r>
            <a:r>
              <a:rPr sz="1050" spc="-10" dirty="0">
                <a:latin typeface="Trebuchet MS"/>
                <a:cs typeface="Trebuchet MS"/>
              </a:rPr>
              <a:t>an </a:t>
            </a:r>
            <a:r>
              <a:rPr sz="1050" spc="-5" dirty="0">
                <a:latin typeface="Trebuchet MS"/>
                <a:cs typeface="Trebuchet MS"/>
              </a:rPr>
              <a:t>appropriate service</a:t>
            </a:r>
            <a:r>
              <a:rPr sz="1050" spc="-15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instance.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530096" y="6693407"/>
            <a:ext cx="3166872" cy="5943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89988" y="6751319"/>
            <a:ext cx="2494788" cy="4785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09800" y="6725411"/>
            <a:ext cx="2400300" cy="476250"/>
          </a:xfrm>
          <a:custGeom>
            <a:avLst/>
            <a:gdLst/>
            <a:ahLst/>
            <a:cxnLst/>
            <a:rect l="l" t="t" r="r" b="b"/>
            <a:pathLst>
              <a:path w="2400300" h="476250">
                <a:moveTo>
                  <a:pt x="0" y="476250"/>
                </a:moveTo>
                <a:lnTo>
                  <a:pt x="2400300" y="476250"/>
                </a:lnTo>
                <a:lnTo>
                  <a:pt x="24003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09800" y="6725411"/>
            <a:ext cx="2400300" cy="476250"/>
          </a:xfrm>
          <a:custGeom>
            <a:avLst/>
            <a:gdLst/>
            <a:ahLst/>
            <a:cxnLst/>
            <a:rect l="l" t="t" r="r" b="b"/>
            <a:pathLst>
              <a:path w="2400300" h="476250">
                <a:moveTo>
                  <a:pt x="0" y="476250"/>
                </a:moveTo>
                <a:lnTo>
                  <a:pt x="2400300" y="476250"/>
                </a:lnTo>
                <a:lnTo>
                  <a:pt x="24003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9305" y="6767067"/>
            <a:ext cx="597535" cy="151765"/>
          </a:xfrm>
          <a:custGeom>
            <a:avLst/>
            <a:gdLst/>
            <a:ahLst/>
            <a:cxnLst/>
            <a:rect l="l" t="t" r="r" b="b"/>
            <a:pathLst>
              <a:path w="597535" h="151765">
                <a:moveTo>
                  <a:pt x="597281" y="0"/>
                </a:moveTo>
                <a:lnTo>
                  <a:pt x="223393" y="9524"/>
                </a:lnTo>
                <a:lnTo>
                  <a:pt x="0" y="151256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15895" y="6777227"/>
            <a:ext cx="2388108" cy="37185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203450" y="6815708"/>
            <a:ext cx="2413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FFFFFF"/>
                </a:solidFill>
                <a:latin typeface="Trebuchet MS"/>
                <a:cs typeface="Trebuchet MS"/>
              </a:rPr>
              <a:t>Netflix </a:t>
            </a:r>
            <a:r>
              <a:rPr sz="1600" b="1" spc="-100" dirty="0">
                <a:solidFill>
                  <a:srgbClr val="FFFFFF"/>
                </a:solidFill>
                <a:latin typeface="Trebuchet MS"/>
                <a:cs typeface="Trebuchet MS"/>
              </a:rPr>
              <a:t>Zuul - </a:t>
            </a:r>
            <a:r>
              <a:rPr sz="1600" b="1" spc="-95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r>
              <a:rPr sz="16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1415"/>
            <a:ext cx="6844283" cy="60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13231"/>
            <a:ext cx="6726935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" y="676655"/>
            <a:ext cx="6781800" cy="495300"/>
          </a:xfrm>
          <a:custGeom>
            <a:avLst/>
            <a:gdLst/>
            <a:ahLst/>
            <a:cxnLst/>
            <a:rect l="l" t="t" r="r" b="b"/>
            <a:pathLst>
              <a:path w="6781800" h="495300">
                <a:moveTo>
                  <a:pt x="6559550" y="0"/>
                </a:moveTo>
                <a:lnTo>
                  <a:pt x="0" y="0"/>
                </a:lnTo>
                <a:lnTo>
                  <a:pt x="0" y="495300"/>
                </a:lnTo>
                <a:lnTo>
                  <a:pt x="6559550" y="495300"/>
                </a:lnTo>
                <a:lnTo>
                  <a:pt x="6781800" y="247650"/>
                </a:lnTo>
                <a:lnTo>
                  <a:pt x="6559550" y="0"/>
                </a:lnTo>
                <a:close/>
              </a:path>
            </a:pathLst>
          </a:custGeom>
          <a:solidFill>
            <a:srgbClr val="CC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" y="728471"/>
            <a:ext cx="6658356" cy="391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128" y="789177"/>
            <a:ext cx="6419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Spring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Boot &amp; Spring Cloud Netflix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OSS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Micro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4508" y="1299971"/>
            <a:ext cx="7045452" cy="3944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59" y="1376171"/>
            <a:ext cx="7008876" cy="3866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2359" y="5356859"/>
            <a:ext cx="3918203" cy="601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59708" y="5408675"/>
            <a:ext cx="3800855" cy="498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5700" y="5372099"/>
            <a:ext cx="3857625" cy="495300"/>
          </a:xfrm>
          <a:custGeom>
            <a:avLst/>
            <a:gdLst/>
            <a:ahLst/>
            <a:cxnLst/>
            <a:rect l="l" t="t" r="r" b="b"/>
            <a:pathLst>
              <a:path w="3857625" h="495300">
                <a:moveTo>
                  <a:pt x="3857625" y="0"/>
                </a:moveTo>
                <a:lnTo>
                  <a:pt x="222250" y="0"/>
                </a:lnTo>
                <a:lnTo>
                  <a:pt x="0" y="247650"/>
                </a:lnTo>
                <a:lnTo>
                  <a:pt x="222250" y="495300"/>
                </a:lnTo>
                <a:lnTo>
                  <a:pt x="3857625" y="495300"/>
                </a:lnTo>
                <a:lnTo>
                  <a:pt x="3857625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3047" y="5423915"/>
            <a:ext cx="3733800" cy="391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73092" y="5485257"/>
            <a:ext cx="3014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Micro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Services with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Spring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Boot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98564" y="10250423"/>
            <a:ext cx="697992" cy="283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78828" y="10298683"/>
            <a:ext cx="5022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4508" y="6033515"/>
            <a:ext cx="7045452" cy="3677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5336" y="6005550"/>
            <a:ext cx="6943725" cy="75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45000"/>
              </a:lnSpc>
              <a:spcBef>
                <a:spcPts val="105"/>
              </a:spcBef>
            </a:pPr>
            <a:r>
              <a:rPr sz="1100" dirty="0">
                <a:latin typeface="Trebuchet MS"/>
                <a:cs typeface="Trebuchet MS"/>
              </a:rPr>
              <a:t>Spring </a:t>
            </a:r>
            <a:r>
              <a:rPr sz="1100" spc="-5" dirty="0">
                <a:latin typeface="Trebuchet MS"/>
                <a:cs typeface="Trebuchet MS"/>
              </a:rPr>
              <a:t>Boot is </a:t>
            </a:r>
            <a:r>
              <a:rPr sz="1100" dirty="0">
                <a:latin typeface="Trebuchet MS"/>
                <a:cs typeface="Trebuchet MS"/>
              </a:rPr>
              <a:t>a </a:t>
            </a:r>
            <a:r>
              <a:rPr sz="1100" spc="-5" dirty="0">
                <a:latin typeface="Trebuchet MS"/>
                <a:cs typeface="Trebuchet MS"/>
              </a:rPr>
              <a:t>brand </a:t>
            </a:r>
            <a:r>
              <a:rPr sz="1100" dirty="0">
                <a:latin typeface="Trebuchet MS"/>
                <a:cs typeface="Trebuchet MS"/>
              </a:rPr>
              <a:t>new </a:t>
            </a:r>
            <a:r>
              <a:rPr sz="1100" spc="-5" dirty="0">
                <a:latin typeface="Trebuchet MS"/>
                <a:cs typeface="Trebuchet MS"/>
              </a:rPr>
              <a:t>framework </a:t>
            </a:r>
            <a:r>
              <a:rPr sz="1100" dirty="0">
                <a:latin typeface="Trebuchet MS"/>
                <a:cs typeface="Trebuchet MS"/>
              </a:rPr>
              <a:t>from </a:t>
            </a:r>
            <a:r>
              <a:rPr sz="1100" spc="-5" dirty="0">
                <a:latin typeface="Trebuchet MS"/>
                <a:cs typeface="Trebuchet MS"/>
              </a:rPr>
              <a:t>the team at Pivotal, designed to simplify the bootstrapping and  development of </a:t>
            </a:r>
            <a:r>
              <a:rPr sz="1100" dirty="0">
                <a:latin typeface="Trebuchet MS"/>
                <a:cs typeface="Trebuchet MS"/>
              </a:rPr>
              <a:t>a </a:t>
            </a:r>
            <a:r>
              <a:rPr sz="1100" spc="-5" dirty="0">
                <a:latin typeface="Trebuchet MS"/>
                <a:cs typeface="Trebuchet MS"/>
              </a:rPr>
              <a:t>new </a:t>
            </a:r>
            <a:r>
              <a:rPr sz="1100" dirty="0">
                <a:latin typeface="Trebuchet MS"/>
                <a:cs typeface="Trebuchet MS"/>
              </a:rPr>
              <a:t>spring </a:t>
            </a:r>
            <a:r>
              <a:rPr sz="1100" spc="-5" dirty="0">
                <a:latin typeface="Trebuchet MS"/>
                <a:cs typeface="Trebuchet MS"/>
              </a:rPr>
              <a:t>application. The framework takes </a:t>
            </a:r>
            <a:r>
              <a:rPr sz="1100" dirty="0">
                <a:latin typeface="Trebuchet MS"/>
                <a:cs typeface="Trebuchet MS"/>
              </a:rPr>
              <a:t>an </a:t>
            </a:r>
            <a:r>
              <a:rPr sz="1100" spc="-5" dirty="0">
                <a:latin typeface="Trebuchet MS"/>
                <a:cs typeface="Trebuchet MS"/>
              </a:rPr>
              <a:t>opinionated approach to configuration,  </a:t>
            </a:r>
            <a:r>
              <a:rPr sz="1100" dirty="0">
                <a:latin typeface="Trebuchet MS"/>
                <a:cs typeface="Trebuchet MS"/>
              </a:rPr>
              <a:t>freeing </a:t>
            </a:r>
            <a:r>
              <a:rPr sz="1100" spc="-5" dirty="0">
                <a:latin typeface="Trebuchet MS"/>
                <a:cs typeface="Trebuchet MS"/>
              </a:rPr>
              <a:t>developers </a:t>
            </a:r>
            <a:r>
              <a:rPr sz="1100" dirty="0">
                <a:latin typeface="Trebuchet MS"/>
                <a:cs typeface="Trebuchet MS"/>
              </a:rPr>
              <a:t>from </a:t>
            </a:r>
            <a:r>
              <a:rPr sz="1100" spc="-5" dirty="0">
                <a:latin typeface="Trebuchet MS"/>
                <a:cs typeface="Trebuchet MS"/>
              </a:rPr>
              <a:t>the need to define boilerplate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configuration.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0727" y="6917435"/>
            <a:ext cx="6507480" cy="27691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9239059"/>
            <a:ext cx="7545705" cy="47625"/>
          </a:xfrm>
          <a:custGeom>
            <a:avLst/>
            <a:gdLst/>
            <a:ahLst/>
            <a:cxnLst/>
            <a:rect l="l" t="t" r="r" b="b"/>
            <a:pathLst>
              <a:path w="7545705" h="47625">
                <a:moveTo>
                  <a:pt x="0" y="47624"/>
                </a:moveTo>
                <a:lnTo>
                  <a:pt x="7545703" y="47624"/>
                </a:lnTo>
                <a:lnTo>
                  <a:pt x="7545703" y="0"/>
                </a:lnTo>
                <a:lnTo>
                  <a:pt x="0" y="0"/>
                </a:lnTo>
                <a:lnTo>
                  <a:pt x="0" y="4762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" y="9383267"/>
            <a:ext cx="2116836" cy="292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79" y="9426955"/>
            <a:ext cx="194881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CALL </a:t>
            </a:r>
            <a:r>
              <a:rPr sz="1100" b="1" spc="10" dirty="0">
                <a:solidFill>
                  <a:srgbClr val="FFFFFF"/>
                </a:solidFill>
                <a:latin typeface="Arial"/>
                <a:cs typeface="Arial"/>
              </a:rPr>
              <a:t>NOW: </a:t>
            </a:r>
            <a:r>
              <a:rPr sz="1100" b="1" spc="70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1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FFFFFF"/>
                </a:solidFill>
                <a:latin typeface="Arial"/>
                <a:cs typeface="Arial"/>
              </a:rPr>
              <a:t>415-233-4737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8884" y="9421367"/>
            <a:ext cx="1880615" cy="25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41594" y="9419335"/>
            <a:ext cx="17113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www.optisolbusiness.com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01184" y="9963911"/>
            <a:ext cx="1091184" cy="260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39" y="10306810"/>
            <a:ext cx="7280148" cy="3185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22959"/>
            <a:ext cx="3319272" cy="601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74775"/>
            <a:ext cx="3203448" cy="498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4" y="838199"/>
            <a:ext cx="3257550" cy="495300"/>
          </a:xfrm>
          <a:custGeom>
            <a:avLst/>
            <a:gdLst/>
            <a:ahLst/>
            <a:cxnLst/>
            <a:rect l="l" t="t" r="r" b="b"/>
            <a:pathLst>
              <a:path w="3257550" h="495300">
                <a:moveTo>
                  <a:pt x="3035300" y="0"/>
                </a:moveTo>
                <a:lnTo>
                  <a:pt x="0" y="0"/>
                </a:lnTo>
                <a:lnTo>
                  <a:pt x="0" y="495300"/>
                </a:lnTo>
                <a:lnTo>
                  <a:pt x="3035300" y="495300"/>
                </a:lnTo>
                <a:lnTo>
                  <a:pt x="3257550" y="247650"/>
                </a:lnTo>
                <a:lnTo>
                  <a:pt x="3035300" y="0"/>
                </a:lnTo>
                <a:close/>
              </a:path>
            </a:pathLst>
          </a:custGeom>
          <a:solidFill>
            <a:srgbClr val="CC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0" y="890015"/>
            <a:ext cx="3134868" cy="3916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2808" y="950722"/>
            <a:ext cx="1918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Spring Cloud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Netflix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5759" y="1610867"/>
            <a:ext cx="6833616" cy="44942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6588" y="1582266"/>
            <a:ext cx="6735445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5100"/>
              </a:lnSpc>
              <a:spcBef>
                <a:spcPts val="100"/>
              </a:spcBef>
            </a:pPr>
            <a:r>
              <a:rPr sz="1100" dirty="0">
                <a:latin typeface="Trebuchet MS"/>
                <a:cs typeface="Trebuchet MS"/>
              </a:rPr>
              <a:t>Spring </a:t>
            </a:r>
            <a:r>
              <a:rPr sz="1100" spc="-5" dirty="0">
                <a:latin typeface="Trebuchet MS"/>
                <a:cs typeface="Trebuchet MS"/>
              </a:rPr>
              <a:t>cloud Netflix provides Netflix </a:t>
            </a:r>
            <a:r>
              <a:rPr sz="1100" dirty="0">
                <a:latin typeface="Trebuchet MS"/>
                <a:cs typeface="Trebuchet MS"/>
              </a:rPr>
              <a:t>OSS </a:t>
            </a:r>
            <a:r>
              <a:rPr sz="1100" spc="-5" dirty="0">
                <a:latin typeface="Trebuchet MS"/>
                <a:cs typeface="Trebuchet MS"/>
              </a:rPr>
              <a:t>integrations for </a:t>
            </a:r>
            <a:r>
              <a:rPr sz="1100" dirty="0">
                <a:latin typeface="Trebuchet MS"/>
                <a:cs typeface="Trebuchet MS"/>
              </a:rPr>
              <a:t>spring </a:t>
            </a:r>
            <a:r>
              <a:rPr sz="1100" spc="-5" dirty="0">
                <a:latin typeface="Trebuchet MS"/>
                <a:cs typeface="Trebuchet MS"/>
              </a:rPr>
              <a:t>boot apps through auto configuration and  binding to the spring environment and other </a:t>
            </a:r>
            <a:r>
              <a:rPr sz="1100" dirty="0">
                <a:latin typeface="Trebuchet MS"/>
                <a:cs typeface="Trebuchet MS"/>
              </a:rPr>
              <a:t>spring </a:t>
            </a:r>
            <a:r>
              <a:rPr sz="1100" spc="-5" dirty="0">
                <a:latin typeface="Trebuchet MS"/>
                <a:cs typeface="Trebuchet MS"/>
              </a:rPr>
              <a:t>programming models. With </a:t>
            </a:r>
            <a:r>
              <a:rPr sz="1100" dirty="0">
                <a:latin typeface="Trebuchet MS"/>
                <a:cs typeface="Trebuchet MS"/>
              </a:rPr>
              <a:t>a </a:t>
            </a:r>
            <a:r>
              <a:rPr sz="1100" spc="-5" dirty="0">
                <a:latin typeface="Trebuchet MS"/>
                <a:cs typeface="Trebuchet MS"/>
              </a:rPr>
              <a:t>few simple annotations  we </a:t>
            </a:r>
            <a:r>
              <a:rPr sz="1100" dirty="0">
                <a:latin typeface="Trebuchet MS"/>
                <a:cs typeface="Trebuchet MS"/>
              </a:rPr>
              <a:t>can </a:t>
            </a:r>
            <a:r>
              <a:rPr sz="1100" spc="-5" dirty="0">
                <a:latin typeface="Trebuchet MS"/>
                <a:cs typeface="Trebuchet MS"/>
              </a:rPr>
              <a:t>quickly enable and configure common patterns inside application and </a:t>
            </a:r>
            <a:r>
              <a:rPr sz="1100" dirty="0">
                <a:latin typeface="Trebuchet MS"/>
                <a:cs typeface="Trebuchet MS"/>
              </a:rPr>
              <a:t>to </a:t>
            </a:r>
            <a:r>
              <a:rPr sz="1100" spc="-5" dirty="0">
                <a:latin typeface="Trebuchet MS"/>
                <a:cs typeface="Trebuchet MS"/>
              </a:rPr>
              <a:t>build large distributed  systems with Netflix components. There </a:t>
            </a:r>
            <a:r>
              <a:rPr sz="1100" dirty="0">
                <a:latin typeface="Trebuchet MS"/>
                <a:cs typeface="Trebuchet MS"/>
              </a:rPr>
              <a:t>are </a:t>
            </a:r>
            <a:r>
              <a:rPr sz="1100" spc="-5" dirty="0">
                <a:latin typeface="Trebuchet MS"/>
                <a:cs typeface="Trebuchet MS"/>
              </a:rPr>
              <a:t>lot of features available with </a:t>
            </a:r>
            <a:r>
              <a:rPr sz="1100" dirty="0">
                <a:latin typeface="Trebuchet MS"/>
                <a:cs typeface="Trebuchet MS"/>
              </a:rPr>
              <a:t>spring </a:t>
            </a:r>
            <a:r>
              <a:rPr sz="1100" spc="-5" dirty="0">
                <a:latin typeface="Trebuchet MS"/>
                <a:cs typeface="Trebuchet MS"/>
              </a:rPr>
              <a:t>cloud Netflix. </a:t>
            </a:r>
            <a:r>
              <a:rPr sz="1100" dirty="0">
                <a:latin typeface="Trebuchet MS"/>
                <a:cs typeface="Trebuchet MS"/>
              </a:rPr>
              <a:t>Here, </a:t>
            </a:r>
            <a:r>
              <a:rPr sz="1100" spc="-5" dirty="0">
                <a:latin typeface="Trebuchet MS"/>
                <a:cs typeface="Trebuchet MS"/>
              </a:rPr>
              <a:t>we  have listed some of the common features we have implemented with </a:t>
            </a:r>
            <a:r>
              <a:rPr sz="1100" dirty="0">
                <a:latin typeface="Trebuchet MS"/>
                <a:cs typeface="Trebuchet MS"/>
              </a:rPr>
              <a:t>micro </a:t>
            </a:r>
            <a:r>
              <a:rPr sz="1100" spc="-5" dirty="0">
                <a:latin typeface="Trebuchet MS"/>
                <a:cs typeface="Trebuchet MS"/>
              </a:rPr>
              <a:t>services with </a:t>
            </a:r>
            <a:r>
              <a:rPr sz="1100" dirty="0">
                <a:latin typeface="Trebuchet MS"/>
                <a:cs typeface="Trebuchet MS"/>
              </a:rPr>
              <a:t>spring </a:t>
            </a:r>
            <a:r>
              <a:rPr sz="1100" spc="-5" dirty="0">
                <a:latin typeface="Trebuchet MS"/>
                <a:cs typeface="Trebuchet MS"/>
              </a:rPr>
              <a:t>boot and  Netflix,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3127" y="3218687"/>
            <a:ext cx="6208776" cy="2715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595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Priya_R</dc:creator>
  <cp:lastModifiedBy>Soeng Kanel</cp:lastModifiedBy>
  <cp:revision>16</cp:revision>
  <dcterms:created xsi:type="dcterms:W3CDTF">2019-04-04T04:30:35Z</dcterms:created>
  <dcterms:modified xsi:type="dcterms:W3CDTF">2019-04-04T06:10:52Z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2015-09-02T00:00:00Z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2019-04-04T00:00:00Z</vt:filetime>
  </property>
</Properties>
</file>