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5" r:id="rId4"/>
    <p:sldId id="268" r:id="rId5"/>
    <p:sldId id="267" r:id="rId6"/>
    <p:sldId id="269" r:id="rId7"/>
    <p:sldId id="266" r:id="rId8"/>
    <p:sldId id="270" r:id="rId9"/>
    <p:sldId id="272" r:id="rId10"/>
    <p:sldId id="271" r:id="rId11"/>
    <p:sldId id="273" r:id="rId12"/>
    <p:sldId id="261"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eng Kanel" initials="SK" lastIdx="4" clrIdx="0">
    <p:extLst>
      <p:ext uri="{19B8F6BF-5375-455C-9EA6-DF929625EA0E}">
        <p15:presenceInfo xmlns:p15="http://schemas.microsoft.com/office/powerpoint/2012/main" userId="S-1-5-21-2585917630-1289776994-144422370-197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71" autoAdjust="0"/>
  </p:normalViewPr>
  <p:slideViewPr>
    <p:cSldViewPr snapToGrid="0">
      <p:cViewPr varScale="1">
        <p:scale>
          <a:sx n="54" d="100"/>
          <a:sy n="54" d="100"/>
        </p:scale>
        <p:origin x="4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29T09:17:17.827" idx="1">
    <p:pos x="6099" y="1477"/>
    <p:text>three main types - Tabular, Transaction and Matrix.</p:text>
    <p:extLst>
      <p:ext uri="{C676402C-5697-4E1C-873F-D02D1690AC5C}">
        <p15:threadingInfo xmlns:p15="http://schemas.microsoft.com/office/powerpoint/2012/main" timeZoneBias="-420"/>
      </p:ext>
    </p:extLst>
  </p:cm>
  <p:cm authorId="1" dt="2018-08-29T09:20:41.572" idx="2">
    <p:pos x="6099" y="1573"/>
    <p:text>The template chosen for a report specifies not only the type of the report but also the maximum
number of columns, the maximum number of grouping levels as well as required and optional run-time
filters that are supported.</p:text>
    <p:extLst>
      <p:ext uri="{C676402C-5697-4E1C-873F-D02D1690AC5C}">
        <p15:threadingInfo xmlns:p15="http://schemas.microsoft.com/office/powerpoint/2012/main" timeZoneBias="-420">
          <p15:parentCm authorId="1" idx="1"/>
        </p15:threadingInfo>
      </p:ext>
    </p:extLst>
  </p:cm>
  <p:cm authorId="1" dt="2018-08-29T09:22:08.149" idx="3">
    <p:pos x="4925" y="1723"/>
    <p:text>Row Expand Level
The system allows the user to set the number of row groupings that are expanded when the report is
initially loaded.
For example a value of 2 means that the first and the second, outer most groupings will be expanded
and the remaining will be collapsed. The grouping can be interactively expanded within the report at any
time.
The underlying report template must support row groups expand and collapse. If that is not the case, i.e.
fixed groupings, this setting will have no effect</p:text>
    <p:extLst>
      <p:ext uri="{C676402C-5697-4E1C-873F-D02D1690AC5C}">
        <p15:threadingInfo xmlns:p15="http://schemas.microsoft.com/office/powerpoint/2012/main" timeZoneBias="-420"/>
      </p:ext>
    </p:extLst>
  </p:cm>
  <p:cm authorId="1" dt="2018-08-29T09:23:33.224" idx="4">
    <p:pos x="6346" y="1738"/>
    <p:text>This feature is applicable to matrix reports only.
The system allows the user to set the number of column groupings that are expanded when the report is
initially loaded.
For example, a value of 2 means that the first and the second, outer most groupings, will be expanded
and the remaining will be collapsed. The groups can be interactively expanded and collapsed within the
report once loaded.
The underlying report template must support column groups expand and collapse. If that is not the case,
i.e. fixed groupings, this setting will have no effect</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C02BB-B663-480F-89D2-D870E5438DD6}"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60E6B-A471-47C3-B467-AD94DE43D079}" type="slidenum">
              <a:rPr lang="en-US" smtClean="0"/>
              <a:t>‹#›</a:t>
            </a:fld>
            <a:endParaRPr lang="en-US"/>
          </a:p>
        </p:txBody>
      </p:sp>
    </p:spTree>
    <p:extLst>
      <p:ext uri="{BB962C8B-B14F-4D97-AF65-F5344CB8AC3E}">
        <p14:creationId xmlns:p14="http://schemas.microsoft.com/office/powerpoint/2010/main" val="1956937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60E6B-A471-47C3-B467-AD94DE43D079}" type="slidenum">
              <a:rPr lang="en-US" smtClean="0"/>
              <a:t>8</a:t>
            </a:fld>
            <a:endParaRPr lang="en-US"/>
          </a:p>
        </p:txBody>
      </p:sp>
    </p:spTree>
    <p:extLst>
      <p:ext uri="{BB962C8B-B14F-4D97-AF65-F5344CB8AC3E}">
        <p14:creationId xmlns:p14="http://schemas.microsoft.com/office/powerpoint/2010/main" val="395978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B6C726-A297-4A42-9AFD-766F87D4CC7D}"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242933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6C726-A297-4A42-9AFD-766F87D4CC7D}"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11035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6C726-A297-4A42-9AFD-766F87D4CC7D}"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138928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6C726-A297-4A42-9AFD-766F87D4CC7D}"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202340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B6C726-A297-4A42-9AFD-766F87D4CC7D}"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178670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B6C726-A297-4A42-9AFD-766F87D4CC7D}"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185117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B6C726-A297-4A42-9AFD-766F87D4CC7D}"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349570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B6C726-A297-4A42-9AFD-766F87D4CC7D}"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319434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6C726-A297-4A42-9AFD-766F87D4CC7D}"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322583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B6C726-A297-4A42-9AFD-766F87D4CC7D}"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31442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B6C726-A297-4A42-9AFD-766F87D4CC7D}"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62535-9FAA-4D94-BCA6-462DC17327B2}" type="slidenum">
              <a:rPr lang="en-US" smtClean="0"/>
              <a:t>‹#›</a:t>
            </a:fld>
            <a:endParaRPr lang="en-US"/>
          </a:p>
        </p:txBody>
      </p:sp>
    </p:spTree>
    <p:extLst>
      <p:ext uri="{BB962C8B-B14F-4D97-AF65-F5344CB8AC3E}">
        <p14:creationId xmlns:p14="http://schemas.microsoft.com/office/powerpoint/2010/main" val="231585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6C726-A297-4A42-9AFD-766F87D4CC7D}" type="datetimeFigureOut">
              <a:rPr lang="en-US" smtClean="0"/>
              <a:t>8/29/2018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62535-9FAA-4D94-BCA6-462DC17327B2}" type="slidenum">
              <a:rPr lang="en-US" smtClean="0"/>
              <a:t>‹#›</a:t>
            </a:fld>
            <a:endParaRPr lang="en-US"/>
          </a:p>
        </p:txBody>
      </p:sp>
    </p:spTree>
    <p:extLst>
      <p:ext uri="{BB962C8B-B14F-4D97-AF65-F5344CB8AC3E}">
        <p14:creationId xmlns:p14="http://schemas.microsoft.com/office/powerpoint/2010/main" val="384460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4813" y="555051"/>
            <a:ext cx="9588694" cy="5011931"/>
          </a:xfrm>
          <a:prstGeom prst="rect">
            <a:avLst/>
          </a:prstGeom>
        </p:spPr>
      </p:pic>
      <p:sp>
        <p:nvSpPr>
          <p:cNvPr id="2" name="Title 1"/>
          <p:cNvSpPr>
            <a:spLocks noGrp="1"/>
          </p:cNvSpPr>
          <p:nvPr>
            <p:ph type="ctrTitle"/>
          </p:nvPr>
        </p:nvSpPr>
        <p:spPr>
          <a:xfrm>
            <a:off x="1664456" y="0"/>
            <a:ext cx="7743287" cy="1330156"/>
          </a:xfrm>
        </p:spPr>
        <p:txBody>
          <a:bodyPr>
            <a:normAutofit fontScale="90000"/>
          </a:bodyPr>
          <a:lstStyle/>
          <a:p>
            <a:r>
              <a:rPr lang="en-US" sz="8000" b="1" dirty="0" smtClean="0"/>
              <a:t>T24 Insight Platform</a:t>
            </a:r>
            <a:endParaRPr lang="en-US" sz="8000" b="1" dirty="0"/>
          </a:p>
        </p:txBody>
      </p:sp>
      <p:sp>
        <p:nvSpPr>
          <p:cNvPr id="3" name="Subtitle 2"/>
          <p:cNvSpPr>
            <a:spLocks noGrp="1"/>
          </p:cNvSpPr>
          <p:nvPr>
            <p:ph type="subTitle" idx="1"/>
          </p:nvPr>
        </p:nvSpPr>
        <p:spPr>
          <a:xfrm>
            <a:off x="7589700" y="6447776"/>
            <a:ext cx="3003176" cy="259976"/>
          </a:xfrm>
        </p:spPr>
        <p:txBody>
          <a:bodyPr>
            <a:normAutofit fontScale="92500" lnSpcReduction="10000"/>
          </a:bodyPr>
          <a:lstStyle/>
          <a:p>
            <a:r>
              <a:rPr lang="en-US" sz="1400" dirty="0" smtClean="0">
                <a:solidFill>
                  <a:schemeClr val="bg1">
                    <a:lumMod val="65000"/>
                  </a:schemeClr>
                </a:solidFill>
              </a:rPr>
              <a:t>By: kanel.soeng@amkcambodia.com</a:t>
            </a:r>
            <a:endParaRPr lang="en-US" sz="1400" dirty="0">
              <a:solidFill>
                <a:schemeClr val="bg1">
                  <a:lumMod val="65000"/>
                </a:schemeClr>
              </a:solidFill>
            </a:endParaRPr>
          </a:p>
        </p:txBody>
      </p:sp>
    </p:spTree>
    <p:extLst>
      <p:ext uri="{BB962C8B-B14F-4D97-AF65-F5344CB8AC3E}">
        <p14:creationId xmlns:p14="http://schemas.microsoft.com/office/powerpoint/2010/main" val="777880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024" y="365125"/>
            <a:ext cx="10089776" cy="755463"/>
          </a:xfrm>
        </p:spPr>
        <p:txBody>
          <a:bodyPr/>
          <a:lstStyle/>
          <a:p>
            <a:r>
              <a:rPr lang="en-US" b="1" dirty="0" smtClean="0"/>
              <a:t>Browse Report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408" y="1245949"/>
            <a:ext cx="10058400" cy="54034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13" y="552656"/>
            <a:ext cx="580111" cy="380400"/>
          </a:xfrm>
          <a:prstGeom prst="rect">
            <a:avLst/>
          </a:prstGeom>
        </p:spPr>
      </p:pic>
    </p:spTree>
    <p:extLst>
      <p:ext uri="{BB962C8B-B14F-4D97-AF65-F5344CB8AC3E}">
        <p14:creationId xmlns:p14="http://schemas.microsoft.com/office/powerpoint/2010/main" val="282716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463"/>
          </a:xfrm>
        </p:spPr>
        <p:txBody>
          <a:bodyPr/>
          <a:lstStyle/>
          <a:p>
            <a:r>
              <a:rPr lang="en-US" b="1" dirty="0" smtClean="0"/>
              <a:t>Browse Report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408" y="1245949"/>
            <a:ext cx="10058400" cy="5403424"/>
          </a:xfrm>
          <a:prstGeom prst="rect">
            <a:avLst/>
          </a:prstGeom>
        </p:spPr>
      </p:pic>
    </p:spTree>
    <p:extLst>
      <p:ext uri="{BB962C8B-B14F-4D97-AF65-F5344CB8AC3E}">
        <p14:creationId xmlns:p14="http://schemas.microsoft.com/office/powerpoint/2010/main" val="378723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7840"/>
          </a:xfrm>
        </p:spPr>
        <p:txBody>
          <a:bodyPr>
            <a:normAutofit/>
          </a:bodyPr>
          <a:lstStyle/>
          <a:p>
            <a:pPr lvl="1" algn="l" rtl="0">
              <a:lnSpc>
                <a:spcPct val="90000"/>
              </a:lnSpc>
              <a:spcBef>
                <a:spcPct val="0"/>
              </a:spcBef>
            </a:pPr>
            <a:r>
              <a:rPr lang="en-US" sz="3200" b="1" dirty="0" smtClean="0"/>
              <a:t>EXERCISES FOR DAY1</a:t>
            </a:r>
            <a:br>
              <a:rPr lang="en-US" sz="3200" b="1" dirty="0" smtClean="0"/>
            </a:br>
            <a:endParaRPr lang="en-US" sz="3200" dirty="0"/>
          </a:p>
        </p:txBody>
      </p:sp>
      <p:sp>
        <p:nvSpPr>
          <p:cNvPr id="3" name="Content Placeholder 2"/>
          <p:cNvSpPr>
            <a:spLocks noGrp="1"/>
          </p:cNvSpPr>
          <p:nvPr>
            <p:ph idx="1"/>
          </p:nvPr>
        </p:nvSpPr>
        <p:spPr>
          <a:xfrm>
            <a:off x="838200" y="1532966"/>
            <a:ext cx="10515600" cy="4584319"/>
          </a:xfrm>
        </p:spPr>
        <p:txBody>
          <a:bodyPr>
            <a:normAutofit/>
          </a:bodyPr>
          <a:lstStyle/>
          <a:p>
            <a:pPr lvl="2"/>
            <a:r>
              <a:rPr lang="en-US" sz="2800" b="1" dirty="0" smtClean="0"/>
              <a:t>Problem</a:t>
            </a:r>
            <a:r>
              <a:rPr lang="en-US" sz="2400" b="1" dirty="0" smtClean="0"/>
              <a:t> 1</a:t>
            </a:r>
          </a:p>
          <a:p>
            <a:pPr marL="0" indent="0">
              <a:buNone/>
            </a:pPr>
            <a:r>
              <a:rPr lang="en-US" sz="2000" b="1" dirty="0" smtClean="0"/>
              <a:t>	By follow this  phrase “AS A</a:t>
            </a:r>
            <a:r>
              <a:rPr lang="en-US" sz="2000" dirty="0" smtClean="0"/>
              <a:t> </a:t>
            </a:r>
            <a:r>
              <a:rPr lang="en-US" sz="2000" b="1" dirty="0" smtClean="0"/>
              <a:t>….. FROM …. I WANT TO SEE THE REPORT OF …… </a:t>
            </a:r>
            <a:r>
              <a:rPr lang="en-US" sz="2000" b="1" dirty="0" smtClean="0">
                <a:solidFill>
                  <a:srgbClr val="FF0000"/>
                </a:solidFill>
              </a:rPr>
              <a:t>BY</a:t>
            </a:r>
            <a:r>
              <a:rPr lang="en-US" sz="2000" b="1" dirty="0" smtClean="0"/>
              <a:t>…….” </a:t>
            </a:r>
            <a:endParaRPr lang="en-US" sz="1100" dirty="0" smtClean="0"/>
          </a:p>
          <a:p>
            <a:pPr marL="457200" lvl="1" indent="0">
              <a:buNone/>
            </a:pPr>
            <a:r>
              <a:rPr lang="en-US" sz="2000" dirty="0" smtClean="0"/>
              <a:t>Example: As a Chief Of Credit, from Credit department/team , I want to see the report of </a:t>
            </a:r>
            <a:r>
              <a:rPr lang="en-US" sz="2000" b="1" i="1" u="sng" dirty="0" smtClean="0"/>
              <a:t>New Customer By Branch</a:t>
            </a:r>
            <a:r>
              <a:rPr lang="en-US" sz="2000" dirty="0" smtClean="0"/>
              <a:t>, </a:t>
            </a:r>
            <a:br>
              <a:rPr lang="en-US" sz="2000" dirty="0" smtClean="0"/>
            </a:br>
            <a:endParaRPr lang="en-US" sz="2000" dirty="0" smtClean="0"/>
          </a:p>
          <a:p>
            <a:pPr lvl="2"/>
            <a:r>
              <a:rPr lang="en-US" sz="2800" b="1" dirty="0" smtClean="0"/>
              <a:t>Problem 2</a:t>
            </a:r>
          </a:p>
          <a:p>
            <a:pPr lvl="3"/>
            <a:r>
              <a:rPr lang="en-US" sz="2000" b="1" dirty="0" smtClean="0"/>
              <a:t>How you explore the date to solving the problem number1</a:t>
            </a:r>
            <a:br>
              <a:rPr lang="en-US" sz="2000" b="1" dirty="0" smtClean="0"/>
            </a:br>
            <a:endParaRPr lang="en-US" sz="2000" b="1" dirty="0" smtClean="0"/>
          </a:p>
          <a:p>
            <a:pPr lvl="2"/>
            <a:r>
              <a:rPr lang="en-US" sz="2800" b="1" dirty="0" smtClean="0"/>
              <a:t>Problem 3</a:t>
            </a:r>
          </a:p>
          <a:p>
            <a:pPr lvl="3"/>
            <a:r>
              <a:rPr lang="en-US" sz="2000" b="1" dirty="0" smtClean="0"/>
              <a:t>Create your wanted reporting template in the excel.</a:t>
            </a:r>
          </a:p>
          <a:p>
            <a:pPr lvl="3"/>
            <a:endParaRPr lang="en-US" sz="20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805310940"/>
              </p:ext>
            </p:extLst>
          </p:nvPr>
        </p:nvGraphicFramePr>
        <p:xfrm>
          <a:off x="8046896" y="4353619"/>
          <a:ext cx="3136392" cy="1097280"/>
        </p:xfrm>
        <a:graphic>
          <a:graphicData uri="http://schemas.openxmlformats.org/drawingml/2006/table">
            <a:tbl>
              <a:tblPr firstRow="1" bandRow="1">
                <a:tableStyleId>{5C22544A-7EE6-4342-B048-85BDC9FD1C3A}</a:tableStyleId>
              </a:tblPr>
              <a:tblGrid>
                <a:gridCol w="448056">
                  <a:extLst>
                    <a:ext uri="{9D8B030D-6E8A-4147-A177-3AD203B41FA5}">
                      <a16:colId xmlns:a16="http://schemas.microsoft.com/office/drawing/2014/main" val="57146847"/>
                    </a:ext>
                  </a:extLst>
                </a:gridCol>
                <a:gridCol w="448056">
                  <a:extLst>
                    <a:ext uri="{9D8B030D-6E8A-4147-A177-3AD203B41FA5}">
                      <a16:colId xmlns:a16="http://schemas.microsoft.com/office/drawing/2014/main" val="3786540513"/>
                    </a:ext>
                  </a:extLst>
                </a:gridCol>
                <a:gridCol w="448056">
                  <a:extLst>
                    <a:ext uri="{9D8B030D-6E8A-4147-A177-3AD203B41FA5}">
                      <a16:colId xmlns:a16="http://schemas.microsoft.com/office/drawing/2014/main" val="3510824415"/>
                    </a:ext>
                  </a:extLst>
                </a:gridCol>
                <a:gridCol w="448056">
                  <a:extLst>
                    <a:ext uri="{9D8B030D-6E8A-4147-A177-3AD203B41FA5}">
                      <a16:colId xmlns:a16="http://schemas.microsoft.com/office/drawing/2014/main" val="3094124438"/>
                    </a:ext>
                  </a:extLst>
                </a:gridCol>
                <a:gridCol w="448056">
                  <a:extLst>
                    <a:ext uri="{9D8B030D-6E8A-4147-A177-3AD203B41FA5}">
                      <a16:colId xmlns:a16="http://schemas.microsoft.com/office/drawing/2014/main" val="490405204"/>
                    </a:ext>
                  </a:extLst>
                </a:gridCol>
                <a:gridCol w="448056">
                  <a:extLst>
                    <a:ext uri="{9D8B030D-6E8A-4147-A177-3AD203B41FA5}">
                      <a16:colId xmlns:a16="http://schemas.microsoft.com/office/drawing/2014/main" val="483942051"/>
                    </a:ext>
                  </a:extLst>
                </a:gridCol>
                <a:gridCol w="448056">
                  <a:extLst>
                    <a:ext uri="{9D8B030D-6E8A-4147-A177-3AD203B41FA5}">
                      <a16:colId xmlns:a16="http://schemas.microsoft.com/office/drawing/2014/main" val="1855548151"/>
                    </a:ext>
                  </a:extLst>
                </a:gridCol>
              </a:tblGrid>
              <a:tr h="322030">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dirty="0">
                        <a:solidFill>
                          <a:srgbClr val="FF0000"/>
                        </a:solidFill>
                      </a:endParaRPr>
                    </a:p>
                  </a:txBody>
                  <a:tcPr/>
                </a:tc>
                <a:tc>
                  <a:txBody>
                    <a:bodyPr/>
                    <a:lstStyle/>
                    <a:p>
                      <a:endParaRPr lang="en-US">
                        <a:solidFill>
                          <a:srgbClr val="FF0000"/>
                        </a:solidFill>
                      </a:endParaRPr>
                    </a:p>
                  </a:txBody>
                  <a:tcPr/>
                </a:tc>
                <a:tc>
                  <a:txBody>
                    <a:bodyPr/>
                    <a:lstStyle/>
                    <a:p>
                      <a:endParaRPr lang="en-US" dirty="0">
                        <a:solidFill>
                          <a:srgbClr val="FF0000"/>
                        </a:solidFill>
                      </a:endParaRPr>
                    </a:p>
                  </a:txBody>
                  <a:tcPr/>
                </a:tc>
                <a:extLst>
                  <a:ext uri="{0D108BD9-81ED-4DB2-BD59-A6C34878D82A}">
                    <a16:rowId xmlns:a16="http://schemas.microsoft.com/office/drawing/2014/main" val="969794213"/>
                  </a:ext>
                </a:extLst>
              </a:tr>
              <a:tr h="32203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18946493"/>
                  </a:ext>
                </a:extLst>
              </a:tr>
              <a:tr h="32203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98960763"/>
                  </a:ext>
                </a:extLst>
              </a:tr>
            </a:tbl>
          </a:graphicData>
        </a:graphic>
      </p:graphicFrame>
    </p:spTree>
    <p:extLst>
      <p:ext uri="{BB962C8B-B14F-4D97-AF65-F5344CB8AC3E}">
        <p14:creationId xmlns:p14="http://schemas.microsoft.com/office/powerpoint/2010/main" val="50836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608" y="2486533"/>
            <a:ext cx="6955536" cy="1481603"/>
          </a:xfrm>
        </p:spPr>
        <p:txBody>
          <a:bodyPr/>
          <a:lstStyle/>
          <a:p>
            <a:pPr algn="ctr"/>
            <a:r>
              <a:rPr lang="en-US" b="1" dirty="0" smtClean="0"/>
              <a:t>END OF DAY 2</a:t>
            </a:r>
            <a:endParaRPr lang="en-US" b="1" dirty="0"/>
          </a:p>
        </p:txBody>
      </p:sp>
    </p:spTree>
    <p:extLst>
      <p:ext uri="{BB962C8B-B14F-4D97-AF65-F5344CB8AC3E}">
        <p14:creationId xmlns:p14="http://schemas.microsoft.com/office/powerpoint/2010/main" val="323959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81603"/>
          </a:xfrm>
        </p:spPr>
        <p:txBody>
          <a:bodyPr>
            <a:noAutofit/>
          </a:bodyPr>
          <a:lstStyle/>
          <a:p>
            <a:pPr algn="ctr"/>
            <a:r>
              <a:rPr lang="en-US" sz="13800" b="1" dirty="0" smtClean="0"/>
              <a:t>DAY 2</a:t>
            </a:r>
            <a:endParaRPr lang="en-US" sz="13800" b="1" dirty="0"/>
          </a:p>
        </p:txBody>
      </p:sp>
      <p:sp>
        <p:nvSpPr>
          <p:cNvPr id="3" name="Content Placeholder 2"/>
          <p:cNvSpPr>
            <a:spLocks noGrp="1"/>
          </p:cNvSpPr>
          <p:nvPr>
            <p:ph idx="1"/>
          </p:nvPr>
        </p:nvSpPr>
        <p:spPr>
          <a:xfrm>
            <a:off x="838200" y="1846728"/>
            <a:ext cx="10515600" cy="4742609"/>
          </a:xfrm>
        </p:spPr>
        <p:txBody>
          <a:bodyPr/>
          <a:lstStyle/>
          <a:p>
            <a:r>
              <a:rPr lang="en-US" b="1" dirty="0" smtClean="0"/>
              <a:t>OBJECTIVE</a:t>
            </a:r>
            <a:br>
              <a:rPr lang="en-US" b="1" dirty="0" smtClean="0"/>
            </a:br>
            <a:endParaRPr lang="en-US" b="1" dirty="0" smtClean="0"/>
          </a:p>
          <a:p>
            <a:pPr lvl="1"/>
            <a:r>
              <a:rPr lang="en-US" dirty="0" smtClean="0"/>
              <a:t>Understand about data relationship in Insight </a:t>
            </a:r>
            <a:r>
              <a:rPr lang="en-US" dirty="0"/>
              <a:t>Platform</a:t>
            </a:r>
            <a:endParaRPr lang="en-US" dirty="0" smtClean="0"/>
          </a:p>
          <a:p>
            <a:pPr lvl="1"/>
            <a:r>
              <a:rPr lang="en-US" dirty="0"/>
              <a:t>Understand about data </a:t>
            </a:r>
            <a:r>
              <a:rPr lang="en-US" dirty="0" smtClean="0"/>
              <a:t>set </a:t>
            </a:r>
            <a:r>
              <a:rPr lang="en-US" dirty="0"/>
              <a:t>in </a:t>
            </a:r>
            <a:r>
              <a:rPr lang="en-US" dirty="0" smtClean="0"/>
              <a:t>Insight</a:t>
            </a:r>
            <a:r>
              <a:rPr lang="en-US" dirty="0"/>
              <a:t> Platform</a:t>
            </a:r>
          </a:p>
          <a:p>
            <a:pPr lvl="1"/>
            <a:r>
              <a:rPr lang="en-US" dirty="0"/>
              <a:t>Understand </a:t>
            </a:r>
            <a:r>
              <a:rPr lang="en-US" dirty="0" smtClean="0"/>
              <a:t>Of how to create the quick report within Insight </a:t>
            </a:r>
            <a:r>
              <a:rPr lang="en-US" dirty="0" smtClean="0"/>
              <a:t>Platform</a:t>
            </a:r>
          </a:p>
          <a:p>
            <a:pPr lvl="1"/>
            <a:r>
              <a:rPr lang="en-US" dirty="0" smtClean="0"/>
              <a:t>Understand of how to browse the reports by its categorization.</a:t>
            </a:r>
            <a:br>
              <a:rPr lang="en-US" dirty="0" smtClean="0"/>
            </a:br>
            <a:endParaRPr lang="en-US" dirty="0"/>
          </a:p>
          <a:p>
            <a:r>
              <a:rPr lang="en-US" b="1" dirty="0" smtClean="0"/>
              <a:t>EXERCISES FOR DAY2</a:t>
            </a:r>
          </a:p>
        </p:txBody>
      </p:sp>
    </p:spTree>
    <p:extLst>
      <p:ext uri="{BB962C8B-B14F-4D97-AF65-F5344CB8AC3E}">
        <p14:creationId xmlns:p14="http://schemas.microsoft.com/office/powerpoint/2010/main" val="2096797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508" y="365125"/>
            <a:ext cx="10196292" cy="1396694"/>
          </a:xfrm>
        </p:spPr>
        <p:txBody>
          <a:bodyPr/>
          <a:lstStyle/>
          <a:p>
            <a:r>
              <a:rPr lang="en-US" b="1" dirty="0" smtClean="0"/>
              <a:t>Data Relationship</a:t>
            </a:r>
            <a:endParaRPr lang="en-US"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508" y="1761819"/>
            <a:ext cx="9608044" cy="466114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108" y="727876"/>
            <a:ext cx="741844" cy="671193"/>
          </a:xfrm>
          <a:prstGeom prst="rect">
            <a:avLst/>
          </a:prstGeom>
        </p:spPr>
      </p:pic>
    </p:spTree>
    <p:extLst>
      <p:ext uri="{BB962C8B-B14F-4D97-AF65-F5344CB8AC3E}">
        <p14:creationId xmlns:p14="http://schemas.microsoft.com/office/powerpoint/2010/main" val="102405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340" y="365125"/>
            <a:ext cx="10170459" cy="1325563"/>
          </a:xfrm>
        </p:spPr>
        <p:txBody>
          <a:bodyPr/>
          <a:lstStyle/>
          <a:p>
            <a:r>
              <a:rPr lang="en-US" b="1" dirty="0" smtClean="0"/>
              <a:t>Data </a:t>
            </a:r>
            <a:r>
              <a:rPr lang="en-US" b="1" dirty="0" smtClean="0"/>
              <a:t>Relationship WITH EXAMPLE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213" y="1690688"/>
            <a:ext cx="10423585" cy="50121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108" y="727876"/>
            <a:ext cx="741844" cy="671193"/>
          </a:xfrm>
          <a:prstGeom prst="rect">
            <a:avLst/>
          </a:prstGeom>
        </p:spPr>
      </p:pic>
    </p:spTree>
    <p:extLst>
      <p:ext uri="{BB962C8B-B14F-4D97-AF65-F5344CB8AC3E}">
        <p14:creationId xmlns:p14="http://schemas.microsoft.com/office/powerpoint/2010/main" val="1297123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153" y="284443"/>
            <a:ext cx="9969000" cy="603063"/>
          </a:xfrm>
        </p:spPr>
        <p:txBody>
          <a:bodyPr>
            <a:normAutofit fontScale="90000"/>
          </a:bodyPr>
          <a:lstStyle/>
          <a:p>
            <a:r>
              <a:rPr lang="en-US" b="1" dirty="0" smtClean="0"/>
              <a:t>Dataset</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11" y="1042004"/>
            <a:ext cx="10707880" cy="482987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11" y="254644"/>
            <a:ext cx="643071" cy="632862"/>
          </a:xfrm>
          <a:prstGeom prst="rect">
            <a:avLst/>
          </a:prstGeom>
        </p:spPr>
      </p:pic>
    </p:spTree>
    <p:extLst>
      <p:ext uri="{BB962C8B-B14F-4D97-AF65-F5344CB8AC3E}">
        <p14:creationId xmlns:p14="http://schemas.microsoft.com/office/powerpoint/2010/main" val="1961236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81" y="284443"/>
            <a:ext cx="9817071" cy="603063"/>
          </a:xfrm>
        </p:spPr>
        <p:txBody>
          <a:bodyPr>
            <a:normAutofit fontScale="90000"/>
          </a:bodyPr>
          <a:lstStyle/>
          <a:p>
            <a:r>
              <a:rPr lang="en-US" b="1" dirty="0" smtClean="0"/>
              <a:t>Dataset WITH EXAMPLE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630" y="902405"/>
            <a:ext cx="10075641" cy="54310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58" y="269543"/>
            <a:ext cx="643071" cy="632862"/>
          </a:xfrm>
          <a:prstGeom prst="rect">
            <a:avLst/>
          </a:prstGeom>
        </p:spPr>
      </p:pic>
    </p:spTree>
    <p:extLst>
      <p:ext uri="{BB962C8B-B14F-4D97-AF65-F5344CB8AC3E}">
        <p14:creationId xmlns:p14="http://schemas.microsoft.com/office/powerpoint/2010/main" val="28972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918" y="365125"/>
            <a:ext cx="10062882" cy="1325563"/>
          </a:xfrm>
        </p:spPr>
        <p:txBody>
          <a:bodyPr/>
          <a:lstStyle/>
          <a:p>
            <a:r>
              <a:rPr lang="en-US" b="1" dirty="0" smtClean="0"/>
              <a:t>Quick Report</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75" y="1415362"/>
            <a:ext cx="10304996" cy="5408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75" y="650202"/>
            <a:ext cx="542188" cy="680200"/>
          </a:xfrm>
          <a:prstGeom prst="rect">
            <a:avLst/>
          </a:prstGeom>
        </p:spPr>
      </p:pic>
    </p:spTree>
    <p:extLst>
      <p:ext uri="{BB962C8B-B14F-4D97-AF65-F5344CB8AC3E}">
        <p14:creationId xmlns:p14="http://schemas.microsoft.com/office/powerpoint/2010/main" val="337728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988" y="365125"/>
            <a:ext cx="10080812" cy="1325563"/>
          </a:xfrm>
        </p:spPr>
        <p:txBody>
          <a:bodyPr/>
          <a:lstStyle/>
          <a:p>
            <a:r>
              <a:rPr lang="en-US" b="1" dirty="0" smtClean="0"/>
              <a:t>Quick Report WITH EXAMPLE</a:t>
            </a: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242" y="1410504"/>
            <a:ext cx="9576292" cy="50231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275" y="650202"/>
            <a:ext cx="542188" cy="680200"/>
          </a:xfrm>
          <a:prstGeom prst="rect">
            <a:avLst/>
          </a:prstGeom>
        </p:spPr>
      </p:pic>
      <p:sp>
        <p:nvSpPr>
          <p:cNvPr id="4" name="Rectangle 3"/>
          <p:cNvSpPr/>
          <p:nvPr/>
        </p:nvSpPr>
        <p:spPr>
          <a:xfrm>
            <a:off x="5058887" y="3788229"/>
            <a:ext cx="1140031" cy="11692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93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988" y="365126"/>
            <a:ext cx="6813177" cy="501582"/>
          </a:xfrm>
        </p:spPr>
        <p:txBody>
          <a:bodyPr>
            <a:normAutofit fontScale="90000"/>
          </a:bodyPr>
          <a:lstStyle/>
          <a:p>
            <a:r>
              <a:rPr lang="en-US" b="1" dirty="0" smtClean="0"/>
              <a:t>Quick Report WITH EXAMPLE</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34" y="323846"/>
            <a:ext cx="542188" cy="6618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34" y="866707"/>
            <a:ext cx="10400968" cy="5991293"/>
          </a:xfrm>
          <a:prstGeom prst="rect">
            <a:avLst/>
          </a:prstGeom>
        </p:spPr>
      </p:pic>
    </p:spTree>
    <p:extLst>
      <p:ext uri="{BB962C8B-B14F-4D97-AF65-F5344CB8AC3E}">
        <p14:creationId xmlns:p14="http://schemas.microsoft.com/office/powerpoint/2010/main" val="3827995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43</Words>
  <Application>Microsoft Office PowerPoint</Application>
  <PresentationFormat>Widescreen</PresentationFormat>
  <Paragraphs>28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T24 Insight Platform</vt:lpstr>
      <vt:lpstr>DAY 2</vt:lpstr>
      <vt:lpstr>Data Relationship</vt:lpstr>
      <vt:lpstr>Data Relationship WITH EXAMPLE</vt:lpstr>
      <vt:lpstr>Dataset</vt:lpstr>
      <vt:lpstr>Dataset WITH EXAMPLE</vt:lpstr>
      <vt:lpstr>Quick Report</vt:lpstr>
      <vt:lpstr>Quick Report WITH EXAMPLE</vt:lpstr>
      <vt:lpstr>Quick Report WITH EXAMPLE</vt:lpstr>
      <vt:lpstr>Browse Report</vt:lpstr>
      <vt:lpstr>Browse Report</vt:lpstr>
      <vt:lpstr>EXERCISES FOR DAY1 </vt:lpstr>
      <vt:lpstr>END OF DAY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T24 Insight Platform</dc:title>
  <dc:creator>Soeng Kanel</dc:creator>
  <cp:lastModifiedBy>Soeng Kanel</cp:lastModifiedBy>
  <cp:revision>105</cp:revision>
  <dcterms:created xsi:type="dcterms:W3CDTF">2018-08-28T02:38:47Z</dcterms:created>
  <dcterms:modified xsi:type="dcterms:W3CDTF">2018-08-29T02:30:39Z</dcterms:modified>
</cp:coreProperties>
</file>