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2" r:id="rId6"/>
    <p:sldId id="260" r:id="rId7"/>
    <p:sldId id="261" r:id="rId8"/>
    <p:sldId id="263" r:id="rId9"/>
    <p:sldId id="264" r:id="rId10"/>
    <p:sldId id="265" r:id="rId11"/>
    <p:sldId id="267" r:id="rId12"/>
    <p:sldId id="266" r:id="rId13"/>
    <p:sldId id="268" r:id="rId14"/>
    <p:sldId id="269" r:id="rId15"/>
    <p:sldId id="270" r:id="rId16"/>
    <p:sldId id="271" r:id="rId17"/>
    <p:sldId id="279" r:id="rId18"/>
    <p:sldId id="274" r:id="rId19"/>
    <p:sldId id="280" r:id="rId20"/>
    <p:sldId id="273" r:id="rId21"/>
    <p:sldId id="272" r:id="rId22"/>
    <p:sldId id="275" r:id="rId23"/>
    <p:sldId id="276" r:id="rId24"/>
    <p:sldId id="277" r:id="rId25"/>
    <p:sldId id="278" r:id="rId26"/>
    <p:sldId id="281" r:id="rId27"/>
    <p:sldId id="284" r:id="rId28"/>
    <p:sldId id="283" r:id="rId29"/>
    <p:sldId id="282" r:id="rId30"/>
    <p:sldId id="290" r:id="rId31"/>
    <p:sldId id="289" r:id="rId32"/>
    <p:sldId id="288" r:id="rId33"/>
    <p:sldId id="287" r:id="rId34"/>
    <p:sldId id="286" r:id="rId35"/>
    <p:sldId id="285"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eng Kanel" initials="SK" lastIdx="3" clrIdx="0">
    <p:extLst>
      <p:ext uri="{19B8F6BF-5375-455C-9EA6-DF929625EA0E}">
        <p15:presenceInfo xmlns:p15="http://schemas.microsoft.com/office/powerpoint/2012/main" userId="S-1-5-21-2585917630-1289776994-144422370-197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5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6T09:18:23.687" idx="1">
    <p:pos x="2131" y="3404"/>
    <p:text>OSMessage can communication to other system (Exteneral system) such ATM, Pipay, TrueMoney</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16T09:32:38.926" idx="2">
    <p:pos x="10" y="10"/>
    <p:text>BNK
 - BNK.RUN
     --Program
 - BNK.DATA
- BNK.DICT</p:text>
    <p:extLst>
      <p:ext uri="{C676402C-5697-4E1C-873F-D02D1690AC5C}">
        <p15:threadingInfo xmlns:p15="http://schemas.microsoft.com/office/powerpoint/2012/main" timeZoneBias="-420"/>
      </p:ext>
    </p:extLst>
  </p:cm>
  <p:cm authorId="1" dt="2019-02-16T09:34:46.796" idx="3">
    <p:pos x="2003" y="2150"/>
    <p:text>the length of subroutine names</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375199-23BC-42EA-90AE-CBCF60873571}"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204396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75199-23BC-42EA-90AE-CBCF60873571}"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24982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75199-23BC-42EA-90AE-CBCF60873571}"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135981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75199-23BC-42EA-90AE-CBCF60873571}"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141552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75199-23BC-42EA-90AE-CBCF60873571}"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350105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375199-23BC-42EA-90AE-CBCF60873571}"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400392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375199-23BC-42EA-90AE-CBCF60873571}"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343810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75199-23BC-42EA-90AE-CBCF60873571}" type="datetimeFigureOut">
              <a:rPr lang="en-US" smtClean="0"/>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71500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75199-23BC-42EA-90AE-CBCF60873571}" type="datetimeFigureOut">
              <a:rPr lang="en-US" smtClean="0"/>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238654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75199-23BC-42EA-90AE-CBCF60873571}"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164840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75199-23BC-42EA-90AE-CBCF60873571}"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EF72-0CF5-4C98-89E6-EA6CA56295CB}" type="slidenum">
              <a:rPr lang="en-US" smtClean="0"/>
              <a:t>‹#›</a:t>
            </a:fld>
            <a:endParaRPr lang="en-US"/>
          </a:p>
        </p:txBody>
      </p:sp>
    </p:spTree>
    <p:extLst>
      <p:ext uri="{BB962C8B-B14F-4D97-AF65-F5344CB8AC3E}">
        <p14:creationId xmlns:p14="http://schemas.microsoft.com/office/powerpoint/2010/main" val="421881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75199-23BC-42EA-90AE-CBCF60873571}" type="datetimeFigureOut">
              <a:rPr lang="en-US" smtClean="0"/>
              <a:t>2/16/2019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0EF72-0CF5-4C98-89E6-EA6CA56295CB}" type="slidenum">
              <a:rPr lang="en-US" smtClean="0"/>
              <a:t>‹#›</a:t>
            </a:fld>
            <a:endParaRPr lang="en-US"/>
          </a:p>
        </p:txBody>
      </p:sp>
    </p:spTree>
    <p:extLst>
      <p:ext uri="{BB962C8B-B14F-4D97-AF65-F5344CB8AC3E}">
        <p14:creationId xmlns:p14="http://schemas.microsoft.com/office/powerpoint/2010/main" val="240439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627" y="2111548"/>
            <a:ext cx="8231660" cy="870550"/>
          </a:xfrm>
        </p:spPr>
        <p:txBody>
          <a:bodyPr>
            <a:normAutofit fontScale="90000"/>
          </a:bodyPr>
          <a:lstStyle/>
          <a:p>
            <a:pPr algn="ctr"/>
            <a:r>
              <a:rPr lang="en-US" b="1" dirty="0"/>
              <a:t>T24 Sharing and Knowledge Transfer</a:t>
            </a:r>
            <a:r>
              <a:rPr lang="en-US" dirty="0"/>
              <a:t/>
            </a:r>
            <a:br>
              <a:rPr lang="en-US" dirty="0"/>
            </a:br>
            <a:endParaRPr lang="en-US" dirty="0"/>
          </a:p>
        </p:txBody>
      </p:sp>
      <p:sp>
        <p:nvSpPr>
          <p:cNvPr id="4" name="Title 1"/>
          <p:cNvSpPr txBox="1">
            <a:spLocks/>
          </p:cNvSpPr>
          <p:nvPr/>
        </p:nvSpPr>
        <p:spPr>
          <a:xfrm>
            <a:off x="2411627" y="5007148"/>
            <a:ext cx="8231660" cy="8664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smtClean="0"/>
              <a:t>AMK, 16,17,23,24-Febuary-2019</a:t>
            </a:r>
            <a:r>
              <a:rPr lang="en-US" sz="1800" dirty="0" smtClean="0"/>
              <a:t/>
            </a:r>
            <a:br>
              <a:rPr lang="en-US" sz="1800" dirty="0" smtClean="0"/>
            </a:br>
            <a:endParaRPr lang="en-US" sz="1800" dirty="0"/>
          </a:p>
        </p:txBody>
      </p:sp>
    </p:spTree>
    <p:extLst>
      <p:ext uri="{BB962C8B-B14F-4D97-AF65-F5344CB8AC3E}">
        <p14:creationId xmlns:p14="http://schemas.microsoft.com/office/powerpoint/2010/main" val="3999728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3123"/>
          </a:xfrm>
        </p:spPr>
        <p:txBody>
          <a:bodyPr>
            <a:normAutofit/>
          </a:bodyPr>
          <a:lstStyle/>
          <a:p>
            <a:pPr algn="r"/>
            <a:r>
              <a:rPr lang="en-US" sz="3200" b="1" dirty="0"/>
              <a:t>Fundamental T24 Code </a:t>
            </a:r>
            <a:r>
              <a:rPr lang="en-US" sz="3200" b="1" dirty="0" smtClean="0"/>
              <a:t>Concept(Cont.)</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3510529911"/>
              </p:ext>
            </p:extLst>
          </p:nvPr>
        </p:nvGraphicFramePr>
        <p:xfrm>
          <a:off x="115331" y="593124"/>
          <a:ext cx="11977814" cy="6186616"/>
        </p:xfrm>
        <a:graphic>
          <a:graphicData uri="http://schemas.openxmlformats.org/drawingml/2006/table">
            <a:tbl>
              <a:tblPr>
                <a:tableStyleId>{5C22544A-7EE6-4342-B048-85BDC9FD1C3A}</a:tableStyleId>
              </a:tblPr>
              <a:tblGrid>
                <a:gridCol w="1697492">
                  <a:extLst>
                    <a:ext uri="{9D8B030D-6E8A-4147-A177-3AD203B41FA5}">
                      <a16:colId xmlns:a16="http://schemas.microsoft.com/office/drawing/2014/main" val="20000"/>
                    </a:ext>
                  </a:extLst>
                </a:gridCol>
                <a:gridCol w="3147037">
                  <a:extLst>
                    <a:ext uri="{9D8B030D-6E8A-4147-A177-3AD203B41FA5}">
                      <a16:colId xmlns:a16="http://schemas.microsoft.com/office/drawing/2014/main" val="20001"/>
                    </a:ext>
                  </a:extLst>
                </a:gridCol>
                <a:gridCol w="7133285">
                  <a:extLst>
                    <a:ext uri="{9D8B030D-6E8A-4147-A177-3AD203B41FA5}">
                      <a16:colId xmlns:a16="http://schemas.microsoft.com/office/drawing/2014/main" val="20002"/>
                    </a:ext>
                  </a:extLst>
                </a:gridCol>
              </a:tblGrid>
              <a:tr h="167206">
                <a:tc>
                  <a:txBody>
                    <a:bodyPr/>
                    <a:lstStyle/>
                    <a:p>
                      <a:pPr algn="l" fontAlgn="ctr"/>
                      <a:r>
                        <a:rPr lang="en-US" sz="1000" b="1" u="none" strike="noStrike" dirty="0">
                          <a:effectLst/>
                        </a:rPr>
                        <a:t>ABS</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absolute value</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POS.VALUE = ABS(10-15)</a:t>
                      </a:r>
                      <a:endParaRPr lang="en-US" sz="1000" b="0" i="0" u="none" strike="noStrike">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0"/>
                  </a:ext>
                </a:extLst>
              </a:tr>
              <a:tr h="334411">
                <a:tc>
                  <a:txBody>
                    <a:bodyPr/>
                    <a:lstStyle/>
                    <a:p>
                      <a:pPr algn="l" fontAlgn="ctr"/>
                      <a:r>
                        <a:rPr lang="en-US" sz="1000" b="1" u="none" strike="noStrike" dirty="0">
                          <a:effectLst/>
                        </a:rPr>
                        <a:t>CALL</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call to other routine</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CALL OTHER.SUB()</a:t>
                      </a:r>
                      <a:br>
                        <a:rPr lang="en-US" sz="1000" u="none" strike="noStrike">
                          <a:effectLst/>
                        </a:rPr>
                      </a:br>
                      <a:r>
                        <a:rPr lang="en-US" sz="1000" u="none" strike="noStrike">
                          <a:effectLst/>
                        </a:rPr>
                        <a:t>CALL OTHER.SUB(PARAM1,PARAM2)</a:t>
                      </a:r>
                      <a:endParaRPr lang="en-US" sz="1000" b="0" i="0" u="none" strike="noStrike">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1"/>
                  </a:ext>
                </a:extLst>
              </a:tr>
              <a:tr h="501617">
                <a:tc>
                  <a:txBody>
                    <a:bodyPr/>
                    <a:lstStyle/>
                    <a:p>
                      <a:pPr algn="l" fontAlgn="ctr"/>
                      <a:r>
                        <a:rPr lang="en-US" sz="1000" b="1" u="none" strike="noStrike" dirty="0">
                          <a:effectLst/>
                        </a:rPr>
                        <a:t>CHANGE</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change the original char to another</a:t>
                      </a:r>
                      <a:br>
                        <a:rPr lang="en-US" sz="1000" u="none" strike="noStrike">
                          <a:effectLst/>
                        </a:rPr>
                      </a:br>
                      <a:r>
                        <a:rPr lang="en-US" sz="1000" u="none" strike="noStrike">
                          <a:effectLst/>
                        </a:rPr>
                        <a:t>char</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CHG.BEF = 'ABCDEF'</a:t>
                      </a:r>
                      <a:br>
                        <a:rPr lang="en-US" sz="1000" u="none" strike="noStrike">
                          <a:effectLst/>
                        </a:rPr>
                      </a:br>
                      <a:r>
                        <a:rPr lang="en-US" sz="1000" u="none" strike="noStrike">
                          <a:effectLst/>
                        </a:rPr>
                        <a:t>CHANGE 'F' TO 'H' IN CHG.BEF</a:t>
                      </a:r>
                      <a:br>
                        <a:rPr lang="en-US" sz="1000" u="none" strike="noStrike">
                          <a:effectLst/>
                        </a:rPr>
                      </a:br>
                      <a:r>
                        <a:rPr lang="en-US" sz="1000" u="none" strike="noStrike">
                          <a:effectLst/>
                        </a:rPr>
                        <a:t>'ABCDEF' -&gt; 'ABCDEH'</a:t>
                      </a:r>
                      <a:endParaRPr lang="en-US" sz="1000" b="0" i="0" u="none" strike="noStrike">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2"/>
                  </a:ext>
                </a:extLst>
              </a:tr>
              <a:tr h="2842500">
                <a:tc>
                  <a:txBody>
                    <a:bodyPr/>
                    <a:lstStyle/>
                    <a:p>
                      <a:pPr algn="l" fontAlgn="ctr"/>
                      <a:r>
                        <a:rPr lang="en-US" sz="1000" b="1" u="none" strike="noStrike" dirty="0">
                          <a:effectLst/>
                        </a:rPr>
                        <a:t>OPENSEQ</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dirty="0">
                          <a:effectLst/>
                        </a:rPr>
                        <a:t>open the sequential file (text file)</a:t>
                      </a:r>
                      <a:endParaRPr lang="en-US" sz="1000" b="0"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dirty="0">
                          <a:effectLst/>
                        </a:rPr>
                        <a:t>OPENSEQ XXX,YYY TO PPP THEN</a:t>
                      </a:r>
                      <a:br>
                        <a:rPr lang="en-US" sz="1000" u="none" strike="noStrike" dirty="0">
                          <a:effectLst/>
                        </a:rPr>
                      </a:br>
                      <a:r>
                        <a:rPr lang="en-US" sz="1000" u="none" strike="noStrike" dirty="0">
                          <a:effectLst/>
                        </a:rPr>
                        <a:t>(logic for a successful opening)</a:t>
                      </a:r>
                      <a:br>
                        <a:rPr lang="en-US" sz="1000" u="none" strike="noStrike" dirty="0">
                          <a:effectLst/>
                        </a:rPr>
                      </a:br>
                      <a:r>
                        <a:rPr lang="en-US" sz="1000" u="none" strike="noStrike" dirty="0">
                          <a:effectLst/>
                        </a:rPr>
                        <a:t>END ELSE</a:t>
                      </a:r>
                      <a:br>
                        <a:rPr lang="en-US" sz="1000" u="none" strike="noStrike" dirty="0">
                          <a:effectLst/>
                        </a:rPr>
                      </a:br>
                      <a:r>
                        <a:rPr lang="en-US" sz="1000" u="none" strike="noStrike" dirty="0">
                          <a:effectLst/>
                        </a:rPr>
                        <a:t>(logic for a fail opening)</a:t>
                      </a:r>
                      <a:br>
                        <a:rPr lang="en-US" sz="1000" u="none" strike="noStrike" dirty="0">
                          <a:effectLst/>
                        </a:rPr>
                      </a:br>
                      <a:r>
                        <a:rPr lang="en-US" sz="1000" u="none" strike="noStrike" dirty="0">
                          <a:effectLst/>
                        </a:rPr>
                        <a:t>END</a:t>
                      </a:r>
                      <a:br>
                        <a:rPr lang="en-US" sz="1000" u="none" strike="noStrike" dirty="0">
                          <a:effectLst/>
                        </a:rPr>
                      </a:br>
                      <a:r>
                        <a:rPr lang="en-US" sz="1000" u="none" strike="noStrike" dirty="0">
                          <a:effectLst/>
                        </a:rPr>
                        <a:t>XXX -&gt; directory name</a:t>
                      </a:r>
                      <a:br>
                        <a:rPr lang="en-US" sz="1000" u="none" strike="noStrike" dirty="0">
                          <a:effectLst/>
                        </a:rPr>
                      </a:br>
                      <a:r>
                        <a:rPr lang="en-US" sz="1000" u="none" strike="noStrike" dirty="0">
                          <a:effectLst/>
                        </a:rPr>
                        <a:t>YYY -&gt; file name</a:t>
                      </a:r>
                      <a:br>
                        <a:rPr lang="en-US" sz="1000" u="none" strike="noStrike" dirty="0">
                          <a:effectLst/>
                        </a:rPr>
                      </a:br>
                      <a:r>
                        <a:rPr lang="en-US" sz="1000" u="none" strike="noStrike" dirty="0">
                          <a:effectLst/>
                        </a:rPr>
                        <a:t>PPP -&gt; file pointer for later usage</a:t>
                      </a:r>
                      <a:br>
                        <a:rPr lang="en-US" sz="1000" u="none" strike="noStrike" dirty="0">
                          <a:effectLst/>
                        </a:rPr>
                      </a:br>
                      <a:r>
                        <a:rPr lang="en-US" sz="1000" u="none" strike="noStrike" dirty="0">
                          <a:effectLst/>
                        </a:rPr>
                        <a:t>Example:</a:t>
                      </a:r>
                      <a:br>
                        <a:rPr lang="en-US" sz="1000" u="none" strike="noStrike" dirty="0">
                          <a:effectLst/>
                        </a:rPr>
                      </a:br>
                      <a:r>
                        <a:rPr lang="en-US" sz="1000" u="none" strike="noStrike" dirty="0">
                          <a:effectLst/>
                        </a:rPr>
                        <a:t>    WRITEFILE='DAO.TXT'</a:t>
                      </a:r>
                      <a:br>
                        <a:rPr lang="en-US" sz="1000" u="none" strike="noStrike" dirty="0">
                          <a:effectLst/>
                        </a:rPr>
                      </a:br>
                      <a:r>
                        <a:rPr lang="en-US" sz="1000" u="none" strike="noStrike" dirty="0">
                          <a:effectLst/>
                        </a:rPr>
                        <a:t>    OUTPUT.DIR='EXTRACT.BP'</a:t>
                      </a:r>
                      <a:br>
                        <a:rPr lang="en-US" sz="1000" u="none" strike="noStrike" dirty="0">
                          <a:effectLst/>
                        </a:rPr>
                      </a:br>
                      <a:r>
                        <a:rPr lang="en-US" sz="1000" u="none" strike="noStrike" dirty="0">
                          <a:effectLst/>
                        </a:rPr>
                        <a:t>    OPENSEQ OUTPUT.DIR,WRITEFILE TO </a:t>
                      </a:r>
                      <a:r>
                        <a:rPr lang="en-US" sz="1000" u="none" strike="noStrike" dirty="0" err="1">
                          <a:effectLst/>
                        </a:rPr>
                        <a:t>vFullPath</a:t>
                      </a:r>
                      <a:r>
                        <a:rPr lang="en-US" sz="1000" u="none" strike="noStrike" dirty="0">
                          <a:effectLst/>
                        </a:rPr>
                        <a:t> ELSE</a:t>
                      </a:r>
                      <a:br>
                        <a:rPr lang="en-US" sz="1000" u="none" strike="noStrike" dirty="0">
                          <a:effectLst/>
                        </a:rPr>
                      </a:br>
                      <a:r>
                        <a:rPr lang="en-US" sz="1000" u="none" strike="noStrike" dirty="0">
                          <a:effectLst/>
                        </a:rPr>
                        <a:t>        CREATE </a:t>
                      </a:r>
                      <a:r>
                        <a:rPr lang="en-US" sz="1000" u="none" strike="noStrike" dirty="0" err="1">
                          <a:effectLst/>
                        </a:rPr>
                        <a:t>vFullPath</a:t>
                      </a:r>
                      <a:r>
                        <a:rPr lang="en-US" sz="1000" u="none" strike="noStrike" dirty="0">
                          <a:effectLst/>
                        </a:rPr>
                        <a:t> ELSE</a:t>
                      </a:r>
                      <a:br>
                        <a:rPr lang="en-US" sz="1000" u="none" strike="noStrike" dirty="0">
                          <a:effectLst/>
                        </a:rPr>
                      </a:br>
                      <a:r>
                        <a:rPr lang="en-US" sz="1000" u="none" strike="noStrike" dirty="0">
                          <a:effectLst/>
                        </a:rPr>
                        <a:t>            PRINT 'CANNOT CREATE O/P'</a:t>
                      </a:r>
                      <a:br>
                        <a:rPr lang="en-US" sz="1000" u="none" strike="noStrike" dirty="0">
                          <a:effectLst/>
                        </a:rPr>
                      </a:br>
                      <a:r>
                        <a:rPr lang="en-US" sz="1000" u="none" strike="noStrike" dirty="0">
                          <a:effectLst/>
                        </a:rPr>
                        <a:t>            STOP</a:t>
                      </a:r>
                      <a:br>
                        <a:rPr lang="en-US" sz="1000" u="none" strike="noStrike" dirty="0">
                          <a:effectLst/>
                        </a:rPr>
                      </a:br>
                      <a:r>
                        <a:rPr lang="en-US" sz="1000" u="none" strike="noStrike" dirty="0">
                          <a:effectLst/>
                        </a:rPr>
                        <a:t>        END</a:t>
                      </a:r>
                      <a:br>
                        <a:rPr lang="en-US" sz="1000" u="none" strike="noStrike" dirty="0">
                          <a:effectLst/>
                        </a:rPr>
                      </a:br>
                      <a:r>
                        <a:rPr lang="en-US" sz="1000" u="none" strike="noStrike" dirty="0">
                          <a:effectLst/>
                        </a:rPr>
                        <a:t>    </a:t>
                      </a:r>
                      <a:r>
                        <a:rPr lang="en-US" sz="1000" u="none" strike="noStrike" dirty="0" err="1">
                          <a:effectLst/>
                        </a:rPr>
                        <a:t>END</a:t>
                      </a:r>
                      <a:endParaRPr lang="en-US" sz="1000" b="0" i="0" u="none" strike="noStrike" dirty="0">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3"/>
                  </a:ext>
                </a:extLst>
              </a:tr>
              <a:tr h="1170441">
                <a:tc>
                  <a:txBody>
                    <a:bodyPr/>
                    <a:lstStyle/>
                    <a:p>
                      <a:pPr algn="l" fontAlgn="ctr"/>
                      <a:r>
                        <a:rPr lang="en-US" sz="1000" b="1" u="none" strike="noStrike" dirty="0">
                          <a:effectLst/>
                        </a:rPr>
                        <a:t>CREATE</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create the sequential file (text file)</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dirty="0">
                          <a:effectLst/>
                        </a:rPr>
                        <a:t>CREATE PPP</a:t>
                      </a:r>
                      <a:br>
                        <a:rPr lang="en-US" sz="1000" u="none" strike="noStrike" dirty="0">
                          <a:effectLst/>
                        </a:rPr>
                      </a:br>
                      <a:r>
                        <a:rPr lang="en-US" sz="1000" u="none" strike="noStrike" dirty="0" err="1">
                          <a:effectLst/>
                        </a:rPr>
                        <a:t>PPP</a:t>
                      </a:r>
                      <a:r>
                        <a:rPr lang="en-US" sz="1000" u="none" strike="noStrike" dirty="0">
                          <a:effectLst/>
                        </a:rPr>
                        <a:t> -&gt; file pointer which been used in the OPENSEQ command</a:t>
                      </a:r>
                      <a:br>
                        <a:rPr lang="en-US" sz="1000" u="none" strike="noStrike" dirty="0">
                          <a:effectLst/>
                        </a:rPr>
                      </a:br>
                      <a:r>
                        <a:rPr lang="en-US" sz="1000" u="none" strike="noStrike" dirty="0">
                          <a:effectLst/>
                        </a:rPr>
                        <a:t>Example:</a:t>
                      </a:r>
                      <a:br>
                        <a:rPr lang="en-US" sz="1000" u="none" strike="noStrike" dirty="0">
                          <a:effectLst/>
                        </a:rPr>
                      </a:br>
                      <a:r>
                        <a:rPr lang="en-US" sz="1000" u="none" strike="noStrike" dirty="0">
                          <a:effectLst/>
                        </a:rPr>
                        <a:t>        CREATE </a:t>
                      </a:r>
                      <a:r>
                        <a:rPr lang="en-US" sz="1000" u="none" strike="noStrike" dirty="0" err="1">
                          <a:effectLst/>
                        </a:rPr>
                        <a:t>vFullPath</a:t>
                      </a:r>
                      <a:r>
                        <a:rPr lang="en-US" sz="1000" u="none" strike="noStrike" dirty="0">
                          <a:effectLst/>
                        </a:rPr>
                        <a:t> ELSE</a:t>
                      </a:r>
                      <a:br>
                        <a:rPr lang="en-US" sz="1000" u="none" strike="noStrike" dirty="0">
                          <a:effectLst/>
                        </a:rPr>
                      </a:br>
                      <a:r>
                        <a:rPr lang="en-US" sz="1000" u="none" strike="noStrike" dirty="0">
                          <a:effectLst/>
                        </a:rPr>
                        <a:t>            PRINT 'CANNOT CREATE O/P'</a:t>
                      </a:r>
                      <a:br>
                        <a:rPr lang="en-US" sz="1000" u="none" strike="noStrike" dirty="0">
                          <a:effectLst/>
                        </a:rPr>
                      </a:br>
                      <a:r>
                        <a:rPr lang="en-US" sz="1000" u="none" strike="noStrike" dirty="0">
                          <a:effectLst/>
                        </a:rPr>
                        <a:t>            STOP</a:t>
                      </a:r>
                      <a:br>
                        <a:rPr lang="en-US" sz="1000" u="none" strike="noStrike" dirty="0">
                          <a:effectLst/>
                        </a:rPr>
                      </a:br>
                      <a:r>
                        <a:rPr lang="en-US" sz="1000" u="none" strike="noStrike" dirty="0">
                          <a:effectLst/>
                        </a:rPr>
                        <a:t>        END</a:t>
                      </a:r>
                      <a:endParaRPr lang="en-US" sz="1000" b="0" i="0" u="none" strike="noStrike" dirty="0">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4"/>
                  </a:ext>
                </a:extLst>
              </a:tr>
              <a:tr h="334411">
                <a:tc>
                  <a:txBody>
                    <a:bodyPr/>
                    <a:lstStyle/>
                    <a:p>
                      <a:pPr algn="l" fontAlgn="ctr"/>
                      <a:r>
                        <a:rPr lang="en-US" sz="1000" b="1" u="none" strike="noStrike" dirty="0">
                          <a:effectLst/>
                        </a:rPr>
                        <a:t>CLOSESEQ</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close the sequential file pointer</a:t>
                      </a:r>
                      <a:br>
                        <a:rPr lang="en-US" sz="1000" u="none" strike="noStrike">
                          <a:effectLst/>
                        </a:rPr>
                      </a:br>
                      <a:r>
                        <a:rPr lang="en-US" sz="1000" u="none" strike="noStrike">
                          <a:effectLst/>
                        </a:rPr>
                        <a:t>(text file)</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dirty="0">
                          <a:effectLst/>
                        </a:rPr>
                        <a:t>CLOSESEQ PPP</a:t>
                      </a:r>
                      <a:br>
                        <a:rPr lang="en-US" sz="1000" u="none" strike="noStrike" dirty="0">
                          <a:effectLst/>
                        </a:rPr>
                      </a:br>
                      <a:r>
                        <a:rPr lang="en-US" sz="1000" u="none" strike="noStrike" dirty="0" err="1">
                          <a:effectLst/>
                        </a:rPr>
                        <a:t>PPP</a:t>
                      </a:r>
                      <a:r>
                        <a:rPr lang="en-US" sz="1000" u="none" strike="noStrike" dirty="0">
                          <a:effectLst/>
                        </a:rPr>
                        <a:t> -&gt; file pointer which been used in the OPENSEQ command</a:t>
                      </a:r>
                      <a:endParaRPr lang="en-US" sz="1000" b="0" i="0" u="none" strike="noStrike" dirty="0">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5"/>
                  </a:ext>
                </a:extLst>
              </a:tr>
              <a:tr h="836030">
                <a:tc>
                  <a:txBody>
                    <a:bodyPr/>
                    <a:lstStyle/>
                    <a:p>
                      <a:pPr algn="l" fontAlgn="ctr"/>
                      <a:r>
                        <a:rPr lang="en-US" sz="1000" b="1" u="none" strike="noStrike" dirty="0">
                          <a:effectLst/>
                        </a:rPr>
                        <a:t>READSEQ</a:t>
                      </a:r>
                      <a:endParaRPr lang="en-US" sz="1000" b="1" i="0" u="none" strike="noStrike" dirty="0">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a:effectLst/>
                        </a:rPr>
                        <a:t>read the sequential file (text file)</a:t>
                      </a:r>
                      <a:endParaRPr lang="en-US" sz="1000" b="0" i="0" u="none" strike="noStrike">
                        <a:solidFill>
                          <a:srgbClr val="000000"/>
                        </a:solidFill>
                        <a:effectLst/>
                        <a:latin typeface="Calibri" panose="020F0502020204030204" pitchFamily="34" charset="0"/>
                      </a:endParaRPr>
                    </a:p>
                  </a:txBody>
                  <a:tcPr marL="5880" marR="5880" marT="5880" marB="0" anchor="ctr"/>
                </a:tc>
                <a:tc>
                  <a:txBody>
                    <a:bodyPr/>
                    <a:lstStyle/>
                    <a:p>
                      <a:pPr algn="l" fontAlgn="ctr"/>
                      <a:r>
                        <a:rPr lang="en-US" sz="1000" u="none" strike="noStrike" dirty="0">
                          <a:effectLst/>
                        </a:rPr>
                        <a:t>READSEQ CCC FROM PPP THEN</a:t>
                      </a:r>
                      <a:br>
                        <a:rPr lang="en-US" sz="1000" u="none" strike="noStrike" dirty="0">
                          <a:effectLst/>
                        </a:rPr>
                      </a:br>
                      <a:r>
                        <a:rPr lang="en-US" sz="1000" u="none" strike="noStrike" dirty="0">
                          <a:effectLst/>
                        </a:rPr>
                        <a:t>END ELSE</a:t>
                      </a:r>
                      <a:br>
                        <a:rPr lang="en-US" sz="1000" u="none" strike="noStrike" dirty="0">
                          <a:effectLst/>
                        </a:rPr>
                      </a:br>
                      <a:r>
                        <a:rPr lang="en-US" sz="1000" u="none" strike="noStrike" dirty="0">
                          <a:effectLst/>
                        </a:rPr>
                        <a:t>END</a:t>
                      </a:r>
                      <a:br>
                        <a:rPr lang="en-US" sz="1000" u="none" strike="noStrike" dirty="0">
                          <a:effectLst/>
                        </a:rPr>
                      </a:br>
                      <a:r>
                        <a:rPr lang="en-US" sz="1000" u="none" strike="noStrike" dirty="0">
                          <a:effectLst/>
                        </a:rPr>
                        <a:t>CCC -&gt; variable to store the data loaded</a:t>
                      </a:r>
                      <a:br>
                        <a:rPr lang="en-US" sz="1000" u="none" strike="noStrike" dirty="0">
                          <a:effectLst/>
                        </a:rPr>
                      </a:br>
                      <a:r>
                        <a:rPr lang="en-US" sz="1000" u="none" strike="noStrike" dirty="0">
                          <a:effectLst/>
                        </a:rPr>
                        <a:t>PPP -&gt; file pointer which been used in the OPENSEQ command</a:t>
                      </a:r>
                      <a:endParaRPr lang="en-US" sz="1000" b="0" i="0" u="none" strike="noStrike" dirty="0">
                        <a:solidFill>
                          <a:srgbClr val="000000"/>
                        </a:solidFill>
                        <a:effectLst/>
                        <a:latin typeface="Calibri" panose="020F0502020204030204" pitchFamily="34" charset="0"/>
                      </a:endParaRPr>
                    </a:p>
                  </a:txBody>
                  <a:tcPr marL="5880" marR="5880" marT="588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392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26076"/>
          </a:xfrm>
        </p:spPr>
        <p:txBody>
          <a:bodyPr>
            <a:normAutofit/>
          </a:bodyPr>
          <a:lstStyle/>
          <a:p>
            <a:pPr algn="r"/>
            <a:r>
              <a:rPr lang="en-US" sz="3200" b="1" dirty="0"/>
              <a:t>Fundamental T24 Code </a:t>
            </a:r>
            <a:r>
              <a:rPr lang="en-US" sz="3200" b="1" dirty="0" smtClean="0"/>
              <a:t>Concept(Cont.)</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1839671481"/>
              </p:ext>
            </p:extLst>
          </p:nvPr>
        </p:nvGraphicFramePr>
        <p:xfrm>
          <a:off x="140044" y="626077"/>
          <a:ext cx="11755394" cy="6038334"/>
        </p:xfrm>
        <a:graphic>
          <a:graphicData uri="http://schemas.openxmlformats.org/drawingml/2006/table">
            <a:tbl>
              <a:tblPr>
                <a:tableStyleId>{5C22544A-7EE6-4342-B048-85BDC9FD1C3A}</a:tableStyleId>
              </a:tblPr>
              <a:tblGrid>
                <a:gridCol w="1891663">
                  <a:extLst>
                    <a:ext uri="{9D8B030D-6E8A-4147-A177-3AD203B41FA5}">
                      <a16:colId xmlns:a16="http://schemas.microsoft.com/office/drawing/2014/main" val="20000"/>
                    </a:ext>
                  </a:extLst>
                </a:gridCol>
                <a:gridCol w="3019509">
                  <a:extLst>
                    <a:ext uri="{9D8B030D-6E8A-4147-A177-3AD203B41FA5}">
                      <a16:colId xmlns:a16="http://schemas.microsoft.com/office/drawing/2014/main" val="20001"/>
                    </a:ext>
                  </a:extLst>
                </a:gridCol>
                <a:gridCol w="6844222">
                  <a:extLst>
                    <a:ext uri="{9D8B030D-6E8A-4147-A177-3AD203B41FA5}">
                      <a16:colId xmlns:a16="http://schemas.microsoft.com/office/drawing/2014/main" val="20002"/>
                    </a:ext>
                  </a:extLst>
                </a:gridCol>
              </a:tblGrid>
              <a:tr h="2264375">
                <a:tc>
                  <a:txBody>
                    <a:bodyPr/>
                    <a:lstStyle/>
                    <a:p>
                      <a:pPr algn="l" fontAlgn="ctr"/>
                      <a:r>
                        <a:rPr lang="en-US" sz="1000" b="1" u="none" strike="noStrike" dirty="0">
                          <a:effectLst/>
                        </a:rPr>
                        <a:t>WRITESEQ</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write variable content into the</a:t>
                      </a:r>
                      <a:br>
                        <a:rPr lang="en-US" sz="1000" u="none" strike="noStrike" dirty="0">
                          <a:effectLst/>
                        </a:rPr>
                      </a:br>
                      <a:r>
                        <a:rPr lang="en-US" sz="1000" u="none" strike="noStrike" dirty="0">
                          <a:effectLst/>
                        </a:rPr>
                        <a:t>sequential</a:t>
                      </a:r>
                      <a:endParaRPr lang="en-US" sz="1000" b="0"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WRITESEQ CCC TO PPP THEN</a:t>
                      </a:r>
                      <a:br>
                        <a:rPr lang="en-US" sz="1000" u="none" strike="noStrike">
                          <a:effectLst/>
                        </a:rPr>
                      </a:br>
                      <a:r>
                        <a:rPr lang="en-US" sz="1000" u="none" strike="noStrike">
                          <a:effectLst/>
                        </a:rPr>
                        <a:t>END ELSE</a:t>
                      </a:r>
                      <a:br>
                        <a:rPr lang="en-US" sz="1000" u="none" strike="noStrike">
                          <a:effectLst/>
                        </a:rPr>
                      </a:br>
                      <a:r>
                        <a:rPr lang="en-US" sz="1000" u="none" strike="noStrike">
                          <a:effectLst/>
                        </a:rPr>
                        <a:t>END</a:t>
                      </a:r>
                      <a:br>
                        <a:rPr lang="en-US" sz="1000" u="none" strike="noStrike">
                          <a:effectLst/>
                        </a:rPr>
                      </a:br>
                      <a:r>
                        <a:rPr lang="en-US" sz="1000" u="none" strike="noStrike">
                          <a:effectLst/>
                        </a:rPr>
                        <a:t>CCC -&gt; content stored in the variable for writing out</a:t>
                      </a:r>
                      <a:br>
                        <a:rPr lang="en-US" sz="1000" u="none" strike="noStrike">
                          <a:effectLst/>
                        </a:rPr>
                      </a:br>
                      <a:r>
                        <a:rPr lang="en-US" sz="1000" u="none" strike="noStrike">
                          <a:effectLst/>
                        </a:rPr>
                        <a:t>PPP -&gt; file pointer which been used in the OPENSEQ command</a:t>
                      </a:r>
                      <a:br>
                        <a:rPr lang="en-US" sz="1000" u="none" strike="noStrike">
                          <a:effectLst/>
                        </a:rPr>
                      </a:br>
                      <a:r>
                        <a:rPr lang="en-US" sz="1000" u="none" strike="noStrike">
                          <a:effectLst/>
                        </a:rPr>
                        <a:t>Example:</a:t>
                      </a:r>
                      <a:br>
                        <a:rPr lang="en-US" sz="1000" u="none" strike="noStrike">
                          <a:effectLst/>
                        </a:rPr>
                      </a:br>
                      <a:r>
                        <a:rPr lang="en-US" sz="1000" u="none" strike="noStrike">
                          <a:effectLst/>
                        </a:rPr>
                        <a:t>       TEXTSTRING = 'ABCabc'</a:t>
                      </a:r>
                      <a:br>
                        <a:rPr lang="en-US" sz="1000" u="none" strike="noStrike">
                          <a:effectLst/>
                        </a:rPr>
                      </a:br>
                      <a:r>
                        <a:rPr lang="en-US" sz="1000" u="none" strike="noStrike">
                          <a:effectLst/>
                        </a:rPr>
                        <a:t>        WRITESEQ TEXTSTRING TO vFullPath ELSE</a:t>
                      </a:r>
                      <a:br>
                        <a:rPr lang="en-US" sz="1000" u="none" strike="noStrike">
                          <a:effectLst/>
                        </a:rPr>
                      </a:br>
                      <a:r>
                        <a:rPr lang="en-US" sz="1000" u="none" strike="noStrike">
                          <a:effectLst/>
                        </a:rPr>
                        <a:t>            TEXT='WRIETTING FAILED'</a:t>
                      </a:r>
                      <a:br>
                        <a:rPr lang="en-US" sz="1000" u="none" strike="noStrike">
                          <a:effectLst/>
                        </a:rPr>
                      </a:br>
                      <a:r>
                        <a:rPr lang="en-US" sz="1000" u="none" strike="noStrike">
                          <a:effectLst/>
                        </a:rPr>
                        <a:t>            CALL REM</a:t>
                      </a:r>
                      <a:br>
                        <a:rPr lang="en-US" sz="1000" u="none" strike="noStrike">
                          <a:effectLst/>
                        </a:rPr>
                      </a:br>
                      <a:r>
                        <a:rPr lang="en-US" sz="1000" u="none" strike="noStrike">
                          <a:effectLst/>
                        </a:rPr>
                        <a:t>            RETURN</a:t>
                      </a:r>
                      <a:br>
                        <a:rPr lang="en-US" sz="1000" u="none" strike="noStrike">
                          <a:effectLst/>
                        </a:rPr>
                      </a:br>
                      <a:r>
                        <a:rPr lang="en-US" sz="1000" u="none" strike="noStrike">
                          <a:effectLst/>
                        </a:rPr>
                        <a:t>        END</a:t>
                      </a:r>
                      <a:endParaRPr lang="en-US" sz="1000" b="0" i="0" u="none" strike="noStrike">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0"/>
                  </a:ext>
                </a:extLst>
              </a:tr>
              <a:tr h="377396">
                <a:tc>
                  <a:txBody>
                    <a:bodyPr/>
                    <a:lstStyle/>
                    <a:p>
                      <a:pPr algn="l" fontAlgn="ctr"/>
                      <a:r>
                        <a:rPr lang="en-US" sz="1000" b="1" u="none" strike="noStrike" dirty="0">
                          <a:effectLst/>
                        </a:rPr>
                        <a:t>COUNT</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count the data repeating time</a:t>
                      </a:r>
                      <a:endParaRPr lang="en-US" sz="1000" b="0"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DATA = 'ABCDEF/1234/ABCD'</a:t>
                      </a:r>
                      <a:br>
                        <a:rPr lang="en-US" sz="1000" u="none" strike="noStrike">
                          <a:effectLst/>
                        </a:rPr>
                      </a:br>
                      <a:r>
                        <a:rPr lang="en-US" sz="1000" u="none" strike="noStrike">
                          <a:effectLst/>
                        </a:rPr>
                        <a:t>COUNT(DATA,' /' ) = 2</a:t>
                      </a:r>
                      <a:endParaRPr lang="en-US" sz="1000" b="0" i="0" u="none" strike="noStrike">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1"/>
                  </a:ext>
                </a:extLst>
              </a:tr>
              <a:tr h="377396">
                <a:tc>
                  <a:txBody>
                    <a:bodyPr/>
                    <a:lstStyle/>
                    <a:p>
                      <a:pPr algn="l" fontAlgn="ctr"/>
                      <a:r>
                        <a:rPr lang="en-US" sz="1000" b="1" u="none" strike="noStrike" dirty="0">
                          <a:effectLst/>
                        </a:rPr>
                        <a:t>DCOUNT</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count the data element number</a:t>
                      </a:r>
                      <a:endParaRPr lang="en-US" sz="1000" b="0"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DATA = 'ABCDEF/1234/ABCD'</a:t>
                      </a:r>
                      <a:br>
                        <a:rPr lang="en-US" sz="1000" u="none" strike="noStrike">
                          <a:effectLst/>
                        </a:rPr>
                      </a:br>
                      <a:r>
                        <a:rPr lang="en-US" sz="1000" u="none" strike="noStrike">
                          <a:effectLst/>
                        </a:rPr>
                        <a:t>DCOUNT(DATA,' /' ) = 3</a:t>
                      </a:r>
                      <a:endParaRPr lang="en-US" sz="1000" b="0" i="0" u="none" strike="noStrike">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2"/>
                  </a:ext>
                </a:extLst>
              </a:tr>
              <a:tr h="566094">
                <a:tc>
                  <a:txBody>
                    <a:bodyPr/>
                    <a:lstStyle/>
                    <a:p>
                      <a:pPr algn="l" fontAlgn="ctr"/>
                      <a:r>
                        <a:rPr lang="en-US" sz="1000" b="1" u="none" strike="noStrike" dirty="0">
                          <a:effectLst/>
                        </a:rPr>
                        <a:t>FIELD</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get the data element from the</a:t>
                      </a:r>
                      <a:br>
                        <a:rPr lang="en-US" sz="1000" u="none" strike="noStrike" dirty="0">
                          <a:effectLst/>
                        </a:rPr>
                      </a:br>
                      <a:r>
                        <a:rPr lang="en-US" sz="1000" u="none" strike="noStrike" dirty="0">
                          <a:effectLst/>
                        </a:rPr>
                        <a:t>delimiter</a:t>
                      </a:r>
                      <a:endParaRPr lang="en-US" sz="1000" b="0"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DATA = 'ABCDEF/1234/ABCD'</a:t>
                      </a:r>
                      <a:br>
                        <a:rPr lang="en-US" sz="1000" u="none" strike="noStrike" dirty="0">
                          <a:effectLst/>
                        </a:rPr>
                      </a:br>
                      <a:r>
                        <a:rPr lang="en-US" sz="1000" u="none" strike="noStrike" dirty="0">
                          <a:effectLst/>
                        </a:rPr>
                        <a:t>FIELD(DATA,'/' ,2) = '1234'</a:t>
                      </a:r>
                      <a:br>
                        <a:rPr lang="en-US" sz="1000" u="none" strike="noStrike" dirty="0">
                          <a:effectLst/>
                        </a:rPr>
                      </a:br>
                      <a:r>
                        <a:rPr lang="en-US" sz="1000" u="none" strike="noStrike" dirty="0">
                          <a:effectLst/>
                        </a:rPr>
                        <a:t>FIELD(DATA,'/' ,2,2) = '1234/ABCD'</a:t>
                      </a:r>
                      <a:endParaRPr lang="en-US" sz="1000" b="0" i="0" u="none" strike="noStrike" dirty="0">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3"/>
                  </a:ext>
                </a:extLst>
              </a:tr>
              <a:tr h="754791">
                <a:tc>
                  <a:txBody>
                    <a:bodyPr/>
                    <a:lstStyle/>
                    <a:p>
                      <a:pPr algn="l" fontAlgn="ctr"/>
                      <a:r>
                        <a:rPr lang="en-US" sz="1000" b="1" u="none" strike="noStrike" dirty="0">
                          <a:effectLst/>
                        </a:rPr>
                        <a:t>DEBUG</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set up the breakpoint for</a:t>
                      </a:r>
                      <a:br>
                        <a:rPr lang="en-US" sz="1000" u="none" strike="noStrike">
                          <a:effectLst/>
                        </a:rPr>
                      </a:br>
                      <a:r>
                        <a:rPr lang="en-US" sz="1000" u="none" strike="noStrike">
                          <a:effectLst/>
                        </a:rPr>
                        <a:t>debugging purpose</a:t>
                      </a:r>
                      <a:endParaRPr lang="en-US" sz="1000" b="0" i="0" u="none" strike="noStrike">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IF T.NAME EQ 'ABC' THEN</a:t>
                      </a:r>
                      <a:br>
                        <a:rPr lang="en-US" sz="1000" u="none" strike="noStrike" dirty="0">
                          <a:effectLst/>
                        </a:rPr>
                      </a:br>
                      <a:r>
                        <a:rPr lang="en-US" sz="1000" u="none" strike="noStrike" dirty="0">
                          <a:effectLst/>
                        </a:rPr>
                        <a:t>DEBUG</a:t>
                      </a:r>
                      <a:br>
                        <a:rPr lang="en-US" sz="1000" u="none" strike="noStrike" dirty="0">
                          <a:effectLst/>
                        </a:rPr>
                      </a:br>
                      <a:r>
                        <a:rPr lang="en-US" sz="1000" u="none" strike="noStrike" dirty="0">
                          <a:effectLst/>
                        </a:rPr>
                        <a:t>(logic for the routine)</a:t>
                      </a:r>
                      <a:br>
                        <a:rPr lang="en-US" sz="1000" u="none" strike="noStrike" dirty="0">
                          <a:effectLst/>
                        </a:rPr>
                      </a:br>
                      <a:r>
                        <a:rPr lang="en-US" sz="1000" u="none" strike="noStrike" dirty="0">
                          <a:effectLst/>
                        </a:rPr>
                        <a:t>END</a:t>
                      </a:r>
                      <a:endParaRPr lang="en-US" sz="1000" b="0" i="0" u="none" strike="noStrike" dirty="0">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4"/>
                  </a:ext>
                </a:extLst>
              </a:tr>
              <a:tr h="566094">
                <a:tc>
                  <a:txBody>
                    <a:bodyPr/>
                    <a:lstStyle/>
                    <a:p>
                      <a:pPr algn="l" fontAlgn="ctr"/>
                      <a:r>
                        <a:rPr lang="en-US" sz="1000" b="1" u="none" strike="noStrike" dirty="0">
                          <a:effectLst/>
                        </a:rPr>
                        <a:t>DEL&lt;X,Y,Z&gt;</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remove the data element from the</a:t>
                      </a:r>
                      <a:br>
                        <a:rPr lang="en-US" sz="1000" u="none" strike="noStrike">
                          <a:effectLst/>
                        </a:rPr>
                      </a:br>
                      <a:r>
                        <a:rPr lang="en-US" sz="1000" u="none" strike="noStrike">
                          <a:effectLst/>
                        </a:rPr>
                        <a:t>dynamic array</a:t>
                      </a:r>
                      <a:endParaRPr lang="en-US" sz="1000" b="0" i="0" u="none" strike="noStrike">
                        <a:solidFill>
                          <a:srgbClr val="000000"/>
                        </a:solidFill>
                        <a:effectLst/>
                        <a:latin typeface="Calibri" panose="020F0502020204030204" pitchFamily="34" charset="0"/>
                      </a:endParaRPr>
                    </a:p>
                  </a:txBody>
                  <a:tcPr marL="6799" marR="6799" marT="6799" marB="0" anchor="ctr"/>
                </a:tc>
                <a:tc>
                  <a:txBody>
                    <a:bodyPr/>
                    <a:lstStyle/>
                    <a:p>
                      <a:pPr algn="l" fontAlgn="ctr"/>
                      <a:r>
                        <a:rPr lang="it-IT" sz="1000" u="none" strike="noStrike" dirty="0">
                          <a:effectLst/>
                        </a:rPr>
                        <a:t>DATA = 'ABC' :@FM:'DEF' :@FM:'GHI'</a:t>
                      </a:r>
                      <a:br>
                        <a:rPr lang="it-IT" sz="1000" u="none" strike="noStrike" dirty="0">
                          <a:effectLst/>
                        </a:rPr>
                      </a:br>
                      <a:r>
                        <a:rPr lang="it-IT" sz="1000" u="none" strike="noStrike" dirty="0">
                          <a:effectLst/>
                        </a:rPr>
                        <a:t>DEL DATA&lt;2&gt;</a:t>
                      </a:r>
                      <a:br>
                        <a:rPr lang="it-IT" sz="1000" u="none" strike="noStrike" dirty="0">
                          <a:effectLst/>
                        </a:rPr>
                      </a:br>
                      <a:r>
                        <a:rPr lang="it-IT" sz="1000" u="none" strike="noStrike" dirty="0">
                          <a:effectLst/>
                        </a:rPr>
                        <a:t>DATA -&gt; 'ABC':@FM:'GHI'</a:t>
                      </a:r>
                      <a:endParaRPr lang="it-IT" sz="1000" b="0" i="0" u="none" strike="noStrike" dirty="0">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5"/>
                  </a:ext>
                </a:extLst>
              </a:tr>
              <a:tr h="566094">
                <a:tc>
                  <a:txBody>
                    <a:bodyPr/>
                    <a:lstStyle/>
                    <a:p>
                      <a:pPr algn="l" fontAlgn="ctr"/>
                      <a:r>
                        <a:rPr lang="en-US" sz="1000" b="1" u="none" strike="noStrike" dirty="0">
                          <a:effectLst/>
                        </a:rPr>
                        <a:t>LOWCASE</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change the upper case character to</a:t>
                      </a:r>
                      <a:br>
                        <a:rPr lang="en-US" sz="1000" u="none" strike="noStrike">
                          <a:effectLst/>
                        </a:rPr>
                      </a:br>
                      <a:r>
                        <a:rPr lang="en-US" sz="1000" u="none" strike="noStrike">
                          <a:effectLst/>
                        </a:rPr>
                        <a:t>lower case</a:t>
                      </a:r>
                      <a:endParaRPr lang="en-US" sz="1000" b="0" i="0" u="none" strike="noStrike">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DATA = '</a:t>
                      </a:r>
                      <a:r>
                        <a:rPr lang="en-US" sz="1000" u="none" strike="noStrike" dirty="0" err="1">
                          <a:effectLst/>
                        </a:rPr>
                        <a:t>AbcdEFG</a:t>
                      </a:r>
                      <a:r>
                        <a:rPr lang="en-US" sz="1000" u="none" strike="noStrike" dirty="0">
                          <a:effectLst/>
                        </a:rPr>
                        <a:t>'</a:t>
                      </a:r>
                      <a:br>
                        <a:rPr lang="en-US" sz="1000" u="none" strike="noStrike" dirty="0">
                          <a:effectLst/>
                        </a:rPr>
                      </a:br>
                      <a:r>
                        <a:rPr lang="en-US" sz="1000" u="none" strike="noStrike" dirty="0">
                          <a:effectLst/>
                        </a:rPr>
                        <a:t>LOWCASE(DATA) -&gt; '</a:t>
                      </a:r>
                      <a:r>
                        <a:rPr lang="en-US" sz="1000" u="none" strike="noStrike" dirty="0" err="1">
                          <a:effectLst/>
                        </a:rPr>
                        <a:t>abcdefg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6"/>
                  </a:ext>
                </a:extLst>
              </a:tr>
              <a:tr h="566094">
                <a:tc>
                  <a:txBody>
                    <a:bodyPr/>
                    <a:lstStyle/>
                    <a:p>
                      <a:pPr algn="l" fontAlgn="ctr"/>
                      <a:r>
                        <a:rPr lang="en-US" sz="1000" b="1" u="none" strike="noStrike" dirty="0">
                          <a:effectLst/>
                        </a:rPr>
                        <a:t>UPCASE</a:t>
                      </a:r>
                      <a:endParaRPr lang="en-US" sz="1000" b="1" i="0" u="none" strike="noStrike" dirty="0">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a:effectLst/>
                        </a:rPr>
                        <a:t>change the lower case character to</a:t>
                      </a:r>
                      <a:br>
                        <a:rPr lang="en-US" sz="1000" u="none" strike="noStrike">
                          <a:effectLst/>
                        </a:rPr>
                      </a:br>
                      <a:r>
                        <a:rPr lang="en-US" sz="1000" u="none" strike="noStrike">
                          <a:effectLst/>
                        </a:rPr>
                        <a:t>upper case</a:t>
                      </a:r>
                      <a:endParaRPr lang="en-US" sz="1000" b="0" i="0" u="none" strike="noStrike">
                        <a:solidFill>
                          <a:srgbClr val="000000"/>
                        </a:solidFill>
                        <a:effectLst/>
                        <a:latin typeface="Calibri" panose="020F0502020204030204" pitchFamily="34" charset="0"/>
                      </a:endParaRPr>
                    </a:p>
                  </a:txBody>
                  <a:tcPr marL="6799" marR="6799" marT="6799" marB="0" anchor="ctr"/>
                </a:tc>
                <a:tc>
                  <a:txBody>
                    <a:bodyPr/>
                    <a:lstStyle/>
                    <a:p>
                      <a:pPr algn="l" fontAlgn="ctr"/>
                      <a:r>
                        <a:rPr lang="en-US" sz="1000" u="none" strike="noStrike" dirty="0">
                          <a:effectLst/>
                        </a:rPr>
                        <a:t>DATA = '</a:t>
                      </a:r>
                      <a:r>
                        <a:rPr lang="en-US" sz="1000" u="none" strike="noStrike" dirty="0" err="1">
                          <a:effectLst/>
                        </a:rPr>
                        <a:t>AbcdEFG</a:t>
                      </a:r>
                      <a:r>
                        <a:rPr lang="en-US" sz="1000" u="none" strike="noStrike" dirty="0">
                          <a:effectLst/>
                        </a:rPr>
                        <a:t>''</a:t>
                      </a:r>
                      <a:br>
                        <a:rPr lang="en-US" sz="1000" u="none" strike="noStrike" dirty="0">
                          <a:effectLst/>
                        </a:rPr>
                      </a:br>
                      <a:r>
                        <a:rPr lang="en-US" sz="1000" u="none" strike="noStrike" dirty="0">
                          <a:effectLst/>
                        </a:rPr>
                        <a:t>UPCASE(DATA) -&gt; 'ABCDEFG'</a:t>
                      </a:r>
                      <a:endParaRPr lang="en-US" sz="1000" b="0" i="0" u="none" strike="noStrike" dirty="0">
                        <a:solidFill>
                          <a:srgbClr val="000000"/>
                        </a:solidFill>
                        <a:effectLst/>
                        <a:latin typeface="Calibri" panose="020F0502020204030204" pitchFamily="34" charset="0"/>
                      </a:endParaRPr>
                    </a:p>
                  </a:txBody>
                  <a:tcPr marL="6799" marR="6799" marT="6799"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28229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6692"/>
          </a:xfrm>
        </p:spPr>
        <p:txBody>
          <a:bodyPr>
            <a:normAutofit/>
          </a:bodyPr>
          <a:lstStyle/>
          <a:p>
            <a:pPr algn="r"/>
            <a:r>
              <a:rPr lang="en-US" sz="3200" b="1" dirty="0"/>
              <a:t>Fundamental T24 Code </a:t>
            </a:r>
            <a:r>
              <a:rPr lang="en-US" sz="3200" b="1" dirty="0" smtClean="0"/>
              <a:t>Concept(Cont.)</a:t>
            </a:r>
            <a:endParaRPr lang="en-US" sz="3200" dirty="0"/>
          </a:p>
        </p:txBody>
      </p:sp>
      <p:graphicFrame>
        <p:nvGraphicFramePr>
          <p:cNvPr id="8" name="Table 7"/>
          <p:cNvGraphicFramePr>
            <a:graphicFrameLocks noGrp="1"/>
          </p:cNvGraphicFramePr>
          <p:nvPr>
            <p:extLst>
              <p:ext uri="{D42A27DB-BD31-4B8C-83A1-F6EECF244321}">
                <p14:modId xmlns:p14="http://schemas.microsoft.com/office/powerpoint/2010/main" val="493894077"/>
              </p:ext>
            </p:extLst>
          </p:nvPr>
        </p:nvGraphicFramePr>
        <p:xfrm>
          <a:off x="148282" y="716693"/>
          <a:ext cx="11664777" cy="5939480"/>
        </p:xfrm>
        <a:graphic>
          <a:graphicData uri="http://schemas.openxmlformats.org/drawingml/2006/table">
            <a:tbl>
              <a:tblPr>
                <a:tableStyleId>{5C22544A-7EE6-4342-B048-85BDC9FD1C3A}</a:tableStyleId>
              </a:tblPr>
              <a:tblGrid>
                <a:gridCol w="1823885">
                  <a:extLst>
                    <a:ext uri="{9D8B030D-6E8A-4147-A177-3AD203B41FA5}">
                      <a16:colId xmlns:a16="http://schemas.microsoft.com/office/drawing/2014/main" val="20000"/>
                    </a:ext>
                  </a:extLst>
                </a:gridCol>
                <a:gridCol w="3012518">
                  <a:extLst>
                    <a:ext uri="{9D8B030D-6E8A-4147-A177-3AD203B41FA5}">
                      <a16:colId xmlns:a16="http://schemas.microsoft.com/office/drawing/2014/main" val="20001"/>
                    </a:ext>
                  </a:extLst>
                </a:gridCol>
                <a:gridCol w="6828374">
                  <a:extLst>
                    <a:ext uri="{9D8B030D-6E8A-4147-A177-3AD203B41FA5}">
                      <a16:colId xmlns:a16="http://schemas.microsoft.com/office/drawing/2014/main" val="20002"/>
                    </a:ext>
                  </a:extLst>
                </a:gridCol>
              </a:tblGrid>
              <a:tr h="1187896">
                <a:tc>
                  <a:txBody>
                    <a:bodyPr/>
                    <a:lstStyle/>
                    <a:p>
                      <a:pPr algn="l" fontAlgn="ctr"/>
                      <a:r>
                        <a:rPr lang="en-US" sz="1000" b="1" u="none" strike="noStrike" dirty="0">
                          <a:effectLst/>
                        </a:rPr>
                        <a:t>FIND</a:t>
                      </a:r>
                      <a:endParaRPr lang="en-US" sz="1000" b="1"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find the target from the source</a:t>
                      </a:r>
                      <a:br>
                        <a:rPr lang="en-US" sz="1000" u="none" strike="noStrike">
                          <a:effectLst/>
                        </a:rPr>
                      </a:br>
                      <a:r>
                        <a:rPr lang="en-US" sz="1000" u="none" strike="noStrike">
                          <a:effectLst/>
                        </a:rPr>
                        <a:t>string and set up the</a:t>
                      </a:r>
                      <a:br>
                        <a:rPr lang="en-US" sz="1000" u="none" strike="noStrike">
                          <a:effectLst/>
                        </a:rPr>
                      </a:br>
                      <a:r>
                        <a:rPr lang="en-US" sz="1000" u="none" strike="noStrike">
                          <a:effectLst/>
                        </a:rPr>
                        <a:t>field/value/sub-value position</a:t>
                      </a:r>
                      <a:endParaRPr lang="en-US" sz="1000" b="0" i="0" u="none" strike="noStrike">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DATA.VAL = "ABC":@VM:"JAC":@FM:"CDE":@VM:"WHO"</a:t>
                      </a:r>
                      <a:br>
                        <a:rPr lang="en-US" sz="1000" u="none" strike="noStrike">
                          <a:effectLst/>
                        </a:rPr>
                      </a:br>
                      <a:r>
                        <a:rPr lang="en-US" sz="1000" u="none" strike="noStrike">
                          <a:effectLst/>
                        </a:rPr>
                        <a:t>FIND "JAC" IN DATA.VAL SETTING T.FP, T.VP THEN</a:t>
                      </a:r>
                      <a:br>
                        <a:rPr lang="en-US" sz="1000" u="none" strike="noStrike">
                          <a:effectLst/>
                        </a:rPr>
                      </a:br>
                      <a:r>
                        <a:rPr lang="en-US" sz="1000" u="none" strike="noStrike">
                          <a:effectLst/>
                        </a:rPr>
                        <a:t>CRT "JAC is in Field ": T.FP :", value ": T.VP</a:t>
                      </a:r>
                      <a:br>
                        <a:rPr lang="en-US" sz="1000" u="none" strike="noStrike">
                          <a:effectLst/>
                        </a:rPr>
                      </a:br>
                      <a:r>
                        <a:rPr lang="en-US" sz="1000" u="none" strike="noStrike">
                          <a:effectLst/>
                        </a:rPr>
                        <a:t>* T.FP = 1 T.VP = 2</a:t>
                      </a:r>
                      <a:br>
                        <a:rPr lang="en-US" sz="1000" u="none" strike="noStrike">
                          <a:effectLst/>
                        </a:rPr>
                      </a:br>
                      <a:r>
                        <a:rPr lang="en-US" sz="1000" u="none" strike="noStrike">
                          <a:effectLst/>
                        </a:rPr>
                        <a:t>END ELSE</a:t>
                      </a:r>
                      <a:br>
                        <a:rPr lang="en-US" sz="1000" u="none" strike="noStrike">
                          <a:effectLst/>
                        </a:rPr>
                      </a:br>
                      <a:r>
                        <a:rPr lang="en-US" sz="1000" u="none" strike="noStrike">
                          <a:effectLst/>
                        </a:rPr>
                        <a:t>CRT "JAC could not be found"</a:t>
                      </a:r>
                      <a:br>
                        <a:rPr lang="en-US" sz="1000" u="none" strike="noStrike">
                          <a:effectLst/>
                        </a:rPr>
                      </a:br>
                      <a:r>
                        <a:rPr lang="en-US" sz="1000" u="none" strike="noStrike">
                          <a:effectLst/>
                        </a:rPr>
                        <a:t>END</a:t>
                      </a:r>
                      <a:endParaRPr lang="en-US" sz="1000" b="0" i="0" u="none" strike="noStrike">
                        <a:solidFill>
                          <a:srgbClr val="000000"/>
                        </a:solidFill>
                        <a:effectLst/>
                        <a:latin typeface="Calibri" panose="020F0502020204030204" pitchFamily="34" charset="0"/>
                      </a:endParaRPr>
                    </a:p>
                  </a:txBody>
                  <a:tcPr marL="6216" marR="6216" marT="6216" marB="0" anchor="ctr"/>
                </a:tc>
                <a:extLst>
                  <a:ext uri="{0D108BD9-81ED-4DB2-BD59-A6C34878D82A}">
                    <a16:rowId xmlns:a16="http://schemas.microsoft.com/office/drawing/2014/main" val="10000"/>
                  </a:ext>
                </a:extLst>
              </a:tr>
              <a:tr h="2884890">
                <a:tc>
                  <a:txBody>
                    <a:bodyPr/>
                    <a:lstStyle/>
                    <a:p>
                      <a:pPr algn="l" fontAlgn="ctr"/>
                      <a:r>
                        <a:rPr lang="en-US" sz="1000" b="1" u="none" strike="noStrike" dirty="0">
                          <a:effectLst/>
                        </a:rPr>
                        <a:t>LOCATE</a:t>
                      </a:r>
                      <a:endParaRPr lang="en-US" sz="1000" b="1"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dirty="0">
                          <a:effectLst/>
                        </a:rPr>
                        <a:t>locate the target from the source</a:t>
                      </a:r>
                      <a:br>
                        <a:rPr lang="en-US" sz="1000" u="none" strike="noStrike" dirty="0">
                          <a:effectLst/>
                        </a:rPr>
                      </a:br>
                      <a:r>
                        <a:rPr lang="en-US" sz="1000" u="none" strike="noStrike" dirty="0">
                          <a:effectLst/>
                        </a:rPr>
                        <a:t>data element. it should be full</a:t>
                      </a:r>
                      <a:br>
                        <a:rPr lang="en-US" sz="1000" u="none" strike="noStrike" dirty="0">
                          <a:effectLst/>
                        </a:rPr>
                      </a:br>
                      <a:r>
                        <a:rPr lang="en-US" sz="1000" u="none" strike="noStrike" dirty="0">
                          <a:effectLst/>
                        </a:rPr>
                        <a:t>value matching</a:t>
                      </a:r>
                      <a:endParaRPr lang="en-US" sz="1000" b="0"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TARGET = 'ABD'</a:t>
                      </a:r>
                      <a:br>
                        <a:rPr lang="en-US" sz="1000" u="none" strike="noStrike">
                          <a:effectLst/>
                        </a:rPr>
                      </a:br>
                      <a:r>
                        <a:rPr lang="en-US" sz="1000" u="none" strike="noStrike">
                          <a:effectLst/>
                        </a:rPr>
                        <a:t>SOURCE.1 = '123':FM:'456':FM:'444'</a:t>
                      </a:r>
                      <a:br>
                        <a:rPr lang="en-US" sz="1000" u="none" strike="noStrike">
                          <a:effectLst/>
                        </a:rPr>
                      </a:br>
                      <a:r>
                        <a:rPr lang="en-US" sz="1000" u="none" strike="noStrike">
                          <a:effectLst/>
                        </a:rPr>
                        <a:t>SOURCE.2 = 'CBD':FM:'ABD':FM:'123'</a:t>
                      </a:r>
                      <a:br>
                        <a:rPr lang="en-US" sz="1000" u="none" strike="noStrike">
                          <a:effectLst/>
                        </a:rPr>
                      </a:br>
                      <a:r>
                        <a:rPr lang="en-US" sz="1000" u="none" strike="noStrike">
                          <a:effectLst/>
                        </a:rPr>
                        <a:t>SOURCE.3 = 'CBD':VM:'AAA':VM:'ABD':VM:'2222'</a:t>
                      </a:r>
                      <a:br>
                        <a:rPr lang="en-US" sz="1000" u="none" strike="noStrike">
                          <a:effectLst/>
                        </a:rPr>
                      </a:br>
                      <a:r>
                        <a:rPr lang="en-US" sz="1000" u="none" strike="noStrike">
                          <a:effectLst/>
                        </a:rPr>
                        <a:t>LOCATE TARGET IN SOURCE.1 SETTING LOC.POS THEN</a:t>
                      </a:r>
                      <a:br>
                        <a:rPr lang="en-US" sz="1000" u="none" strike="noStrike">
                          <a:effectLst/>
                        </a:rPr>
                      </a:br>
                      <a:r>
                        <a:rPr lang="en-US" sz="1000" u="none" strike="noStrike">
                          <a:effectLst/>
                        </a:rPr>
                        <a:t>END</a:t>
                      </a:r>
                      <a:br>
                        <a:rPr lang="en-US" sz="1000" u="none" strike="noStrike">
                          <a:effectLst/>
                        </a:rPr>
                      </a:br>
                      <a:r>
                        <a:rPr lang="en-US" sz="1000" u="none" strike="noStrike">
                          <a:effectLst/>
                        </a:rPr>
                        <a:t>* Result = not found in the source</a:t>
                      </a:r>
                      <a:br>
                        <a:rPr lang="en-US" sz="1000" u="none" strike="noStrike">
                          <a:effectLst/>
                        </a:rPr>
                      </a:br>
                      <a:r>
                        <a:rPr lang="en-US" sz="1000" u="none" strike="noStrike">
                          <a:effectLst/>
                        </a:rPr>
                        <a:t>LOC.POS = ''</a:t>
                      </a:r>
                      <a:br>
                        <a:rPr lang="en-US" sz="1000" u="none" strike="noStrike">
                          <a:effectLst/>
                        </a:rPr>
                      </a:br>
                      <a:r>
                        <a:rPr lang="en-US" sz="1000" u="none" strike="noStrike">
                          <a:effectLst/>
                        </a:rPr>
                        <a:t>LOCATE TARGET IN SOURCE.2 SETTING LOC.POS THEN</a:t>
                      </a:r>
                      <a:br>
                        <a:rPr lang="en-US" sz="1000" u="none" strike="noStrike">
                          <a:effectLst/>
                        </a:rPr>
                      </a:br>
                      <a:r>
                        <a:rPr lang="en-US" sz="1000" u="none" strike="noStrike">
                          <a:effectLst/>
                        </a:rPr>
                        <a:t>END</a:t>
                      </a:r>
                      <a:br>
                        <a:rPr lang="en-US" sz="1000" u="none" strike="noStrike">
                          <a:effectLst/>
                        </a:rPr>
                      </a:br>
                      <a:r>
                        <a:rPr lang="en-US" sz="1000" u="none" strike="noStrike">
                          <a:effectLst/>
                        </a:rPr>
                        <a:t>LOC.POS = 2</a:t>
                      </a:r>
                      <a:br>
                        <a:rPr lang="en-US" sz="1000" u="none" strike="noStrike">
                          <a:effectLst/>
                        </a:rPr>
                      </a:br>
                      <a:r>
                        <a:rPr lang="en-US" sz="1000" u="none" strike="noStrike">
                          <a:effectLst/>
                        </a:rPr>
                        <a:t>* Result = find out the value in FM 2</a:t>
                      </a:r>
                      <a:br>
                        <a:rPr lang="en-US" sz="1000" u="none" strike="noStrike">
                          <a:effectLst/>
                        </a:rPr>
                      </a:br>
                      <a:r>
                        <a:rPr lang="en-US" sz="1000" u="none" strike="noStrike">
                          <a:effectLst/>
                        </a:rPr>
                        <a:t>LOCATE TARGET IN SOURCE.3&lt;1,1&gt; SETTING LOC.POS</a:t>
                      </a:r>
                      <a:br>
                        <a:rPr lang="en-US" sz="1000" u="none" strike="noStrike">
                          <a:effectLst/>
                        </a:rPr>
                      </a:br>
                      <a:r>
                        <a:rPr lang="en-US" sz="1000" u="none" strike="noStrike">
                          <a:effectLst/>
                        </a:rPr>
                        <a:t>THEN</a:t>
                      </a:r>
                      <a:br>
                        <a:rPr lang="en-US" sz="1000" u="none" strike="noStrike">
                          <a:effectLst/>
                        </a:rPr>
                      </a:br>
                      <a:r>
                        <a:rPr lang="en-US" sz="1000" u="none" strike="noStrike">
                          <a:effectLst/>
                        </a:rPr>
                        <a:t>END</a:t>
                      </a:r>
                      <a:br>
                        <a:rPr lang="en-US" sz="1000" u="none" strike="noStrike">
                          <a:effectLst/>
                        </a:rPr>
                      </a:br>
                      <a:r>
                        <a:rPr lang="en-US" sz="1000" u="none" strike="noStrike">
                          <a:effectLst/>
                        </a:rPr>
                        <a:t>LOC.POS = 3</a:t>
                      </a:r>
                      <a:br>
                        <a:rPr lang="en-US" sz="1000" u="none" strike="noStrike">
                          <a:effectLst/>
                        </a:rPr>
                      </a:br>
                      <a:r>
                        <a:rPr lang="en-US" sz="1000" u="none" strike="noStrike">
                          <a:effectLst/>
                        </a:rPr>
                        <a:t>* Result = find out the value in VM 2</a:t>
                      </a:r>
                      <a:endParaRPr lang="en-US" sz="1000" b="0" i="0" u="none" strike="noStrike">
                        <a:solidFill>
                          <a:srgbClr val="000000"/>
                        </a:solidFill>
                        <a:effectLst/>
                        <a:latin typeface="Calibri" panose="020F0502020204030204" pitchFamily="34" charset="0"/>
                      </a:endParaRPr>
                    </a:p>
                  </a:txBody>
                  <a:tcPr marL="6216" marR="6216" marT="6216" marB="0" anchor="ctr"/>
                </a:tc>
                <a:extLst>
                  <a:ext uri="{0D108BD9-81ED-4DB2-BD59-A6C34878D82A}">
                    <a16:rowId xmlns:a16="http://schemas.microsoft.com/office/drawing/2014/main" val="10001"/>
                  </a:ext>
                </a:extLst>
              </a:tr>
              <a:tr h="848497">
                <a:tc>
                  <a:txBody>
                    <a:bodyPr/>
                    <a:lstStyle/>
                    <a:p>
                      <a:pPr algn="l" fontAlgn="ctr"/>
                      <a:r>
                        <a:rPr lang="en-US" sz="1000" b="1" u="none" strike="noStrike" dirty="0">
                          <a:effectLst/>
                        </a:rPr>
                        <a:t>FORMAT</a:t>
                      </a:r>
                      <a:endParaRPr lang="en-US" sz="1000" b="1"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format the content to certain</a:t>
                      </a:r>
                      <a:br>
                        <a:rPr lang="en-US" sz="1000" u="none" strike="noStrike">
                          <a:effectLst/>
                        </a:rPr>
                      </a:br>
                      <a:r>
                        <a:rPr lang="en-US" sz="1000" u="none" strike="noStrike">
                          <a:effectLst/>
                        </a:rPr>
                        <a:t>display format</a:t>
                      </a:r>
                      <a:endParaRPr lang="en-US" sz="1000" b="0" i="0" u="none" strike="noStrike">
                        <a:solidFill>
                          <a:srgbClr val="000000"/>
                        </a:solidFill>
                        <a:effectLst/>
                        <a:latin typeface="Calibri" panose="020F0502020204030204" pitchFamily="34" charset="0"/>
                      </a:endParaRPr>
                    </a:p>
                  </a:txBody>
                  <a:tcPr marL="6216" marR="6216" marT="6216" marB="0" anchor="ctr"/>
                </a:tc>
                <a:tc>
                  <a:txBody>
                    <a:bodyPr/>
                    <a:lstStyle/>
                    <a:p>
                      <a:pPr algn="l" fontAlgn="ctr"/>
                      <a:r>
                        <a:rPr lang="nn-NO" sz="1000" u="none" strike="noStrike">
                          <a:effectLst/>
                        </a:rPr>
                        <a:t>V = FORMAT(X, "R2#10") - 1234.56 - 1234.56</a:t>
                      </a:r>
                      <a:br>
                        <a:rPr lang="nn-NO" sz="1000" u="none" strike="noStrike">
                          <a:effectLst/>
                        </a:rPr>
                      </a:br>
                      <a:r>
                        <a:rPr lang="nn-NO" sz="1000" u="none" strike="noStrike">
                          <a:effectLst/>
                        </a:rPr>
                        <a:t>V = FORMAT(X, "L2%10") - 1234.56 - 1234.56000</a:t>
                      </a:r>
                      <a:br>
                        <a:rPr lang="nn-NO" sz="1000" u="none" strike="noStrike">
                          <a:effectLst/>
                        </a:rPr>
                      </a:br>
                      <a:r>
                        <a:rPr lang="nn-NO" sz="1000" u="none" strike="noStrike">
                          <a:effectLst/>
                        </a:rPr>
                        <a:t>V = FORMAT(X, "R2%10") - 1234.56 - 0001234.56</a:t>
                      </a:r>
                      <a:br>
                        <a:rPr lang="nn-NO" sz="1000" u="none" strike="noStrike">
                          <a:effectLst/>
                        </a:rPr>
                      </a:br>
                      <a:r>
                        <a:rPr lang="nn-NO" sz="1000" u="none" strike="noStrike">
                          <a:effectLst/>
                        </a:rPr>
                        <a:t>V = FORMAT(X, "L2*10") - 1234.56 - 12.34*****</a:t>
                      </a:r>
                      <a:br>
                        <a:rPr lang="nn-NO" sz="1000" u="none" strike="noStrike">
                          <a:effectLst/>
                        </a:rPr>
                      </a:br>
                      <a:r>
                        <a:rPr lang="nn-NO" sz="1000" u="none" strike="noStrike">
                          <a:effectLst/>
                        </a:rPr>
                        <a:t>V = FORMAT(X, "R2*10") - 1234.56 - *****12.34</a:t>
                      </a:r>
                      <a:endParaRPr lang="nn-NO" sz="1000" b="0" i="0" u="none" strike="noStrike">
                        <a:solidFill>
                          <a:srgbClr val="000000"/>
                        </a:solidFill>
                        <a:effectLst/>
                        <a:latin typeface="Calibri" panose="020F0502020204030204" pitchFamily="34" charset="0"/>
                      </a:endParaRPr>
                    </a:p>
                  </a:txBody>
                  <a:tcPr marL="6216" marR="6216" marT="6216" marB="0" anchor="ctr"/>
                </a:tc>
                <a:extLst>
                  <a:ext uri="{0D108BD9-81ED-4DB2-BD59-A6C34878D82A}">
                    <a16:rowId xmlns:a16="http://schemas.microsoft.com/office/drawing/2014/main" val="10002"/>
                  </a:ext>
                </a:extLst>
              </a:tr>
              <a:tr h="678798">
                <a:tc>
                  <a:txBody>
                    <a:bodyPr/>
                    <a:lstStyle/>
                    <a:p>
                      <a:pPr algn="l" fontAlgn="ctr"/>
                      <a:r>
                        <a:rPr lang="en-US" sz="1000" b="1" u="none" strike="noStrike" dirty="0">
                          <a:effectLst/>
                        </a:rPr>
                        <a:t>INDEX</a:t>
                      </a:r>
                      <a:endParaRPr lang="en-US" sz="1000" b="1"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return the position which the</a:t>
                      </a:r>
                      <a:br>
                        <a:rPr lang="en-US" sz="1000" u="none" strike="noStrike">
                          <a:effectLst/>
                        </a:rPr>
                      </a:br>
                      <a:r>
                        <a:rPr lang="en-US" sz="1000" u="none" strike="noStrike">
                          <a:effectLst/>
                        </a:rPr>
                        <a:t>target character occurs</a:t>
                      </a:r>
                      <a:endParaRPr lang="en-US" sz="1000" b="0" i="0" u="none" strike="noStrike">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ABet = "abcdefghijklmnopqrstuvwxyzabc"</a:t>
                      </a:r>
                      <a:br>
                        <a:rPr lang="en-US" sz="1000" u="none" strike="noStrike">
                          <a:effectLst/>
                        </a:rPr>
                      </a:br>
                      <a:r>
                        <a:rPr lang="en-US" sz="1000" u="none" strike="noStrike">
                          <a:effectLst/>
                        </a:rPr>
                        <a:t>CRT INDEX(ABet, "a", 1) =&gt; 1</a:t>
                      </a:r>
                      <a:br>
                        <a:rPr lang="en-US" sz="1000" u="none" strike="noStrike">
                          <a:effectLst/>
                        </a:rPr>
                      </a:br>
                      <a:r>
                        <a:rPr lang="en-US" sz="1000" u="none" strike="noStrike">
                          <a:effectLst/>
                        </a:rPr>
                        <a:t>CRT INDEX(ABet, "a", 2) =&gt; 27</a:t>
                      </a:r>
                      <a:br>
                        <a:rPr lang="en-US" sz="1000" u="none" strike="noStrike">
                          <a:effectLst/>
                        </a:rPr>
                      </a:br>
                      <a:r>
                        <a:rPr lang="en-US" sz="1000" u="none" strike="noStrike">
                          <a:effectLst/>
                        </a:rPr>
                        <a:t>CRT INDEX(ABet, "jkl", 1) =&gt; 10</a:t>
                      </a:r>
                      <a:endParaRPr lang="en-US" sz="1000" b="0" i="0" u="none" strike="noStrike">
                        <a:solidFill>
                          <a:srgbClr val="000000"/>
                        </a:solidFill>
                        <a:effectLst/>
                        <a:latin typeface="Calibri" panose="020F0502020204030204" pitchFamily="34" charset="0"/>
                      </a:endParaRPr>
                    </a:p>
                  </a:txBody>
                  <a:tcPr marL="6216" marR="6216" marT="6216" marB="0" anchor="ctr"/>
                </a:tc>
                <a:extLst>
                  <a:ext uri="{0D108BD9-81ED-4DB2-BD59-A6C34878D82A}">
                    <a16:rowId xmlns:a16="http://schemas.microsoft.com/office/drawing/2014/main" val="10003"/>
                  </a:ext>
                </a:extLst>
              </a:tr>
              <a:tr h="339399">
                <a:tc>
                  <a:txBody>
                    <a:bodyPr/>
                    <a:lstStyle/>
                    <a:p>
                      <a:pPr algn="l" fontAlgn="ctr"/>
                      <a:r>
                        <a:rPr lang="en-US" sz="1000" b="1" u="none" strike="noStrike" dirty="0">
                          <a:effectLst/>
                        </a:rPr>
                        <a:t>INS</a:t>
                      </a:r>
                      <a:endParaRPr lang="en-US" sz="1000" b="1" i="0" u="none" strike="noStrike" dirty="0">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a:effectLst/>
                        </a:rPr>
                        <a:t>insert the data element into</a:t>
                      </a:r>
                      <a:br>
                        <a:rPr lang="en-US" sz="1000" u="none" strike="noStrike">
                          <a:effectLst/>
                        </a:rPr>
                      </a:br>
                      <a:r>
                        <a:rPr lang="en-US" sz="1000" u="none" strike="noStrike">
                          <a:effectLst/>
                        </a:rPr>
                        <a:t>dynamic array</a:t>
                      </a:r>
                      <a:endParaRPr lang="en-US" sz="1000" b="0" i="0" u="none" strike="noStrike">
                        <a:solidFill>
                          <a:srgbClr val="000000"/>
                        </a:solidFill>
                        <a:effectLst/>
                        <a:latin typeface="Calibri" panose="020F0502020204030204" pitchFamily="34" charset="0"/>
                      </a:endParaRPr>
                    </a:p>
                  </a:txBody>
                  <a:tcPr marL="6216" marR="6216" marT="6216" marB="0" anchor="ctr"/>
                </a:tc>
                <a:tc>
                  <a:txBody>
                    <a:bodyPr/>
                    <a:lstStyle/>
                    <a:p>
                      <a:pPr algn="l" fontAlgn="ctr"/>
                      <a:r>
                        <a:rPr lang="en-US" sz="1000" u="none" strike="noStrike" dirty="0">
                          <a:effectLst/>
                        </a:rPr>
                        <a:t>DATA.VAL = ‘A’:FM:’B’:FM:’C’</a:t>
                      </a:r>
                      <a:br>
                        <a:rPr lang="en-US" sz="1000" u="none" strike="noStrike" dirty="0">
                          <a:effectLst/>
                        </a:rPr>
                      </a:br>
                      <a:r>
                        <a:rPr lang="en-US" sz="1000" u="none" strike="noStrike" dirty="0">
                          <a:effectLst/>
                        </a:rPr>
                        <a:t>INS ‘D’ BEFORE DATA.VAL&lt;2&gt;</a:t>
                      </a:r>
                      <a:endParaRPr lang="en-US" sz="1000" b="0" i="0" u="none" strike="noStrike" dirty="0">
                        <a:solidFill>
                          <a:srgbClr val="000000"/>
                        </a:solidFill>
                        <a:effectLst/>
                        <a:latin typeface="Calibri" panose="020F0502020204030204" pitchFamily="34" charset="0"/>
                      </a:endParaRPr>
                    </a:p>
                  </a:txBody>
                  <a:tcPr marL="6216" marR="6216" marT="6216"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6179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3123"/>
          </a:xfrm>
        </p:spPr>
        <p:txBody>
          <a:bodyPr>
            <a:normAutofit/>
          </a:bodyPr>
          <a:lstStyle/>
          <a:p>
            <a:pPr algn="r"/>
            <a:r>
              <a:rPr lang="en-US" sz="3200" b="1" dirty="0"/>
              <a:t>Fundamental T24 Code </a:t>
            </a:r>
            <a:r>
              <a:rPr lang="en-US" sz="3200" b="1" dirty="0" smtClean="0"/>
              <a:t>Concept(Cont.)</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1529484845"/>
              </p:ext>
            </p:extLst>
          </p:nvPr>
        </p:nvGraphicFramePr>
        <p:xfrm>
          <a:off x="148281" y="593124"/>
          <a:ext cx="11796584" cy="6087763"/>
        </p:xfrm>
        <a:graphic>
          <a:graphicData uri="http://schemas.openxmlformats.org/drawingml/2006/table">
            <a:tbl>
              <a:tblPr>
                <a:tableStyleId>{5C22544A-7EE6-4342-B048-85BDC9FD1C3A}</a:tableStyleId>
              </a:tblPr>
              <a:tblGrid>
                <a:gridCol w="1671808">
                  <a:extLst>
                    <a:ext uri="{9D8B030D-6E8A-4147-A177-3AD203B41FA5}">
                      <a16:colId xmlns:a16="http://schemas.microsoft.com/office/drawing/2014/main" val="20000"/>
                    </a:ext>
                  </a:extLst>
                </a:gridCol>
                <a:gridCol w="3099422">
                  <a:extLst>
                    <a:ext uri="{9D8B030D-6E8A-4147-A177-3AD203B41FA5}">
                      <a16:colId xmlns:a16="http://schemas.microsoft.com/office/drawing/2014/main" val="20001"/>
                    </a:ext>
                  </a:extLst>
                </a:gridCol>
                <a:gridCol w="7025354">
                  <a:extLst>
                    <a:ext uri="{9D8B030D-6E8A-4147-A177-3AD203B41FA5}">
                      <a16:colId xmlns:a16="http://schemas.microsoft.com/office/drawing/2014/main" val="20002"/>
                    </a:ext>
                  </a:extLst>
                </a:gridCol>
              </a:tblGrid>
              <a:tr h="1461063">
                <a:tc>
                  <a:txBody>
                    <a:bodyPr/>
                    <a:lstStyle/>
                    <a:p>
                      <a:pPr algn="l" fontAlgn="ctr"/>
                      <a:r>
                        <a:rPr lang="en-US" sz="1000" b="1" u="none" strike="noStrike" dirty="0">
                          <a:effectLst/>
                        </a:rPr>
                        <a:t>ISALPHA</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check the content to see whether</a:t>
                      </a:r>
                      <a:br>
                        <a:rPr lang="en-US" sz="1000" u="none" strike="noStrike" dirty="0">
                          <a:effectLst/>
                        </a:rPr>
                      </a:br>
                      <a:r>
                        <a:rPr lang="en-US" sz="1000" u="none" strike="noStrike" dirty="0">
                          <a:effectLst/>
                        </a:rPr>
                        <a:t>all characters are alpha or not</a:t>
                      </a:r>
                      <a:endParaRPr lang="en-US"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a:effectLst/>
                        </a:rPr>
                        <a:t>DATA.VAL = ‘ABC’</a:t>
                      </a:r>
                      <a:br>
                        <a:rPr lang="en-US" sz="1000" u="none" strike="noStrike">
                          <a:effectLst/>
                        </a:rPr>
                      </a:br>
                      <a:r>
                        <a:rPr lang="en-US" sz="1000" u="none" strike="noStrike">
                          <a:effectLst/>
                        </a:rPr>
                        <a:t>IF (ISALPHA(DATA.VAL)) THEN</a:t>
                      </a:r>
                      <a:br>
                        <a:rPr lang="en-US" sz="1000" u="none" strike="noStrike">
                          <a:effectLst/>
                        </a:rPr>
                      </a:br>
                      <a:r>
                        <a:rPr lang="en-US" sz="1000" u="none" strike="noStrike">
                          <a:effectLst/>
                        </a:rPr>
                        <a:t>(logic if all characters are alpha)</a:t>
                      </a:r>
                      <a:br>
                        <a:rPr lang="en-US" sz="1000" u="none" strike="noStrike">
                          <a:effectLst/>
                        </a:rPr>
                      </a:br>
                      <a:r>
                        <a:rPr lang="en-US" sz="1000" u="none" strike="noStrike">
                          <a:effectLst/>
                        </a:rPr>
                        <a:t>END ELSE</a:t>
                      </a:r>
                      <a:br>
                        <a:rPr lang="en-US" sz="1000" u="none" strike="noStrike">
                          <a:effectLst/>
                        </a:rPr>
                      </a:br>
                      <a:r>
                        <a:rPr lang="en-US" sz="1000" u="none" strike="noStrike">
                          <a:effectLst/>
                        </a:rPr>
                        <a:t>(logic if not all characters are alpha)</a:t>
                      </a:r>
                      <a:br>
                        <a:rPr lang="en-US" sz="1000" u="none" strike="noStrike">
                          <a:effectLst/>
                        </a:rPr>
                      </a:br>
                      <a:r>
                        <a:rPr lang="en-US" sz="1000" u="none" strike="noStrike">
                          <a:effectLst/>
                        </a:rPr>
                        <a:t>END</a:t>
                      </a:r>
                      <a:endParaRPr lang="en-US"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0"/>
                  </a:ext>
                </a:extLst>
              </a:tr>
              <a:tr h="1461063">
                <a:tc>
                  <a:txBody>
                    <a:bodyPr/>
                    <a:lstStyle/>
                    <a:p>
                      <a:pPr algn="l" fontAlgn="ctr"/>
                      <a:r>
                        <a:rPr lang="en-US" sz="1000" b="1" u="none" strike="noStrike" dirty="0">
                          <a:effectLst/>
                        </a:rPr>
                        <a:t>ISALNUM</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check the content to see whether</a:t>
                      </a:r>
                      <a:br>
                        <a:rPr lang="en-US" sz="1000" u="none" strike="noStrike" dirty="0">
                          <a:effectLst/>
                        </a:rPr>
                      </a:br>
                      <a:r>
                        <a:rPr lang="en-US" sz="1000" u="none" strike="noStrike" dirty="0">
                          <a:effectLst/>
                        </a:rPr>
                        <a:t>all characters are alpha-numeric or</a:t>
                      </a:r>
                      <a:br>
                        <a:rPr lang="en-US" sz="1000" u="none" strike="noStrike" dirty="0">
                          <a:effectLst/>
                        </a:rPr>
                      </a:br>
                      <a:r>
                        <a:rPr lang="en-US" sz="1000" u="none" strike="noStrike" dirty="0">
                          <a:effectLst/>
                        </a:rPr>
                        <a:t>not</a:t>
                      </a:r>
                      <a:endParaRPr lang="en-US"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a:effectLst/>
                        </a:rPr>
                        <a:t>DATA.VAL = ‘ABC123’</a:t>
                      </a:r>
                      <a:br>
                        <a:rPr lang="en-US" sz="1000" u="none" strike="noStrike">
                          <a:effectLst/>
                        </a:rPr>
                      </a:br>
                      <a:r>
                        <a:rPr lang="en-US" sz="1000" u="none" strike="noStrike">
                          <a:effectLst/>
                        </a:rPr>
                        <a:t>IF (ISALNUM(DATA.VAL)) THEN</a:t>
                      </a:r>
                      <a:br>
                        <a:rPr lang="en-US" sz="1000" u="none" strike="noStrike">
                          <a:effectLst/>
                        </a:rPr>
                      </a:br>
                      <a:r>
                        <a:rPr lang="en-US" sz="1000" u="none" strike="noStrike">
                          <a:effectLst/>
                        </a:rPr>
                        <a:t>(logic if all characters are alpha-numeric)</a:t>
                      </a:r>
                      <a:br>
                        <a:rPr lang="en-US" sz="1000" u="none" strike="noStrike">
                          <a:effectLst/>
                        </a:rPr>
                      </a:br>
                      <a:r>
                        <a:rPr lang="en-US" sz="1000" u="none" strike="noStrike">
                          <a:effectLst/>
                        </a:rPr>
                        <a:t>END ELSE</a:t>
                      </a:r>
                      <a:br>
                        <a:rPr lang="en-US" sz="1000" u="none" strike="noStrike">
                          <a:effectLst/>
                        </a:rPr>
                      </a:br>
                      <a:r>
                        <a:rPr lang="en-US" sz="1000" u="none" strike="noStrike">
                          <a:effectLst/>
                        </a:rPr>
                        <a:t>(logic if not all characters are alpha-numeric)</a:t>
                      </a:r>
                      <a:br>
                        <a:rPr lang="en-US" sz="1000" u="none" strike="noStrike">
                          <a:effectLst/>
                        </a:rPr>
                      </a:br>
                      <a:r>
                        <a:rPr lang="en-US" sz="1000" u="none" strike="noStrike">
                          <a:effectLst/>
                        </a:rPr>
                        <a:t>END</a:t>
                      </a:r>
                      <a:endParaRPr lang="en-US"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1"/>
                  </a:ext>
                </a:extLst>
              </a:tr>
              <a:tr h="1461063">
                <a:tc>
                  <a:txBody>
                    <a:bodyPr/>
                    <a:lstStyle/>
                    <a:p>
                      <a:pPr algn="l" fontAlgn="ctr"/>
                      <a:r>
                        <a:rPr lang="en-US" sz="1000" b="1" u="none" strike="noStrike" dirty="0">
                          <a:effectLst/>
                        </a:rPr>
                        <a:t>ISDIGIT</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check the content to see whether</a:t>
                      </a:r>
                      <a:br>
                        <a:rPr lang="en-US" sz="1000" u="none" strike="noStrike" dirty="0">
                          <a:effectLst/>
                        </a:rPr>
                      </a:br>
                      <a:r>
                        <a:rPr lang="en-US" sz="1000" u="none" strike="noStrike" dirty="0">
                          <a:effectLst/>
                        </a:rPr>
                        <a:t>all characters are numbers or not</a:t>
                      </a:r>
                      <a:endParaRPr lang="en-US"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DATA.VAL = ‘ABC123’</a:t>
                      </a:r>
                      <a:br>
                        <a:rPr lang="en-US" sz="1000" u="none" strike="noStrike" dirty="0">
                          <a:effectLst/>
                        </a:rPr>
                      </a:br>
                      <a:r>
                        <a:rPr lang="en-US" sz="1000" u="none" strike="noStrike" dirty="0">
                          <a:effectLst/>
                        </a:rPr>
                        <a:t>IF (ISDIGIT(DATA.VAL)) THEN</a:t>
                      </a:r>
                      <a:br>
                        <a:rPr lang="en-US" sz="1000" u="none" strike="noStrike" dirty="0">
                          <a:effectLst/>
                        </a:rPr>
                      </a:br>
                      <a:r>
                        <a:rPr lang="en-US" sz="1000" u="none" strike="noStrike" dirty="0">
                          <a:effectLst/>
                        </a:rPr>
                        <a:t>(logic if all characters are digits)</a:t>
                      </a:r>
                      <a:br>
                        <a:rPr lang="en-US" sz="1000" u="none" strike="noStrike" dirty="0">
                          <a:effectLst/>
                        </a:rPr>
                      </a:br>
                      <a:r>
                        <a:rPr lang="en-US" sz="1000" u="none" strike="noStrike" dirty="0">
                          <a:effectLst/>
                        </a:rPr>
                        <a:t>END ELSE</a:t>
                      </a:r>
                      <a:br>
                        <a:rPr lang="en-US" sz="1000" u="none" strike="noStrike" dirty="0">
                          <a:effectLst/>
                        </a:rPr>
                      </a:br>
                      <a:r>
                        <a:rPr lang="en-US" sz="1000" u="none" strike="noStrike" dirty="0">
                          <a:effectLst/>
                        </a:rPr>
                        <a:t>(logic if not all characters are digits)</a:t>
                      </a:r>
                      <a:br>
                        <a:rPr lang="en-US" sz="1000" u="none" strike="noStrike" dirty="0">
                          <a:effectLst/>
                        </a:rPr>
                      </a:br>
                      <a:r>
                        <a:rPr lang="en-US" sz="1000" u="none" strike="noStrike" dirty="0">
                          <a:effectLst/>
                        </a:rPr>
                        <a:t>END</a:t>
                      </a:r>
                      <a:endParaRPr lang="en-US"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2"/>
                  </a:ext>
                </a:extLst>
              </a:tr>
              <a:tr h="487021">
                <a:tc>
                  <a:txBody>
                    <a:bodyPr/>
                    <a:lstStyle/>
                    <a:p>
                      <a:pPr algn="l" fontAlgn="ctr"/>
                      <a:r>
                        <a:rPr lang="en-US" sz="1000" b="1" u="none" strike="noStrike" dirty="0">
                          <a:effectLst/>
                        </a:rPr>
                        <a:t>LEN</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a:effectLst/>
                        </a:rPr>
                        <a:t>calculate the length of string</a:t>
                      </a:r>
                      <a:endParaRPr lang="en-US" sz="1000" b="0" i="0" u="none" strike="noStrike">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DATA.VAL = ‘ABCDEF’</a:t>
                      </a:r>
                      <a:br>
                        <a:rPr lang="en-US" sz="1000" u="none" strike="noStrike" dirty="0">
                          <a:effectLst/>
                        </a:rPr>
                      </a:br>
                      <a:r>
                        <a:rPr lang="en-US" sz="1000" u="none" strike="noStrike" dirty="0">
                          <a:effectLst/>
                        </a:rPr>
                        <a:t>DATA.VAL.LEN = LEN(DATA.VAL) -&gt; return 6</a:t>
                      </a:r>
                      <a:endParaRPr lang="en-US"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3"/>
                  </a:ext>
                </a:extLst>
              </a:tr>
              <a:tr h="730532">
                <a:tc>
                  <a:txBody>
                    <a:bodyPr/>
                    <a:lstStyle/>
                    <a:p>
                      <a:pPr algn="l" fontAlgn="ctr"/>
                      <a:r>
                        <a:rPr lang="en-US" sz="1000" b="1" u="none" strike="noStrike" dirty="0">
                          <a:effectLst/>
                        </a:rPr>
                        <a:t>MOD</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a:effectLst/>
                        </a:rPr>
                        <a:t>calculate the remainder</a:t>
                      </a:r>
                      <a:endParaRPr lang="en-US" sz="1000" b="0" i="0" u="none" strike="noStrike">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DATA.VAL = 100</a:t>
                      </a:r>
                      <a:br>
                        <a:rPr lang="en-US" sz="1000" u="none" strike="noStrike" dirty="0">
                          <a:effectLst/>
                        </a:rPr>
                      </a:br>
                      <a:r>
                        <a:rPr lang="en-US" sz="1000" u="none" strike="noStrike" dirty="0">
                          <a:effectLst/>
                        </a:rPr>
                        <a:t>DATA.DIVD = 5</a:t>
                      </a:r>
                      <a:br>
                        <a:rPr lang="en-US" sz="1000" u="none" strike="noStrike" dirty="0">
                          <a:effectLst/>
                        </a:rPr>
                      </a:br>
                      <a:r>
                        <a:rPr lang="en-US" sz="1000" u="none" strike="noStrike" dirty="0">
                          <a:effectLst/>
                        </a:rPr>
                        <a:t>DATA.RMD = MOD(DATA.VAL,DATA.DIVD) -&gt; return 1</a:t>
                      </a:r>
                      <a:endParaRPr lang="en-US"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4"/>
                  </a:ext>
                </a:extLst>
              </a:tr>
              <a:tr h="487021">
                <a:tc>
                  <a:txBody>
                    <a:bodyPr/>
                    <a:lstStyle/>
                    <a:p>
                      <a:pPr algn="l" fontAlgn="ctr"/>
                      <a:r>
                        <a:rPr lang="en-US" sz="1000" b="1" u="none" strike="noStrike" dirty="0">
                          <a:effectLst/>
                        </a:rPr>
                        <a:t>SORT</a:t>
                      </a:r>
                      <a:endParaRPr lang="en-US" sz="1000" b="1" i="0" u="none" strike="noStrike" dirty="0">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a:effectLst/>
                        </a:rPr>
                        <a:t>sort the dynamic array by</a:t>
                      </a:r>
                      <a:br>
                        <a:rPr lang="en-US" sz="1000" u="none" strike="noStrike">
                          <a:effectLst/>
                        </a:rPr>
                      </a:br>
                      <a:r>
                        <a:rPr lang="en-US" sz="1000" u="none" strike="noStrike">
                          <a:effectLst/>
                        </a:rPr>
                        <a:t>ascending order</a:t>
                      </a:r>
                      <a:endParaRPr lang="en-US" sz="1000" b="0" i="0" u="none" strike="noStrike">
                        <a:solidFill>
                          <a:srgbClr val="000000"/>
                        </a:solidFill>
                        <a:effectLst/>
                        <a:latin typeface="Calibri" panose="020F0502020204030204" pitchFamily="34" charset="0"/>
                      </a:endParaRPr>
                    </a:p>
                  </a:txBody>
                  <a:tcPr marL="8703" marR="8703" marT="8703" marB="0" anchor="ctr"/>
                </a:tc>
                <a:tc>
                  <a:txBody>
                    <a:bodyPr/>
                    <a:lstStyle/>
                    <a:p>
                      <a:pPr algn="l" fontAlgn="ctr"/>
                      <a:r>
                        <a:rPr lang="en-US" sz="1000" u="none" strike="noStrike" dirty="0">
                          <a:effectLst/>
                        </a:rPr>
                        <a:t>DATA.VAL = ‘03’:FM:’01’:FM:’02’</a:t>
                      </a:r>
                      <a:br>
                        <a:rPr lang="en-US" sz="1000" u="none" strike="noStrike" dirty="0">
                          <a:effectLst/>
                        </a:rPr>
                      </a:br>
                      <a:r>
                        <a:rPr lang="en-US" sz="1000" u="none" strike="noStrike" dirty="0">
                          <a:effectLst/>
                        </a:rPr>
                        <a:t>DATA.VAL = SORT(DATA.VAL) -&gt; ‘01’:FM:’02’:FM:’03’</a:t>
                      </a:r>
                      <a:endParaRPr lang="en-US"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2869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9643"/>
          </a:xfrm>
        </p:spPr>
        <p:txBody>
          <a:bodyPr>
            <a:normAutofit/>
          </a:bodyPr>
          <a:lstStyle/>
          <a:p>
            <a:pPr algn="r"/>
            <a:r>
              <a:rPr lang="en-US" sz="3200" b="1" dirty="0"/>
              <a:t>Fundamental T24 Code </a:t>
            </a:r>
            <a:r>
              <a:rPr lang="en-US" sz="3200" b="1" dirty="0" smtClean="0"/>
              <a:t>Concept(Cont.)</a:t>
            </a:r>
            <a:endParaRPr lang="en-US" sz="3200" dirty="0"/>
          </a:p>
        </p:txBody>
      </p:sp>
      <p:sp>
        <p:nvSpPr>
          <p:cNvPr id="5" name="Rectangle 4"/>
          <p:cNvSpPr/>
          <p:nvPr/>
        </p:nvSpPr>
        <p:spPr>
          <a:xfrm>
            <a:off x="97500" y="772293"/>
            <a:ext cx="4169699" cy="369332"/>
          </a:xfrm>
          <a:prstGeom prst="rect">
            <a:avLst/>
          </a:prstGeom>
        </p:spPr>
        <p:txBody>
          <a:bodyPr wrap="square">
            <a:spAutoFit/>
          </a:bodyPr>
          <a:lstStyle/>
          <a:p>
            <a:r>
              <a:rPr lang="en-US" dirty="0"/>
              <a:t>D. T24 Code Function Introduction</a:t>
            </a:r>
          </a:p>
        </p:txBody>
      </p:sp>
      <p:graphicFrame>
        <p:nvGraphicFramePr>
          <p:cNvPr id="6" name="Table 5"/>
          <p:cNvGraphicFramePr>
            <a:graphicFrameLocks noGrp="1"/>
          </p:cNvGraphicFramePr>
          <p:nvPr>
            <p:extLst>
              <p:ext uri="{D42A27DB-BD31-4B8C-83A1-F6EECF244321}">
                <p14:modId xmlns:p14="http://schemas.microsoft.com/office/powerpoint/2010/main" val="3234728802"/>
              </p:ext>
            </p:extLst>
          </p:nvPr>
        </p:nvGraphicFramePr>
        <p:xfrm>
          <a:off x="131806" y="1164275"/>
          <a:ext cx="11747157" cy="5541324"/>
        </p:xfrm>
        <a:graphic>
          <a:graphicData uri="http://schemas.openxmlformats.org/drawingml/2006/table">
            <a:tbl>
              <a:tblPr>
                <a:tableStyleId>{5C22544A-7EE6-4342-B048-85BDC9FD1C3A}</a:tableStyleId>
              </a:tblPr>
              <a:tblGrid>
                <a:gridCol w="1739946">
                  <a:extLst>
                    <a:ext uri="{9D8B030D-6E8A-4147-A177-3AD203B41FA5}">
                      <a16:colId xmlns:a16="http://schemas.microsoft.com/office/drawing/2014/main" val="20000"/>
                    </a:ext>
                  </a:extLst>
                </a:gridCol>
                <a:gridCol w="3063432">
                  <a:extLst>
                    <a:ext uri="{9D8B030D-6E8A-4147-A177-3AD203B41FA5}">
                      <a16:colId xmlns:a16="http://schemas.microsoft.com/office/drawing/2014/main" val="20001"/>
                    </a:ext>
                  </a:extLst>
                </a:gridCol>
                <a:gridCol w="6943779">
                  <a:extLst>
                    <a:ext uri="{9D8B030D-6E8A-4147-A177-3AD203B41FA5}">
                      <a16:colId xmlns:a16="http://schemas.microsoft.com/office/drawing/2014/main" val="20002"/>
                    </a:ext>
                  </a:extLst>
                </a:gridCol>
              </a:tblGrid>
              <a:tr h="536257">
                <a:tc>
                  <a:txBody>
                    <a:bodyPr/>
                    <a:lstStyle/>
                    <a:p>
                      <a:pPr algn="l" fontAlgn="ctr"/>
                      <a:r>
                        <a:rPr lang="en-US" sz="1000" b="1" u="none" strike="noStrike" dirty="0">
                          <a:effectLst/>
                        </a:rPr>
                        <a:t>OPF</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open the TAFC data file</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FN.ACCT = 'F.ACCOUNT'</a:t>
                      </a:r>
                      <a:br>
                        <a:rPr lang="en-US" sz="1000" u="none" strike="noStrike">
                          <a:effectLst/>
                        </a:rPr>
                      </a:br>
                      <a:r>
                        <a:rPr lang="en-US" sz="1000" u="none" strike="noStrike">
                          <a:effectLst/>
                        </a:rPr>
                        <a:t>F.ACCT = ''</a:t>
                      </a:r>
                      <a:br>
                        <a:rPr lang="en-US" sz="1000" u="none" strike="noStrike">
                          <a:effectLst/>
                        </a:rPr>
                      </a:br>
                      <a:r>
                        <a:rPr lang="en-US" sz="1000" u="none" strike="noStrike">
                          <a:effectLst/>
                        </a:rPr>
                        <a:t>CALL OPF(FN.ACCT,F.ACCT)</a:t>
                      </a:r>
                      <a:endParaRPr lang="en-US" sz="1000" b="0" i="0" u="none" strike="noStrike">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0"/>
                  </a:ext>
                </a:extLst>
              </a:tr>
              <a:tr h="178753">
                <a:tc>
                  <a:txBody>
                    <a:bodyPr/>
                    <a:lstStyle/>
                    <a:p>
                      <a:pPr algn="l" fontAlgn="ctr"/>
                      <a:r>
                        <a:rPr lang="en-US" sz="1000" b="1" u="none" strike="noStrike" dirty="0">
                          <a:effectLst/>
                        </a:rPr>
                        <a:t>F.READ</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read data from TAFC data file</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CALL F.READ(FN.ACCT,ACCT.ID,ACCT.REC,F.ACCT,IO.ERR)</a:t>
                      </a:r>
                      <a:endParaRPr lang="en-US" sz="1000" b="0" i="0" u="none" strike="noStrike">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1"/>
                  </a:ext>
                </a:extLst>
              </a:tr>
              <a:tr h="178753">
                <a:tc>
                  <a:txBody>
                    <a:bodyPr/>
                    <a:lstStyle/>
                    <a:p>
                      <a:pPr algn="l" fontAlgn="ctr"/>
                      <a:r>
                        <a:rPr lang="en-US" sz="1000" b="1" u="none" strike="noStrike" dirty="0">
                          <a:effectLst/>
                        </a:rPr>
                        <a:t>F.WRITE</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write data to TAFC data file</a:t>
                      </a:r>
                      <a:endParaRPr lang="en-US" sz="1000" b="0"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CALL F.WRITE(FN.ACCT,ACCT.ID,ACCT.REC)</a:t>
                      </a:r>
                      <a:endParaRPr lang="en-US" sz="1000" b="0" i="0" u="none" strike="noStrike">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2"/>
                  </a:ext>
                </a:extLst>
              </a:tr>
              <a:tr h="536257">
                <a:tc>
                  <a:txBody>
                    <a:bodyPr/>
                    <a:lstStyle/>
                    <a:p>
                      <a:pPr algn="l" fontAlgn="ctr"/>
                      <a:r>
                        <a:rPr lang="en-US" sz="1000" b="1" u="none" strike="noStrike" dirty="0">
                          <a:effectLst/>
                        </a:rPr>
                        <a:t>F.DELETE</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delete the record from file/table</a:t>
                      </a:r>
                      <a:endParaRPr lang="en-US" sz="1000" b="0"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CALL F.DELETE(FN.CUST,CUST.ID)</a:t>
                      </a:r>
                      <a:br>
                        <a:rPr lang="en-US" sz="1000" u="none" strike="noStrike">
                          <a:effectLst/>
                        </a:rPr>
                      </a:br>
                      <a:r>
                        <a:rPr lang="en-US" sz="1000" u="none" strike="noStrike">
                          <a:effectLst/>
                        </a:rPr>
                        <a:t>FN.CUST = file name</a:t>
                      </a:r>
                      <a:br>
                        <a:rPr lang="en-US" sz="1000" u="none" strike="noStrike">
                          <a:effectLst/>
                        </a:rPr>
                      </a:br>
                      <a:r>
                        <a:rPr lang="en-US" sz="1000" u="none" strike="noStrike">
                          <a:effectLst/>
                        </a:rPr>
                        <a:t>CUST.ID = file record @ID</a:t>
                      </a:r>
                      <a:endParaRPr lang="en-US" sz="1000" b="0" i="0" u="none" strike="noStrike">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3"/>
                  </a:ext>
                </a:extLst>
              </a:tr>
              <a:tr h="893762">
                <a:tc>
                  <a:txBody>
                    <a:bodyPr/>
                    <a:lstStyle/>
                    <a:p>
                      <a:pPr algn="l" fontAlgn="ctr"/>
                      <a:r>
                        <a:rPr lang="en-US" sz="1000" b="1" u="none" strike="noStrike" dirty="0">
                          <a:effectLst/>
                        </a:rPr>
                        <a:t>EB.READLIST</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issue the select command and get</a:t>
                      </a:r>
                      <a:br>
                        <a:rPr lang="en-US" sz="1000" u="none" strike="noStrike" dirty="0">
                          <a:effectLst/>
                        </a:rPr>
                      </a:br>
                      <a:r>
                        <a:rPr lang="en-US" sz="1000" u="none" strike="noStrike" dirty="0">
                          <a:effectLst/>
                        </a:rPr>
                        <a:t>the return @ID list</a:t>
                      </a:r>
                      <a:endParaRPr lang="en-US" sz="1000" b="0"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SEL.CMD = ‘SELECT FBNK.CUSTOMER’</a:t>
                      </a:r>
                      <a:br>
                        <a:rPr lang="en-US" sz="1000" u="none" strike="noStrike">
                          <a:effectLst/>
                        </a:rPr>
                      </a:br>
                      <a:r>
                        <a:rPr lang="en-US" sz="1000" u="none" strike="noStrike">
                          <a:effectLst/>
                        </a:rPr>
                        <a:t>SEL.LIST = ‘’</a:t>
                      </a:r>
                      <a:br>
                        <a:rPr lang="en-US" sz="1000" u="none" strike="noStrike">
                          <a:effectLst/>
                        </a:rPr>
                      </a:br>
                      <a:r>
                        <a:rPr lang="en-US" sz="1000" u="none" strike="noStrike">
                          <a:effectLst/>
                        </a:rPr>
                        <a:t>SEL.CNT = ‘’</a:t>
                      </a:r>
                      <a:br>
                        <a:rPr lang="en-US" sz="1000" u="none" strike="noStrike">
                          <a:effectLst/>
                        </a:rPr>
                      </a:br>
                      <a:r>
                        <a:rPr lang="en-US" sz="1000" u="none" strike="noStrike">
                          <a:effectLst/>
                        </a:rPr>
                        <a:t>SEL.ERR = ‘’</a:t>
                      </a:r>
                      <a:br>
                        <a:rPr lang="en-US" sz="1000" u="none" strike="noStrike">
                          <a:effectLst/>
                        </a:rPr>
                      </a:br>
                      <a:r>
                        <a:rPr lang="en-US" sz="1000" u="none" strike="noStrike">
                          <a:effectLst/>
                        </a:rPr>
                        <a:t>CALL EB.READLIST(SEL.CMD,SEL.LIST,’’,SEL.CNT,SEL.ERR)</a:t>
                      </a:r>
                      <a:endParaRPr lang="en-US" sz="1000" b="0" i="0" u="none" strike="noStrike">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4"/>
                  </a:ext>
                </a:extLst>
              </a:tr>
              <a:tr h="357504">
                <a:tc>
                  <a:txBody>
                    <a:bodyPr/>
                    <a:lstStyle/>
                    <a:p>
                      <a:pPr algn="l" fontAlgn="ctr"/>
                      <a:r>
                        <a:rPr lang="en-US" sz="1000" b="1" u="none" strike="noStrike" dirty="0">
                          <a:effectLst/>
                        </a:rPr>
                        <a:t>BATCH.BUILD.LIST</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build the batch job processing list</a:t>
                      </a:r>
                      <a:endParaRPr lang="en-US" sz="1000" b="0"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SEL.LIST = ‘A’:FM:’B’:FM:’C’</a:t>
                      </a:r>
                      <a:br>
                        <a:rPr lang="en-US" sz="1000" u="none" strike="noStrike" dirty="0">
                          <a:effectLst/>
                        </a:rPr>
                      </a:br>
                      <a:r>
                        <a:rPr lang="en-US" sz="1000" u="none" strike="noStrike" dirty="0">
                          <a:effectLst/>
                        </a:rPr>
                        <a:t>CALL BATCH.BUILD.LIST(‘’,SEL.LIST)</a:t>
                      </a:r>
                      <a:endParaRPr lang="en-US" sz="1000" b="0" i="0" u="none" strike="noStrike" dirty="0">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5"/>
                  </a:ext>
                </a:extLst>
              </a:tr>
              <a:tr h="893762">
                <a:tc>
                  <a:txBody>
                    <a:bodyPr/>
                    <a:lstStyle/>
                    <a:p>
                      <a:pPr algn="l" fontAlgn="ctr"/>
                      <a:r>
                        <a:rPr lang="en-US" sz="1000" b="1" u="none" strike="noStrike" dirty="0">
                          <a:effectLst/>
                        </a:rPr>
                        <a:t>CDD</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calculate the date difference</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DATA.S = ‘20140101’</a:t>
                      </a:r>
                      <a:br>
                        <a:rPr lang="en-US" sz="1000" u="none" strike="noStrike" dirty="0">
                          <a:effectLst/>
                        </a:rPr>
                      </a:br>
                      <a:r>
                        <a:rPr lang="en-US" sz="1000" u="none" strike="noStrike" dirty="0">
                          <a:effectLst/>
                        </a:rPr>
                        <a:t>DATE.E = ‘20140913’</a:t>
                      </a:r>
                      <a:br>
                        <a:rPr lang="en-US" sz="1000" u="none" strike="noStrike" dirty="0">
                          <a:effectLst/>
                        </a:rPr>
                      </a:br>
                      <a:r>
                        <a:rPr lang="en-US" sz="1000" u="none" strike="noStrike" dirty="0">
                          <a:effectLst/>
                        </a:rPr>
                        <a:t>DATA.D = ‘C’ (calculate by calendar day, ‘W’ is used for working</a:t>
                      </a:r>
                      <a:br>
                        <a:rPr lang="en-US" sz="1000" u="none" strike="noStrike" dirty="0">
                          <a:effectLst/>
                        </a:rPr>
                      </a:br>
                      <a:r>
                        <a:rPr lang="en-US" sz="1000" u="none" strike="noStrike" dirty="0">
                          <a:effectLst/>
                        </a:rPr>
                        <a:t>date calculation)</a:t>
                      </a:r>
                      <a:br>
                        <a:rPr lang="en-US" sz="1000" u="none" strike="noStrike" dirty="0">
                          <a:effectLst/>
                        </a:rPr>
                      </a:br>
                      <a:r>
                        <a:rPr lang="en-US" sz="1000" u="none" strike="noStrike" dirty="0">
                          <a:effectLst/>
                        </a:rPr>
                        <a:t>CALL CDD(‘’,DATE.S,DATE.E,DATE.D)</a:t>
                      </a:r>
                      <a:endParaRPr lang="en-US" sz="1000" b="0" i="0" u="none" strike="noStrike" dirty="0">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6"/>
                  </a:ext>
                </a:extLst>
              </a:tr>
              <a:tr h="715010">
                <a:tc>
                  <a:txBody>
                    <a:bodyPr/>
                    <a:lstStyle/>
                    <a:p>
                      <a:pPr algn="l" fontAlgn="ctr"/>
                      <a:r>
                        <a:rPr lang="en-US" sz="1000" b="1" u="none" strike="noStrike" dirty="0">
                          <a:effectLst/>
                        </a:rPr>
                        <a:t>CDT</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calculate the target date by</a:t>
                      </a:r>
                      <a:br>
                        <a:rPr lang="en-US" sz="1000" u="none" strike="noStrike">
                          <a:effectLst/>
                        </a:rPr>
                      </a:br>
                      <a:r>
                        <a:rPr lang="en-US" sz="1000" u="none" strike="noStrike">
                          <a:effectLst/>
                        </a:rPr>
                        <a:t>argument</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DATE.S = ‘20140101’</a:t>
                      </a:r>
                      <a:br>
                        <a:rPr lang="en-US" sz="1000" u="none" strike="noStrike" dirty="0">
                          <a:effectLst/>
                        </a:rPr>
                      </a:br>
                      <a:r>
                        <a:rPr lang="en-US" sz="1000" u="none" strike="noStrike" dirty="0">
                          <a:effectLst/>
                        </a:rPr>
                        <a:t>DATE.E = ‘+2W’ (‘-2C’ is used for calculating the 2 calendar day ahead) </a:t>
                      </a:r>
                      <a:br>
                        <a:rPr lang="en-US" sz="1000" u="none" strike="noStrike" dirty="0">
                          <a:effectLst/>
                        </a:rPr>
                      </a:br>
                      <a:r>
                        <a:rPr lang="en-US" sz="1000" u="none" strike="noStrike" dirty="0">
                          <a:effectLst/>
                        </a:rPr>
                        <a:t>CALL CDT(‘’,DATE.S,DATE.E)</a:t>
                      </a:r>
                      <a:br>
                        <a:rPr lang="en-US" sz="1000" u="none" strike="noStrike" dirty="0">
                          <a:effectLst/>
                        </a:rPr>
                      </a:br>
                      <a:r>
                        <a:rPr lang="en-US" sz="1000" u="none" strike="noStrike" dirty="0">
                          <a:effectLst/>
                        </a:rPr>
                        <a:t>DATE.E will be returned as the date 2 working day after DATE.S</a:t>
                      </a:r>
                      <a:endParaRPr lang="en-US" sz="1000" b="0" i="0" u="none" strike="noStrike" dirty="0">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7"/>
                  </a:ext>
                </a:extLst>
              </a:tr>
              <a:tr h="893762">
                <a:tc>
                  <a:txBody>
                    <a:bodyPr/>
                    <a:lstStyle/>
                    <a:p>
                      <a:pPr algn="l" fontAlgn="ctr"/>
                      <a:r>
                        <a:rPr lang="en-US" sz="1000" b="1" u="none" strike="noStrike" dirty="0">
                          <a:effectLst/>
                        </a:rPr>
                        <a:t>CALENDAR.DAY</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calculate the target date by</a:t>
                      </a:r>
                      <a:br>
                        <a:rPr lang="en-US" sz="1000" u="none" strike="noStrike">
                          <a:effectLst/>
                        </a:rPr>
                      </a:br>
                      <a:r>
                        <a:rPr lang="en-US" sz="1000" u="none" strike="noStrike">
                          <a:effectLst/>
                        </a:rPr>
                        <a:t>argument</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DATE.S = ‘20140101’</a:t>
                      </a:r>
                      <a:br>
                        <a:rPr lang="en-US" sz="1000" u="none" strike="noStrike" dirty="0">
                          <a:effectLst/>
                        </a:rPr>
                      </a:br>
                      <a:r>
                        <a:rPr lang="en-US" sz="1000" u="none" strike="noStrike" dirty="0">
                          <a:effectLst/>
                        </a:rPr>
                        <a:t>DATE.D = ‘+’ (‘-‘ is used for calculating the date before DATE.S)</a:t>
                      </a:r>
                      <a:br>
                        <a:rPr lang="en-US" sz="1000" u="none" strike="noStrike" dirty="0">
                          <a:effectLst/>
                        </a:rPr>
                      </a:br>
                      <a:r>
                        <a:rPr lang="en-US" sz="1000" u="none" strike="noStrike" dirty="0">
                          <a:effectLst/>
                        </a:rPr>
                        <a:t>TU.DATE.E = ‘2M’</a:t>
                      </a:r>
                      <a:br>
                        <a:rPr lang="en-US" sz="1000" u="none" strike="noStrike" dirty="0">
                          <a:effectLst/>
                        </a:rPr>
                      </a:br>
                      <a:r>
                        <a:rPr lang="en-US" sz="1000" u="none" strike="noStrike" dirty="0">
                          <a:effectLst/>
                        </a:rPr>
                        <a:t>CALL CALENDAR.DAY(DATE.S,DATE.D,DATE.E)</a:t>
                      </a:r>
                      <a:br>
                        <a:rPr lang="en-US" sz="1000" u="none" strike="noStrike" dirty="0">
                          <a:effectLst/>
                        </a:rPr>
                      </a:br>
                      <a:r>
                        <a:rPr lang="en-US" sz="1000" u="none" strike="noStrike" dirty="0">
                          <a:effectLst/>
                        </a:rPr>
                        <a:t>DATE.E = the day 2 months after the DATE.S</a:t>
                      </a:r>
                      <a:endParaRPr lang="en-US" sz="1000" b="0" i="0" u="none" strike="noStrike" dirty="0">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8"/>
                  </a:ext>
                </a:extLst>
              </a:tr>
              <a:tr h="357504">
                <a:tc>
                  <a:txBody>
                    <a:bodyPr/>
                    <a:lstStyle/>
                    <a:p>
                      <a:pPr algn="l" fontAlgn="ctr"/>
                      <a:r>
                        <a:rPr lang="en-US" sz="1000" b="1" u="none" strike="noStrike" dirty="0">
                          <a:effectLst/>
                        </a:rPr>
                        <a:t>LOAD.COMPANY</a:t>
                      </a:r>
                      <a:endParaRPr lang="en-US" sz="1000" b="1" i="0" u="none" strike="noStrike" dirty="0">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a:effectLst/>
                        </a:rPr>
                        <a:t>to change company in the routine</a:t>
                      </a:r>
                      <a:endParaRPr lang="en-US" sz="1000" b="0" i="0" u="none" strike="noStrike">
                        <a:solidFill>
                          <a:srgbClr val="000000"/>
                        </a:solidFill>
                        <a:effectLst/>
                        <a:latin typeface="Calibri" panose="020F0502020204030204" pitchFamily="34" charset="0"/>
                      </a:endParaRPr>
                    </a:p>
                  </a:txBody>
                  <a:tcPr marL="7018" marR="7018" marT="7018" marB="0" anchor="ctr"/>
                </a:tc>
                <a:tc>
                  <a:txBody>
                    <a:bodyPr/>
                    <a:lstStyle/>
                    <a:p>
                      <a:pPr algn="l" fontAlgn="ctr"/>
                      <a:r>
                        <a:rPr lang="en-US" sz="1000" u="none" strike="noStrike" dirty="0">
                          <a:effectLst/>
                        </a:rPr>
                        <a:t>CO.CODE.PROC = ‘KH0010190’</a:t>
                      </a:r>
                      <a:br>
                        <a:rPr lang="en-US" sz="1000" u="none" strike="noStrike" dirty="0">
                          <a:effectLst/>
                        </a:rPr>
                      </a:br>
                      <a:r>
                        <a:rPr lang="en-US" sz="1000" u="none" strike="noStrike" dirty="0">
                          <a:effectLst/>
                        </a:rPr>
                        <a:t>CALL LOAD.COMPANY(CO.CODE.PROC)</a:t>
                      </a:r>
                      <a:endParaRPr lang="en-US" sz="1000" b="0" i="0" u="none" strike="noStrike" dirty="0">
                        <a:solidFill>
                          <a:srgbClr val="000000"/>
                        </a:solidFill>
                        <a:effectLst/>
                        <a:latin typeface="Calibri" panose="020F0502020204030204" pitchFamily="34" charset="0"/>
                      </a:endParaRPr>
                    </a:p>
                  </a:txBody>
                  <a:tcPr marL="7018" marR="7018" marT="7018"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13066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3741"/>
          </a:xfrm>
        </p:spPr>
        <p:txBody>
          <a:bodyPr>
            <a:normAutofit/>
          </a:bodyPr>
          <a:lstStyle/>
          <a:p>
            <a:pPr algn="r">
              <a:lnSpc>
                <a:spcPct val="107000"/>
              </a:lnSpc>
              <a:spcAft>
                <a:spcPts val="0"/>
              </a:spcAft>
            </a:pPr>
            <a:r>
              <a:rPr lang="en-US" sz="3200" b="1" dirty="0"/>
              <a:t>Enquiry Customization</a:t>
            </a:r>
            <a:endParaRPr lang="en-US" sz="3200" b="1" dirty="0">
              <a:latin typeface="Calibri" panose="020F0502020204030204" pitchFamily="34" charset="0"/>
              <a:ea typeface="Calibri" panose="020F0502020204030204" pitchFamily="34" charset="0"/>
              <a:cs typeface="DaunPenh" panose="02000500000000020004" pitchFamily="2" charset="0"/>
            </a:endParaRPr>
          </a:p>
        </p:txBody>
      </p:sp>
      <p:sp>
        <p:nvSpPr>
          <p:cNvPr id="3" name="Content Placeholder 2"/>
          <p:cNvSpPr>
            <a:spLocks noGrp="1"/>
          </p:cNvSpPr>
          <p:nvPr>
            <p:ph idx="1"/>
          </p:nvPr>
        </p:nvSpPr>
        <p:spPr>
          <a:xfrm>
            <a:off x="0" y="683741"/>
            <a:ext cx="3214816" cy="480970"/>
          </a:xfrm>
        </p:spPr>
        <p:txBody>
          <a:bodyPr/>
          <a:lstStyle/>
          <a:p>
            <a:pPr marL="0" indent="0">
              <a:buNone/>
            </a:pPr>
            <a:r>
              <a:rPr lang="en-US" dirty="0"/>
              <a:t>A. Enquiry Definition</a:t>
            </a:r>
          </a:p>
        </p:txBody>
      </p:sp>
      <p:sp>
        <p:nvSpPr>
          <p:cNvPr id="5" name="Content Placeholder 2"/>
          <p:cNvSpPr txBox="1">
            <a:spLocks/>
          </p:cNvSpPr>
          <p:nvPr/>
        </p:nvSpPr>
        <p:spPr>
          <a:xfrm>
            <a:off x="0" y="1197662"/>
            <a:ext cx="12010768" cy="548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smtClean="0"/>
          </a:p>
          <a:p>
            <a:r>
              <a:rPr lang="en-US" sz="1400" dirty="0" smtClean="0"/>
              <a:t>Major </a:t>
            </a:r>
            <a:r>
              <a:rPr lang="en-US" sz="1400" dirty="0"/>
              <a:t>Enquiry Types</a:t>
            </a:r>
          </a:p>
          <a:p>
            <a:pPr marL="0" indent="0">
              <a:buNone/>
            </a:pPr>
            <a:r>
              <a:rPr lang="en-US" sz="1400" dirty="0" smtClean="0"/>
              <a:t>      A</a:t>
            </a:r>
            <a:r>
              <a:rPr lang="en-US" sz="1400" dirty="0"/>
              <a:t>. Standard Enquiry</a:t>
            </a:r>
          </a:p>
          <a:p>
            <a:pPr marL="0" indent="0">
              <a:buNone/>
            </a:pPr>
            <a:r>
              <a:rPr lang="en-US" sz="1400" dirty="0" smtClean="0"/>
              <a:t>           The </a:t>
            </a:r>
            <a:r>
              <a:rPr lang="en-US" sz="1400" dirty="0"/>
              <a:t>criteria of the standard enquiry are listed below.</a:t>
            </a:r>
          </a:p>
          <a:p>
            <a:pPr marL="0" indent="0">
              <a:buNone/>
            </a:pPr>
            <a:r>
              <a:rPr lang="en-US" sz="1400" dirty="0" smtClean="0"/>
              <a:t>           1</a:t>
            </a:r>
            <a:r>
              <a:rPr lang="en-US" sz="1400" dirty="0"/>
              <a:t>. Three is a main data source – T24 data table</a:t>
            </a:r>
          </a:p>
          <a:p>
            <a:pPr marL="0" indent="0">
              <a:buNone/>
            </a:pPr>
            <a:r>
              <a:rPr lang="en-US" sz="1400" dirty="0" smtClean="0"/>
              <a:t>           2</a:t>
            </a:r>
            <a:r>
              <a:rPr lang="en-US" sz="1400" dirty="0"/>
              <a:t>. The enquiry selection conditions are the fields from the main T24 data table</a:t>
            </a:r>
          </a:p>
          <a:p>
            <a:pPr marL="0" indent="0">
              <a:buNone/>
            </a:pPr>
            <a:r>
              <a:rPr lang="en-US" sz="1400" dirty="0" smtClean="0"/>
              <a:t>           3</a:t>
            </a:r>
            <a:r>
              <a:rPr lang="en-US" sz="1400" dirty="0"/>
              <a:t>. All other related fields could be retrieved by the @ID or fields in the main T24 data </a:t>
            </a:r>
            <a:r>
              <a:rPr lang="en-US" sz="1400" dirty="0" smtClean="0"/>
              <a:t>table</a:t>
            </a:r>
          </a:p>
          <a:p>
            <a:pPr marL="0" indent="0">
              <a:buNone/>
            </a:pPr>
            <a:endParaRPr lang="en-US" sz="1400" dirty="0"/>
          </a:p>
          <a:p>
            <a:pPr marL="0" indent="0">
              <a:buNone/>
            </a:pPr>
            <a:r>
              <a:rPr lang="en-US" sz="1400" dirty="0" smtClean="0"/>
              <a:t>       B</a:t>
            </a:r>
            <a:r>
              <a:rPr lang="en-US" sz="1400" dirty="0"/>
              <a:t>. NOFILE Enquiry</a:t>
            </a:r>
          </a:p>
          <a:p>
            <a:pPr marL="0" indent="0">
              <a:buNone/>
            </a:pPr>
            <a:r>
              <a:rPr lang="en-US" sz="1400" dirty="0" smtClean="0"/>
              <a:t>           The </a:t>
            </a:r>
            <a:r>
              <a:rPr lang="en-US" sz="1400" dirty="0"/>
              <a:t>criteria of the standard enquiry are listed below.</a:t>
            </a:r>
          </a:p>
          <a:p>
            <a:pPr marL="0" indent="0">
              <a:buNone/>
            </a:pPr>
            <a:r>
              <a:rPr lang="en-US" sz="1400" dirty="0" smtClean="0"/>
              <a:t>           1</a:t>
            </a:r>
            <a:r>
              <a:rPr lang="en-US" sz="1400" dirty="0"/>
              <a:t>. It is not possible to have a single T24 data table as the main data source.</a:t>
            </a:r>
          </a:p>
          <a:p>
            <a:pPr marL="0" indent="0">
              <a:buNone/>
            </a:pPr>
            <a:r>
              <a:rPr lang="en-US" sz="1400" dirty="0" smtClean="0"/>
              <a:t>            2</a:t>
            </a:r>
            <a:r>
              <a:rPr lang="en-US" sz="1400" dirty="0"/>
              <a:t>. The @ID of the main source table is not possible to get by a straight SELECT command from the @ID or fields</a:t>
            </a:r>
          </a:p>
        </p:txBody>
      </p:sp>
    </p:spTree>
    <p:extLst>
      <p:ext uri="{BB962C8B-B14F-4D97-AF65-F5344CB8AC3E}">
        <p14:creationId xmlns:p14="http://schemas.microsoft.com/office/powerpoint/2010/main" val="2189746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50789"/>
          </a:xfrm>
        </p:spPr>
        <p:txBody>
          <a:bodyPr>
            <a:normAutofit/>
          </a:bodyPr>
          <a:lstStyle/>
          <a:p>
            <a:pPr algn="r"/>
            <a:r>
              <a:rPr lang="en-US" sz="3200" b="1" dirty="0"/>
              <a:t>Enquiry </a:t>
            </a:r>
            <a:r>
              <a:rPr lang="en-US" sz="3200" b="1" dirty="0" smtClean="0"/>
              <a:t>Customization (Cont.)</a:t>
            </a:r>
            <a:endParaRPr lang="en-US" sz="3200" dirty="0"/>
          </a:p>
        </p:txBody>
      </p:sp>
      <p:sp>
        <p:nvSpPr>
          <p:cNvPr id="3" name="Content Placeholder 2"/>
          <p:cNvSpPr>
            <a:spLocks noGrp="1"/>
          </p:cNvSpPr>
          <p:nvPr>
            <p:ph idx="1"/>
          </p:nvPr>
        </p:nvSpPr>
        <p:spPr>
          <a:xfrm>
            <a:off x="-1" y="746468"/>
            <a:ext cx="12117859" cy="5975608"/>
          </a:xfrm>
        </p:spPr>
        <p:txBody>
          <a:bodyPr/>
          <a:lstStyle/>
          <a:p>
            <a:pPr marL="0" indent="0">
              <a:buNone/>
            </a:pPr>
            <a:r>
              <a:rPr lang="en-US" dirty="0"/>
              <a:t>• Enquiry Design </a:t>
            </a:r>
            <a:r>
              <a:rPr lang="en-US" dirty="0" smtClean="0"/>
              <a:t>Procedure</a:t>
            </a:r>
          </a:p>
          <a:p>
            <a:pPr marL="0" indent="0">
              <a:buNone/>
            </a:pPr>
            <a:r>
              <a:rPr lang="en-US" sz="2000" dirty="0" smtClean="0"/>
              <a:t>     A. </a:t>
            </a:r>
            <a:r>
              <a:rPr lang="en-US" sz="2000" dirty="0"/>
              <a:t>STANDARD </a:t>
            </a:r>
            <a:r>
              <a:rPr lang="en-US" sz="2000" dirty="0" smtClean="0"/>
              <a:t>ENQUIRY</a:t>
            </a:r>
          </a:p>
          <a:p>
            <a:pPr marL="0" indent="0">
              <a:buNone/>
            </a:pPr>
            <a:r>
              <a:rPr lang="en-US" sz="2000" dirty="0" smtClean="0"/>
              <a:t>         1</a:t>
            </a:r>
            <a:r>
              <a:rPr lang="en-US" sz="2000" dirty="0"/>
              <a:t>. Define the ENQUIRY @</a:t>
            </a:r>
            <a:r>
              <a:rPr lang="en-US" sz="2000" dirty="0" smtClean="0"/>
              <a:t>ID</a:t>
            </a:r>
          </a:p>
          <a:p>
            <a:pPr marL="0" indent="0">
              <a:buNone/>
            </a:pPr>
            <a:endParaRPr lang="en-US" sz="2000" dirty="0" smtClean="0"/>
          </a:p>
          <a:p>
            <a:pPr marL="0" indent="0">
              <a:buNone/>
            </a:pPr>
            <a:endParaRPr lang="en-US" sz="2000" dirty="0"/>
          </a:p>
          <a:p>
            <a:pPr marL="0" indent="0">
              <a:buNone/>
            </a:pPr>
            <a:r>
              <a:rPr lang="en-US" sz="2000" dirty="0" smtClean="0"/>
              <a:t>         2</a:t>
            </a:r>
            <a:r>
              <a:rPr lang="en-US" sz="2000" dirty="0"/>
              <a:t>. Choose a T24 data table as the main data source and define it in the ENQUIRY table</a:t>
            </a:r>
            <a:endParaRPr lang="en-US" sz="2000" dirty="0" smtClean="0"/>
          </a:p>
          <a:p>
            <a:pPr marL="0" indent="0">
              <a:buNone/>
            </a:pPr>
            <a:r>
              <a:rPr lang="en-US" sz="2000" dirty="0"/>
              <a:t> </a:t>
            </a:r>
            <a:r>
              <a:rPr lang="en-US" sz="2000" dirty="0" smtClean="0"/>
              <a:t>        </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          </a:t>
            </a:r>
            <a:endParaRPr lang="en-US" sz="2000" dirty="0"/>
          </a:p>
        </p:txBody>
      </p:sp>
      <p:pic>
        <p:nvPicPr>
          <p:cNvPr id="4" name="Picture 3"/>
          <p:cNvPicPr>
            <a:picLocks noChangeAspect="1"/>
          </p:cNvPicPr>
          <p:nvPr/>
        </p:nvPicPr>
        <p:blipFill>
          <a:blip r:embed="rId2"/>
          <a:stretch>
            <a:fillRect/>
          </a:stretch>
        </p:blipFill>
        <p:spPr>
          <a:xfrm>
            <a:off x="895543" y="2284495"/>
            <a:ext cx="5085714" cy="542857"/>
          </a:xfrm>
          <a:prstGeom prst="rect">
            <a:avLst/>
          </a:prstGeom>
        </p:spPr>
      </p:pic>
      <p:pic>
        <p:nvPicPr>
          <p:cNvPr id="5" name="Picture 4"/>
          <p:cNvPicPr>
            <a:picLocks noChangeAspect="1"/>
          </p:cNvPicPr>
          <p:nvPr/>
        </p:nvPicPr>
        <p:blipFill>
          <a:blip r:embed="rId3"/>
          <a:stretch>
            <a:fillRect/>
          </a:stretch>
        </p:blipFill>
        <p:spPr>
          <a:xfrm>
            <a:off x="895543" y="3382657"/>
            <a:ext cx="8440940" cy="2342640"/>
          </a:xfrm>
          <a:prstGeom prst="rect">
            <a:avLst/>
          </a:prstGeom>
        </p:spPr>
      </p:pic>
    </p:spTree>
    <p:extLst>
      <p:ext uri="{BB962C8B-B14F-4D97-AF65-F5344CB8AC3E}">
        <p14:creationId xmlns:p14="http://schemas.microsoft.com/office/powerpoint/2010/main" val="371754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44843"/>
          </a:xfrm>
        </p:spPr>
        <p:txBody>
          <a:bodyPr>
            <a:normAutofit fontScale="90000"/>
          </a:bodyPr>
          <a:lstStyle/>
          <a:p>
            <a:pPr algn="r"/>
            <a:r>
              <a:rPr lang="en-US" sz="3200" b="1" dirty="0"/>
              <a:t>Enquiry Customization </a:t>
            </a:r>
            <a:r>
              <a:rPr lang="en-US" sz="3200" b="1" dirty="0" smtClean="0"/>
              <a:t>(Cont.)</a:t>
            </a:r>
            <a:endParaRPr lang="en-US" sz="3200" dirty="0"/>
          </a:p>
        </p:txBody>
      </p:sp>
      <p:pic>
        <p:nvPicPr>
          <p:cNvPr id="4" name="Content Placeholder 3"/>
          <p:cNvPicPr>
            <a:picLocks noGrp="1" noChangeAspect="1"/>
          </p:cNvPicPr>
          <p:nvPr>
            <p:ph idx="1"/>
          </p:nvPr>
        </p:nvPicPr>
        <p:blipFill>
          <a:blip r:embed="rId2"/>
          <a:stretch>
            <a:fillRect/>
          </a:stretch>
        </p:blipFill>
        <p:spPr>
          <a:xfrm>
            <a:off x="829962" y="889686"/>
            <a:ext cx="7930496" cy="5058033"/>
          </a:xfrm>
          <a:prstGeom prst="rect">
            <a:avLst/>
          </a:prstGeom>
        </p:spPr>
      </p:pic>
      <p:sp>
        <p:nvSpPr>
          <p:cNvPr id="5" name="Rectangle 4"/>
          <p:cNvSpPr/>
          <p:nvPr/>
        </p:nvSpPr>
        <p:spPr>
          <a:xfrm>
            <a:off x="715678" y="444843"/>
            <a:ext cx="10563981" cy="369332"/>
          </a:xfrm>
          <a:prstGeom prst="rect">
            <a:avLst/>
          </a:prstGeom>
        </p:spPr>
        <p:txBody>
          <a:bodyPr wrap="square">
            <a:spAutoFit/>
          </a:bodyPr>
          <a:lstStyle/>
          <a:p>
            <a:r>
              <a:rPr lang="en-US" dirty="0"/>
              <a:t>3. Decide the SELECTION CONDITION fields from the main T24 data table</a:t>
            </a:r>
          </a:p>
        </p:txBody>
      </p:sp>
    </p:spTree>
    <p:extLst>
      <p:ext uri="{BB962C8B-B14F-4D97-AF65-F5344CB8AC3E}">
        <p14:creationId xmlns:p14="http://schemas.microsoft.com/office/powerpoint/2010/main" val="3805350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84886"/>
          </a:xfrm>
        </p:spPr>
        <p:txBody>
          <a:bodyPr>
            <a:normAutofit/>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96795" y="664089"/>
            <a:ext cx="12029302" cy="6115651"/>
          </a:xfrm>
        </p:spPr>
        <p:txBody>
          <a:bodyPr>
            <a:normAutofit/>
          </a:bodyPr>
          <a:lstStyle/>
          <a:p>
            <a:pPr marL="0" indent="0">
              <a:buNone/>
            </a:pPr>
            <a:r>
              <a:rPr lang="en-US" sz="2000" dirty="0" smtClean="0"/>
              <a:t>    4. </a:t>
            </a:r>
            <a:r>
              <a:rPr lang="en-US" sz="2000" dirty="0"/>
              <a:t>Set up the required </a:t>
            </a:r>
            <a:r>
              <a:rPr lang="en-US" sz="2000" dirty="0" smtClean="0"/>
              <a:t>ENQUIRY </a:t>
            </a:r>
            <a:r>
              <a:rPr lang="en-US" sz="2000" dirty="0"/>
              <a:t>field for displaying the data on the </a:t>
            </a:r>
            <a:r>
              <a:rPr lang="en-US" sz="2000" dirty="0" smtClean="0"/>
              <a:t>screen</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    5</a:t>
            </a:r>
            <a:r>
              <a:rPr lang="en-US" sz="2000" dirty="0"/>
              <a:t>. Test the basic standard ENQUIRY</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p:pic>
        <p:nvPicPr>
          <p:cNvPr id="6" name="Picture 5"/>
          <p:cNvPicPr>
            <a:picLocks noChangeAspect="1"/>
          </p:cNvPicPr>
          <p:nvPr/>
        </p:nvPicPr>
        <p:blipFill>
          <a:blip r:embed="rId2"/>
          <a:stretch>
            <a:fillRect/>
          </a:stretch>
        </p:blipFill>
        <p:spPr>
          <a:xfrm>
            <a:off x="675502" y="1013949"/>
            <a:ext cx="7365345" cy="4731621"/>
          </a:xfrm>
          <a:prstGeom prst="rect">
            <a:avLst/>
          </a:prstGeom>
        </p:spPr>
      </p:pic>
      <p:pic>
        <p:nvPicPr>
          <p:cNvPr id="7" name="Picture 6"/>
          <p:cNvPicPr>
            <a:picLocks noChangeAspect="1"/>
          </p:cNvPicPr>
          <p:nvPr/>
        </p:nvPicPr>
        <p:blipFill>
          <a:blip r:embed="rId3"/>
          <a:stretch>
            <a:fillRect/>
          </a:stretch>
        </p:blipFill>
        <p:spPr>
          <a:xfrm>
            <a:off x="675502" y="6186906"/>
            <a:ext cx="3228571" cy="514286"/>
          </a:xfrm>
          <a:prstGeom prst="rect">
            <a:avLst/>
          </a:prstGeom>
        </p:spPr>
      </p:pic>
    </p:spTree>
    <p:extLst>
      <p:ext uri="{BB962C8B-B14F-4D97-AF65-F5344CB8AC3E}">
        <p14:creationId xmlns:p14="http://schemas.microsoft.com/office/powerpoint/2010/main" val="2935126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60173"/>
          </a:xfrm>
        </p:spPr>
        <p:txBody>
          <a:bodyPr>
            <a:normAutofit/>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1" y="560172"/>
            <a:ext cx="12134335" cy="6297827"/>
          </a:xfrm>
        </p:spPr>
        <p:txBody>
          <a:bodyPr/>
          <a:lstStyle/>
          <a:p>
            <a:pPr marL="0" indent="0">
              <a:buNone/>
            </a:pPr>
            <a:r>
              <a:rPr lang="en-US" dirty="0"/>
              <a:t> </a:t>
            </a:r>
          </a:p>
        </p:txBody>
      </p:sp>
      <p:pic>
        <p:nvPicPr>
          <p:cNvPr id="8" name="Picture 7"/>
          <p:cNvPicPr>
            <a:picLocks noChangeAspect="1"/>
          </p:cNvPicPr>
          <p:nvPr/>
        </p:nvPicPr>
        <p:blipFill>
          <a:blip r:embed="rId2"/>
          <a:stretch>
            <a:fillRect/>
          </a:stretch>
        </p:blipFill>
        <p:spPr>
          <a:xfrm>
            <a:off x="460803" y="205943"/>
            <a:ext cx="5396300" cy="6593813"/>
          </a:xfrm>
          <a:prstGeom prst="rect">
            <a:avLst/>
          </a:prstGeom>
        </p:spPr>
      </p:pic>
    </p:spTree>
    <p:extLst>
      <p:ext uri="{BB962C8B-B14F-4D97-AF65-F5344CB8AC3E}">
        <p14:creationId xmlns:p14="http://schemas.microsoft.com/office/powerpoint/2010/main" val="417967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615736"/>
              </p:ext>
            </p:extLst>
          </p:nvPr>
        </p:nvGraphicFramePr>
        <p:xfrm>
          <a:off x="461319" y="873210"/>
          <a:ext cx="10626812" cy="5313405"/>
        </p:xfrm>
        <a:graphic>
          <a:graphicData uri="http://schemas.openxmlformats.org/drawingml/2006/table">
            <a:tbl>
              <a:tblPr firstRow="1" firstCol="1" bandRow="1">
                <a:tableStyleId>{5C22544A-7EE6-4342-B048-85BDC9FD1C3A}</a:tableStyleId>
              </a:tblPr>
              <a:tblGrid>
                <a:gridCol w="507045">
                  <a:extLst>
                    <a:ext uri="{9D8B030D-6E8A-4147-A177-3AD203B41FA5}">
                      <a16:colId xmlns:a16="http://schemas.microsoft.com/office/drawing/2014/main" val="20000"/>
                    </a:ext>
                  </a:extLst>
                </a:gridCol>
                <a:gridCol w="3274663">
                  <a:extLst>
                    <a:ext uri="{9D8B030D-6E8A-4147-A177-3AD203B41FA5}">
                      <a16:colId xmlns:a16="http://schemas.microsoft.com/office/drawing/2014/main" val="20001"/>
                    </a:ext>
                  </a:extLst>
                </a:gridCol>
                <a:gridCol w="4035231">
                  <a:extLst>
                    <a:ext uri="{9D8B030D-6E8A-4147-A177-3AD203B41FA5}">
                      <a16:colId xmlns:a16="http://schemas.microsoft.com/office/drawing/2014/main" val="20002"/>
                    </a:ext>
                  </a:extLst>
                </a:gridCol>
                <a:gridCol w="1542262">
                  <a:extLst>
                    <a:ext uri="{9D8B030D-6E8A-4147-A177-3AD203B41FA5}">
                      <a16:colId xmlns:a16="http://schemas.microsoft.com/office/drawing/2014/main" val="20003"/>
                    </a:ext>
                  </a:extLst>
                </a:gridCol>
                <a:gridCol w="1267611">
                  <a:extLst>
                    <a:ext uri="{9D8B030D-6E8A-4147-A177-3AD203B41FA5}">
                      <a16:colId xmlns:a16="http://schemas.microsoft.com/office/drawing/2014/main" val="20004"/>
                    </a:ext>
                  </a:extLst>
                </a:gridCol>
              </a:tblGrid>
              <a:tr h="358006">
                <a:tc>
                  <a:txBody>
                    <a:bodyPr/>
                    <a:lstStyle/>
                    <a:p>
                      <a:pPr>
                        <a:lnSpc>
                          <a:spcPct val="107000"/>
                        </a:lnSpc>
                        <a:spcAft>
                          <a:spcPts val="0"/>
                        </a:spcAft>
                      </a:pPr>
                      <a:r>
                        <a:rPr lang="en-US" sz="1100" dirty="0">
                          <a:effectLst/>
                        </a:rPr>
                        <a:t>No</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dirty="0">
                          <a:effectLst/>
                        </a:rPr>
                        <a:t>Course</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a:effectLst/>
                        </a:rPr>
                        <a:t>Time</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a:effectLst/>
                        </a:rPr>
                        <a:t>Total Time</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extLst>
                  <a:ext uri="{0D108BD9-81ED-4DB2-BD59-A6C34878D82A}">
                    <a16:rowId xmlns:a16="http://schemas.microsoft.com/office/drawing/2014/main" val="10000"/>
                  </a:ext>
                </a:extLst>
              </a:tr>
              <a:tr h="1432023">
                <a:tc>
                  <a:txBody>
                    <a:bodyPr/>
                    <a:lstStyle/>
                    <a:p>
                      <a:pPr algn="r">
                        <a:lnSpc>
                          <a:spcPct val="107000"/>
                        </a:lnSpc>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gn="l">
                        <a:lnSpc>
                          <a:spcPct val="107000"/>
                        </a:lnSpc>
                        <a:spcAft>
                          <a:spcPts val="0"/>
                        </a:spcAft>
                      </a:pPr>
                      <a:r>
                        <a:rPr lang="en-US" sz="1100" dirty="0">
                          <a:effectLst/>
                        </a:rPr>
                        <a:t>Fundamental T24 Code Concept</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gn="l">
                        <a:lnSpc>
                          <a:spcPct val="107000"/>
                        </a:lnSpc>
                        <a:spcAft>
                          <a:spcPts val="0"/>
                        </a:spcAft>
                      </a:pPr>
                      <a:r>
                        <a:rPr lang="en-US" sz="1100" dirty="0">
                          <a:effectLst/>
                        </a:rPr>
                        <a:t>A</a:t>
                      </a:r>
                      <a:r>
                        <a:rPr lang="en-US" sz="1100" dirty="0" smtClean="0">
                          <a:effectLst/>
                        </a:rPr>
                        <a:t>. </a:t>
                      </a:r>
                      <a:r>
                        <a:rPr lang="en-US" sz="1100" dirty="0">
                          <a:effectLst/>
                        </a:rPr>
                        <a:t>T24 Code Convention</a:t>
                      </a:r>
                      <a:br>
                        <a:rPr lang="en-US" sz="1100" dirty="0">
                          <a:effectLst/>
                        </a:rPr>
                      </a:br>
                      <a:r>
                        <a:rPr lang="en-US" sz="1100" dirty="0" smtClean="0">
                          <a:effectLst/>
                        </a:rPr>
                        <a:t>B. </a:t>
                      </a:r>
                      <a:r>
                        <a:rPr lang="en-US" sz="1100" dirty="0">
                          <a:effectLst/>
                        </a:rPr>
                        <a:t>Variable Data Structure</a:t>
                      </a:r>
                      <a:br>
                        <a:rPr lang="en-US" sz="1100" dirty="0">
                          <a:effectLst/>
                        </a:rPr>
                      </a:br>
                      <a:r>
                        <a:rPr lang="en-US" sz="1100" dirty="0" smtClean="0">
                          <a:effectLst/>
                        </a:rPr>
                        <a:t>C. </a:t>
                      </a:r>
                      <a:r>
                        <a:rPr lang="en-US" sz="1100" dirty="0" err="1">
                          <a:effectLst/>
                        </a:rPr>
                        <a:t>Jbasic</a:t>
                      </a:r>
                      <a:r>
                        <a:rPr lang="en-US" sz="1100" dirty="0">
                          <a:effectLst/>
                        </a:rPr>
                        <a:t> Code Introduction</a:t>
                      </a:r>
                      <a:br>
                        <a:rPr lang="en-US" sz="1100" dirty="0">
                          <a:effectLst/>
                        </a:rPr>
                      </a:br>
                      <a:r>
                        <a:rPr lang="en-US" sz="1100" dirty="0" smtClean="0">
                          <a:effectLst/>
                        </a:rPr>
                        <a:t>D. </a:t>
                      </a:r>
                      <a:r>
                        <a:rPr lang="en-US" sz="1100" dirty="0">
                          <a:effectLst/>
                        </a:rPr>
                        <a:t>T24 Code Function Introduction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gn="l">
                        <a:lnSpc>
                          <a:spcPct val="107000"/>
                        </a:lnSpc>
                        <a:spcAft>
                          <a:spcPts val="0"/>
                        </a:spcAft>
                      </a:pPr>
                      <a:r>
                        <a:rPr lang="en-US" sz="1100">
                          <a:effectLst/>
                        </a:rPr>
                        <a:t>a. 1 hours</a:t>
                      </a:r>
                      <a:br>
                        <a:rPr lang="en-US" sz="1100">
                          <a:effectLst/>
                        </a:rPr>
                      </a:br>
                      <a:r>
                        <a:rPr lang="en-US" sz="1100">
                          <a:effectLst/>
                        </a:rPr>
                        <a:t>b. 1 hour</a:t>
                      </a:r>
                      <a:br>
                        <a:rPr lang="en-US" sz="1100">
                          <a:effectLst/>
                        </a:rPr>
                      </a:br>
                      <a:r>
                        <a:rPr lang="en-US" sz="1100">
                          <a:effectLst/>
                        </a:rPr>
                        <a:t>c. 6 hours</a:t>
                      </a:r>
                      <a:br>
                        <a:rPr lang="en-US" sz="1100">
                          <a:effectLst/>
                        </a:rPr>
                      </a:br>
                      <a:r>
                        <a:rPr lang="en-US" sz="1100">
                          <a:effectLst/>
                        </a:rPr>
                        <a:t>d. 3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gn="l">
                        <a:lnSpc>
                          <a:spcPct val="107000"/>
                        </a:lnSpc>
                        <a:spcAft>
                          <a:spcPts val="0"/>
                        </a:spcAft>
                      </a:pPr>
                      <a:r>
                        <a:rPr lang="en-US" sz="1100" dirty="0">
                          <a:effectLst/>
                        </a:rPr>
                        <a:t>11 hours</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1"/>
                  </a:ext>
                </a:extLst>
              </a:tr>
              <a:tr h="1074018">
                <a:tc>
                  <a:txBody>
                    <a:bodyPr/>
                    <a:lstStyle/>
                    <a:p>
                      <a:pPr algn="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Enquiry Customization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a:t>
                      </a:r>
                      <a:r>
                        <a:rPr lang="en-US" sz="1100" dirty="0" smtClean="0">
                          <a:effectLst/>
                        </a:rPr>
                        <a:t>. </a:t>
                      </a:r>
                      <a:r>
                        <a:rPr lang="en-US" sz="1100" dirty="0">
                          <a:effectLst/>
                        </a:rPr>
                        <a:t>Enquiry Definition</a:t>
                      </a:r>
                      <a:br>
                        <a:rPr lang="en-US" sz="1100" dirty="0">
                          <a:effectLst/>
                        </a:rPr>
                      </a:br>
                      <a:r>
                        <a:rPr lang="en-US" sz="1100" dirty="0" smtClean="0">
                          <a:effectLst/>
                        </a:rPr>
                        <a:t>B. </a:t>
                      </a:r>
                      <a:r>
                        <a:rPr lang="en-US" sz="1100" dirty="0">
                          <a:effectLst/>
                        </a:rPr>
                        <a:t>Enquiry Routine</a:t>
                      </a:r>
                      <a:br>
                        <a:rPr lang="en-US" sz="1100" dirty="0">
                          <a:effectLst/>
                        </a:rPr>
                      </a:br>
                      <a:r>
                        <a:rPr lang="en-US" sz="1100" dirty="0" smtClean="0">
                          <a:effectLst/>
                        </a:rPr>
                        <a:t>C. </a:t>
                      </a:r>
                      <a:r>
                        <a:rPr lang="en-US" sz="1100" dirty="0">
                          <a:effectLst/>
                        </a:rPr>
                        <a:t>Enquiry Routine in Browser</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a:effectLst/>
                        </a:rPr>
                        <a:t>a. 1 hour</a:t>
                      </a:r>
                      <a:br>
                        <a:rPr lang="en-US" sz="1100">
                          <a:effectLst/>
                        </a:rPr>
                      </a:br>
                      <a:r>
                        <a:rPr lang="en-US" sz="1100">
                          <a:effectLst/>
                        </a:rPr>
                        <a:t>b. 2 hours</a:t>
                      </a:r>
                      <a:br>
                        <a:rPr lang="en-US" sz="1100">
                          <a:effectLst/>
                        </a:rPr>
                      </a:br>
                      <a:r>
                        <a:rPr lang="en-US" sz="1100">
                          <a:effectLst/>
                        </a:rPr>
                        <a:t>c. 2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a:effectLst/>
                        </a:rPr>
                        <a:t>5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2"/>
                  </a:ext>
                </a:extLst>
              </a:tr>
              <a:tr h="1074018">
                <a:tc>
                  <a:txBody>
                    <a:bodyPr/>
                    <a:lstStyle/>
                    <a:p>
                      <a:pPr algn="r">
                        <a:lnSpc>
                          <a:spcPct val="107000"/>
                        </a:lnSpc>
                        <a:spcAft>
                          <a:spcPts val="0"/>
                        </a:spcAft>
                      </a:pPr>
                      <a:r>
                        <a:rPr lang="en-US" sz="1100">
                          <a:effectLst/>
                        </a:rPr>
                        <a:t>3</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dirty="0">
                          <a:effectLst/>
                        </a:rPr>
                        <a:t>Batch Job Customization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a:t>
                      </a:r>
                      <a:r>
                        <a:rPr lang="en-US" sz="1100" dirty="0" smtClean="0">
                          <a:effectLst/>
                        </a:rPr>
                        <a:t>. </a:t>
                      </a:r>
                      <a:r>
                        <a:rPr lang="en-US" sz="1100" dirty="0">
                          <a:effectLst/>
                        </a:rPr>
                        <a:t>Single Thread batch job Introduction</a:t>
                      </a:r>
                      <a:br>
                        <a:rPr lang="en-US" sz="1100" dirty="0">
                          <a:effectLst/>
                        </a:rPr>
                      </a:br>
                      <a:r>
                        <a:rPr lang="en-US" sz="1100" dirty="0" smtClean="0">
                          <a:effectLst/>
                        </a:rPr>
                        <a:t>B. </a:t>
                      </a:r>
                      <a:r>
                        <a:rPr lang="en-US" sz="1100" dirty="0">
                          <a:effectLst/>
                        </a:rPr>
                        <a:t>Basic rule for batch job coding </a:t>
                      </a:r>
                      <a:br>
                        <a:rPr lang="en-US" sz="1100" dirty="0">
                          <a:effectLst/>
                        </a:rPr>
                      </a:br>
                      <a:r>
                        <a:rPr lang="en-US" sz="1100" dirty="0" smtClean="0">
                          <a:effectLst/>
                        </a:rPr>
                        <a:t>C. </a:t>
                      </a:r>
                      <a:r>
                        <a:rPr lang="en-US" sz="1100" dirty="0">
                          <a:effectLst/>
                        </a:rPr>
                        <a:t>Multi Thread batch job Introduction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a:effectLst/>
                        </a:rPr>
                        <a:t>a. 3 hours</a:t>
                      </a:r>
                      <a:br>
                        <a:rPr lang="en-US" sz="1100">
                          <a:effectLst/>
                        </a:rPr>
                      </a:br>
                      <a:r>
                        <a:rPr lang="en-US" sz="1100">
                          <a:effectLst/>
                        </a:rPr>
                        <a:t>b. 2 hours</a:t>
                      </a:r>
                      <a:br>
                        <a:rPr lang="en-US" sz="1100">
                          <a:effectLst/>
                        </a:rPr>
                      </a:br>
                      <a:r>
                        <a:rPr lang="en-US" sz="1100">
                          <a:effectLst/>
                        </a:rPr>
                        <a:t>c. 4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9 hours</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3"/>
                  </a:ext>
                </a:extLst>
              </a:tr>
              <a:tr h="358006">
                <a:tc>
                  <a:txBody>
                    <a:bodyPr/>
                    <a:lstStyle/>
                    <a:p>
                      <a:pPr algn="r">
                        <a:lnSpc>
                          <a:spcPct val="107000"/>
                        </a:lnSpc>
                        <a:spcAft>
                          <a:spcPts val="0"/>
                        </a:spcAft>
                      </a:pPr>
                      <a:r>
                        <a:rPr lang="en-US" sz="1100">
                          <a:effectLst/>
                        </a:rPr>
                        <a:t>4</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dirty="0">
                          <a:effectLst/>
                        </a:rPr>
                        <a:t>T24 System Configuration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a:t>
                      </a:r>
                      <a:r>
                        <a:rPr lang="en-US" sz="1100" dirty="0" smtClean="0">
                          <a:effectLst/>
                        </a:rPr>
                        <a:t>. </a:t>
                      </a:r>
                      <a:r>
                        <a:rPr lang="en-US" sz="1100" dirty="0">
                          <a:effectLst/>
                        </a:rPr>
                        <a:t>Basic system </a:t>
                      </a:r>
                      <a:r>
                        <a:rPr lang="en-US" sz="1100" dirty="0" err="1">
                          <a:effectLst/>
                        </a:rPr>
                        <a:t>concat</a:t>
                      </a:r>
                      <a:r>
                        <a:rPr lang="en-US" sz="1100" dirty="0">
                          <a:effectLst/>
                        </a:rPr>
                        <a:t> file </a:t>
                      </a:r>
                      <a:r>
                        <a:rPr lang="en-US" sz="1100" dirty="0" smtClean="0">
                          <a:effectLst/>
                        </a:rPr>
                        <a:t>introduction</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 2 hours</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a:effectLst/>
                        </a:rPr>
                        <a:t>2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4"/>
                  </a:ext>
                </a:extLst>
              </a:tr>
              <a:tr h="659328">
                <a:tc>
                  <a:txBody>
                    <a:bodyPr/>
                    <a:lstStyle/>
                    <a:p>
                      <a:pPr algn="r">
                        <a:lnSpc>
                          <a:spcPct val="107000"/>
                        </a:lnSpc>
                        <a:spcAft>
                          <a:spcPts val="0"/>
                        </a:spcAft>
                      </a:pPr>
                      <a:r>
                        <a:rPr lang="en-US" sz="1100">
                          <a:effectLst/>
                        </a:rPr>
                        <a:t>5</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b"/>
                </a:tc>
                <a:tc>
                  <a:txBody>
                    <a:bodyPr/>
                    <a:lstStyle/>
                    <a:p>
                      <a:pPr>
                        <a:lnSpc>
                          <a:spcPct val="107000"/>
                        </a:lnSpc>
                        <a:spcAft>
                          <a:spcPts val="0"/>
                        </a:spcAft>
                      </a:pPr>
                      <a:r>
                        <a:rPr lang="en-US" sz="1100" dirty="0">
                          <a:effectLst/>
                        </a:rPr>
                        <a:t>Open Financial Service (OFS), develop API</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a:t>
                      </a:r>
                      <a:r>
                        <a:rPr lang="en-US" sz="1100" dirty="0" smtClean="0">
                          <a:effectLst/>
                        </a:rPr>
                        <a:t>.OFS </a:t>
                      </a:r>
                      <a:r>
                        <a:rPr lang="en-US" sz="1100" dirty="0">
                          <a:effectLst/>
                        </a:rPr>
                        <a:t>Introduction and Structure</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a. 2 hours</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a:effectLst/>
                        </a:rPr>
                        <a:t>2 hours</a:t>
                      </a:r>
                      <a:endParaRPr lang="en-US" sz="110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5"/>
                  </a:ext>
                </a:extLst>
              </a:tr>
              <a:tr h="358006">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ctr"/>
                </a:tc>
                <a:tc>
                  <a:txBody>
                    <a:bodyPr/>
                    <a:lstStyle/>
                    <a:p>
                      <a:pPr>
                        <a:lnSpc>
                          <a:spcPct val="107000"/>
                        </a:lnSpc>
                      </a:pPr>
                      <a:endParaRPr lang="en-US" sz="1100">
                        <a:effectLst/>
                        <a:latin typeface="Calibri" panose="020F0502020204030204" pitchFamily="34" charset="0"/>
                      </a:endParaRPr>
                    </a:p>
                  </a:txBody>
                  <a:tcPr marL="68580" marR="68580" marT="0" marB="0" anchor="ctr"/>
                </a:tc>
                <a:tc>
                  <a:txBody>
                    <a:bodyPr/>
                    <a:lstStyle/>
                    <a:p>
                      <a:pPr>
                        <a:lnSpc>
                          <a:spcPct val="107000"/>
                        </a:lnSpc>
                        <a:spcAft>
                          <a:spcPts val="0"/>
                        </a:spcAft>
                      </a:pPr>
                      <a:r>
                        <a:rPr lang="en-US" sz="1100" dirty="0">
                          <a:effectLst/>
                        </a:rPr>
                        <a:t>Total Time :</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tc>
                  <a:txBody>
                    <a:bodyPr/>
                    <a:lstStyle/>
                    <a:p>
                      <a:pPr>
                        <a:lnSpc>
                          <a:spcPct val="107000"/>
                        </a:lnSpc>
                        <a:spcAft>
                          <a:spcPts val="0"/>
                        </a:spcAft>
                      </a:pPr>
                      <a:r>
                        <a:rPr lang="en-US" sz="1100" dirty="0">
                          <a:effectLst/>
                        </a:rPr>
                        <a:t>29 hours</a:t>
                      </a:r>
                      <a:endParaRPr lang="en-US" sz="1100" dirty="0">
                        <a:effectLst/>
                        <a:latin typeface="Calibri" panose="020F0502020204030204" pitchFamily="34" charset="0"/>
                        <a:ea typeface="Calibri" panose="020F0502020204030204" pitchFamily="34" charset="0"/>
                        <a:cs typeface="DaunPenh" panose="02000500000000020004" pitchFamily="2" charset="0"/>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461319" y="492813"/>
            <a:ext cx="8484974" cy="56986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Agenda</a:t>
            </a:r>
            <a:r>
              <a:rPr lang="en-US" sz="1800" dirty="0" smtClean="0"/>
              <a:t/>
            </a:r>
            <a:br>
              <a:rPr lang="en-US" sz="1800" dirty="0" smtClean="0"/>
            </a:br>
            <a:endParaRPr lang="en-US" sz="1800" dirty="0"/>
          </a:p>
        </p:txBody>
      </p:sp>
    </p:spTree>
    <p:extLst>
      <p:ext uri="{BB962C8B-B14F-4D97-AF65-F5344CB8AC3E}">
        <p14:creationId xmlns:p14="http://schemas.microsoft.com/office/powerpoint/2010/main" val="2378446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53081"/>
          </a:xfrm>
        </p:spPr>
        <p:txBody>
          <a:bodyPr>
            <a:normAutofit fontScale="90000"/>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0" y="453081"/>
            <a:ext cx="12068432" cy="6326660"/>
          </a:xfrm>
        </p:spPr>
        <p:txBody>
          <a:bodyPr>
            <a:normAutofit/>
          </a:bodyPr>
          <a:lstStyle/>
          <a:p>
            <a:pPr marL="0" indent="0">
              <a:buNone/>
            </a:pPr>
            <a:r>
              <a:rPr lang="en-US" sz="2000" dirty="0"/>
              <a:t>b. The field </a:t>
            </a:r>
            <a:r>
              <a:rPr lang="en-US" sz="2000" dirty="0" smtClean="0"/>
              <a:t>definition </a:t>
            </a:r>
            <a:r>
              <a:rPr lang="en-US" sz="2000" dirty="0"/>
              <a:t>&amp; </a:t>
            </a:r>
            <a:r>
              <a:rPr lang="en-US" sz="2000" dirty="0" smtClean="0"/>
              <a:t>usage </a:t>
            </a:r>
            <a:r>
              <a:rPr lang="en-US" sz="2000" dirty="0"/>
              <a:t>on the </a:t>
            </a:r>
            <a:r>
              <a:rPr lang="en-US" sz="2000" dirty="0" smtClean="0"/>
              <a:t>ENQUIRY</a:t>
            </a:r>
          </a:p>
          <a:p>
            <a:pPr marL="0" indent="0">
              <a:buNone/>
            </a:pPr>
            <a:endParaRPr lang="en-US" sz="2000" dirty="0"/>
          </a:p>
        </p:txBody>
      </p:sp>
      <p:pic>
        <p:nvPicPr>
          <p:cNvPr id="4" name="Picture 3"/>
          <p:cNvPicPr>
            <a:picLocks noChangeAspect="1"/>
          </p:cNvPicPr>
          <p:nvPr/>
        </p:nvPicPr>
        <p:blipFill>
          <a:blip r:embed="rId2"/>
          <a:stretch>
            <a:fillRect/>
          </a:stretch>
        </p:blipFill>
        <p:spPr>
          <a:xfrm>
            <a:off x="296562" y="763913"/>
            <a:ext cx="9794790" cy="5882916"/>
          </a:xfrm>
          <a:prstGeom prst="rect">
            <a:avLst/>
          </a:prstGeom>
        </p:spPr>
      </p:pic>
    </p:spTree>
    <p:extLst>
      <p:ext uri="{BB962C8B-B14F-4D97-AF65-F5344CB8AC3E}">
        <p14:creationId xmlns:p14="http://schemas.microsoft.com/office/powerpoint/2010/main" val="2741354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600"/>
          </a:xfrm>
        </p:spPr>
        <p:txBody>
          <a:bodyPr>
            <a:normAutofit/>
          </a:bodyPr>
          <a:lstStyle/>
          <a:p>
            <a:pPr algn="r"/>
            <a:r>
              <a:rPr lang="en-US" sz="3200" b="1" dirty="0"/>
              <a:t>Enquiry Customization </a:t>
            </a:r>
            <a:r>
              <a:rPr lang="en-US" sz="3200" b="1" dirty="0" smtClean="0"/>
              <a:t>(Cont.)</a:t>
            </a:r>
            <a:endParaRPr lang="en-US" sz="3200" dirty="0"/>
          </a:p>
        </p:txBody>
      </p:sp>
      <p:pic>
        <p:nvPicPr>
          <p:cNvPr id="4" name="Content Placeholder 3"/>
          <p:cNvPicPr>
            <a:picLocks noGrp="1" noChangeAspect="1"/>
          </p:cNvPicPr>
          <p:nvPr>
            <p:ph idx="1"/>
          </p:nvPr>
        </p:nvPicPr>
        <p:blipFill>
          <a:blip r:embed="rId2"/>
          <a:stretch>
            <a:fillRect/>
          </a:stretch>
        </p:blipFill>
        <p:spPr>
          <a:xfrm>
            <a:off x="296562" y="609601"/>
            <a:ext cx="9246826" cy="6097752"/>
          </a:xfrm>
          <a:prstGeom prst="rect">
            <a:avLst/>
          </a:prstGeom>
        </p:spPr>
      </p:pic>
    </p:spTree>
    <p:extLst>
      <p:ext uri="{BB962C8B-B14F-4D97-AF65-F5344CB8AC3E}">
        <p14:creationId xmlns:p14="http://schemas.microsoft.com/office/powerpoint/2010/main" val="1305917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600"/>
          </a:xfrm>
        </p:spPr>
        <p:txBody>
          <a:bodyPr>
            <a:normAutofit/>
          </a:bodyPr>
          <a:lstStyle/>
          <a:p>
            <a:pPr algn="r"/>
            <a:r>
              <a:rPr lang="en-US" sz="3200" b="1" dirty="0"/>
              <a:t>Enquiry Customization </a:t>
            </a:r>
            <a:r>
              <a:rPr lang="en-US" sz="3200" b="1" dirty="0" smtClean="0"/>
              <a:t>(Cont.)</a:t>
            </a:r>
            <a:endParaRPr lang="en-US" sz="3200" dirty="0"/>
          </a:p>
        </p:txBody>
      </p:sp>
      <p:pic>
        <p:nvPicPr>
          <p:cNvPr id="4" name="Content Placeholder 3"/>
          <p:cNvPicPr>
            <a:picLocks noGrp="1" noChangeAspect="1"/>
          </p:cNvPicPr>
          <p:nvPr>
            <p:ph idx="1"/>
          </p:nvPr>
        </p:nvPicPr>
        <p:blipFill>
          <a:blip r:embed="rId2"/>
          <a:stretch>
            <a:fillRect/>
          </a:stretch>
        </p:blipFill>
        <p:spPr>
          <a:xfrm>
            <a:off x="327454" y="728964"/>
            <a:ext cx="10515600" cy="1700812"/>
          </a:xfrm>
          <a:prstGeom prst="rect">
            <a:avLst/>
          </a:prstGeom>
        </p:spPr>
      </p:pic>
    </p:spTree>
    <p:extLst>
      <p:ext uri="{BB962C8B-B14F-4D97-AF65-F5344CB8AC3E}">
        <p14:creationId xmlns:p14="http://schemas.microsoft.com/office/powerpoint/2010/main" val="3985205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3080"/>
          </a:xfrm>
        </p:spPr>
        <p:txBody>
          <a:bodyPr>
            <a:normAutofit fontScale="90000"/>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0" y="453081"/>
            <a:ext cx="12076670" cy="6310184"/>
          </a:xfrm>
        </p:spPr>
        <p:txBody>
          <a:bodyPr/>
          <a:lstStyle/>
          <a:p>
            <a:pPr marL="0" indent="0">
              <a:buNone/>
            </a:pPr>
            <a:r>
              <a:rPr lang="en-US" dirty="0"/>
              <a:t>B. NOFILE Enquiry</a:t>
            </a:r>
          </a:p>
          <a:p>
            <a:pPr marL="0" indent="0">
              <a:buNone/>
            </a:pPr>
            <a:r>
              <a:rPr lang="en-US" dirty="0" smtClean="0"/>
              <a:t>     1. Routine must return data set</a:t>
            </a:r>
          </a:p>
          <a:p>
            <a:pPr marL="0" indent="0">
              <a:buNone/>
            </a:pPr>
            <a:endParaRPr lang="en-US" dirty="0"/>
          </a:p>
        </p:txBody>
      </p:sp>
      <p:pic>
        <p:nvPicPr>
          <p:cNvPr id="4" name="Picture 3"/>
          <p:cNvPicPr>
            <a:picLocks noChangeAspect="1"/>
          </p:cNvPicPr>
          <p:nvPr/>
        </p:nvPicPr>
        <p:blipFill>
          <a:blip r:embed="rId2"/>
          <a:stretch>
            <a:fillRect/>
          </a:stretch>
        </p:blipFill>
        <p:spPr>
          <a:xfrm>
            <a:off x="5511113" y="906161"/>
            <a:ext cx="4481384" cy="5878340"/>
          </a:xfrm>
          <a:prstGeom prst="rect">
            <a:avLst/>
          </a:prstGeom>
        </p:spPr>
      </p:pic>
    </p:spTree>
    <p:extLst>
      <p:ext uri="{BB962C8B-B14F-4D97-AF65-F5344CB8AC3E}">
        <p14:creationId xmlns:p14="http://schemas.microsoft.com/office/powerpoint/2010/main" val="2325805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 y="0"/>
            <a:ext cx="12185822" cy="667265"/>
          </a:xfrm>
        </p:spPr>
        <p:txBody>
          <a:bodyPr>
            <a:normAutofit/>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80318" y="667264"/>
            <a:ext cx="12111681" cy="6190735"/>
          </a:xfrm>
        </p:spPr>
        <p:txBody>
          <a:bodyPr/>
          <a:lstStyle/>
          <a:p>
            <a:pPr marL="0" indent="0">
              <a:buNone/>
            </a:pPr>
            <a:r>
              <a:rPr lang="en-US" dirty="0" smtClean="0"/>
              <a:t>2. Define STANDARD.SELECTION</a:t>
            </a:r>
          </a:p>
          <a:p>
            <a:pPr marL="0" indent="0">
              <a:buNone/>
            </a:pPr>
            <a:r>
              <a:rPr lang="en-US" dirty="0" smtClean="0"/>
              <a:t>The @ID of </a:t>
            </a:r>
            <a:r>
              <a:rPr lang="en-US" dirty="0" err="1" smtClean="0"/>
              <a:t>Standard.selection</a:t>
            </a:r>
            <a:r>
              <a:rPr lang="en-US" dirty="0" smtClean="0"/>
              <a:t> must start from prefix: NOFILE.XXX</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79423" y="1784946"/>
            <a:ext cx="6066667" cy="619048"/>
          </a:xfrm>
          <a:prstGeom prst="rect">
            <a:avLst/>
          </a:prstGeom>
        </p:spPr>
      </p:pic>
      <p:pic>
        <p:nvPicPr>
          <p:cNvPr id="5" name="Picture 4"/>
          <p:cNvPicPr>
            <a:picLocks noChangeAspect="1"/>
          </p:cNvPicPr>
          <p:nvPr/>
        </p:nvPicPr>
        <p:blipFill>
          <a:blip r:embed="rId3"/>
          <a:stretch>
            <a:fillRect/>
          </a:stretch>
        </p:blipFill>
        <p:spPr>
          <a:xfrm>
            <a:off x="6345195" y="1581665"/>
            <a:ext cx="4754827" cy="5144459"/>
          </a:xfrm>
          <a:prstGeom prst="rect">
            <a:avLst/>
          </a:prstGeom>
        </p:spPr>
      </p:pic>
    </p:spTree>
    <p:extLst>
      <p:ext uri="{BB962C8B-B14F-4D97-AF65-F5344CB8AC3E}">
        <p14:creationId xmlns:p14="http://schemas.microsoft.com/office/powerpoint/2010/main" val="1681458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935"/>
          </a:xfrm>
        </p:spPr>
        <p:txBody>
          <a:bodyPr>
            <a:normAutofit/>
          </a:bodyPr>
          <a:lstStyle/>
          <a:p>
            <a:pPr algn="r"/>
            <a:r>
              <a:rPr lang="en-US" sz="3200" b="1" dirty="0"/>
              <a:t>Enquiry Customization </a:t>
            </a:r>
            <a:r>
              <a:rPr lang="en-US" sz="3200" b="1" dirty="0" smtClean="0"/>
              <a:t>(Cont.)</a:t>
            </a:r>
            <a:endParaRPr lang="en-US" sz="3200" dirty="0"/>
          </a:p>
        </p:txBody>
      </p:sp>
      <p:sp>
        <p:nvSpPr>
          <p:cNvPr id="3" name="Content Placeholder 2"/>
          <p:cNvSpPr>
            <a:spLocks noGrp="1"/>
          </p:cNvSpPr>
          <p:nvPr>
            <p:ph idx="1"/>
          </p:nvPr>
        </p:nvSpPr>
        <p:spPr>
          <a:xfrm>
            <a:off x="96794" y="551935"/>
            <a:ext cx="11979876" cy="6211330"/>
          </a:xfrm>
        </p:spPr>
        <p:txBody>
          <a:bodyPr/>
          <a:lstStyle/>
          <a:p>
            <a:pPr marL="0" indent="0">
              <a:buNone/>
            </a:pPr>
            <a:r>
              <a:rPr lang="en-US" dirty="0" smtClean="0"/>
              <a:t>3. Design Enquiry</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562667" y="971590"/>
            <a:ext cx="5533333" cy="647619"/>
          </a:xfrm>
          <a:prstGeom prst="rect">
            <a:avLst/>
          </a:prstGeom>
        </p:spPr>
      </p:pic>
      <p:pic>
        <p:nvPicPr>
          <p:cNvPr id="5" name="Picture 4"/>
          <p:cNvPicPr>
            <a:picLocks noChangeAspect="1"/>
          </p:cNvPicPr>
          <p:nvPr/>
        </p:nvPicPr>
        <p:blipFill>
          <a:blip r:embed="rId3"/>
          <a:stretch>
            <a:fillRect/>
          </a:stretch>
        </p:blipFill>
        <p:spPr>
          <a:xfrm>
            <a:off x="562667" y="1710932"/>
            <a:ext cx="5771429" cy="4704762"/>
          </a:xfrm>
          <a:prstGeom prst="rect">
            <a:avLst/>
          </a:prstGeom>
        </p:spPr>
      </p:pic>
      <p:pic>
        <p:nvPicPr>
          <p:cNvPr id="6" name="Picture 5"/>
          <p:cNvPicPr>
            <a:picLocks noChangeAspect="1"/>
          </p:cNvPicPr>
          <p:nvPr/>
        </p:nvPicPr>
        <p:blipFill>
          <a:blip r:embed="rId4"/>
          <a:stretch>
            <a:fillRect/>
          </a:stretch>
        </p:blipFill>
        <p:spPr>
          <a:xfrm>
            <a:off x="6528922" y="971590"/>
            <a:ext cx="4229694" cy="5843295"/>
          </a:xfrm>
          <a:prstGeom prst="rect">
            <a:avLst/>
          </a:prstGeom>
        </p:spPr>
      </p:pic>
    </p:spTree>
    <p:extLst>
      <p:ext uri="{BB962C8B-B14F-4D97-AF65-F5344CB8AC3E}">
        <p14:creationId xmlns:p14="http://schemas.microsoft.com/office/powerpoint/2010/main" val="2568923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5459"/>
          </a:xfrm>
        </p:spPr>
        <p:txBody>
          <a:bodyPr>
            <a:normAutofit/>
          </a:bodyPr>
          <a:lstStyle/>
          <a:p>
            <a:pPr algn="r"/>
            <a:r>
              <a:rPr lang="en-US" sz="3200" b="1" dirty="0" smtClean="0"/>
              <a:t>Version Customization</a:t>
            </a:r>
            <a:endParaRPr lang="en-US" sz="3200" dirty="0"/>
          </a:p>
        </p:txBody>
      </p:sp>
      <p:sp>
        <p:nvSpPr>
          <p:cNvPr id="3" name="Content Placeholder 2"/>
          <p:cNvSpPr>
            <a:spLocks noGrp="1"/>
          </p:cNvSpPr>
          <p:nvPr>
            <p:ph idx="1"/>
          </p:nvPr>
        </p:nvSpPr>
        <p:spPr>
          <a:xfrm>
            <a:off x="172994" y="535458"/>
            <a:ext cx="11813059" cy="6194855"/>
          </a:xfrm>
        </p:spPr>
        <p:txBody>
          <a:bodyPr/>
          <a:lstStyle/>
          <a:p>
            <a:pPr marL="514350" indent="-514350">
              <a:buAutoNum type="arabicPeriod"/>
            </a:pPr>
            <a:r>
              <a:rPr lang="en-US" b="1" dirty="0" smtClean="0"/>
              <a:t>LOCAL.TABLE</a:t>
            </a:r>
          </a:p>
          <a:p>
            <a:pPr marL="0" indent="0">
              <a:buNone/>
            </a:pPr>
            <a:r>
              <a:rPr lang="en-US" dirty="0"/>
              <a:t>This table allows the specific details of such fields to be defined, including, the name of the Input field, the minimum and maximum number of characters, the type of characters, all possible Input values and whether the Input is to be Validated against the key of another table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88326" y="2686170"/>
            <a:ext cx="4072586" cy="4085333"/>
          </a:xfrm>
          <a:prstGeom prst="rect">
            <a:avLst/>
          </a:prstGeom>
        </p:spPr>
      </p:pic>
    </p:spTree>
    <p:extLst>
      <p:ext uri="{BB962C8B-B14F-4D97-AF65-F5344CB8AC3E}">
        <p14:creationId xmlns:p14="http://schemas.microsoft.com/office/powerpoint/2010/main" val="3776528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5459"/>
          </a:xfrm>
        </p:spPr>
        <p:txBody>
          <a:bodyPr>
            <a:normAutofit/>
          </a:bodyPr>
          <a:lstStyle/>
          <a:p>
            <a:pPr algn="r"/>
            <a:r>
              <a:rPr lang="en-US" sz="3200" b="1" dirty="0"/>
              <a:t>Version </a:t>
            </a:r>
            <a:r>
              <a:rPr lang="en-US" sz="3200" b="1" dirty="0" smtClean="0"/>
              <a:t>Customization (Cont.)</a:t>
            </a:r>
            <a:endParaRPr lang="en-US" sz="3200" dirty="0"/>
          </a:p>
        </p:txBody>
      </p:sp>
      <p:sp>
        <p:nvSpPr>
          <p:cNvPr id="3" name="Content Placeholder 2"/>
          <p:cNvSpPr>
            <a:spLocks noGrp="1"/>
          </p:cNvSpPr>
          <p:nvPr>
            <p:ph idx="1"/>
          </p:nvPr>
        </p:nvSpPr>
        <p:spPr>
          <a:xfrm>
            <a:off x="207027" y="535459"/>
            <a:ext cx="11844930" cy="6227806"/>
          </a:xfrm>
        </p:spPr>
        <p:txBody>
          <a:bodyPr/>
          <a:lstStyle/>
          <a:p>
            <a:pPr marL="0" indent="0">
              <a:buNone/>
            </a:pPr>
            <a:r>
              <a:rPr lang="en-US" b="1" dirty="0" smtClean="0"/>
              <a:t>2. LOCAL.REF.TABLE</a:t>
            </a:r>
          </a:p>
          <a:p>
            <a:pPr marL="0" indent="0">
              <a:buNone/>
            </a:pPr>
            <a:r>
              <a:rPr lang="en-US" dirty="0"/>
              <a:t>The purpose of this table is to specify the names of any Applications that are to include any previously defined Local Table elements as Input fields and the order in which they are to appear on the screen.</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07027" y="2500683"/>
            <a:ext cx="7000000" cy="3866667"/>
          </a:xfrm>
          <a:prstGeom prst="rect">
            <a:avLst/>
          </a:prstGeom>
        </p:spPr>
      </p:pic>
    </p:spTree>
    <p:extLst>
      <p:ext uri="{BB962C8B-B14F-4D97-AF65-F5344CB8AC3E}">
        <p14:creationId xmlns:p14="http://schemas.microsoft.com/office/powerpoint/2010/main" val="2002638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69557"/>
          </a:xfrm>
        </p:spPr>
        <p:txBody>
          <a:bodyPr>
            <a:normAutofit fontScale="90000"/>
          </a:bodyPr>
          <a:lstStyle/>
          <a:p>
            <a:pPr algn="r"/>
            <a:r>
              <a:rPr lang="en-US" sz="3200" b="1" dirty="0"/>
              <a:t>Version Customization </a:t>
            </a:r>
            <a:r>
              <a:rPr lang="en-US" sz="3200" b="1" dirty="0" smtClean="0"/>
              <a:t>(Cont.)</a:t>
            </a:r>
            <a:endParaRPr lang="en-US" sz="3200" dirty="0"/>
          </a:p>
        </p:txBody>
      </p:sp>
      <p:sp>
        <p:nvSpPr>
          <p:cNvPr id="3" name="Content Placeholder 2"/>
          <p:cNvSpPr>
            <a:spLocks noGrp="1"/>
          </p:cNvSpPr>
          <p:nvPr>
            <p:ph idx="1"/>
          </p:nvPr>
        </p:nvSpPr>
        <p:spPr>
          <a:xfrm>
            <a:off x="63842" y="556997"/>
            <a:ext cx="12021065" cy="6198029"/>
          </a:xfrm>
        </p:spPr>
        <p:txBody>
          <a:bodyPr/>
          <a:lstStyle/>
          <a:p>
            <a:pPr marL="0" indent="0">
              <a:buNone/>
            </a:pPr>
            <a:r>
              <a:rPr lang="en-US" b="1" dirty="0" smtClean="0"/>
              <a:t>3. Why </a:t>
            </a:r>
            <a:r>
              <a:rPr lang="en-US" b="1" dirty="0"/>
              <a:t>we need the </a:t>
            </a:r>
            <a:r>
              <a:rPr lang="en-US" b="1" dirty="0" smtClean="0"/>
              <a:t>VERSION?</a:t>
            </a:r>
          </a:p>
          <a:p>
            <a:pPr marL="0" indent="0">
              <a:buNone/>
            </a:pPr>
            <a:r>
              <a:rPr lang="en-US" b="1" dirty="0"/>
              <a:t>	</a:t>
            </a:r>
            <a:r>
              <a:rPr lang="en-US" dirty="0" smtClean="0"/>
              <a:t>. </a:t>
            </a:r>
            <a:r>
              <a:rPr lang="en-US" dirty="0"/>
              <a:t>For arranging a screen which make data entry becomes an easier </a:t>
            </a:r>
            <a:r>
              <a:rPr lang="en-US" dirty="0" smtClean="0"/>
              <a:t>task</a:t>
            </a:r>
          </a:p>
          <a:p>
            <a:pPr marL="0" indent="0">
              <a:buNone/>
            </a:pPr>
            <a:r>
              <a:rPr lang="en-US" dirty="0"/>
              <a:t>	</a:t>
            </a:r>
            <a:r>
              <a:rPr lang="en-US" dirty="0" smtClean="0"/>
              <a:t>. </a:t>
            </a:r>
            <a:r>
              <a:rPr lang="en-US" dirty="0"/>
              <a:t>Provide different functions on top of original APPLICATION – like validation/log data providing - in different </a:t>
            </a:r>
            <a:r>
              <a:rPr lang="en-US" dirty="0" smtClean="0"/>
              <a:t>version</a:t>
            </a:r>
          </a:p>
          <a:p>
            <a:pPr marL="0" indent="0">
              <a:buNone/>
            </a:pPr>
            <a:endParaRPr lang="en-US" dirty="0"/>
          </a:p>
          <a:p>
            <a:pPr marL="0" indent="0">
              <a:buNone/>
            </a:pPr>
            <a:r>
              <a:rPr lang="en-US" b="1" dirty="0" smtClean="0"/>
              <a:t>4. The </a:t>
            </a:r>
            <a:r>
              <a:rPr lang="en-US" b="1" dirty="0"/>
              <a:t>major features for VERSION</a:t>
            </a:r>
          </a:p>
          <a:p>
            <a:pPr marL="0" indent="0">
              <a:buNone/>
            </a:pPr>
            <a:r>
              <a:rPr lang="en-US" dirty="0"/>
              <a:t>	</a:t>
            </a:r>
            <a:r>
              <a:rPr lang="en-US" dirty="0" smtClean="0"/>
              <a:t>. </a:t>
            </a:r>
            <a:r>
              <a:rPr lang="en-US" dirty="0"/>
              <a:t>Arrange the field position and label</a:t>
            </a:r>
          </a:p>
          <a:p>
            <a:pPr marL="0" indent="0">
              <a:buNone/>
            </a:pPr>
            <a:r>
              <a:rPr lang="en-US" dirty="0" smtClean="0"/>
              <a:t>	. </a:t>
            </a:r>
            <a:r>
              <a:rPr lang="en-US" dirty="0"/>
              <a:t>Set the default value for easier data entry</a:t>
            </a:r>
          </a:p>
          <a:p>
            <a:pPr marL="0" indent="0">
              <a:buNone/>
            </a:pPr>
            <a:r>
              <a:rPr lang="en-US" dirty="0" smtClean="0"/>
              <a:t>	. </a:t>
            </a:r>
            <a:r>
              <a:rPr lang="en-US" dirty="0"/>
              <a:t>Validate the user inputting</a:t>
            </a:r>
          </a:p>
          <a:p>
            <a:pPr marL="0" indent="0">
              <a:buNone/>
            </a:pPr>
            <a:r>
              <a:rPr lang="en-US" dirty="0" smtClean="0"/>
              <a:t>	. </a:t>
            </a:r>
            <a:r>
              <a:rPr lang="en-US" dirty="0"/>
              <a:t>Extra data log and system update</a:t>
            </a:r>
          </a:p>
          <a:p>
            <a:pPr marL="0" indent="0">
              <a:buNone/>
            </a:pPr>
            <a:r>
              <a:rPr lang="en-US" dirty="0" smtClean="0"/>
              <a:t>	. </a:t>
            </a:r>
            <a:r>
              <a:rPr lang="en-US" dirty="0"/>
              <a:t>Linked action execution</a:t>
            </a:r>
          </a:p>
        </p:txBody>
      </p:sp>
    </p:spTree>
    <p:extLst>
      <p:ext uri="{BB962C8B-B14F-4D97-AF65-F5344CB8AC3E}">
        <p14:creationId xmlns:p14="http://schemas.microsoft.com/office/powerpoint/2010/main" val="2555326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1" cy="436605"/>
          </a:xfrm>
        </p:spPr>
        <p:txBody>
          <a:bodyPr>
            <a:normAutofit fontScale="90000"/>
          </a:bodyPr>
          <a:lstStyle/>
          <a:p>
            <a:pPr algn="r"/>
            <a:r>
              <a:rPr lang="en-US" sz="3200" b="1" dirty="0"/>
              <a:t>Version Customization </a:t>
            </a:r>
            <a:r>
              <a:rPr lang="en-US" sz="3200" b="1" dirty="0" smtClean="0"/>
              <a:t>(Cont.)</a:t>
            </a:r>
            <a:endParaRPr lang="en-US" sz="3200" dirty="0"/>
          </a:p>
        </p:txBody>
      </p:sp>
      <p:pic>
        <p:nvPicPr>
          <p:cNvPr id="6" name="Content Placeholder 5"/>
          <p:cNvPicPr>
            <a:picLocks noGrp="1" noChangeAspect="1"/>
          </p:cNvPicPr>
          <p:nvPr>
            <p:ph idx="1"/>
          </p:nvPr>
        </p:nvPicPr>
        <p:blipFill>
          <a:blip r:embed="rId2"/>
          <a:stretch>
            <a:fillRect/>
          </a:stretch>
        </p:blipFill>
        <p:spPr>
          <a:xfrm>
            <a:off x="354370" y="609600"/>
            <a:ext cx="9534246" cy="5646094"/>
          </a:xfrm>
          <a:prstGeom prst="rect">
            <a:avLst/>
          </a:prstGeom>
        </p:spPr>
      </p:pic>
    </p:spTree>
    <p:extLst>
      <p:ext uri="{BB962C8B-B14F-4D97-AF65-F5344CB8AC3E}">
        <p14:creationId xmlns:p14="http://schemas.microsoft.com/office/powerpoint/2010/main" val="360617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06437"/>
          </a:xfrm>
        </p:spPr>
        <p:txBody>
          <a:bodyPr>
            <a:normAutofit/>
          </a:bodyPr>
          <a:lstStyle/>
          <a:p>
            <a:pPr algn="r"/>
            <a:r>
              <a:rPr lang="en-US" sz="3200" b="1" dirty="0"/>
              <a:t>Fundamental T24 Code Concept</a:t>
            </a:r>
          </a:p>
        </p:txBody>
      </p:sp>
      <p:sp>
        <p:nvSpPr>
          <p:cNvPr id="3" name="Subtitle 2"/>
          <p:cNvSpPr>
            <a:spLocks noGrp="1"/>
          </p:cNvSpPr>
          <p:nvPr>
            <p:ph type="subTitle" idx="1"/>
          </p:nvPr>
        </p:nvSpPr>
        <p:spPr>
          <a:xfrm>
            <a:off x="700215" y="947351"/>
            <a:ext cx="11145795" cy="5700584"/>
          </a:xfrm>
        </p:spPr>
        <p:txBody>
          <a:bodyPr/>
          <a:lstStyle/>
          <a:p>
            <a:pPr marL="457200" indent="-457200" algn="l">
              <a:buAutoNum type="alphaUcPeriod"/>
            </a:pPr>
            <a:r>
              <a:rPr lang="en-US" b="1" dirty="0" smtClean="0"/>
              <a:t>T24 </a:t>
            </a:r>
            <a:r>
              <a:rPr lang="en-US" b="1" dirty="0"/>
              <a:t>Code </a:t>
            </a:r>
            <a:r>
              <a:rPr lang="en-US" b="1" dirty="0" smtClean="0"/>
              <a:t>Convention</a:t>
            </a:r>
          </a:p>
          <a:p>
            <a:pPr algn="l"/>
            <a:r>
              <a:rPr lang="en-US" sz="1600" dirty="0"/>
              <a:t>The code convention is nothing but a certain rule for naming – includes object &amp; </a:t>
            </a:r>
            <a:r>
              <a:rPr lang="en-US" sz="1600" dirty="0" smtClean="0"/>
              <a:t>routine &amp; variables</a:t>
            </a:r>
          </a:p>
          <a:p>
            <a:pPr algn="l"/>
            <a:r>
              <a:rPr lang="en-US" sz="1600" dirty="0" smtClean="0"/>
              <a:t>Why </a:t>
            </a:r>
            <a:r>
              <a:rPr lang="en-US" sz="1600" dirty="0"/>
              <a:t>we need the code </a:t>
            </a:r>
            <a:r>
              <a:rPr lang="en-US" sz="1600" dirty="0" smtClean="0"/>
              <a:t>convention?</a:t>
            </a:r>
          </a:p>
          <a:p>
            <a:pPr marL="457200" indent="-457200" algn="l">
              <a:buAutoNum type="alphaLcPeriod"/>
            </a:pPr>
            <a:r>
              <a:rPr lang="en-US" sz="1600" dirty="0" smtClean="0"/>
              <a:t>Easy </a:t>
            </a:r>
            <a:r>
              <a:rPr lang="en-US" sz="1600" dirty="0"/>
              <a:t>to understand the meaning and </a:t>
            </a:r>
            <a:r>
              <a:rPr lang="en-US" sz="1600" dirty="0" smtClean="0"/>
              <a:t>purpose</a:t>
            </a:r>
          </a:p>
          <a:p>
            <a:pPr marL="457200" indent="-457200" algn="l">
              <a:buAutoNum type="alphaLcPeriod"/>
            </a:pPr>
            <a:r>
              <a:rPr lang="en-US" sz="1600" dirty="0"/>
              <a:t>L</a:t>
            </a:r>
            <a:r>
              <a:rPr lang="en-US" sz="1600" dirty="0" smtClean="0"/>
              <a:t>ong </a:t>
            </a:r>
            <a:r>
              <a:rPr lang="en-US" sz="1600" dirty="0"/>
              <a:t>term maintenance </a:t>
            </a:r>
            <a:r>
              <a:rPr lang="en-US" sz="1600" dirty="0" smtClean="0"/>
              <a:t>consideration</a:t>
            </a:r>
          </a:p>
          <a:p>
            <a:pPr algn="l"/>
            <a:endParaRPr lang="en-US" dirty="0" smtClean="0"/>
          </a:p>
          <a:p>
            <a:pPr marL="342900" indent="-342900" algn="l">
              <a:buFontTx/>
              <a:buChar char="-"/>
            </a:pPr>
            <a:r>
              <a:rPr lang="en-US" b="1" dirty="0" smtClean="0"/>
              <a:t>Global </a:t>
            </a:r>
            <a:r>
              <a:rPr lang="en-US" b="1" dirty="0"/>
              <a:t>Variables </a:t>
            </a:r>
            <a:endParaRPr lang="en-US" b="1" dirty="0" smtClean="0"/>
          </a:p>
          <a:p>
            <a:pPr algn="l"/>
            <a:r>
              <a:rPr lang="en-US" sz="1600" dirty="0" smtClean="0"/>
              <a:t>      </a:t>
            </a:r>
          </a:p>
          <a:p>
            <a:pPr algn="l"/>
            <a:r>
              <a:rPr lang="en-US" sz="1600" dirty="0"/>
              <a:t> </a:t>
            </a:r>
            <a:r>
              <a:rPr lang="en-US" sz="1600" dirty="0" smtClean="0"/>
              <a:t>       Global </a:t>
            </a:r>
            <a:r>
              <a:rPr lang="en-US" sz="1600" dirty="0"/>
              <a:t>variables are defined in I_COMMON. </a:t>
            </a:r>
            <a:endParaRPr lang="en-US" dirty="0" smtClean="0"/>
          </a:p>
          <a:p>
            <a:pPr algn="l"/>
            <a:endParaRPr lang="en-US" sz="1600" dirty="0" smtClean="0"/>
          </a:p>
          <a:p>
            <a:pPr algn="l"/>
            <a:r>
              <a:rPr lang="en-US" sz="1600" dirty="0" smtClean="0"/>
              <a:t>Example:</a:t>
            </a:r>
          </a:p>
          <a:p>
            <a:pPr algn="l"/>
            <a:endParaRPr lang="en-US" dirty="0"/>
          </a:p>
          <a:p>
            <a:pPr algn="l"/>
            <a:r>
              <a:rPr lang="en-US" sz="1600" dirty="0" smtClean="0"/>
              <a:t>I_LN.DISB.RMSB.COMM</a:t>
            </a:r>
          </a:p>
          <a:p>
            <a:pPr algn="l"/>
            <a:endParaRPr lang="en-US" dirty="0"/>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4124282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68411"/>
          </a:xfrm>
        </p:spPr>
        <p:txBody>
          <a:bodyPr>
            <a:normAutofit/>
          </a:bodyPr>
          <a:lstStyle/>
          <a:p>
            <a:pPr algn="r"/>
            <a:r>
              <a:rPr lang="en-US" sz="3200" b="1" dirty="0"/>
              <a:t>Version Customization </a:t>
            </a:r>
            <a:r>
              <a:rPr lang="en-US" sz="3200" b="1" dirty="0" smtClean="0"/>
              <a:t>(Cont.)</a:t>
            </a:r>
            <a:endParaRPr lang="en-US" sz="3200" dirty="0"/>
          </a:p>
        </p:txBody>
      </p:sp>
      <p:pic>
        <p:nvPicPr>
          <p:cNvPr id="4" name="Content Placeholder 3"/>
          <p:cNvPicPr>
            <a:picLocks noGrp="1" noChangeAspect="1"/>
          </p:cNvPicPr>
          <p:nvPr>
            <p:ph idx="1"/>
          </p:nvPr>
        </p:nvPicPr>
        <p:blipFill>
          <a:blip r:embed="rId2"/>
          <a:stretch>
            <a:fillRect/>
          </a:stretch>
        </p:blipFill>
        <p:spPr>
          <a:xfrm>
            <a:off x="349425" y="631611"/>
            <a:ext cx="8994811" cy="6024562"/>
          </a:xfrm>
          <a:prstGeom prst="rect">
            <a:avLst/>
          </a:prstGeom>
        </p:spPr>
      </p:pic>
    </p:spTree>
    <p:extLst>
      <p:ext uri="{BB962C8B-B14F-4D97-AF65-F5344CB8AC3E}">
        <p14:creationId xmlns:p14="http://schemas.microsoft.com/office/powerpoint/2010/main" val="3233235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44843"/>
          </a:xfrm>
        </p:spPr>
        <p:txBody>
          <a:bodyPr>
            <a:normAutofit fontScale="90000"/>
          </a:bodyPr>
          <a:lstStyle/>
          <a:p>
            <a:pPr algn="r"/>
            <a:r>
              <a:rPr lang="en-US" sz="3200" b="1" dirty="0"/>
              <a:t>Version Customization </a:t>
            </a:r>
            <a:r>
              <a:rPr lang="en-US" sz="3200" b="1" dirty="0" smtClean="0"/>
              <a:t>(Cont.)</a:t>
            </a:r>
            <a:endParaRPr lang="en-US" sz="3200" dirty="0"/>
          </a:p>
        </p:txBody>
      </p:sp>
      <p:pic>
        <p:nvPicPr>
          <p:cNvPr id="4" name="Content Placeholder 3"/>
          <p:cNvPicPr>
            <a:picLocks noGrp="1" noChangeAspect="1"/>
          </p:cNvPicPr>
          <p:nvPr>
            <p:ph idx="1"/>
          </p:nvPr>
        </p:nvPicPr>
        <p:blipFill>
          <a:blip r:embed="rId2"/>
          <a:stretch>
            <a:fillRect/>
          </a:stretch>
        </p:blipFill>
        <p:spPr>
          <a:xfrm>
            <a:off x="172994" y="444843"/>
            <a:ext cx="7420999" cy="2672489"/>
          </a:xfrm>
          <a:prstGeom prst="rect">
            <a:avLst/>
          </a:prstGeom>
        </p:spPr>
      </p:pic>
      <p:pic>
        <p:nvPicPr>
          <p:cNvPr id="5" name="Picture 4"/>
          <p:cNvPicPr>
            <a:picLocks noChangeAspect="1"/>
          </p:cNvPicPr>
          <p:nvPr/>
        </p:nvPicPr>
        <p:blipFill>
          <a:blip r:embed="rId3"/>
          <a:stretch>
            <a:fillRect/>
          </a:stretch>
        </p:blipFill>
        <p:spPr>
          <a:xfrm>
            <a:off x="230660" y="3067904"/>
            <a:ext cx="7288915" cy="3740668"/>
          </a:xfrm>
          <a:prstGeom prst="rect">
            <a:avLst/>
          </a:prstGeom>
        </p:spPr>
      </p:pic>
    </p:spTree>
    <p:extLst>
      <p:ext uri="{BB962C8B-B14F-4D97-AF65-F5344CB8AC3E}">
        <p14:creationId xmlns:p14="http://schemas.microsoft.com/office/powerpoint/2010/main" val="4200490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686"/>
          </a:xfrm>
        </p:spPr>
        <p:txBody>
          <a:bodyPr>
            <a:normAutofit/>
          </a:bodyPr>
          <a:lstStyle/>
          <a:p>
            <a:pPr algn="r"/>
            <a:r>
              <a:rPr lang="en-US" sz="3200" b="1" dirty="0" smtClean="0"/>
              <a:t>DEAL.SLIP.FORMAT Customization</a:t>
            </a:r>
            <a:endParaRPr lang="en-US" sz="3200" dirty="0"/>
          </a:p>
        </p:txBody>
      </p:sp>
      <p:pic>
        <p:nvPicPr>
          <p:cNvPr id="4" name="Content Placeholder 3"/>
          <p:cNvPicPr>
            <a:picLocks noGrp="1" noChangeAspect="1"/>
          </p:cNvPicPr>
          <p:nvPr>
            <p:ph idx="1"/>
          </p:nvPr>
        </p:nvPicPr>
        <p:blipFill>
          <a:blip r:embed="rId2"/>
          <a:stretch>
            <a:fillRect/>
          </a:stretch>
        </p:blipFill>
        <p:spPr>
          <a:xfrm>
            <a:off x="352861" y="825578"/>
            <a:ext cx="6285714" cy="1600000"/>
          </a:xfrm>
          <a:prstGeom prst="rect">
            <a:avLst/>
          </a:prstGeom>
        </p:spPr>
      </p:pic>
      <p:pic>
        <p:nvPicPr>
          <p:cNvPr id="5" name="Picture 4"/>
          <p:cNvPicPr>
            <a:picLocks noChangeAspect="1"/>
          </p:cNvPicPr>
          <p:nvPr/>
        </p:nvPicPr>
        <p:blipFill>
          <a:blip r:embed="rId3"/>
          <a:stretch>
            <a:fillRect/>
          </a:stretch>
        </p:blipFill>
        <p:spPr>
          <a:xfrm>
            <a:off x="352861" y="2566840"/>
            <a:ext cx="5726331" cy="4108309"/>
          </a:xfrm>
          <a:prstGeom prst="rect">
            <a:avLst/>
          </a:prstGeom>
        </p:spPr>
      </p:pic>
      <p:pic>
        <p:nvPicPr>
          <p:cNvPr id="6" name="Picture 5"/>
          <p:cNvPicPr>
            <a:picLocks noChangeAspect="1"/>
          </p:cNvPicPr>
          <p:nvPr/>
        </p:nvPicPr>
        <p:blipFill>
          <a:blip r:embed="rId4"/>
          <a:stretch>
            <a:fillRect/>
          </a:stretch>
        </p:blipFill>
        <p:spPr>
          <a:xfrm>
            <a:off x="6079192" y="4072891"/>
            <a:ext cx="5931243" cy="2573966"/>
          </a:xfrm>
          <a:prstGeom prst="rect">
            <a:avLst/>
          </a:prstGeom>
        </p:spPr>
      </p:pic>
    </p:spTree>
    <p:extLst>
      <p:ext uri="{BB962C8B-B14F-4D97-AF65-F5344CB8AC3E}">
        <p14:creationId xmlns:p14="http://schemas.microsoft.com/office/powerpoint/2010/main" val="133103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7795"/>
          </a:xfrm>
        </p:spPr>
        <p:txBody>
          <a:bodyPr>
            <a:normAutofit fontScale="90000"/>
          </a:bodyPr>
          <a:lstStyle/>
          <a:p>
            <a:pPr algn="r"/>
            <a:r>
              <a:rPr lang="en-US" sz="3200" b="1" dirty="0" smtClean="0"/>
              <a:t>HELPTEXT.MAINMENU </a:t>
            </a:r>
            <a:r>
              <a:rPr lang="en-US" sz="3200" b="1" dirty="0"/>
              <a:t>Customization</a:t>
            </a:r>
            <a:endParaRPr lang="en-US" sz="3200" dirty="0"/>
          </a:p>
        </p:txBody>
      </p:sp>
      <p:pic>
        <p:nvPicPr>
          <p:cNvPr id="4" name="Content Placeholder 3"/>
          <p:cNvPicPr>
            <a:picLocks noGrp="1" noChangeAspect="1"/>
          </p:cNvPicPr>
          <p:nvPr>
            <p:ph idx="1"/>
          </p:nvPr>
        </p:nvPicPr>
        <p:blipFill>
          <a:blip r:embed="rId2"/>
          <a:stretch>
            <a:fillRect/>
          </a:stretch>
        </p:blipFill>
        <p:spPr>
          <a:xfrm>
            <a:off x="389041" y="1107982"/>
            <a:ext cx="5536093" cy="3270157"/>
          </a:xfrm>
          <a:prstGeom prst="rect">
            <a:avLst/>
          </a:prstGeom>
        </p:spPr>
      </p:pic>
      <p:pic>
        <p:nvPicPr>
          <p:cNvPr id="5" name="Picture 4"/>
          <p:cNvPicPr>
            <a:picLocks noChangeAspect="1"/>
          </p:cNvPicPr>
          <p:nvPr/>
        </p:nvPicPr>
        <p:blipFill>
          <a:blip r:embed="rId3"/>
          <a:stretch>
            <a:fillRect/>
          </a:stretch>
        </p:blipFill>
        <p:spPr>
          <a:xfrm>
            <a:off x="389041" y="4566216"/>
            <a:ext cx="5723809" cy="2190476"/>
          </a:xfrm>
          <a:prstGeom prst="rect">
            <a:avLst/>
          </a:prstGeom>
        </p:spPr>
      </p:pic>
    </p:spTree>
    <p:extLst>
      <p:ext uri="{BB962C8B-B14F-4D97-AF65-F5344CB8AC3E}">
        <p14:creationId xmlns:p14="http://schemas.microsoft.com/office/powerpoint/2010/main" val="1218232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935"/>
          </a:xfrm>
        </p:spPr>
        <p:txBody>
          <a:bodyPr>
            <a:normAutofit/>
          </a:bodyPr>
          <a:lstStyle/>
          <a:p>
            <a:pPr algn="r"/>
            <a:r>
              <a:rPr lang="en-US" sz="3200" b="1" dirty="0" smtClean="0"/>
              <a:t>HELPTEXT.MENU </a:t>
            </a:r>
            <a:r>
              <a:rPr lang="en-US" sz="3200" b="1" dirty="0"/>
              <a:t>Customization</a:t>
            </a:r>
            <a:endParaRPr lang="en-US" sz="3200" dirty="0"/>
          </a:p>
        </p:txBody>
      </p:sp>
      <p:pic>
        <p:nvPicPr>
          <p:cNvPr id="4" name="Content Placeholder 3"/>
          <p:cNvPicPr>
            <a:picLocks noGrp="1" noChangeAspect="1"/>
          </p:cNvPicPr>
          <p:nvPr>
            <p:ph idx="1"/>
          </p:nvPr>
        </p:nvPicPr>
        <p:blipFill>
          <a:blip r:embed="rId2"/>
          <a:stretch>
            <a:fillRect/>
          </a:stretch>
        </p:blipFill>
        <p:spPr>
          <a:xfrm>
            <a:off x="229791" y="963827"/>
            <a:ext cx="6704762" cy="2761905"/>
          </a:xfrm>
          <a:prstGeom prst="rect">
            <a:avLst/>
          </a:prstGeom>
        </p:spPr>
      </p:pic>
      <p:pic>
        <p:nvPicPr>
          <p:cNvPr id="6" name="Picture 5"/>
          <p:cNvPicPr>
            <a:picLocks noChangeAspect="1"/>
          </p:cNvPicPr>
          <p:nvPr/>
        </p:nvPicPr>
        <p:blipFill>
          <a:blip r:embed="rId3"/>
          <a:stretch>
            <a:fillRect/>
          </a:stretch>
        </p:blipFill>
        <p:spPr>
          <a:xfrm>
            <a:off x="229791" y="3979904"/>
            <a:ext cx="6552381" cy="2028571"/>
          </a:xfrm>
          <a:prstGeom prst="rect">
            <a:avLst/>
          </a:prstGeom>
        </p:spPr>
      </p:pic>
    </p:spTree>
    <p:extLst>
      <p:ext uri="{BB962C8B-B14F-4D97-AF65-F5344CB8AC3E}">
        <p14:creationId xmlns:p14="http://schemas.microsoft.com/office/powerpoint/2010/main" val="3684177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94270"/>
          </a:xfrm>
        </p:spPr>
        <p:txBody>
          <a:bodyPr>
            <a:noAutofit/>
          </a:bodyPr>
          <a:lstStyle/>
          <a:p>
            <a:pPr algn="r"/>
            <a:r>
              <a:rPr lang="en-US" sz="3200" b="1" dirty="0" smtClean="0"/>
              <a:t>Batch Job Customization</a:t>
            </a:r>
            <a:endParaRPr lang="en-US" sz="3200" dirty="0"/>
          </a:p>
        </p:txBody>
      </p:sp>
      <p:sp>
        <p:nvSpPr>
          <p:cNvPr id="3" name="Content Placeholder 2"/>
          <p:cNvSpPr>
            <a:spLocks noGrp="1"/>
          </p:cNvSpPr>
          <p:nvPr>
            <p:ph idx="1"/>
          </p:nvPr>
        </p:nvSpPr>
        <p:spPr>
          <a:xfrm>
            <a:off x="0" y="515810"/>
            <a:ext cx="12192000" cy="6342190"/>
          </a:xfrm>
        </p:spPr>
        <p:txBody>
          <a:bodyPr>
            <a:normAutofit fontScale="92500" lnSpcReduction="10000"/>
          </a:bodyPr>
          <a:lstStyle/>
          <a:p>
            <a:pPr marL="514350" indent="-514350">
              <a:buAutoNum type="alphaUcPeriod"/>
            </a:pPr>
            <a:r>
              <a:rPr lang="en-US" b="1" dirty="0" smtClean="0"/>
              <a:t>T24 Batch Overview</a:t>
            </a:r>
          </a:p>
          <a:p>
            <a:pPr marL="0" indent="0">
              <a:buNone/>
            </a:pPr>
            <a:r>
              <a:rPr lang="en-US" sz="2200" dirty="0"/>
              <a:t> </a:t>
            </a:r>
            <a:r>
              <a:rPr lang="en-US" sz="2200" dirty="0" smtClean="0"/>
              <a:t>      . TSM </a:t>
            </a:r>
            <a:r>
              <a:rPr lang="en-US" sz="2200" dirty="0"/>
              <a:t>&amp; TSA</a:t>
            </a:r>
          </a:p>
          <a:p>
            <a:pPr marL="0" indent="0">
              <a:buNone/>
            </a:pPr>
            <a:r>
              <a:rPr lang="en-US" sz="2200" dirty="0" smtClean="0"/>
              <a:t>         What </a:t>
            </a:r>
            <a:r>
              <a:rPr lang="en-US" sz="2200" dirty="0"/>
              <a:t>is TSM &amp; TSA?</a:t>
            </a:r>
          </a:p>
          <a:p>
            <a:pPr marL="0" indent="0">
              <a:buNone/>
            </a:pPr>
            <a:r>
              <a:rPr lang="en-US" sz="2200" i="1" dirty="0" smtClean="0"/>
              <a:t>                 TSM </a:t>
            </a:r>
            <a:r>
              <a:rPr lang="en-US" sz="2200" i="1" dirty="0"/>
              <a:t>stands for ‘</a:t>
            </a:r>
            <a:r>
              <a:rPr lang="en-US" sz="2200" i="1" dirty="0" err="1"/>
              <a:t>Temenos</a:t>
            </a:r>
            <a:r>
              <a:rPr lang="en-US" sz="2200" i="1" dirty="0"/>
              <a:t> Service </a:t>
            </a:r>
            <a:r>
              <a:rPr lang="en-US" sz="2200" i="1" dirty="0" smtClean="0"/>
              <a:t>Manager’</a:t>
            </a:r>
          </a:p>
          <a:p>
            <a:pPr marL="0" indent="0">
              <a:buNone/>
            </a:pPr>
            <a:r>
              <a:rPr lang="en-US" sz="2200" i="1" dirty="0" smtClean="0"/>
              <a:t>                 TSA stands for ‘</a:t>
            </a:r>
            <a:r>
              <a:rPr lang="en-US" sz="2200" i="1" dirty="0" err="1" smtClean="0"/>
              <a:t>Temenos</a:t>
            </a:r>
            <a:r>
              <a:rPr lang="en-US" sz="2200" i="1" dirty="0" smtClean="0"/>
              <a:t> Service Agent’</a:t>
            </a:r>
          </a:p>
          <a:p>
            <a:pPr marL="0" indent="0">
              <a:buNone/>
            </a:pPr>
            <a:endParaRPr lang="en-US" sz="2200" dirty="0" smtClean="0"/>
          </a:p>
          <a:p>
            <a:pPr marL="0" indent="0">
              <a:buNone/>
            </a:pPr>
            <a:r>
              <a:rPr lang="en-US" sz="2200" dirty="0"/>
              <a:t> </a:t>
            </a:r>
            <a:r>
              <a:rPr lang="en-US" sz="2200" dirty="0" smtClean="0"/>
              <a:t>        What </a:t>
            </a:r>
            <a:r>
              <a:rPr lang="en-US" sz="2200" dirty="0"/>
              <a:t>is relationship between TSM &amp; TSA?</a:t>
            </a:r>
          </a:p>
          <a:p>
            <a:pPr marL="0" indent="0">
              <a:buNone/>
            </a:pPr>
            <a:r>
              <a:rPr lang="en-US" sz="2200" i="1" dirty="0" smtClean="0"/>
              <a:t>                 TSM </a:t>
            </a:r>
            <a:r>
              <a:rPr lang="en-US" sz="2200" i="1" dirty="0"/>
              <a:t>is the manager of TSAs.</a:t>
            </a:r>
          </a:p>
          <a:p>
            <a:pPr marL="0" indent="0">
              <a:buNone/>
            </a:pPr>
            <a:r>
              <a:rPr lang="en-US" sz="2200" i="1" dirty="0" smtClean="0"/>
              <a:t>                 TSM </a:t>
            </a:r>
            <a:r>
              <a:rPr lang="en-US" sz="2200" i="1" dirty="0"/>
              <a:t>will control the job status and instruct TSA to execute the correct job till all jobs required  </a:t>
            </a:r>
            <a:r>
              <a:rPr lang="en-US" sz="2200" i="1" dirty="0" smtClean="0"/>
              <a:t>   </a:t>
            </a:r>
          </a:p>
          <a:p>
            <a:pPr marL="0" indent="0">
              <a:buNone/>
            </a:pPr>
            <a:r>
              <a:rPr lang="en-US" sz="2200" i="1" dirty="0"/>
              <a:t> </a:t>
            </a:r>
            <a:r>
              <a:rPr lang="en-US" sz="2200" i="1" dirty="0" smtClean="0"/>
              <a:t>                 are </a:t>
            </a:r>
            <a:r>
              <a:rPr lang="en-US" sz="2200" i="1" dirty="0"/>
              <a:t>complete</a:t>
            </a:r>
            <a:r>
              <a:rPr lang="en-US" sz="2200" i="1" dirty="0" smtClean="0"/>
              <a:t>.</a:t>
            </a:r>
          </a:p>
          <a:p>
            <a:pPr marL="0" indent="0">
              <a:buNone/>
            </a:pPr>
            <a:endParaRPr lang="en-US" sz="2200" dirty="0"/>
          </a:p>
          <a:p>
            <a:pPr marL="0" indent="0">
              <a:buNone/>
            </a:pPr>
            <a:r>
              <a:rPr lang="en-US" sz="2200" dirty="0" smtClean="0"/>
              <a:t>          Whether </a:t>
            </a:r>
            <a:r>
              <a:rPr lang="en-US" sz="2200" dirty="0"/>
              <a:t>we could run the BATCH job without TSM?</a:t>
            </a:r>
          </a:p>
          <a:p>
            <a:pPr marL="0" indent="0">
              <a:buNone/>
            </a:pPr>
            <a:r>
              <a:rPr lang="en-US" sz="2200" i="1" dirty="0" smtClean="0"/>
              <a:t>                  NO</a:t>
            </a:r>
            <a:r>
              <a:rPr lang="en-US" sz="2200" i="1" dirty="0"/>
              <a:t>, it is not possible to execute the COB job without the TSM.</a:t>
            </a:r>
          </a:p>
          <a:p>
            <a:pPr marL="0" indent="0">
              <a:buNone/>
            </a:pPr>
            <a:endParaRPr lang="en-US" sz="2200" dirty="0" smtClean="0"/>
          </a:p>
          <a:p>
            <a:pPr marL="0" indent="0">
              <a:buNone/>
            </a:pPr>
            <a:r>
              <a:rPr lang="en-US" sz="2200" dirty="0" smtClean="0"/>
              <a:t>          What </a:t>
            </a:r>
            <a:r>
              <a:rPr lang="en-US" sz="2200" dirty="0"/>
              <a:t>is the major task for TSM</a:t>
            </a:r>
            <a:r>
              <a:rPr lang="en-US" sz="2200" dirty="0" smtClean="0"/>
              <a:t>?</a:t>
            </a:r>
            <a:endParaRPr lang="en-US" sz="2200" dirty="0"/>
          </a:p>
          <a:p>
            <a:pPr marL="0" indent="0">
              <a:buNone/>
            </a:pPr>
            <a:r>
              <a:rPr lang="en-US" sz="2200" i="1" dirty="0" smtClean="0"/>
              <a:t>                  TSM </a:t>
            </a:r>
            <a:r>
              <a:rPr lang="en-US" sz="2200" i="1" dirty="0"/>
              <a:t>is just a manager to monitor all TSA status and start the TSA if it is </a:t>
            </a:r>
            <a:r>
              <a:rPr lang="en-US" sz="2200" i="1" dirty="0" smtClean="0"/>
              <a:t>died.</a:t>
            </a:r>
            <a:endParaRPr lang="en-US" sz="2200" i="1" dirty="0"/>
          </a:p>
        </p:txBody>
      </p:sp>
    </p:spTree>
    <p:extLst>
      <p:ext uri="{BB962C8B-B14F-4D97-AF65-F5344CB8AC3E}">
        <p14:creationId xmlns:p14="http://schemas.microsoft.com/office/powerpoint/2010/main" val="1081627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8368"/>
          </a:xfrm>
        </p:spPr>
        <p:txBody>
          <a:bodyPr>
            <a:normAutofit fontScale="90000"/>
          </a:bodyPr>
          <a:lstStyle/>
          <a:p>
            <a:pPr algn="r"/>
            <a:r>
              <a:rPr lang="en-US" sz="3200" b="1" dirty="0"/>
              <a:t>Batch Job </a:t>
            </a:r>
            <a:r>
              <a:rPr lang="en-US" sz="3200" b="1" dirty="0" smtClean="0"/>
              <a:t>Customization (Cont.)</a:t>
            </a:r>
            <a:endParaRPr lang="en-US" sz="3200" dirty="0"/>
          </a:p>
        </p:txBody>
      </p:sp>
      <p:sp>
        <p:nvSpPr>
          <p:cNvPr id="3" name="Content Placeholder 2"/>
          <p:cNvSpPr>
            <a:spLocks noGrp="1"/>
          </p:cNvSpPr>
          <p:nvPr>
            <p:ph idx="1"/>
          </p:nvPr>
        </p:nvSpPr>
        <p:spPr>
          <a:xfrm>
            <a:off x="156518" y="491094"/>
            <a:ext cx="11953103" cy="6296883"/>
          </a:xfrm>
        </p:spPr>
        <p:txBody>
          <a:bodyPr/>
          <a:lstStyle/>
          <a:p>
            <a:pPr marL="0" indent="0">
              <a:buNone/>
            </a:pPr>
            <a:r>
              <a:rPr lang="en-US" b="1" dirty="0"/>
              <a:t>• Batch Job Flow</a:t>
            </a:r>
          </a:p>
          <a:p>
            <a:pPr marL="0" indent="0">
              <a:buNone/>
            </a:pPr>
            <a:r>
              <a:rPr lang="en-US" sz="2200" dirty="0" smtClean="0"/>
              <a:t>    a</a:t>
            </a:r>
            <a:r>
              <a:rPr lang="en-US" sz="2200" dirty="0"/>
              <a:t>. The execution mode comparison for single thread batch &amp; multi-thread batch</a:t>
            </a:r>
            <a:r>
              <a:rPr lang="en-US" sz="2200" dirty="0" smtClean="0"/>
              <a:t>?</a:t>
            </a:r>
          </a:p>
          <a:p>
            <a:pPr marL="0" indent="0">
              <a:buNone/>
            </a:pPr>
            <a:endParaRPr lang="en-US" sz="2200" dirty="0"/>
          </a:p>
        </p:txBody>
      </p:sp>
      <p:pic>
        <p:nvPicPr>
          <p:cNvPr id="4" name="Picture 3"/>
          <p:cNvPicPr>
            <a:picLocks noChangeAspect="1"/>
          </p:cNvPicPr>
          <p:nvPr/>
        </p:nvPicPr>
        <p:blipFill>
          <a:blip r:embed="rId2"/>
          <a:stretch>
            <a:fillRect/>
          </a:stretch>
        </p:blipFill>
        <p:spPr>
          <a:xfrm>
            <a:off x="671554" y="1516038"/>
            <a:ext cx="8904762" cy="4419048"/>
          </a:xfrm>
          <a:prstGeom prst="rect">
            <a:avLst/>
          </a:prstGeom>
        </p:spPr>
      </p:pic>
    </p:spTree>
    <p:extLst>
      <p:ext uri="{BB962C8B-B14F-4D97-AF65-F5344CB8AC3E}">
        <p14:creationId xmlns:p14="http://schemas.microsoft.com/office/powerpoint/2010/main" val="2065148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44843"/>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80318" y="482856"/>
            <a:ext cx="12029303" cy="6305121"/>
          </a:xfrm>
        </p:spPr>
        <p:txBody>
          <a:bodyPr>
            <a:normAutofit/>
          </a:bodyPr>
          <a:lstStyle/>
          <a:p>
            <a:pPr marL="0" indent="0">
              <a:buNone/>
            </a:pPr>
            <a:r>
              <a:rPr lang="en-US" sz="2200" dirty="0" smtClean="0"/>
              <a:t>       b</a:t>
            </a:r>
            <a:r>
              <a:rPr lang="en-US" sz="2200" dirty="0"/>
              <a:t>. The </a:t>
            </a:r>
            <a:r>
              <a:rPr lang="en-US" sz="2200" dirty="0" smtClean="0"/>
              <a:t>difference </a:t>
            </a:r>
            <a:r>
              <a:rPr lang="en-US" sz="2200" dirty="0"/>
              <a:t>on real processing for the single thread and multi-thread batch?</a:t>
            </a:r>
          </a:p>
        </p:txBody>
      </p:sp>
      <p:pic>
        <p:nvPicPr>
          <p:cNvPr id="4" name="Picture 3"/>
          <p:cNvPicPr>
            <a:picLocks noChangeAspect="1"/>
          </p:cNvPicPr>
          <p:nvPr/>
        </p:nvPicPr>
        <p:blipFill>
          <a:blip r:embed="rId2"/>
          <a:stretch>
            <a:fillRect/>
          </a:stretch>
        </p:blipFill>
        <p:spPr>
          <a:xfrm>
            <a:off x="573464" y="1091427"/>
            <a:ext cx="8771428" cy="4790476"/>
          </a:xfrm>
          <a:prstGeom prst="rect">
            <a:avLst/>
          </a:prstGeom>
        </p:spPr>
      </p:pic>
    </p:spTree>
    <p:extLst>
      <p:ext uri="{BB962C8B-B14F-4D97-AF65-F5344CB8AC3E}">
        <p14:creationId xmlns:p14="http://schemas.microsoft.com/office/powerpoint/2010/main" val="1688331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3653"/>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129746" y="482857"/>
            <a:ext cx="11963400" cy="6272170"/>
          </a:xfrm>
        </p:spPr>
        <p:txBody>
          <a:bodyPr/>
          <a:lstStyle/>
          <a:p>
            <a:pPr marL="0" indent="0">
              <a:buNone/>
            </a:pPr>
            <a:r>
              <a:rPr lang="en-US" dirty="0"/>
              <a:t>• </a:t>
            </a:r>
            <a:r>
              <a:rPr lang="en-US" b="1" dirty="0"/>
              <a:t>Single Thread Batch </a:t>
            </a:r>
            <a:r>
              <a:rPr lang="en-US" b="1" dirty="0" smtClean="0"/>
              <a:t>Code</a:t>
            </a:r>
          </a:p>
          <a:p>
            <a:pPr marL="0" indent="0">
              <a:buNone/>
            </a:pPr>
            <a:r>
              <a:rPr lang="en-US" dirty="0" smtClean="0"/>
              <a:t>   </a:t>
            </a:r>
            <a:r>
              <a:rPr lang="en-US" sz="2200" dirty="0" smtClean="0"/>
              <a:t>a</a:t>
            </a:r>
            <a:r>
              <a:rPr lang="en-US" sz="2200" dirty="0"/>
              <a:t>. The procedure to configure the T24 single thread batch </a:t>
            </a:r>
            <a:r>
              <a:rPr lang="en-US" sz="2200" dirty="0" smtClean="0"/>
              <a:t>job</a:t>
            </a:r>
          </a:p>
          <a:p>
            <a:pPr marL="0" indent="0">
              <a:buNone/>
            </a:pPr>
            <a:r>
              <a:rPr lang="en-US" sz="2200" dirty="0" smtClean="0"/>
              <a:t>        1</a:t>
            </a:r>
            <a:r>
              <a:rPr lang="en-US" sz="2200" dirty="0"/>
              <a:t>. Write a empty single thread </a:t>
            </a:r>
            <a:r>
              <a:rPr lang="en-US" sz="2200" dirty="0" smtClean="0"/>
              <a:t>subroutine</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200" dirty="0" smtClean="0"/>
              <a:t>         2</a:t>
            </a:r>
            <a:r>
              <a:rPr lang="en-US" sz="2200" dirty="0"/>
              <a:t>. Compile the routine – EB.COMPILE EXC.B TU.B.SNG.THRD.S</a:t>
            </a:r>
            <a:endParaRPr lang="en-US" sz="2200" dirty="0" smtClean="0"/>
          </a:p>
          <a:p>
            <a:pPr marL="0" indent="0">
              <a:buNone/>
            </a:pPr>
            <a:endParaRPr lang="en-US" sz="2200" dirty="0" smtClean="0"/>
          </a:p>
          <a:p>
            <a:pPr marL="0" indent="0">
              <a:buNone/>
            </a:pPr>
            <a:endParaRPr lang="en-US" sz="2200" dirty="0"/>
          </a:p>
        </p:txBody>
      </p:sp>
      <p:pic>
        <p:nvPicPr>
          <p:cNvPr id="4" name="Picture 3"/>
          <p:cNvPicPr>
            <a:picLocks noChangeAspect="1"/>
          </p:cNvPicPr>
          <p:nvPr/>
        </p:nvPicPr>
        <p:blipFill>
          <a:blip r:embed="rId2"/>
          <a:stretch>
            <a:fillRect/>
          </a:stretch>
        </p:blipFill>
        <p:spPr>
          <a:xfrm>
            <a:off x="1027914" y="1949568"/>
            <a:ext cx="6358818" cy="2144637"/>
          </a:xfrm>
          <a:prstGeom prst="rect">
            <a:avLst/>
          </a:prstGeom>
        </p:spPr>
      </p:pic>
      <p:pic>
        <p:nvPicPr>
          <p:cNvPr id="5" name="Picture 4"/>
          <p:cNvPicPr>
            <a:picLocks noChangeAspect="1"/>
          </p:cNvPicPr>
          <p:nvPr/>
        </p:nvPicPr>
        <p:blipFill>
          <a:blip r:embed="rId3"/>
          <a:stretch>
            <a:fillRect/>
          </a:stretch>
        </p:blipFill>
        <p:spPr>
          <a:xfrm>
            <a:off x="1027914" y="4472567"/>
            <a:ext cx="6358818" cy="2253828"/>
          </a:xfrm>
          <a:prstGeom prst="rect">
            <a:avLst/>
          </a:prstGeom>
        </p:spPr>
      </p:pic>
    </p:spTree>
    <p:extLst>
      <p:ext uri="{BB962C8B-B14F-4D97-AF65-F5344CB8AC3E}">
        <p14:creationId xmlns:p14="http://schemas.microsoft.com/office/powerpoint/2010/main" val="1198604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95416"/>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162697" y="606425"/>
            <a:ext cx="11897498" cy="6165078"/>
          </a:xfrm>
        </p:spPr>
        <p:txBody>
          <a:bodyPr>
            <a:normAutofit/>
          </a:bodyPr>
          <a:lstStyle/>
          <a:p>
            <a:pPr marL="0" indent="0">
              <a:buNone/>
            </a:pPr>
            <a:r>
              <a:rPr lang="en-US" sz="2200" dirty="0"/>
              <a:t>3. Logoff and Logon </a:t>
            </a:r>
            <a:r>
              <a:rPr lang="en-US" sz="2200" dirty="0" smtClean="0"/>
              <a:t>System</a:t>
            </a:r>
          </a:p>
          <a:p>
            <a:pPr marL="0" indent="0">
              <a:buNone/>
            </a:pPr>
            <a:r>
              <a:rPr lang="en-US" sz="2200" dirty="0"/>
              <a:t>4. Logon T24 and Set up the </a:t>
            </a:r>
            <a:r>
              <a:rPr lang="en-US" sz="2200" dirty="0" smtClean="0"/>
              <a:t>EB.API</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r>
              <a:rPr lang="en-US" sz="2200" dirty="0" smtClean="0"/>
              <a:t>5</a:t>
            </a:r>
            <a:r>
              <a:rPr lang="en-US" sz="2200" dirty="0"/>
              <a:t>. Set up the PGM.FILE @</a:t>
            </a:r>
            <a:r>
              <a:rPr lang="en-US" sz="2200" dirty="0" smtClean="0"/>
              <a:t>ID=TU.B.SNG.THRD.S</a:t>
            </a:r>
          </a:p>
          <a:p>
            <a:pPr marL="0" indent="0">
              <a:buNone/>
            </a:pPr>
            <a:r>
              <a:rPr lang="en-US" sz="2200" dirty="0" smtClean="0"/>
              <a:t>    The </a:t>
            </a:r>
            <a:r>
              <a:rPr lang="en-US" sz="2200" dirty="0"/>
              <a:t>field 4. 1 BATCH.JOB value MUST be ‘@XXXXXXXXXX</a:t>
            </a:r>
            <a:r>
              <a:rPr lang="en-US" sz="2200" dirty="0" smtClean="0"/>
              <a:t>’</a:t>
            </a:r>
          </a:p>
          <a:p>
            <a:pPr marL="0" indent="0">
              <a:buNone/>
            </a:pPr>
            <a:r>
              <a:rPr lang="en-US" sz="2200" dirty="0" smtClean="0"/>
              <a:t>     ‘XXXXXXXXXX’ is the single thread subroutine name</a:t>
            </a:r>
          </a:p>
          <a:p>
            <a:pPr marL="0" indent="0">
              <a:buNone/>
            </a:pPr>
            <a:endParaRPr lang="en-US" sz="2200" dirty="0" smtClean="0"/>
          </a:p>
          <a:p>
            <a:pPr marL="0" indent="0">
              <a:buNone/>
            </a:pPr>
            <a:endParaRPr lang="en-US" sz="2200" dirty="0" smtClean="0"/>
          </a:p>
          <a:p>
            <a:pPr marL="0" indent="0">
              <a:buNone/>
            </a:pPr>
            <a:endParaRPr lang="en-US" sz="2200" dirty="0"/>
          </a:p>
        </p:txBody>
      </p:sp>
      <p:pic>
        <p:nvPicPr>
          <p:cNvPr id="4" name="Picture 3"/>
          <p:cNvPicPr>
            <a:picLocks noChangeAspect="1"/>
          </p:cNvPicPr>
          <p:nvPr/>
        </p:nvPicPr>
        <p:blipFill>
          <a:blip r:embed="rId2"/>
          <a:stretch>
            <a:fillRect/>
          </a:stretch>
        </p:blipFill>
        <p:spPr>
          <a:xfrm>
            <a:off x="552885" y="1470819"/>
            <a:ext cx="6925366" cy="2104403"/>
          </a:xfrm>
          <a:prstGeom prst="rect">
            <a:avLst/>
          </a:prstGeom>
        </p:spPr>
      </p:pic>
      <p:pic>
        <p:nvPicPr>
          <p:cNvPr id="5" name="Picture 4"/>
          <p:cNvPicPr>
            <a:picLocks noChangeAspect="1"/>
          </p:cNvPicPr>
          <p:nvPr/>
        </p:nvPicPr>
        <p:blipFill>
          <a:blip r:embed="rId3"/>
          <a:stretch>
            <a:fillRect/>
          </a:stretch>
        </p:blipFill>
        <p:spPr>
          <a:xfrm>
            <a:off x="552885" y="4836039"/>
            <a:ext cx="6589320" cy="1956799"/>
          </a:xfrm>
          <a:prstGeom prst="rect">
            <a:avLst/>
          </a:prstGeom>
        </p:spPr>
      </p:pic>
    </p:spTree>
    <p:extLst>
      <p:ext uri="{BB962C8B-B14F-4D97-AF65-F5344CB8AC3E}">
        <p14:creationId xmlns:p14="http://schemas.microsoft.com/office/powerpoint/2010/main" val="393683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184" y="706438"/>
            <a:ext cx="11854248" cy="5941498"/>
          </a:xfrm>
        </p:spPr>
        <p:txBody>
          <a:bodyPr>
            <a:normAutofit fontScale="62500" lnSpcReduction="20000"/>
          </a:bodyPr>
          <a:lstStyle/>
          <a:p>
            <a:pPr marL="0" indent="0">
              <a:buNone/>
            </a:pPr>
            <a:r>
              <a:rPr lang="en-US" sz="2500" dirty="0" smtClean="0">
                <a:solidFill>
                  <a:srgbClr val="FF0000"/>
                </a:solidFill>
              </a:rPr>
              <a:t>* </a:t>
            </a:r>
            <a:r>
              <a:rPr lang="en-US" sz="2500" dirty="0">
                <a:solidFill>
                  <a:srgbClr val="FF0000"/>
                </a:solidFill>
              </a:rPr>
              <a:t>Modification History :</a:t>
            </a:r>
          </a:p>
          <a:p>
            <a:pPr marL="0" indent="0">
              <a:buNone/>
            </a:pPr>
            <a:r>
              <a:rPr lang="en-US" sz="2500" dirty="0">
                <a:solidFill>
                  <a:srgbClr val="FF0000"/>
                </a:solidFill>
              </a:rPr>
              <a:t>* ======================</a:t>
            </a:r>
          </a:p>
          <a:p>
            <a:pPr marL="0" indent="0">
              <a:buNone/>
            </a:pPr>
            <a:r>
              <a:rPr lang="en-US" sz="2500" dirty="0">
                <a:solidFill>
                  <a:srgbClr val="FF0000"/>
                </a:solidFill>
              </a:rPr>
              <a:t>* </a:t>
            </a:r>
            <a:r>
              <a:rPr lang="en-US" sz="2500" dirty="0" err="1">
                <a:solidFill>
                  <a:srgbClr val="FF0000"/>
                </a:solidFill>
              </a:rPr>
              <a:t>Modify.Ref</a:t>
            </a:r>
            <a:r>
              <a:rPr lang="en-US" sz="2500" dirty="0">
                <a:solidFill>
                  <a:srgbClr val="FF0000"/>
                </a:solidFill>
              </a:rPr>
              <a:t>   </a:t>
            </a:r>
            <a:r>
              <a:rPr lang="en-US" sz="2500" dirty="0" err="1">
                <a:solidFill>
                  <a:srgbClr val="FF0000"/>
                </a:solidFill>
              </a:rPr>
              <a:t>Modified.By</a:t>
            </a:r>
            <a:r>
              <a:rPr lang="en-US" sz="2500" dirty="0">
                <a:solidFill>
                  <a:srgbClr val="FF0000"/>
                </a:solidFill>
              </a:rPr>
              <a:t>     </a:t>
            </a:r>
            <a:r>
              <a:rPr lang="en-US" sz="2500" dirty="0" err="1">
                <a:solidFill>
                  <a:srgbClr val="FF0000"/>
                </a:solidFill>
              </a:rPr>
              <a:t>Date.of.Change</a:t>
            </a:r>
            <a:r>
              <a:rPr lang="en-US" sz="2500" dirty="0">
                <a:solidFill>
                  <a:srgbClr val="FF0000"/>
                </a:solidFill>
              </a:rPr>
              <a:t>      </a:t>
            </a:r>
            <a:r>
              <a:rPr lang="en-US" sz="2500" dirty="0" err="1">
                <a:solidFill>
                  <a:srgbClr val="FF0000"/>
                </a:solidFill>
              </a:rPr>
              <a:t>Change.Details</a:t>
            </a:r>
            <a:endParaRPr lang="en-US" sz="2500" dirty="0">
              <a:solidFill>
                <a:srgbClr val="FF0000"/>
              </a:solidFill>
            </a:endParaRPr>
          </a:p>
          <a:p>
            <a:pPr marL="0" indent="0">
              <a:buNone/>
            </a:pPr>
            <a:r>
              <a:rPr lang="en-US" sz="2500" dirty="0">
                <a:solidFill>
                  <a:srgbClr val="FF0000"/>
                </a:solidFill>
              </a:rPr>
              <a:t>*-----------------------------------------------------------------------------</a:t>
            </a:r>
          </a:p>
          <a:p>
            <a:pPr marL="0" indent="0">
              <a:buNone/>
            </a:pPr>
            <a:r>
              <a:rPr lang="en-US" sz="2500" dirty="0" smtClean="0">
                <a:solidFill>
                  <a:srgbClr val="FF0000"/>
                </a:solidFill>
              </a:rPr>
              <a:t>*-----------------------------------------------------------------------------</a:t>
            </a:r>
            <a:endParaRPr lang="en-US" sz="2500" dirty="0">
              <a:solidFill>
                <a:srgbClr val="FF0000"/>
              </a:solidFill>
            </a:endParaRPr>
          </a:p>
          <a:p>
            <a:pPr marL="0" indent="0">
              <a:buNone/>
            </a:pPr>
            <a:r>
              <a:rPr lang="en-US" sz="2500" dirty="0">
                <a:solidFill>
                  <a:srgbClr val="FF0000"/>
                </a:solidFill>
              </a:rPr>
              <a:t>    </a:t>
            </a:r>
            <a:r>
              <a:rPr lang="en-US" sz="2500" dirty="0" smtClean="0">
                <a:solidFill>
                  <a:srgbClr val="FF0000"/>
                </a:solidFill>
              </a:rPr>
              <a:t>COMMON/LN.DISB.RMSB</a:t>
            </a:r>
            <a:r>
              <a:rPr lang="en-US" sz="2500" dirty="0">
                <a:solidFill>
                  <a:srgbClr val="FF0000"/>
                </a:solidFill>
              </a:rPr>
              <a:t>/</a:t>
            </a:r>
          </a:p>
          <a:p>
            <a:pPr marL="0" indent="0">
              <a:buNone/>
            </a:pPr>
            <a:r>
              <a:rPr lang="en-US" sz="2500" dirty="0">
                <a:solidFill>
                  <a:srgbClr val="FF0000"/>
                </a:solidFill>
              </a:rPr>
              <a:t>    FN.LD,</a:t>
            </a:r>
          </a:p>
          <a:p>
            <a:pPr marL="0" indent="0">
              <a:buNone/>
            </a:pPr>
            <a:r>
              <a:rPr lang="en-US" sz="2500" dirty="0">
                <a:solidFill>
                  <a:srgbClr val="FF0000"/>
                </a:solidFill>
              </a:rPr>
              <a:t>    F.LD,</a:t>
            </a:r>
          </a:p>
          <a:p>
            <a:pPr marL="0" indent="0">
              <a:buNone/>
            </a:pPr>
            <a:r>
              <a:rPr lang="en-US" sz="2500" dirty="0">
                <a:solidFill>
                  <a:srgbClr val="FF0000"/>
                </a:solidFill>
              </a:rPr>
              <a:t>    FN.ACCT,</a:t>
            </a:r>
          </a:p>
          <a:p>
            <a:pPr marL="0" indent="0">
              <a:buNone/>
            </a:pPr>
            <a:r>
              <a:rPr lang="en-US" sz="2500" dirty="0">
                <a:solidFill>
                  <a:srgbClr val="FF0000"/>
                </a:solidFill>
              </a:rPr>
              <a:t>    F.ACCT,</a:t>
            </a:r>
          </a:p>
          <a:p>
            <a:pPr marL="0" indent="0">
              <a:buNone/>
            </a:pPr>
            <a:r>
              <a:rPr lang="en-US" sz="2500" dirty="0">
                <a:solidFill>
                  <a:srgbClr val="FF0000"/>
                </a:solidFill>
              </a:rPr>
              <a:t>* 2015-09-02 - </a:t>
            </a:r>
            <a:r>
              <a:rPr lang="en-US" sz="2500" dirty="0" err="1">
                <a:solidFill>
                  <a:srgbClr val="FF0000"/>
                </a:solidFill>
              </a:rPr>
              <a:t>ld.hist.rec.update</a:t>
            </a:r>
            <a:r>
              <a:rPr lang="en-US" sz="2500" dirty="0">
                <a:solidFill>
                  <a:srgbClr val="FF0000"/>
                </a:solidFill>
              </a:rPr>
              <a:t> - S</a:t>
            </a:r>
          </a:p>
          <a:p>
            <a:pPr marL="0" indent="0">
              <a:buNone/>
            </a:pPr>
            <a:r>
              <a:rPr lang="en-US" sz="2500" dirty="0">
                <a:solidFill>
                  <a:srgbClr val="FF0000"/>
                </a:solidFill>
              </a:rPr>
              <a:t>    FN.LD.HIS,</a:t>
            </a:r>
          </a:p>
          <a:p>
            <a:pPr marL="0" indent="0">
              <a:buNone/>
            </a:pPr>
            <a:r>
              <a:rPr lang="en-US" sz="2500" dirty="0">
                <a:solidFill>
                  <a:srgbClr val="FF0000"/>
                </a:solidFill>
              </a:rPr>
              <a:t>    F.LD.HIS,</a:t>
            </a:r>
          </a:p>
          <a:p>
            <a:pPr marL="0" indent="0">
              <a:buNone/>
            </a:pPr>
            <a:r>
              <a:rPr lang="en-US" sz="2500" dirty="0">
                <a:solidFill>
                  <a:srgbClr val="FF0000"/>
                </a:solidFill>
              </a:rPr>
              <a:t>    FN.LM.BAL.HIS,</a:t>
            </a:r>
          </a:p>
          <a:p>
            <a:pPr marL="0" indent="0">
              <a:buNone/>
            </a:pPr>
            <a:r>
              <a:rPr lang="en-US" sz="2500" dirty="0">
                <a:solidFill>
                  <a:srgbClr val="FF0000"/>
                </a:solidFill>
              </a:rPr>
              <a:t>    F.LM.BAL.HIS</a:t>
            </a:r>
            <a:r>
              <a:rPr lang="en-US" sz="2500" dirty="0" smtClean="0">
                <a:solidFill>
                  <a:srgbClr val="FF0000"/>
                </a:solidFill>
              </a:rPr>
              <a:t>,</a:t>
            </a:r>
          </a:p>
          <a:p>
            <a:pPr marL="0" indent="0">
              <a:buNone/>
            </a:pPr>
            <a:endParaRPr lang="en-US" sz="2500" dirty="0">
              <a:solidFill>
                <a:srgbClr val="FF0000"/>
              </a:solidFill>
            </a:endParaRPr>
          </a:p>
          <a:p>
            <a:pPr marL="0" indent="0">
              <a:buNone/>
            </a:pPr>
            <a:r>
              <a:rPr lang="en-US" sz="2500" dirty="0">
                <a:solidFill>
                  <a:srgbClr val="FF0000"/>
                </a:solidFill>
              </a:rPr>
              <a:t>EQU TXN.TYPE.DISB              TO 'DISB',</a:t>
            </a:r>
          </a:p>
          <a:p>
            <a:pPr marL="0" indent="0">
              <a:buNone/>
            </a:pPr>
            <a:r>
              <a:rPr lang="en-US" sz="2500" dirty="0">
                <a:solidFill>
                  <a:srgbClr val="FF0000"/>
                </a:solidFill>
              </a:rPr>
              <a:t>    TXN.TYPE.RMSB              TO 'RMSB',</a:t>
            </a:r>
          </a:p>
          <a:p>
            <a:pPr marL="0" indent="0">
              <a:buNone/>
            </a:pPr>
            <a:r>
              <a:rPr lang="en-US" sz="2500" dirty="0">
                <a:solidFill>
                  <a:srgbClr val="FF0000"/>
                </a:solidFill>
              </a:rPr>
              <a:t>    TXN.TYPE.OTH               TO 'OTH'</a:t>
            </a:r>
          </a:p>
          <a:p>
            <a:pPr marL="0" indent="0">
              <a:buNone/>
            </a:pPr>
            <a:endParaRPr lang="en-US" dirty="0"/>
          </a:p>
        </p:txBody>
      </p:sp>
      <p:sp>
        <p:nvSpPr>
          <p:cNvPr id="4" name="Title 1"/>
          <p:cNvSpPr txBox="1">
            <a:spLocks/>
          </p:cNvSpPr>
          <p:nvPr/>
        </p:nvSpPr>
        <p:spPr>
          <a:xfrm>
            <a:off x="0" y="0"/>
            <a:ext cx="12192000" cy="7064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b="1" dirty="0" smtClean="0"/>
              <a:t>Fundamental T24 Code Concept(Cont.)</a:t>
            </a:r>
            <a:endParaRPr lang="en-US" sz="3200" b="1" dirty="0"/>
          </a:p>
        </p:txBody>
      </p:sp>
    </p:spTree>
    <p:extLst>
      <p:ext uri="{BB962C8B-B14F-4D97-AF65-F5344CB8AC3E}">
        <p14:creationId xmlns:p14="http://schemas.microsoft.com/office/powerpoint/2010/main" val="3154483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69557"/>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121508" y="581711"/>
            <a:ext cx="11979876" cy="6198029"/>
          </a:xfrm>
        </p:spPr>
        <p:txBody>
          <a:bodyPr/>
          <a:lstStyle/>
          <a:p>
            <a:pPr marL="0" indent="0">
              <a:buNone/>
            </a:pPr>
            <a:r>
              <a:rPr lang="en-US" dirty="0"/>
              <a:t>6. Set up the BATCH @</a:t>
            </a:r>
            <a:r>
              <a:rPr lang="en-US" dirty="0" smtClean="0"/>
              <a:t>ID=BNK/SNG.THRD.TRN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200" dirty="0" smtClean="0"/>
              <a:t>     The </a:t>
            </a:r>
            <a:r>
              <a:rPr lang="en-US" sz="2200" dirty="0"/>
              <a:t>job name must be the same as the @ID in the </a:t>
            </a:r>
            <a:r>
              <a:rPr lang="en-US" sz="2200" dirty="0" smtClean="0"/>
              <a:t>PGM.FILE</a:t>
            </a:r>
          </a:p>
          <a:p>
            <a:pPr marL="0" indent="0">
              <a:buNone/>
            </a:pPr>
            <a:r>
              <a:rPr lang="en-US" sz="2400" dirty="0"/>
              <a:t>7. Set up the TSA.SERVICE @ID=BNK/SNG.THRD.TRN (The @ID must be the same as the @ID in the BATCH</a:t>
            </a:r>
            <a:r>
              <a:rPr lang="en-US" sz="2400"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582505" y="1093090"/>
            <a:ext cx="6296090" cy="2409196"/>
          </a:xfrm>
          <a:prstGeom prst="rect">
            <a:avLst/>
          </a:prstGeom>
        </p:spPr>
      </p:pic>
      <p:pic>
        <p:nvPicPr>
          <p:cNvPr id="5" name="Picture 4"/>
          <p:cNvPicPr>
            <a:picLocks noChangeAspect="1"/>
          </p:cNvPicPr>
          <p:nvPr/>
        </p:nvPicPr>
        <p:blipFill>
          <a:blip r:embed="rId3"/>
          <a:stretch>
            <a:fillRect/>
          </a:stretch>
        </p:blipFill>
        <p:spPr>
          <a:xfrm>
            <a:off x="582505" y="4705061"/>
            <a:ext cx="5694727" cy="2109289"/>
          </a:xfrm>
          <a:prstGeom prst="rect">
            <a:avLst/>
          </a:prstGeom>
        </p:spPr>
      </p:pic>
    </p:spTree>
    <p:extLst>
      <p:ext uri="{BB962C8B-B14F-4D97-AF65-F5344CB8AC3E}">
        <p14:creationId xmlns:p14="http://schemas.microsoft.com/office/powerpoint/2010/main" val="573861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11892"/>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129746" y="532284"/>
            <a:ext cx="11979876" cy="6255694"/>
          </a:xfrm>
        </p:spPr>
        <p:txBody>
          <a:bodyPr/>
          <a:lstStyle/>
          <a:p>
            <a:pPr marL="0" indent="0">
              <a:buNone/>
            </a:pPr>
            <a:r>
              <a:rPr lang="en-US" dirty="0"/>
              <a:t>8. Do the batch testing to make sure all configurations are done properly before the coding</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566972" y="1397850"/>
            <a:ext cx="9208075" cy="768701"/>
          </a:xfrm>
          <a:prstGeom prst="rect">
            <a:avLst/>
          </a:prstGeom>
        </p:spPr>
      </p:pic>
      <p:pic>
        <p:nvPicPr>
          <p:cNvPr id="8" name="Picture 7"/>
          <p:cNvPicPr>
            <a:picLocks noChangeAspect="1"/>
          </p:cNvPicPr>
          <p:nvPr/>
        </p:nvPicPr>
        <p:blipFill>
          <a:blip r:embed="rId3"/>
          <a:stretch>
            <a:fillRect/>
          </a:stretch>
        </p:blipFill>
        <p:spPr>
          <a:xfrm>
            <a:off x="491570" y="2286942"/>
            <a:ext cx="8276190" cy="4266667"/>
          </a:xfrm>
          <a:prstGeom prst="rect">
            <a:avLst/>
          </a:prstGeom>
        </p:spPr>
      </p:pic>
    </p:spTree>
    <p:extLst>
      <p:ext uri="{BB962C8B-B14F-4D97-AF65-F5344CB8AC3E}">
        <p14:creationId xmlns:p14="http://schemas.microsoft.com/office/powerpoint/2010/main" val="1388708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8368"/>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88557" y="441669"/>
            <a:ext cx="12037540" cy="6338071"/>
          </a:xfrm>
        </p:spPr>
        <p:txBody>
          <a:bodyPr/>
          <a:lstStyle/>
          <a:p>
            <a:pPr marL="0" indent="0">
              <a:buNone/>
            </a:pPr>
            <a:r>
              <a:rPr lang="en-US" dirty="0"/>
              <a:t>• </a:t>
            </a:r>
            <a:r>
              <a:rPr lang="en-US" b="1" dirty="0"/>
              <a:t>Multi-Thread Batch </a:t>
            </a:r>
            <a:r>
              <a:rPr lang="en-US" b="1" dirty="0" smtClean="0"/>
              <a:t>Code</a:t>
            </a:r>
          </a:p>
          <a:p>
            <a:pPr marL="0" indent="0">
              <a:buNone/>
            </a:pPr>
            <a:r>
              <a:rPr lang="en-US" sz="2200" dirty="0" smtClean="0"/>
              <a:t>   a</a:t>
            </a:r>
            <a:r>
              <a:rPr lang="en-US" sz="2200" dirty="0"/>
              <a:t>. The procedure to configure the T24 multi-thread batch </a:t>
            </a:r>
            <a:r>
              <a:rPr lang="en-US" sz="2200" dirty="0" smtClean="0"/>
              <a:t>job</a:t>
            </a:r>
          </a:p>
          <a:p>
            <a:pPr marL="0" indent="0">
              <a:buNone/>
            </a:pPr>
            <a:r>
              <a:rPr lang="en-US" sz="2200" dirty="0"/>
              <a:t> </a:t>
            </a:r>
            <a:r>
              <a:rPr lang="en-US" sz="2200" dirty="0" smtClean="0"/>
              <a:t>      1</a:t>
            </a:r>
            <a:r>
              <a:rPr lang="en-US" sz="2200" dirty="0"/>
              <a:t>. Write a empty multi-thread thread subroutine</a:t>
            </a:r>
          </a:p>
          <a:p>
            <a:pPr marL="0" indent="0">
              <a:buNone/>
            </a:pPr>
            <a:r>
              <a:rPr lang="en-US" sz="2200" dirty="0" smtClean="0"/>
              <a:t>            There </a:t>
            </a:r>
            <a:r>
              <a:rPr lang="en-US" sz="2200" dirty="0"/>
              <a:t>are 4 parts for a multi-thread subroutine</a:t>
            </a:r>
          </a:p>
          <a:p>
            <a:pPr marL="0" indent="0">
              <a:buNone/>
            </a:pPr>
            <a:r>
              <a:rPr lang="en-US" sz="2200" dirty="0" smtClean="0"/>
              <a:t>                    a</a:t>
            </a:r>
            <a:r>
              <a:rPr lang="en-US" sz="2200" dirty="0"/>
              <a:t>. COMMON file – Declare the common variables which should be shared between </a:t>
            </a:r>
            <a:r>
              <a:rPr lang="en-US" sz="2200" dirty="0" smtClean="0"/>
              <a:t>             </a:t>
            </a:r>
          </a:p>
          <a:p>
            <a:pPr marL="0" indent="0">
              <a:buNone/>
            </a:pPr>
            <a:r>
              <a:rPr lang="en-US" sz="2200" dirty="0"/>
              <a:t> </a:t>
            </a:r>
            <a:r>
              <a:rPr lang="en-US" sz="2200" dirty="0" smtClean="0"/>
              <a:t>                        LOAD </a:t>
            </a:r>
            <a:r>
              <a:rPr lang="en-US" sz="2200" dirty="0"/>
              <a:t>&amp; SELECT &amp; Main</a:t>
            </a:r>
          </a:p>
          <a:p>
            <a:pPr marL="0" indent="0">
              <a:buNone/>
            </a:pPr>
            <a:r>
              <a:rPr lang="en-US" sz="2200" dirty="0" smtClean="0"/>
              <a:t>                    b</a:t>
            </a:r>
            <a:r>
              <a:rPr lang="en-US" sz="2200" dirty="0"/>
              <a:t>. LOAD routine – The variable initialization (open file and initialize all common </a:t>
            </a:r>
            <a:endParaRPr lang="en-US" sz="2200" dirty="0" smtClean="0"/>
          </a:p>
          <a:p>
            <a:pPr marL="0" indent="0">
              <a:buNone/>
            </a:pPr>
            <a:r>
              <a:rPr lang="en-US" sz="2200" dirty="0"/>
              <a:t> </a:t>
            </a:r>
            <a:r>
              <a:rPr lang="en-US" sz="2200" dirty="0" smtClean="0"/>
              <a:t>                        variables</a:t>
            </a:r>
            <a:r>
              <a:rPr lang="en-US" sz="2200" dirty="0"/>
              <a:t>)</a:t>
            </a:r>
          </a:p>
          <a:p>
            <a:pPr marL="0" indent="0">
              <a:buNone/>
            </a:pPr>
            <a:r>
              <a:rPr lang="en-US" sz="2200" dirty="0" smtClean="0"/>
              <a:t>                    c</a:t>
            </a:r>
            <a:r>
              <a:rPr lang="en-US" sz="2200" dirty="0"/>
              <a:t>. SELECT routine – The real data collection work and CALL BATCH.BUILD.LIST to store </a:t>
            </a:r>
            <a:endParaRPr lang="en-US" sz="2200" dirty="0" smtClean="0"/>
          </a:p>
          <a:p>
            <a:pPr marL="0" indent="0">
              <a:buNone/>
            </a:pPr>
            <a:r>
              <a:rPr lang="en-US" sz="2200" dirty="0"/>
              <a:t> </a:t>
            </a:r>
            <a:r>
              <a:rPr lang="en-US" sz="2200" dirty="0" smtClean="0"/>
              <a:t>                        the </a:t>
            </a:r>
            <a:r>
              <a:rPr lang="en-US" sz="2200" dirty="0"/>
              <a:t>collected data</a:t>
            </a:r>
          </a:p>
          <a:p>
            <a:pPr marL="0" indent="0">
              <a:buNone/>
            </a:pPr>
            <a:r>
              <a:rPr lang="en-US" sz="2200" dirty="0" smtClean="0"/>
              <a:t>                    d</a:t>
            </a:r>
            <a:r>
              <a:rPr lang="en-US" sz="2200" dirty="0"/>
              <a:t>. Main routine – The main processing routine which get KEY from the selection </a:t>
            </a:r>
            <a:endParaRPr lang="en-US" sz="2200" dirty="0" smtClean="0"/>
          </a:p>
          <a:p>
            <a:pPr marL="0" indent="0">
              <a:buNone/>
            </a:pPr>
            <a:r>
              <a:rPr lang="en-US" sz="2200" dirty="0"/>
              <a:t> </a:t>
            </a:r>
            <a:r>
              <a:rPr lang="en-US" sz="2200" dirty="0" smtClean="0"/>
              <a:t>                        routine </a:t>
            </a:r>
            <a:r>
              <a:rPr lang="en-US" sz="2200" dirty="0"/>
              <a:t>and complete the task</a:t>
            </a:r>
          </a:p>
        </p:txBody>
      </p:sp>
      <p:pic>
        <p:nvPicPr>
          <p:cNvPr id="4" name="Picture 3"/>
          <p:cNvPicPr>
            <a:picLocks noChangeAspect="1"/>
          </p:cNvPicPr>
          <p:nvPr/>
        </p:nvPicPr>
        <p:blipFill>
          <a:blip r:embed="rId2"/>
          <a:stretch>
            <a:fillRect/>
          </a:stretch>
        </p:blipFill>
        <p:spPr>
          <a:xfrm>
            <a:off x="1772085" y="5611184"/>
            <a:ext cx="8546243" cy="797854"/>
          </a:xfrm>
          <a:prstGeom prst="rect">
            <a:avLst/>
          </a:prstGeom>
        </p:spPr>
      </p:pic>
    </p:spTree>
    <p:extLst>
      <p:ext uri="{BB962C8B-B14F-4D97-AF65-F5344CB8AC3E}">
        <p14:creationId xmlns:p14="http://schemas.microsoft.com/office/powerpoint/2010/main" val="2995141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59027"/>
          </a:xfrm>
        </p:spPr>
        <p:txBody>
          <a:bodyPr>
            <a:normAutofit/>
          </a:bodyPr>
          <a:lstStyle/>
          <a:p>
            <a:pPr algn="r"/>
            <a:r>
              <a:rPr lang="en-US" sz="3200" b="1" dirty="0"/>
              <a:t>Batch Job Customization (Cont.)</a:t>
            </a:r>
            <a:endParaRPr lang="en-US" sz="3200" dirty="0"/>
          </a:p>
        </p:txBody>
      </p:sp>
      <p:pic>
        <p:nvPicPr>
          <p:cNvPr id="4" name="Content Placeholder 3"/>
          <p:cNvPicPr>
            <a:picLocks noGrp="1" noChangeAspect="1"/>
          </p:cNvPicPr>
          <p:nvPr>
            <p:ph idx="1"/>
          </p:nvPr>
        </p:nvPicPr>
        <p:blipFill>
          <a:blip r:embed="rId2"/>
          <a:stretch>
            <a:fillRect/>
          </a:stretch>
        </p:blipFill>
        <p:spPr>
          <a:xfrm>
            <a:off x="362466" y="616949"/>
            <a:ext cx="10563436" cy="5857992"/>
          </a:xfrm>
          <a:prstGeom prst="rect">
            <a:avLst/>
          </a:prstGeom>
        </p:spPr>
      </p:pic>
    </p:spTree>
    <p:extLst>
      <p:ext uri="{BB962C8B-B14F-4D97-AF65-F5344CB8AC3E}">
        <p14:creationId xmlns:p14="http://schemas.microsoft.com/office/powerpoint/2010/main" val="1010455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84886"/>
          </a:xfrm>
        </p:spPr>
        <p:txBody>
          <a:bodyPr>
            <a:normAutofit/>
          </a:bodyPr>
          <a:lstStyle/>
          <a:p>
            <a:pPr algn="r"/>
            <a:r>
              <a:rPr lang="en-US" sz="3200" b="1" dirty="0"/>
              <a:t>Batch Job Customization (Cont.)</a:t>
            </a:r>
            <a:endParaRPr lang="en-US" sz="3200" dirty="0"/>
          </a:p>
        </p:txBody>
      </p:sp>
      <p:pic>
        <p:nvPicPr>
          <p:cNvPr id="4" name="Content Placeholder 3"/>
          <p:cNvPicPr>
            <a:picLocks noGrp="1" noChangeAspect="1"/>
          </p:cNvPicPr>
          <p:nvPr>
            <p:ph idx="1"/>
          </p:nvPr>
        </p:nvPicPr>
        <p:blipFill>
          <a:blip r:embed="rId2"/>
          <a:stretch>
            <a:fillRect/>
          </a:stretch>
        </p:blipFill>
        <p:spPr>
          <a:xfrm>
            <a:off x="518115" y="650789"/>
            <a:ext cx="10340609" cy="5560540"/>
          </a:xfrm>
          <a:prstGeom prst="rect">
            <a:avLst/>
          </a:prstGeom>
        </p:spPr>
      </p:pic>
    </p:spTree>
    <p:extLst>
      <p:ext uri="{BB962C8B-B14F-4D97-AF65-F5344CB8AC3E}">
        <p14:creationId xmlns:p14="http://schemas.microsoft.com/office/powerpoint/2010/main" val="4192751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903"/>
            <a:ext cx="12192000" cy="453081"/>
          </a:xfrm>
        </p:spPr>
        <p:txBody>
          <a:bodyPr>
            <a:normAutofit fontScale="90000"/>
          </a:bodyPr>
          <a:lstStyle/>
          <a:p>
            <a:pPr algn="r"/>
            <a:r>
              <a:rPr lang="en-US" sz="3200" b="1" dirty="0"/>
              <a:t>Batch Job Customization (Cont.)</a:t>
            </a:r>
            <a:endParaRPr lang="en-US" sz="3200" dirty="0"/>
          </a:p>
        </p:txBody>
      </p:sp>
      <p:pic>
        <p:nvPicPr>
          <p:cNvPr id="4" name="Content Placeholder 3"/>
          <p:cNvPicPr>
            <a:picLocks noGrp="1" noChangeAspect="1"/>
          </p:cNvPicPr>
          <p:nvPr>
            <p:ph idx="1"/>
          </p:nvPr>
        </p:nvPicPr>
        <p:blipFill>
          <a:blip r:embed="rId2"/>
          <a:stretch>
            <a:fillRect/>
          </a:stretch>
        </p:blipFill>
        <p:spPr>
          <a:xfrm>
            <a:off x="446279" y="653283"/>
            <a:ext cx="10602891" cy="4726025"/>
          </a:xfrm>
          <a:prstGeom prst="rect">
            <a:avLst/>
          </a:prstGeom>
        </p:spPr>
      </p:pic>
    </p:spTree>
    <p:extLst>
      <p:ext uri="{BB962C8B-B14F-4D97-AF65-F5344CB8AC3E}">
        <p14:creationId xmlns:p14="http://schemas.microsoft.com/office/powerpoint/2010/main" val="2808088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42" y="0"/>
            <a:ext cx="12128157" cy="560173"/>
          </a:xfrm>
        </p:spPr>
        <p:txBody>
          <a:bodyPr>
            <a:normAutofit/>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179172" y="631137"/>
            <a:ext cx="11889259" cy="6140365"/>
          </a:xfrm>
        </p:spPr>
        <p:txBody>
          <a:bodyPr>
            <a:normAutofit/>
          </a:bodyPr>
          <a:lstStyle/>
          <a:p>
            <a:pPr marL="0" indent="0">
              <a:buNone/>
            </a:pPr>
            <a:r>
              <a:rPr lang="en-US" sz="2200" dirty="0"/>
              <a:t>2. Compile the 3 routines – TU.B.MULT.THRD.LOAD &amp; TU.B.MULT.THRD.SELECT &amp; </a:t>
            </a:r>
            <a:r>
              <a:rPr lang="en-US" sz="2200" dirty="0" smtClean="0"/>
              <a:t>TU.B.MULT.THRD</a:t>
            </a:r>
          </a:p>
          <a:p>
            <a:pPr marL="0" indent="0">
              <a:buNone/>
            </a:pPr>
            <a:endParaRPr lang="en-US" sz="2200" dirty="0"/>
          </a:p>
        </p:txBody>
      </p:sp>
      <p:pic>
        <p:nvPicPr>
          <p:cNvPr id="4" name="Picture 3"/>
          <p:cNvPicPr>
            <a:picLocks noChangeAspect="1"/>
          </p:cNvPicPr>
          <p:nvPr/>
        </p:nvPicPr>
        <p:blipFill>
          <a:blip r:embed="rId2"/>
          <a:stretch>
            <a:fillRect/>
          </a:stretch>
        </p:blipFill>
        <p:spPr>
          <a:xfrm>
            <a:off x="605520" y="1104323"/>
            <a:ext cx="7129810" cy="5661395"/>
          </a:xfrm>
          <a:prstGeom prst="rect">
            <a:avLst/>
          </a:prstGeom>
        </p:spPr>
      </p:pic>
    </p:spTree>
    <p:extLst>
      <p:ext uri="{BB962C8B-B14F-4D97-AF65-F5344CB8AC3E}">
        <p14:creationId xmlns:p14="http://schemas.microsoft.com/office/powerpoint/2010/main" val="26525268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5459"/>
          </a:xfrm>
        </p:spPr>
        <p:txBody>
          <a:bodyPr>
            <a:normAutofit/>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96794" y="535458"/>
            <a:ext cx="12012827" cy="6219569"/>
          </a:xfrm>
        </p:spPr>
        <p:txBody>
          <a:bodyPr>
            <a:normAutofit/>
          </a:bodyPr>
          <a:lstStyle/>
          <a:p>
            <a:pPr marL="0" indent="0">
              <a:buNone/>
            </a:pPr>
            <a:r>
              <a:rPr lang="en-US" sz="2200" dirty="0"/>
              <a:t>3. </a:t>
            </a:r>
            <a:r>
              <a:rPr lang="en-US" sz="2200" dirty="0" smtClean="0"/>
              <a:t>Define </a:t>
            </a:r>
            <a:r>
              <a:rPr lang="en-US" sz="2200" dirty="0"/>
              <a:t>the EB.API @</a:t>
            </a:r>
            <a:r>
              <a:rPr lang="en-US" sz="2200" dirty="0" smtClean="0"/>
              <a:t>ID=TU.B.MULT.THRD.TRN</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200" dirty="0"/>
              <a:t>4. Define the PGM.FILE @</a:t>
            </a:r>
            <a:r>
              <a:rPr lang="en-US" sz="2200" dirty="0" smtClean="0"/>
              <a:t>ID=TU.B.MULT.THRD.TRN</a:t>
            </a:r>
          </a:p>
          <a:p>
            <a:pPr marL="0" indent="0">
              <a:buNone/>
            </a:pPr>
            <a:endParaRPr lang="en-US" sz="2200" dirty="0" smtClean="0"/>
          </a:p>
          <a:p>
            <a:pPr marL="0" indent="0">
              <a:buNone/>
            </a:pPr>
            <a:endParaRPr lang="en-US" sz="2200" dirty="0"/>
          </a:p>
        </p:txBody>
      </p:sp>
      <p:pic>
        <p:nvPicPr>
          <p:cNvPr id="4" name="Picture 3"/>
          <p:cNvPicPr>
            <a:picLocks noChangeAspect="1"/>
          </p:cNvPicPr>
          <p:nvPr/>
        </p:nvPicPr>
        <p:blipFill>
          <a:blip r:embed="rId2"/>
          <a:stretch>
            <a:fillRect/>
          </a:stretch>
        </p:blipFill>
        <p:spPr>
          <a:xfrm>
            <a:off x="491323" y="980860"/>
            <a:ext cx="7438436" cy="1968286"/>
          </a:xfrm>
          <a:prstGeom prst="rect">
            <a:avLst/>
          </a:prstGeom>
        </p:spPr>
      </p:pic>
      <p:pic>
        <p:nvPicPr>
          <p:cNvPr id="5" name="Picture 4"/>
          <p:cNvPicPr>
            <a:picLocks noChangeAspect="1"/>
          </p:cNvPicPr>
          <p:nvPr/>
        </p:nvPicPr>
        <p:blipFill>
          <a:blip r:embed="rId3"/>
          <a:stretch>
            <a:fillRect/>
          </a:stretch>
        </p:blipFill>
        <p:spPr>
          <a:xfrm>
            <a:off x="491323" y="3496423"/>
            <a:ext cx="7418434" cy="1858171"/>
          </a:xfrm>
          <a:prstGeom prst="rect">
            <a:avLst/>
          </a:prstGeom>
        </p:spPr>
      </p:pic>
    </p:spTree>
    <p:extLst>
      <p:ext uri="{BB962C8B-B14F-4D97-AF65-F5344CB8AC3E}">
        <p14:creationId xmlns:p14="http://schemas.microsoft.com/office/powerpoint/2010/main" val="4014459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61319"/>
          </a:xfrm>
        </p:spPr>
        <p:txBody>
          <a:bodyPr>
            <a:normAutofit fontScale="90000"/>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63842" y="482857"/>
            <a:ext cx="12045779" cy="6272169"/>
          </a:xfrm>
        </p:spPr>
        <p:txBody>
          <a:bodyPr>
            <a:normAutofit/>
          </a:bodyPr>
          <a:lstStyle/>
          <a:p>
            <a:pPr marL="0" indent="0">
              <a:buNone/>
            </a:pPr>
            <a:r>
              <a:rPr lang="en-US" sz="2200" dirty="0"/>
              <a:t>5. Define the BATCH record @</a:t>
            </a:r>
            <a:r>
              <a:rPr lang="en-US" sz="2200" dirty="0" smtClean="0"/>
              <a:t>ID=BNK/MULT.THRD.TRN</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a:t>6. Define the TSA.SERVICE @</a:t>
            </a:r>
            <a:r>
              <a:rPr lang="en-US" sz="2200" dirty="0" smtClean="0"/>
              <a:t>ID=BNK/MULT.THRD.TRN</a:t>
            </a:r>
          </a:p>
          <a:p>
            <a:pPr marL="0" indent="0">
              <a:buNone/>
            </a:pPr>
            <a:endParaRPr lang="en-US" sz="2200" dirty="0" smtClean="0"/>
          </a:p>
          <a:p>
            <a:pPr marL="0" indent="0">
              <a:buNone/>
            </a:pPr>
            <a:endParaRPr lang="en-US" sz="2200" dirty="0"/>
          </a:p>
        </p:txBody>
      </p:sp>
      <p:pic>
        <p:nvPicPr>
          <p:cNvPr id="4" name="Picture 3"/>
          <p:cNvPicPr>
            <a:picLocks noChangeAspect="1"/>
          </p:cNvPicPr>
          <p:nvPr/>
        </p:nvPicPr>
        <p:blipFill>
          <a:blip r:embed="rId2"/>
          <a:stretch>
            <a:fillRect/>
          </a:stretch>
        </p:blipFill>
        <p:spPr>
          <a:xfrm>
            <a:off x="450510" y="885603"/>
            <a:ext cx="6930593" cy="2411260"/>
          </a:xfrm>
          <a:prstGeom prst="rect">
            <a:avLst/>
          </a:prstGeom>
        </p:spPr>
      </p:pic>
      <p:pic>
        <p:nvPicPr>
          <p:cNvPr id="5" name="Picture 4"/>
          <p:cNvPicPr>
            <a:picLocks noChangeAspect="1"/>
          </p:cNvPicPr>
          <p:nvPr/>
        </p:nvPicPr>
        <p:blipFill>
          <a:blip r:embed="rId3"/>
          <a:stretch>
            <a:fillRect/>
          </a:stretch>
        </p:blipFill>
        <p:spPr>
          <a:xfrm>
            <a:off x="450510" y="3820658"/>
            <a:ext cx="6930593" cy="2083093"/>
          </a:xfrm>
          <a:prstGeom prst="rect">
            <a:avLst/>
          </a:prstGeom>
        </p:spPr>
      </p:pic>
    </p:spTree>
    <p:extLst>
      <p:ext uri="{BB962C8B-B14F-4D97-AF65-F5344CB8AC3E}">
        <p14:creationId xmlns:p14="http://schemas.microsoft.com/office/powerpoint/2010/main" val="21961696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5459"/>
          </a:xfrm>
        </p:spPr>
        <p:txBody>
          <a:bodyPr>
            <a:normAutofit/>
          </a:bodyPr>
          <a:lstStyle/>
          <a:p>
            <a:pPr algn="r"/>
            <a:r>
              <a:rPr lang="en-US" sz="3200" b="1" dirty="0"/>
              <a:t>Batch Job Customization (Cont.)</a:t>
            </a:r>
            <a:endParaRPr lang="en-US" sz="3200" dirty="0"/>
          </a:p>
        </p:txBody>
      </p:sp>
      <p:sp>
        <p:nvSpPr>
          <p:cNvPr id="3" name="Content Placeholder 2"/>
          <p:cNvSpPr>
            <a:spLocks noGrp="1"/>
          </p:cNvSpPr>
          <p:nvPr>
            <p:ph idx="1"/>
          </p:nvPr>
        </p:nvSpPr>
        <p:spPr>
          <a:xfrm>
            <a:off x="72081" y="535458"/>
            <a:ext cx="12045778" cy="6260757"/>
          </a:xfrm>
        </p:spPr>
        <p:txBody>
          <a:bodyPr>
            <a:normAutofit/>
          </a:bodyPr>
          <a:lstStyle/>
          <a:p>
            <a:pPr marL="0" indent="0">
              <a:buNone/>
            </a:pPr>
            <a:r>
              <a:rPr lang="en-US" sz="2200" dirty="0"/>
              <a:t>7. Do the testing on the multi-thread </a:t>
            </a:r>
            <a:r>
              <a:rPr lang="en-US" sz="2200" dirty="0" smtClean="0"/>
              <a:t>program</a:t>
            </a:r>
          </a:p>
          <a:p>
            <a:pPr marL="0" indent="0">
              <a:buNone/>
            </a:pPr>
            <a:endParaRPr lang="en-US" sz="2200" dirty="0"/>
          </a:p>
        </p:txBody>
      </p:sp>
      <p:pic>
        <p:nvPicPr>
          <p:cNvPr id="6" name="Picture 5"/>
          <p:cNvPicPr>
            <a:picLocks noChangeAspect="1"/>
          </p:cNvPicPr>
          <p:nvPr/>
        </p:nvPicPr>
        <p:blipFill>
          <a:blip r:embed="rId2"/>
          <a:stretch>
            <a:fillRect/>
          </a:stretch>
        </p:blipFill>
        <p:spPr>
          <a:xfrm>
            <a:off x="424138" y="961977"/>
            <a:ext cx="10878800" cy="4269050"/>
          </a:xfrm>
          <a:prstGeom prst="rect">
            <a:avLst/>
          </a:prstGeom>
        </p:spPr>
      </p:pic>
    </p:spTree>
    <p:extLst>
      <p:ext uri="{BB962C8B-B14F-4D97-AF65-F5344CB8AC3E}">
        <p14:creationId xmlns:p14="http://schemas.microsoft.com/office/powerpoint/2010/main" val="279648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8129"/>
          </a:xfrm>
        </p:spPr>
        <p:txBody>
          <a:bodyPr>
            <a:normAutofit/>
          </a:bodyPr>
          <a:lstStyle/>
          <a:p>
            <a:pPr algn="r"/>
            <a:r>
              <a:rPr lang="en-US" sz="3200" b="1" dirty="0"/>
              <a:t>Fundamental T24 Code </a:t>
            </a:r>
            <a:r>
              <a:rPr lang="en-US" sz="3200" b="1" dirty="0" smtClean="0"/>
              <a:t>Concept(Cont.)</a:t>
            </a:r>
            <a:endParaRPr lang="en-US" sz="3200" b="1" dirty="0"/>
          </a:p>
        </p:txBody>
      </p:sp>
      <p:sp>
        <p:nvSpPr>
          <p:cNvPr id="3" name="Content Placeholder 2"/>
          <p:cNvSpPr>
            <a:spLocks noGrp="1"/>
          </p:cNvSpPr>
          <p:nvPr>
            <p:ph idx="1"/>
          </p:nvPr>
        </p:nvSpPr>
        <p:spPr>
          <a:xfrm>
            <a:off x="0" y="729992"/>
            <a:ext cx="12192000" cy="6128008"/>
          </a:xfrm>
        </p:spPr>
        <p:txBody>
          <a:bodyPr>
            <a:normAutofit fontScale="77500" lnSpcReduction="20000"/>
          </a:bodyPr>
          <a:lstStyle/>
          <a:p>
            <a:pPr marL="0" indent="0">
              <a:buNone/>
            </a:pPr>
            <a:r>
              <a:rPr lang="en-US" b="1" dirty="0" smtClean="0"/>
              <a:t>- Standard </a:t>
            </a:r>
            <a:r>
              <a:rPr lang="en-US" b="1" dirty="0"/>
              <a:t>Variables</a:t>
            </a:r>
          </a:p>
          <a:p>
            <a:pPr marL="0" indent="0">
              <a:buNone/>
            </a:pPr>
            <a:r>
              <a:rPr lang="en-US" sz="1600" dirty="0" smtClean="0"/>
              <a:t>     Where </a:t>
            </a:r>
            <a:r>
              <a:rPr lang="en-US" sz="1600" dirty="0"/>
              <a:t>filename is the exact name of the file. Filename variables should only be used when </a:t>
            </a:r>
            <a:r>
              <a:rPr lang="en-US" sz="1600" dirty="0" smtClean="0"/>
              <a:t>required.</a:t>
            </a:r>
          </a:p>
          <a:p>
            <a:pPr marL="0" indent="0">
              <a:buNone/>
            </a:pPr>
            <a:r>
              <a:rPr lang="en-US" sz="1600" dirty="0" smtClean="0"/>
              <a:t>      normally </a:t>
            </a:r>
            <a:r>
              <a:rPr lang="en-US" sz="1600" dirty="0"/>
              <a:t>a constant should be used e.g. CALL OPF(‘F.ACCOUNT</a:t>
            </a:r>
            <a:r>
              <a:rPr lang="en-US" sz="1600" dirty="0" smtClean="0"/>
              <a:t>’, F.ACCOUNT</a:t>
            </a:r>
            <a:r>
              <a:rPr lang="en-US" sz="1600" dirty="0"/>
              <a:t>). </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a:buFontTx/>
              <a:buChar char="-"/>
            </a:pPr>
            <a:r>
              <a:rPr lang="en-US" b="1" dirty="0"/>
              <a:t>Subroutine Names and Variables</a:t>
            </a:r>
          </a:p>
          <a:p>
            <a:pPr marL="0" indent="0">
              <a:buNone/>
            </a:pPr>
            <a:r>
              <a:rPr lang="en-US" sz="1600" dirty="0" smtClean="0"/>
              <a:t>     Subroutine </a:t>
            </a:r>
            <a:r>
              <a:rPr lang="en-US" sz="1600" dirty="0"/>
              <a:t>names and variable names should be in upper case and should be as long as necessary to describe their purpose. However </a:t>
            </a:r>
            <a:r>
              <a:rPr lang="en-US" sz="1600" dirty="0" smtClean="0"/>
              <a:t>     </a:t>
            </a:r>
          </a:p>
          <a:p>
            <a:pPr marL="0" indent="0">
              <a:buNone/>
            </a:pPr>
            <a:r>
              <a:rPr lang="en-US" sz="1600" dirty="0"/>
              <a:t> </a:t>
            </a:r>
            <a:r>
              <a:rPr lang="en-US" sz="1600" dirty="0" smtClean="0"/>
              <a:t>    subroutine </a:t>
            </a:r>
            <a:r>
              <a:rPr lang="en-US" sz="1600" dirty="0"/>
              <a:t>names are limited to 35 characters.</a:t>
            </a:r>
          </a:p>
          <a:p>
            <a:pPr marL="0" indent="0">
              <a:buNone/>
            </a:pPr>
            <a:r>
              <a:rPr lang="en-US" sz="1600" dirty="0"/>
              <a:t> </a:t>
            </a:r>
            <a:endParaRPr lang="en-US" sz="1600" dirty="0" smtClean="0"/>
          </a:p>
          <a:p>
            <a:pPr marL="0" indent="0">
              <a:buNone/>
            </a:pPr>
            <a:r>
              <a:rPr lang="en-US" sz="1600" dirty="0" smtClean="0"/>
              <a:t>Example:</a:t>
            </a:r>
          </a:p>
          <a:p>
            <a:pPr marL="0" indent="0">
              <a:buNone/>
            </a:pPr>
            <a:endParaRPr lang="en-US" sz="1600" dirty="0"/>
          </a:p>
          <a:p>
            <a:pPr marL="0" indent="0">
              <a:buNone/>
            </a:pPr>
            <a:r>
              <a:rPr lang="en-US" sz="1600" dirty="0" smtClean="0"/>
              <a:t>      </a:t>
            </a:r>
            <a:r>
              <a:rPr lang="en-US" sz="1600" dirty="0" smtClean="0">
                <a:solidFill>
                  <a:srgbClr val="FF0000"/>
                </a:solidFill>
              </a:rPr>
              <a:t>* </a:t>
            </a:r>
            <a:r>
              <a:rPr lang="en-US" sz="1600" dirty="0">
                <a:solidFill>
                  <a:srgbClr val="FF0000"/>
                </a:solidFill>
              </a:rPr>
              <a:t>Modification History :</a:t>
            </a:r>
          </a:p>
          <a:p>
            <a:pPr marL="0" indent="0">
              <a:buNone/>
            </a:pPr>
            <a:r>
              <a:rPr lang="en-US" sz="1600" dirty="0" smtClean="0">
                <a:solidFill>
                  <a:srgbClr val="FF0000"/>
                </a:solidFill>
              </a:rPr>
              <a:t>      * </a:t>
            </a:r>
            <a:r>
              <a:rPr lang="en-US" sz="1600" dirty="0">
                <a:solidFill>
                  <a:srgbClr val="FF0000"/>
                </a:solidFill>
              </a:rPr>
              <a:t>======================</a:t>
            </a:r>
          </a:p>
          <a:p>
            <a:pPr marL="0" indent="0">
              <a:buNone/>
            </a:pPr>
            <a:r>
              <a:rPr lang="en-US" sz="1600" dirty="0" smtClean="0">
                <a:solidFill>
                  <a:srgbClr val="FF0000"/>
                </a:solidFill>
              </a:rPr>
              <a:t>      * </a:t>
            </a:r>
            <a:r>
              <a:rPr lang="en-US" sz="1600" dirty="0" err="1">
                <a:solidFill>
                  <a:srgbClr val="FF0000"/>
                </a:solidFill>
              </a:rPr>
              <a:t>Modify.Ref</a:t>
            </a:r>
            <a:r>
              <a:rPr lang="en-US" sz="1600" dirty="0">
                <a:solidFill>
                  <a:srgbClr val="FF0000"/>
                </a:solidFill>
              </a:rPr>
              <a:t>   </a:t>
            </a:r>
            <a:r>
              <a:rPr lang="en-US" sz="1600" dirty="0" err="1">
                <a:solidFill>
                  <a:srgbClr val="FF0000"/>
                </a:solidFill>
              </a:rPr>
              <a:t>Modified.By</a:t>
            </a:r>
            <a:r>
              <a:rPr lang="en-US" sz="1600" dirty="0">
                <a:solidFill>
                  <a:srgbClr val="FF0000"/>
                </a:solidFill>
              </a:rPr>
              <a:t>     </a:t>
            </a:r>
            <a:r>
              <a:rPr lang="en-US" sz="1600" dirty="0" err="1">
                <a:solidFill>
                  <a:srgbClr val="FF0000"/>
                </a:solidFill>
              </a:rPr>
              <a:t>Date.of.Change</a:t>
            </a:r>
            <a:r>
              <a:rPr lang="en-US" sz="1600" dirty="0">
                <a:solidFill>
                  <a:srgbClr val="FF0000"/>
                </a:solidFill>
              </a:rPr>
              <a:t>      </a:t>
            </a:r>
            <a:r>
              <a:rPr lang="en-US" sz="1600" dirty="0" err="1">
                <a:solidFill>
                  <a:srgbClr val="FF0000"/>
                </a:solidFill>
              </a:rPr>
              <a:t>Change.Details</a:t>
            </a:r>
            <a:endParaRPr lang="en-US" sz="1600" dirty="0">
              <a:solidFill>
                <a:srgbClr val="FF0000"/>
              </a:solidFill>
            </a:endParaRPr>
          </a:p>
          <a:p>
            <a:pPr marL="0" indent="0">
              <a:buNone/>
            </a:pPr>
            <a:r>
              <a:rPr lang="en-US" sz="1600" dirty="0" smtClean="0">
                <a:solidFill>
                  <a:srgbClr val="FF0000"/>
                </a:solidFill>
              </a:rPr>
              <a:t>      *-----------------------------------------------------------------------------</a:t>
            </a:r>
            <a:endParaRPr lang="en-US" sz="1600" dirty="0">
              <a:solidFill>
                <a:srgbClr val="FF0000"/>
              </a:solidFill>
            </a:endParaRPr>
          </a:p>
          <a:p>
            <a:pPr marL="0" indent="0">
              <a:buNone/>
            </a:pPr>
            <a:endParaRPr lang="en-US" sz="1600" b="1" dirty="0" smtClean="0">
              <a:solidFill>
                <a:srgbClr val="FF0000"/>
              </a:solidFill>
            </a:endParaRPr>
          </a:p>
          <a:p>
            <a:pPr marL="0" indent="0">
              <a:buNone/>
            </a:pPr>
            <a:r>
              <a:rPr lang="en-US" sz="1600" b="1" dirty="0" smtClean="0">
                <a:solidFill>
                  <a:srgbClr val="FF0000"/>
                </a:solidFill>
              </a:rPr>
              <a:t>       SUBROUTINE </a:t>
            </a:r>
            <a:r>
              <a:rPr lang="en-US" sz="1600" b="1" dirty="0">
                <a:solidFill>
                  <a:srgbClr val="FF0000"/>
                </a:solidFill>
              </a:rPr>
              <a:t>&lt;Name&gt;</a:t>
            </a:r>
          </a:p>
          <a:p>
            <a:pPr marL="0" indent="0">
              <a:buNone/>
            </a:pPr>
            <a:endParaRPr lang="en-US" sz="1600" b="1" dirty="0" smtClean="0">
              <a:solidFill>
                <a:srgbClr val="FF0000"/>
              </a:solidFill>
            </a:endParaRPr>
          </a:p>
          <a:p>
            <a:pPr marL="0" indent="0">
              <a:buNone/>
            </a:pPr>
            <a:r>
              <a:rPr lang="en-US" sz="1600" b="1" dirty="0" smtClean="0">
                <a:solidFill>
                  <a:srgbClr val="FF0000"/>
                </a:solidFill>
              </a:rPr>
              <a:t>        RETURN</a:t>
            </a:r>
            <a:endParaRPr lang="en-US" sz="1600" b="1" dirty="0">
              <a:solidFill>
                <a:srgbClr val="FF0000"/>
              </a:solidFill>
            </a:endParaRP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172360846"/>
              </p:ext>
            </p:extLst>
          </p:nvPr>
        </p:nvGraphicFramePr>
        <p:xfrm>
          <a:off x="313037" y="1688758"/>
          <a:ext cx="5717060" cy="823784"/>
        </p:xfrm>
        <a:graphic>
          <a:graphicData uri="http://schemas.openxmlformats.org/drawingml/2006/table">
            <a:tbl>
              <a:tblPr>
                <a:tableStyleId>{5C22544A-7EE6-4342-B048-85BDC9FD1C3A}</a:tableStyleId>
              </a:tblPr>
              <a:tblGrid>
                <a:gridCol w="1845276">
                  <a:extLst>
                    <a:ext uri="{9D8B030D-6E8A-4147-A177-3AD203B41FA5}">
                      <a16:colId xmlns:a16="http://schemas.microsoft.com/office/drawing/2014/main" val="20000"/>
                    </a:ext>
                  </a:extLst>
                </a:gridCol>
                <a:gridCol w="1935892">
                  <a:extLst>
                    <a:ext uri="{9D8B030D-6E8A-4147-A177-3AD203B41FA5}">
                      <a16:colId xmlns:a16="http://schemas.microsoft.com/office/drawing/2014/main" val="20001"/>
                    </a:ext>
                  </a:extLst>
                </a:gridCol>
                <a:gridCol w="1935892">
                  <a:extLst>
                    <a:ext uri="{9D8B030D-6E8A-4147-A177-3AD203B41FA5}">
                      <a16:colId xmlns:a16="http://schemas.microsoft.com/office/drawing/2014/main" val="20002"/>
                    </a:ext>
                  </a:extLst>
                </a:gridCol>
              </a:tblGrid>
              <a:tr h="205946">
                <a:tc>
                  <a:txBody>
                    <a:bodyPr/>
                    <a:lstStyle/>
                    <a:p>
                      <a:pPr algn="l" fontAlgn="b"/>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Example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05946">
                <a:tc>
                  <a:txBody>
                    <a:bodyPr/>
                    <a:lstStyle/>
                    <a:p>
                      <a:pPr algn="l" fontAlgn="b"/>
                      <a:r>
                        <a:rPr lang="en-US" sz="1100" u="none" strike="noStrike">
                          <a:effectLst/>
                        </a:rPr>
                        <a:t>File Variable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F.filename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F.ACCOUNT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05946">
                <a:tc>
                  <a:txBody>
                    <a:bodyPr/>
                    <a:lstStyle/>
                    <a:p>
                      <a:pPr algn="l" fontAlgn="b"/>
                      <a:r>
                        <a:rPr lang="en-US" sz="1100" u="none" strike="noStrike">
                          <a:effectLst/>
                        </a:rPr>
                        <a:t>File 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FN.filename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FN.ACCOUNT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05946">
                <a:tc>
                  <a:txBody>
                    <a:bodyPr/>
                    <a:lstStyle/>
                    <a:p>
                      <a:pPr algn="l" fontAlgn="b"/>
                      <a:r>
                        <a:rPr lang="en-US" sz="1100" u="none" strike="noStrike">
                          <a:effectLst/>
                        </a:rPr>
                        <a:t>Record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R.filename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R.ACCOUNT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3734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84886"/>
          </a:xfrm>
        </p:spPr>
        <p:txBody>
          <a:bodyPr>
            <a:normAutofit/>
          </a:bodyPr>
          <a:lstStyle/>
          <a:p>
            <a:pPr algn="r"/>
            <a:r>
              <a:rPr lang="en-US" sz="3200" dirty="0" smtClean="0"/>
              <a:t>Build &amp; Deploy Package</a:t>
            </a:r>
            <a:endParaRPr lang="en-US" sz="3200" dirty="0"/>
          </a:p>
        </p:txBody>
      </p:sp>
      <p:sp>
        <p:nvSpPr>
          <p:cNvPr id="3" name="Content Placeholder 2"/>
          <p:cNvSpPr>
            <a:spLocks noGrp="1"/>
          </p:cNvSpPr>
          <p:nvPr>
            <p:ph idx="1"/>
          </p:nvPr>
        </p:nvSpPr>
        <p:spPr>
          <a:xfrm>
            <a:off x="88555" y="584887"/>
            <a:ext cx="11963401" cy="6186616"/>
          </a:xfrm>
        </p:spPr>
        <p:txBody>
          <a:bodyPr>
            <a:normAutofit/>
          </a:bodyPr>
          <a:lstStyle/>
          <a:p>
            <a:pPr marL="457200" indent="-457200">
              <a:buAutoNum type="arabicPeriod"/>
            </a:pPr>
            <a:r>
              <a:rPr lang="en-US" sz="2200" b="1" dirty="0" smtClean="0"/>
              <a:t>DL.DEFINE</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457200" indent="-457200">
              <a:buAutoNum type="arabicPeriod"/>
            </a:pPr>
            <a:endParaRPr lang="en-US" sz="2200" dirty="0"/>
          </a:p>
        </p:txBody>
      </p:sp>
      <p:pic>
        <p:nvPicPr>
          <p:cNvPr id="5" name="Picture 4"/>
          <p:cNvPicPr>
            <a:picLocks noChangeAspect="1"/>
          </p:cNvPicPr>
          <p:nvPr/>
        </p:nvPicPr>
        <p:blipFill>
          <a:blip r:embed="rId2"/>
          <a:stretch>
            <a:fillRect/>
          </a:stretch>
        </p:blipFill>
        <p:spPr>
          <a:xfrm>
            <a:off x="652698" y="1058489"/>
            <a:ext cx="5828571" cy="885714"/>
          </a:xfrm>
          <a:prstGeom prst="rect">
            <a:avLst/>
          </a:prstGeom>
        </p:spPr>
      </p:pic>
      <p:pic>
        <p:nvPicPr>
          <p:cNvPr id="6" name="Picture 5"/>
          <p:cNvPicPr>
            <a:picLocks noChangeAspect="1"/>
          </p:cNvPicPr>
          <p:nvPr/>
        </p:nvPicPr>
        <p:blipFill>
          <a:blip r:embed="rId3"/>
          <a:stretch>
            <a:fillRect/>
          </a:stretch>
        </p:blipFill>
        <p:spPr>
          <a:xfrm>
            <a:off x="652698" y="2226062"/>
            <a:ext cx="7561713" cy="4263582"/>
          </a:xfrm>
          <a:prstGeom prst="rect">
            <a:avLst/>
          </a:prstGeom>
        </p:spPr>
      </p:pic>
    </p:spTree>
    <p:extLst>
      <p:ext uri="{BB962C8B-B14F-4D97-AF65-F5344CB8AC3E}">
        <p14:creationId xmlns:p14="http://schemas.microsoft.com/office/powerpoint/2010/main" val="46297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78941"/>
          </a:xfrm>
        </p:spPr>
        <p:txBody>
          <a:bodyPr>
            <a:normAutofit fontScale="90000"/>
          </a:bodyPr>
          <a:lstStyle/>
          <a:p>
            <a:pPr algn="r"/>
            <a:r>
              <a:rPr lang="en-US" sz="3200" dirty="0"/>
              <a:t>Build &amp; Deploy </a:t>
            </a:r>
            <a:r>
              <a:rPr lang="en-US" sz="3200" dirty="0" smtClean="0"/>
              <a:t>Package (Cont.)</a:t>
            </a:r>
            <a:endParaRPr lang="en-US" sz="3200" dirty="0"/>
          </a:p>
        </p:txBody>
      </p:sp>
      <p:sp>
        <p:nvSpPr>
          <p:cNvPr id="3" name="Content Placeholder 2"/>
          <p:cNvSpPr>
            <a:spLocks noGrp="1"/>
          </p:cNvSpPr>
          <p:nvPr>
            <p:ph idx="1"/>
          </p:nvPr>
        </p:nvSpPr>
        <p:spPr>
          <a:xfrm>
            <a:off x="96794" y="458143"/>
            <a:ext cx="11971638" cy="6305121"/>
          </a:xfrm>
        </p:spPr>
        <p:txBody>
          <a:bodyPr>
            <a:normAutofit/>
          </a:bodyPr>
          <a:lstStyle/>
          <a:p>
            <a:pPr marL="0" indent="0">
              <a:buNone/>
            </a:pPr>
            <a:r>
              <a:rPr lang="en-US" sz="2200" dirty="0" smtClean="0"/>
              <a:t>2. BUILD.CONTROL,MAIN</a:t>
            </a:r>
          </a:p>
          <a:p>
            <a:pPr marL="0" indent="0">
              <a:buNone/>
            </a:pPr>
            <a:endParaRPr lang="en-US" sz="2200" dirty="0"/>
          </a:p>
        </p:txBody>
      </p:sp>
      <p:pic>
        <p:nvPicPr>
          <p:cNvPr id="4" name="Picture 3"/>
          <p:cNvPicPr>
            <a:picLocks noChangeAspect="1"/>
          </p:cNvPicPr>
          <p:nvPr/>
        </p:nvPicPr>
        <p:blipFill>
          <a:blip r:embed="rId2"/>
          <a:stretch>
            <a:fillRect/>
          </a:stretch>
        </p:blipFill>
        <p:spPr>
          <a:xfrm>
            <a:off x="494270" y="1177714"/>
            <a:ext cx="10499905" cy="1474870"/>
          </a:xfrm>
          <a:prstGeom prst="rect">
            <a:avLst/>
          </a:prstGeom>
        </p:spPr>
      </p:pic>
      <p:pic>
        <p:nvPicPr>
          <p:cNvPr id="6" name="Picture 5"/>
          <p:cNvPicPr>
            <a:picLocks noChangeAspect="1"/>
          </p:cNvPicPr>
          <p:nvPr/>
        </p:nvPicPr>
        <p:blipFill>
          <a:blip r:embed="rId3"/>
          <a:stretch>
            <a:fillRect/>
          </a:stretch>
        </p:blipFill>
        <p:spPr>
          <a:xfrm>
            <a:off x="494270" y="2979471"/>
            <a:ext cx="10423642" cy="1691383"/>
          </a:xfrm>
          <a:prstGeom prst="rect">
            <a:avLst/>
          </a:prstGeom>
        </p:spPr>
      </p:pic>
    </p:spTree>
    <p:extLst>
      <p:ext uri="{BB962C8B-B14F-4D97-AF65-F5344CB8AC3E}">
        <p14:creationId xmlns:p14="http://schemas.microsoft.com/office/powerpoint/2010/main" val="55320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00"/>
            <a:ext cx="12192000" cy="452820"/>
          </a:xfrm>
        </p:spPr>
        <p:txBody>
          <a:bodyPr>
            <a:normAutofit fontScale="90000"/>
          </a:bodyPr>
          <a:lstStyle/>
          <a:p>
            <a:pPr algn="r"/>
            <a:r>
              <a:rPr lang="en-US" sz="3200" dirty="0"/>
              <a:t>Build &amp; Deploy Package</a:t>
            </a:r>
          </a:p>
        </p:txBody>
      </p:sp>
      <p:pic>
        <p:nvPicPr>
          <p:cNvPr id="4" name="Picture 3"/>
          <p:cNvPicPr>
            <a:picLocks noChangeAspect="1"/>
          </p:cNvPicPr>
          <p:nvPr/>
        </p:nvPicPr>
        <p:blipFill>
          <a:blip r:embed="rId2"/>
          <a:stretch>
            <a:fillRect/>
          </a:stretch>
        </p:blipFill>
        <p:spPr>
          <a:xfrm>
            <a:off x="453081" y="611108"/>
            <a:ext cx="5585253" cy="6112165"/>
          </a:xfrm>
          <a:prstGeom prst="rect">
            <a:avLst/>
          </a:prstGeom>
        </p:spPr>
      </p:pic>
    </p:spTree>
    <p:extLst>
      <p:ext uri="{BB962C8B-B14F-4D97-AF65-F5344CB8AC3E}">
        <p14:creationId xmlns:p14="http://schemas.microsoft.com/office/powerpoint/2010/main" val="2513639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3654"/>
          </a:xfrm>
        </p:spPr>
        <p:txBody>
          <a:bodyPr>
            <a:normAutofit fontScale="90000"/>
          </a:bodyPr>
          <a:lstStyle/>
          <a:p>
            <a:pPr algn="r"/>
            <a:r>
              <a:rPr lang="en-US" sz="3200" dirty="0"/>
              <a:t>Build &amp; Deploy </a:t>
            </a:r>
            <a:r>
              <a:rPr lang="en-US" sz="3200" dirty="0" smtClean="0"/>
              <a:t>Package(Cont.)</a:t>
            </a:r>
            <a:endParaRPr lang="en-US" sz="3200" dirty="0"/>
          </a:p>
        </p:txBody>
      </p:sp>
      <p:pic>
        <p:nvPicPr>
          <p:cNvPr id="4" name="Picture 3"/>
          <p:cNvPicPr>
            <a:picLocks noChangeAspect="1"/>
          </p:cNvPicPr>
          <p:nvPr/>
        </p:nvPicPr>
        <p:blipFill>
          <a:blip r:embed="rId2"/>
          <a:stretch>
            <a:fillRect/>
          </a:stretch>
        </p:blipFill>
        <p:spPr>
          <a:xfrm>
            <a:off x="211321" y="560510"/>
            <a:ext cx="11802558" cy="5856765"/>
          </a:xfrm>
          <a:prstGeom prst="rect">
            <a:avLst/>
          </a:prstGeom>
        </p:spPr>
      </p:pic>
    </p:spTree>
    <p:extLst>
      <p:ext uri="{BB962C8B-B14F-4D97-AF65-F5344CB8AC3E}">
        <p14:creationId xmlns:p14="http://schemas.microsoft.com/office/powerpoint/2010/main" val="2602920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43697"/>
          </a:xfrm>
        </p:spPr>
        <p:txBody>
          <a:bodyPr>
            <a:normAutofit/>
          </a:bodyPr>
          <a:lstStyle/>
          <a:p>
            <a:pPr algn="r"/>
            <a:r>
              <a:rPr lang="en-US" sz="3200" dirty="0"/>
              <a:t>Build &amp; Deploy Package(Cont.)</a:t>
            </a: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7" y="873211"/>
            <a:ext cx="5125825" cy="453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542" y="873211"/>
            <a:ext cx="6500724" cy="445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298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6692"/>
          </a:xfrm>
        </p:spPr>
        <p:txBody>
          <a:bodyPr>
            <a:normAutofit/>
          </a:bodyPr>
          <a:lstStyle/>
          <a:p>
            <a:pPr algn="r"/>
            <a:r>
              <a:rPr lang="en-US" sz="3200" dirty="0"/>
              <a:t>Build &amp; Deploy Package(Cont.)</a:t>
            </a: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l="-2" t="909" r="51361" b="55151"/>
          <a:stretch>
            <a:fillRect/>
          </a:stretch>
        </p:blipFill>
        <p:spPr bwMode="auto">
          <a:xfrm>
            <a:off x="326038" y="716693"/>
            <a:ext cx="10964499" cy="556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4180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 y="74141"/>
            <a:ext cx="12192000" cy="387178"/>
          </a:xfrm>
        </p:spPr>
        <p:txBody>
          <a:bodyPr>
            <a:normAutofit fontScale="90000"/>
          </a:bodyPr>
          <a:lstStyle/>
          <a:p>
            <a:pPr algn="r"/>
            <a:r>
              <a:rPr lang="en-US" sz="3200" dirty="0"/>
              <a:t>Build &amp; Deploy Package(Cont.)</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r="51361" b="56667"/>
          <a:stretch>
            <a:fillRect/>
          </a:stretch>
        </p:blipFill>
        <p:spPr bwMode="auto">
          <a:xfrm>
            <a:off x="342514" y="555108"/>
            <a:ext cx="11513160" cy="576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499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0130"/>
          </a:xfrm>
        </p:spPr>
        <p:txBody>
          <a:bodyPr>
            <a:normAutofit fontScale="90000"/>
          </a:bodyPr>
          <a:lstStyle/>
          <a:p>
            <a:pPr algn="r"/>
            <a:r>
              <a:rPr lang="en-US" sz="3200" dirty="0"/>
              <a:t>Build &amp; Deploy Package(Cont.)</a:t>
            </a: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r="51361" b="56970"/>
          <a:stretch>
            <a:fillRect/>
          </a:stretch>
        </p:blipFill>
        <p:spPr bwMode="auto">
          <a:xfrm>
            <a:off x="138155" y="479663"/>
            <a:ext cx="6353261" cy="31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r="39796" b="55151"/>
          <a:stretch>
            <a:fillRect/>
          </a:stretch>
        </p:blipFill>
        <p:spPr bwMode="auto">
          <a:xfrm>
            <a:off x="138155" y="3756498"/>
            <a:ext cx="7259659" cy="303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3769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53081"/>
          </a:xfrm>
        </p:spPr>
        <p:txBody>
          <a:bodyPr>
            <a:normAutofit fontScale="90000"/>
          </a:bodyPr>
          <a:lstStyle/>
          <a:p>
            <a:pPr algn="r"/>
            <a:r>
              <a:rPr lang="en-US" sz="3200" dirty="0"/>
              <a:t>T24 System </a:t>
            </a:r>
            <a:r>
              <a:rPr lang="en-US" sz="3200" dirty="0" smtClean="0"/>
              <a:t>Configuration</a:t>
            </a:r>
            <a:endParaRPr lang="en-US" sz="3200" dirty="0"/>
          </a:p>
        </p:txBody>
      </p:sp>
      <p:sp>
        <p:nvSpPr>
          <p:cNvPr id="3" name="Content Placeholder 2"/>
          <p:cNvSpPr>
            <a:spLocks noGrp="1"/>
          </p:cNvSpPr>
          <p:nvPr>
            <p:ph idx="1"/>
          </p:nvPr>
        </p:nvSpPr>
        <p:spPr>
          <a:xfrm>
            <a:off x="195649" y="491095"/>
            <a:ext cx="11864546" cy="6288646"/>
          </a:xfrm>
        </p:spPr>
        <p:txBody>
          <a:bodyPr>
            <a:normAutofit/>
          </a:bodyPr>
          <a:lstStyle/>
          <a:p>
            <a:pPr marL="0" indent="0">
              <a:buNone/>
            </a:pPr>
            <a:endParaRPr lang="en-US" dirty="0" smtClean="0"/>
          </a:p>
          <a:p>
            <a:pPr marL="514350" indent="-514350">
              <a:buAutoNum type="alphaUcPeriod"/>
            </a:pPr>
            <a:r>
              <a:rPr lang="en-US" b="1" dirty="0" smtClean="0"/>
              <a:t>Basic </a:t>
            </a:r>
            <a:r>
              <a:rPr lang="en-US" b="1" dirty="0"/>
              <a:t>system </a:t>
            </a:r>
            <a:r>
              <a:rPr lang="en-US" b="1" dirty="0" err="1"/>
              <a:t>concat</a:t>
            </a:r>
            <a:r>
              <a:rPr lang="en-US" b="1" dirty="0"/>
              <a:t> file </a:t>
            </a:r>
            <a:r>
              <a:rPr lang="en-US" b="1" dirty="0" smtClean="0"/>
              <a:t>introduction</a:t>
            </a:r>
          </a:p>
          <a:p>
            <a:pPr marL="0" indent="0">
              <a:buNone/>
            </a:pPr>
            <a:r>
              <a:rPr lang="en-US" dirty="0" smtClean="0"/>
              <a:t>. CUSTOMER.ACCOUNT</a:t>
            </a:r>
          </a:p>
          <a:p>
            <a:pPr marL="0" indent="0">
              <a:buNone/>
            </a:pPr>
            <a:r>
              <a:rPr lang="en-US" dirty="0"/>
              <a:t>. </a:t>
            </a:r>
            <a:r>
              <a:rPr lang="en-US" dirty="0" smtClean="0"/>
              <a:t>CATEG.INT.ACCT</a:t>
            </a:r>
          </a:p>
          <a:p>
            <a:pPr marL="0" indent="0">
              <a:buNone/>
            </a:pPr>
            <a:r>
              <a:rPr lang="en-US" dirty="0" smtClean="0"/>
              <a:t>. CONSOLIDATE.COND</a:t>
            </a:r>
          </a:p>
          <a:p>
            <a:pPr marL="0" indent="0">
              <a:buNone/>
            </a:pPr>
            <a:r>
              <a:rPr lang="en-US" dirty="0" smtClean="0"/>
              <a:t>. </a:t>
            </a:r>
            <a:r>
              <a:rPr lang="en-US" dirty="0"/>
              <a:t>CONSOLIDATE.ASST.LIAB</a:t>
            </a:r>
          </a:p>
          <a:p>
            <a:pPr marL="0" indent="0">
              <a:buNone/>
            </a:pPr>
            <a:r>
              <a:rPr lang="en-US" dirty="0" smtClean="0"/>
              <a:t>. </a:t>
            </a:r>
            <a:r>
              <a:rPr lang="en-US" dirty="0"/>
              <a:t>CONSOLIDATE.PRFT.LOSS</a:t>
            </a:r>
          </a:p>
          <a:p>
            <a:pPr marL="0" indent="0">
              <a:buNone/>
            </a:pPr>
            <a:r>
              <a:rPr lang="en-US" dirty="0" smtClean="0"/>
              <a:t>. </a:t>
            </a:r>
            <a:r>
              <a:rPr lang="en-US" dirty="0"/>
              <a:t>EB.CONTRACT.BALANCES</a:t>
            </a:r>
          </a:p>
          <a:p>
            <a:pPr marL="0" indent="0">
              <a:buNone/>
            </a:pPr>
            <a:r>
              <a:rPr lang="en-US" dirty="0" smtClean="0"/>
              <a:t>. </a:t>
            </a:r>
            <a:r>
              <a:rPr lang="en-US" dirty="0"/>
              <a:t>RE.CONSOL.CONTRACT</a:t>
            </a:r>
          </a:p>
          <a:p>
            <a:pPr marL="0" indent="0">
              <a:buNone/>
            </a:pPr>
            <a:r>
              <a:rPr lang="en-US" dirty="0" smtClean="0"/>
              <a:t>. </a:t>
            </a:r>
            <a:r>
              <a:rPr lang="en-US" dirty="0"/>
              <a:t>RE.STAT.LINE.CONT</a:t>
            </a:r>
            <a:endParaRPr lang="en-US" b="1" dirty="0"/>
          </a:p>
          <a:p>
            <a:pPr marL="0" indent="0">
              <a:buNone/>
            </a:pPr>
            <a:r>
              <a:rPr lang="en-US" dirty="0" smtClean="0"/>
              <a:t>. </a:t>
            </a:r>
            <a:r>
              <a:rPr lang="en-US" dirty="0"/>
              <a:t>STMT.ENTRY</a:t>
            </a:r>
          </a:p>
          <a:p>
            <a:pPr marL="0" indent="0">
              <a:buNone/>
            </a:pPr>
            <a:r>
              <a:rPr lang="en-US" dirty="0" smtClean="0"/>
              <a:t>. </a:t>
            </a:r>
            <a:r>
              <a:rPr lang="en-US" dirty="0"/>
              <a:t>CATEG.ENTRY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240091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61319"/>
          </a:xfrm>
        </p:spPr>
        <p:txBody>
          <a:bodyPr>
            <a:normAutofit fontScale="90000"/>
          </a:bodyPr>
          <a:lstStyle/>
          <a:p>
            <a:pPr algn="r"/>
            <a:r>
              <a:rPr lang="en-US" sz="3200" dirty="0"/>
              <a:t>Open Financial Service (OFS), develop </a:t>
            </a:r>
            <a:r>
              <a:rPr lang="en-US" sz="3200" dirty="0" smtClean="0"/>
              <a:t>API</a:t>
            </a:r>
            <a:endParaRPr lang="en-US" sz="3200" dirty="0"/>
          </a:p>
        </p:txBody>
      </p:sp>
      <p:sp>
        <p:nvSpPr>
          <p:cNvPr id="3" name="Content Placeholder 2"/>
          <p:cNvSpPr>
            <a:spLocks noGrp="1"/>
          </p:cNvSpPr>
          <p:nvPr>
            <p:ph idx="1"/>
          </p:nvPr>
        </p:nvSpPr>
        <p:spPr>
          <a:xfrm>
            <a:off x="105032" y="606424"/>
            <a:ext cx="11889260" cy="6090937"/>
          </a:xfrm>
        </p:spPr>
        <p:txBody>
          <a:bodyPr/>
          <a:lstStyle/>
          <a:p>
            <a:pPr marL="0" indent="0">
              <a:buNone/>
            </a:pPr>
            <a:r>
              <a:rPr lang="en-US" b="1" dirty="0"/>
              <a:t>A.OFS Introduction and </a:t>
            </a:r>
            <a:r>
              <a:rPr lang="en-US" b="1" dirty="0" smtClean="0"/>
              <a:t>Structure (</a:t>
            </a:r>
            <a:r>
              <a:rPr lang="en-US" dirty="0"/>
              <a:t>Open Financial </a:t>
            </a:r>
            <a:r>
              <a:rPr lang="en-US" dirty="0" smtClean="0"/>
              <a:t>Service)</a:t>
            </a:r>
            <a:endParaRPr lang="en-US" b="1" dirty="0">
              <a:latin typeface="Calibri" panose="020F0502020204030204" pitchFamily="34" charset="0"/>
              <a:ea typeface="Calibri" panose="020F0502020204030204" pitchFamily="34" charset="0"/>
              <a:cs typeface="DaunPenh" panose="02000500000000020004" pitchFamily="2" charset="0"/>
            </a:endParaRPr>
          </a:p>
          <a:p>
            <a:pPr marL="0" indent="0">
              <a:buNone/>
            </a:pPr>
            <a:r>
              <a:rPr lang="en-US" dirty="0" smtClean="0"/>
              <a:t>    -Transaction Request</a:t>
            </a:r>
          </a:p>
          <a:p>
            <a:pPr marL="0" indent="0">
              <a:buNone/>
            </a:pPr>
            <a:r>
              <a:rPr lang="en-US" sz="2200" dirty="0" smtClean="0"/>
              <a:t>      </a:t>
            </a:r>
            <a:r>
              <a:rPr lang="en-US" sz="2200" i="1" dirty="0" smtClean="0"/>
              <a:t>APPLICATION,VERSION/COMMAND/SUBCOMMAND,USER/PASSWORD,ID,DATA</a:t>
            </a:r>
          </a:p>
          <a:p>
            <a:pPr marL="0" indent="0">
              <a:buNone/>
            </a:pP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4230680394"/>
              </p:ext>
            </p:extLst>
          </p:nvPr>
        </p:nvGraphicFramePr>
        <p:xfrm>
          <a:off x="528481" y="2163374"/>
          <a:ext cx="11268103" cy="4410420"/>
        </p:xfrm>
        <a:graphic>
          <a:graphicData uri="http://schemas.openxmlformats.org/drawingml/2006/table">
            <a:tbl>
              <a:tblPr/>
              <a:tblGrid>
                <a:gridCol w="2626611">
                  <a:extLst>
                    <a:ext uri="{9D8B030D-6E8A-4147-A177-3AD203B41FA5}">
                      <a16:colId xmlns:a16="http://schemas.microsoft.com/office/drawing/2014/main" val="20000"/>
                    </a:ext>
                  </a:extLst>
                </a:gridCol>
                <a:gridCol w="8641492">
                  <a:extLst>
                    <a:ext uri="{9D8B030D-6E8A-4147-A177-3AD203B41FA5}">
                      <a16:colId xmlns:a16="http://schemas.microsoft.com/office/drawing/2014/main" val="20001"/>
                    </a:ext>
                  </a:extLst>
                </a:gridCol>
              </a:tblGrid>
              <a:tr h="309503">
                <a:tc>
                  <a:txBody>
                    <a:bodyPr/>
                    <a:lstStyle/>
                    <a:p>
                      <a:pPr algn="l"/>
                      <a:r>
                        <a:rPr lang="en-US" sz="1500" b="1" baseline="0" dirty="0" smtClean="0">
                          <a:solidFill>
                            <a:schemeClr val="tx1"/>
                          </a:solidFill>
                        </a:rPr>
                        <a:t>Part</a:t>
                      </a:r>
                      <a:endParaRPr lang="en-US" sz="1500" baseline="0" dirty="0">
                        <a:solidFill>
                          <a:schemeClr val="tx1"/>
                        </a:solidFill>
                      </a:endParaRPr>
                    </a:p>
                  </a:txBody>
                  <a:tcPr marL="76339" marR="76339" marT="38170" marB="38170" anchor="ctr">
                    <a:lnL>
                      <a:noFill/>
                    </a:lnL>
                    <a:lnR>
                      <a:noFill/>
                    </a:lnR>
                    <a:lnT>
                      <a:noFill/>
                    </a:lnT>
                    <a:lnB>
                      <a:noFill/>
                    </a:lnB>
                  </a:tcPr>
                </a:tc>
                <a:tc>
                  <a:txBody>
                    <a:bodyPr/>
                    <a:lstStyle/>
                    <a:p>
                      <a:pPr algn="l"/>
                      <a:r>
                        <a:rPr lang="en-US" sz="1500" b="1" baseline="0" dirty="0" smtClean="0">
                          <a:solidFill>
                            <a:schemeClr val="tx1"/>
                          </a:solidFill>
                        </a:rPr>
                        <a:t>Meaning</a:t>
                      </a:r>
                      <a:endParaRPr lang="en-US" sz="1500" baseline="0" dirty="0">
                        <a:solidFill>
                          <a:schemeClr val="tx1"/>
                        </a:solidFill>
                      </a:endParaRPr>
                    </a:p>
                  </a:txBody>
                  <a:tcPr marL="76339" marR="76339" marT="38170" marB="38170" anchor="ctr">
                    <a:lnL>
                      <a:noFill/>
                    </a:lnL>
                    <a:lnR>
                      <a:noFill/>
                    </a:lnR>
                    <a:lnT>
                      <a:noFill/>
                    </a:lnT>
                    <a:lnB>
                      <a:noFill/>
                    </a:lnB>
                  </a:tcPr>
                </a:tc>
                <a:extLst>
                  <a:ext uri="{0D108BD9-81ED-4DB2-BD59-A6C34878D82A}">
                    <a16:rowId xmlns:a16="http://schemas.microsoft.com/office/drawing/2014/main" val="10000"/>
                  </a:ext>
                </a:extLst>
              </a:tr>
              <a:tr h="541631">
                <a:tc>
                  <a:txBody>
                    <a:bodyPr/>
                    <a:lstStyle/>
                    <a:p>
                      <a:pPr algn="l"/>
                      <a:r>
                        <a:rPr lang="en-US" sz="1500" baseline="0" dirty="0">
                          <a:solidFill>
                            <a:schemeClr val="tx1"/>
                          </a:solidFill>
                        </a:rPr>
                        <a:t>APPLICATION</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T24 application (ex: CUSTOMER). This is something like a table in database</a:t>
                      </a:r>
                    </a:p>
                  </a:txBody>
                  <a:tcPr marL="76339" marR="76339" marT="38170" marB="38170" anchor="ctr">
                    <a:lnL>
                      <a:noFill/>
                    </a:lnL>
                    <a:lnR>
                      <a:noFill/>
                    </a:lnR>
                    <a:lnT>
                      <a:noFill/>
                    </a:lnT>
                    <a:lnB>
                      <a:noFill/>
                    </a:lnB>
                  </a:tcPr>
                </a:tc>
                <a:extLst>
                  <a:ext uri="{0D108BD9-81ED-4DB2-BD59-A6C34878D82A}">
                    <a16:rowId xmlns:a16="http://schemas.microsoft.com/office/drawing/2014/main" val="10001"/>
                  </a:ext>
                </a:extLst>
              </a:tr>
              <a:tr h="541631">
                <a:tc>
                  <a:txBody>
                    <a:bodyPr/>
                    <a:lstStyle/>
                    <a:p>
                      <a:pPr algn="l"/>
                      <a:r>
                        <a:rPr lang="en-US" sz="1500" baseline="0" dirty="0">
                          <a:solidFill>
                            <a:schemeClr val="tx1"/>
                          </a:solidFill>
                        </a:rPr>
                        <a:t>VERSION</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Application version. This is like a stored procedure through which data goes into defined APPLICATION</a:t>
                      </a:r>
                    </a:p>
                  </a:txBody>
                  <a:tcPr marL="76339" marR="76339" marT="38170" marB="38170" anchor="ctr">
                    <a:lnL>
                      <a:noFill/>
                    </a:lnL>
                    <a:lnR>
                      <a:noFill/>
                    </a:lnR>
                    <a:lnT>
                      <a:noFill/>
                    </a:lnT>
                    <a:lnB>
                      <a:noFill/>
                    </a:lnB>
                  </a:tcPr>
                </a:tc>
                <a:extLst>
                  <a:ext uri="{0D108BD9-81ED-4DB2-BD59-A6C34878D82A}">
                    <a16:rowId xmlns:a16="http://schemas.microsoft.com/office/drawing/2014/main" val="10002"/>
                  </a:ext>
                </a:extLst>
              </a:tr>
              <a:tr h="541631">
                <a:tc>
                  <a:txBody>
                    <a:bodyPr/>
                    <a:lstStyle/>
                    <a:p>
                      <a:pPr algn="l"/>
                      <a:r>
                        <a:rPr lang="en-US" sz="1500" baseline="0" dirty="0">
                          <a:solidFill>
                            <a:schemeClr val="tx1"/>
                          </a:solidFill>
                        </a:rPr>
                        <a:t>COMMAND</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I = INPUT, A = AUTHORIZE, S = SEE, D = DELETE, R = REVERS, V = VERIFY</a:t>
                      </a:r>
                    </a:p>
                  </a:txBody>
                  <a:tcPr marL="76339" marR="76339" marT="38170" marB="38170" anchor="ctr">
                    <a:lnL>
                      <a:noFill/>
                    </a:lnL>
                    <a:lnR>
                      <a:noFill/>
                    </a:lnR>
                    <a:lnT>
                      <a:noFill/>
                    </a:lnT>
                    <a:lnB>
                      <a:noFill/>
                    </a:lnB>
                  </a:tcPr>
                </a:tc>
                <a:extLst>
                  <a:ext uri="{0D108BD9-81ED-4DB2-BD59-A6C34878D82A}">
                    <a16:rowId xmlns:a16="http://schemas.microsoft.com/office/drawing/2014/main" val="10003"/>
                  </a:ext>
                </a:extLst>
              </a:tr>
              <a:tr h="309503">
                <a:tc>
                  <a:txBody>
                    <a:bodyPr/>
                    <a:lstStyle/>
                    <a:p>
                      <a:pPr algn="l"/>
                      <a:r>
                        <a:rPr lang="en-US" sz="1500" baseline="0">
                          <a:solidFill>
                            <a:schemeClr val="tx1"/>
                          </a:solidFill>
                        </a:rPr>
                        <a:t>SUBCOMMAND</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PROCESS = process, VERIFY = verify only</a:t>
                      </a:r>
                    </a:p>
                  </a:txBody>
                  <a:tcPr marL="76339" marR="76339" marT="38170" marB="38170" anchor="ctr">
                    <a:lnL>
                      <a:noFill/>
                    </a:lnL>
                    <a:lnR>
                      <a:noFill/>
                    </a:lnR>
                    <a:lnT>
                      <a:noFill/>
                    </a:lnT>
                    <a:lnB>
                      <a:noFill/>
                    </a:lnB>
                  </a:tcPr>
                </a:tc>
                <a:extLst>
                  <a:ext uri="{0D108BD9-81ED-4DB2-BD59-A6C34878D82A}">
                    <a16:rowId xmlns:a16="http://schemas.microsoft.com/office/drawing/2014/main" val="10004"/>
                  </a:ext>
                </a:extLst>
              </a:tr>
              <a:tr h="309503">
                <a:tc>
                  <a:txBody>
                    <a:bodyPr/>
                    <a:lstStyle/>
                    <a:p>
                      <a:pPr algn="l"/>
                      <a:r>
                        <a:rPr lang="en-US" sz="1500" baseline="0">
                          <a:solidFill>
                            <a:schemeClr val="tx1"/>
                          </a:solidFill>
                        </a:rPr>
                        <a:t>USER</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login for </a:t>
                      </a:r>
                      <a:r>
                        <a:rPr lang="az-Cyrl-AZ" sz="1500" baseline="0" dirty="0">
                          <a:solidFill>
                            <a:schemeClr val="tx1"/>
                          </a:solidFill>
                        </a:rPr>
                        <a:t>Т24</a:t>
                      </a:r>
                    </a:p>
                  </a:txBody>
                  <a:tcPr marL="76339" marR="76339" marT="38170" marB="38170" anchor="ctr">
                    <a:lnL>
                      <a:noFill/>
                    </a:lnL>
                    <a:lnR>
                      <a:noFill/>
                    </a:lnR>
                    <a:lnT>
                      <a:noFill/>
                    </a:lnT>
                    <a:lnB>
                      <a:noFill/>
                    </a:lnB>
                  </a:tcPr>
                </a:tc>
                <a:extLst>
                  <a:ext uri="{0D108BD9-81ED-4DB2-BD59-A6C34878D82A}">
                    <a16:rowId xmlns:a16="http://schemas.microsoft.com/office/drawing/2014/main" val="10005"/>
                  </a:ext>
                </a:extLst>
              </a:tr>
              <a:tr h="309503">
                <a:tc>
                  <a:txBody>
                    <a:bodyPr/>
                    <a:lstStyle/>
                    <a:p>
                      <a:pPr algn="l"/>
                      <a:r>
                        <a:rPr lang="en-US" sz="1500" baseline="0">
                          <a:solidFill>
                            <a:schemeClr val="tx1"/>
                          </a:solidFill>
                        </a:rPr>
                        <a:t>PASSWORD</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password</a:t>
                      </a:r>
                    </a:p>
                  </a:txBody>
                  <a:tcPr marL="76339" marR="76339" marT="38170" marB="38170" anchor="ctr">
                    <a:lnL>
                      <a:noFill/>
                    </a:lnL>
                    <a:lnR>
                      <a:noFill/>
                    </a:lnR>
                    <a:lnT>
                      <a:noFill/>
                    </a:lnT>
                    <a:lnB>
                      <a:noFill/>
                    </a:lnB>
                  </a:tcPr>
                </a:tc>
                <a:extLst>
                  <a:ext uri="{0D108BD9-81ED-4DB2-BD59-A6C34878D82A}">
                    <a16:rowId xmlns:a16="http://schemas.microsoft.com/office/drawing/2014/main" val="10006"/>
                  </a:ext>
                </a:extLst>
              </a:tr>
              <a:tr h="309503">
                <a:tc>
                  <a:txBody>
                    <a:bodyPr/>
                    <a:lstStyle/>
                    <a:p>
                      <a:pPr algn="l"/>
                      <a:r>
                        <a:rPr lang="en-US" sz="1500" baseline="0">
                          <a:solidFill>
                            <a:schemeClr val="tx1"/>
                          </a:solidFill>
                        </a:rPr>
                        <a:t>ID</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ID of the row of application</a:t>
                      </a:r>
                    </a:p>
                  </a:txBody>
                  <a:tcPr marL="76339" marR="76339" marT="38170" marB="38170" anchor="ctr">
                    <a:lnL>
                      <a:noFill/>
                    </a:lnL>
                    <a:lnR>
                      <a:noFill/>
                    </a:lnR>
                    <a:lnT>
                      <a:noFill/>
                    </a:lnT>
                    <a:lnB>
                      <a:noFill/>
                    </a:lnB>
                  </a:tcPr>
                </a:tc>
                <a:extLst>
                  <a:ext uri="{0D108BD9-81ED-4DB2-BD59-A6C34878D82A}">
                    <a16:rowId xmlns:a16="http://schemas.microsoft.com/office/drawing/2014/main" val="10007"/>
                  </a:ext>
                </a:extLst>
              </a:tr>
              <a:tr h="1238012">
                <a:tc>
                  <a:txBody>
                    <a:bodyPr/>
                    <a:lstStyle/>
                    <a:p>
                      <a:pPr algn="l"/>
                      <a:r>
                        <a:rPr lang="en-US" sz="1500" baseline="0">
                          <a:solidFill>
                            <a:schemeClr val="tx1"/>
                          </a:solidFill>
                        </a:rPr>
                        <a:t>DATA</a:t>
                      </a:r>
                    </a:p>
                  </a:txBody>
                  <a:tcPr marL="76339" marR="76339" marT="38170" marB="38170" anchor="ctr">
                    <a:lnL>
                      <a:noFill/>
                    </a:lnL>
                    <a:lnR>
                      <a:noFill/>
                    </a:lnR>
                    <a:lnT>
                      <a:noFill/>
                    </a:lnT>
                    <a:lnB>
                      <a:noFill/>
                    </a:lnB>
                  </a:tcPr>
                </a:tc>
                <a:tc>
                  <a:txBody>
                    <a:bodyPr/>
                    <a:lstStyle/>
                    <a:p>
                      <a:pPr algn="l"/>
                      <a:r>
                        <a:rPr lang="en-US" sz="1500" baseline="0" dirty="0">
                          <a:solidFill>
                            <a:schemeClr val="tx1"/>
                          </a:solidFill>
                        </a:rPr>
                        <a:t>Data. If INPUT then format: COLUMN:X:Y=VALUE, where X - </a:t>
                      </a:r>
                      <a:r>
                        <a:rPr lang="en-US" sz="1500" baseline="0" dirty="0" err="1">
                          <a:solidFill>
                            <a:schemeClr val="tx1"/>
                          </a:solidFill>
                        </a:rPr>
                        <a:t>multivalue</a:t>
                      </a:r>
                      <a:r>
                        <a:rPr lang="en-US" sz="1500" baseline="0" dirty="0">
                          <a:solidFill>
                            <a:schemeClr val="tx1"/>
                          </a:solidFill>
                        </a:rPr>
                        <a:t>, Y - </a:t>
                      </a:r>
                      <a:r>
                        <a:rPr lang="en-US" sz="1500" baseline="0" dirty="0" err="1">
                          <a:solidFill>
                            <a:schemeClr val="tx1"/>
                          </a:solidFill>
                        </a:rPr>
                        <a:t>subvalue</a:t>
                      </a:r>
                      <a:r>
                        <a:rPr lang="en-US" sz="1500" baseline="0" dirty="0">
                          <a:solidFill>
                            <a:schemeClr val="tx1"/>
                          </a:solidFill>
                        </a:rPr>
                        <a:t>. So one column could have several values. For example CUSTOMER.NAME in English and in Local language: NAME:1:="DMITRY",NAME:2:="ДМИТРО"</a:t>
                      </a:r>
                    </a:p>
                  </a:txBody>
                  <a:tcPr marL="76339" marR="76339" marT="38170" marB="38170"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0035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26076"/>
          </a:xfrm>
        </p:spPr>
        <p:txBody>
          <a:bodyPr>
            <a:normAutofit/>
          </a:bodyPr>
          <a:lstStyle/>
          <a:p>
            <a:pPr algn="r"/>
            <a:r>
              <a:rPr lang="en-US" sz="3200" b="1" dirty="0"/>
              <a:t>Fundamental T24 Code </a:t>
            </a:r>
            <a:r>
              <a:rPr lang="en-US" sz="3200" b="1" dirty="0" smtClean="0"/>
              <a:t>Concept(Cont.)</a:t>
            </a:r>
            <a:endParaRPr lang="en-US" sz="3200" dirty="0"/>
          </a:p>
        </p:txBody>
      </p:sp>
      <p:sp>
        <p:nvSpPr>
          <p:cNvPr id="3" name="Content Placeholder 2"/>
          <p:cNvSpPr>
            <a:spLocks noGrp="1"/>
          </p:cNvSpPr>
          <p:nvPr>
            <p:ph idx="1"/>
          </p:nvPr>
        </p:nvSpPr>
        <p:spPr>
          <a:xfrm>
            <a:off x="185351" y="733168"/>
            <a:ext cx="11821297" cy="5626443"/>
          </a:xfrm>
        </p:spPr>
        <p:txBody>
          <a:bodyPr>
            <a:normAutofit fontScale="40000" lnSpcReduction="20000"/>
          </a:bodyPr>
          <a:lstStyle/>
          <a:p>
            <a:pPr marL="0" indent="0">
              <a:buNone/>
            </a:pPr>
            <a:endParaRPr lang="en-US" dirty="0" smtClean="0"/>
          </a:p>
          <a:p>
            <a:pPr marL="0" indent="0">
              <a:buNone/>
            </a:pPr>
            <a:r>
              <a:rPr lang="en-US" dirty="0" smtClean="0">
                <a:solidFill>
                  <a:srgbClr val="FF0000"/>
                </a:solidFill>
              </a:rPr>
              <a:t>* </a:t>
            </a:r>
            <a:r>
              <a:rPr lang="en-US" dirty="0">
                <a:solidFill>
                  <a:srgbClr val="FF0000"/>
                </a:solidFill>
              </a:rPr>
              <a:t>Modification History :</a:t>
            </a:r>
          </a:p>
          <a:p>
            <a:pPr marL="0" indent="0">
              <a:buNone/>
            </a:pPr>
            <a:r>
              <a:rPr lang="en-US" dirty="0">
                <a:solidFill>
                  <a:srgbClr val="FF0000"/>
                </a:solidFill>
              </a:rPr>
              <a:t>* ======================</a:t>
            </a:r>
          </a:p>
          <a:p>
            <a:pPr marL="0" indent="0">
              <a:buNone/>
            </a:pPr>
            <a:r>
              <a:rPr lang="en-US" dirty="0">
                <a:solidFill>
                  <a:srgbClr val="FF0000"/>
                </a:solidFill>
              </a:rPr>
              <a:t>* </a:t>
            </a:r>
            <a:r>
              <a:rPr lang="en-US" dirty="0" err="1">
                <a:solidFill>
                  <a:srgbClr val="FF0000"/>
                </a:solidFill>
              </a:rPr>
              <a:t>Modify.Ref</a:t>
            </a:r>
            <a:r>
              <a:rPr lang="en-US" dirty="0">
                <a:solidFill>
                  <a:srgbClr val="FF0000"/>
                </a:solidFill>
              </a:rPr>
              <a:t>   </a:t>
            </a:r>
            <a:r>
              <a:rPr lang="en-US" dirty="0" err="1">
                <a:solidFill>
                  <a:srgbClr val="FF0000"/>
                </a:solidFill>
              </a:rPr>
              <a:t>Modified.By</a:t>
            </a:r>
            <a:r>
              <a:rPr lang="en-US" dirty="0">
                <a:solidFill>
                  <a:srgbClr val="FF0000"/>
                </a:solidFill>
              </a:rPr>
              <a:t>     </a:t>
            </a:r>
            <a:r>
              <a:rPr lang="en-US" dirty="0" err="1">
                <a:solidFill>
                  <a:srgbClr val="FF0000"/>
                </a:solidFill>
              </a:rPr>
              <a:t>Date.of.Change</a:t>
            </a:r>
            <a:r>
              <a:rPr lang="en-US" dirty="0">
                <a:solidFill>
                  <a:srgbClr val="FF0000"/>
                </a:solidFill>
              </a:rPr>
              <a:t>      </a:t>
            </a:r>
            <a:r>
              <a:rPr lang="en-US" dirty="0" err="1">
                <a:solidFill>
                  <a:srgbClr val="FF0000"/>
                </a:solidFill>
              </a:rPr>
              <a:t>Change.Details</a:t>
            </a:r>
            <a:endParaRPr lang="en-US" dirty="0">
              <a:solidFill>
                <a:srgbClr val="FF0000"/>
              </a:solidFill>
            </a:endParaRPr>
          </a:p>
          <a:p>
            <a:pPr marL="0" indent="0">
              <a:buNone/>
            </a:pPr>
            <a:r>
              <a:rPr lang="en-US" dirty="0" smtClean="0">
                <a:solidFill>
                  <a:srgbClr val="FF0000"/>
                </a:solidFill>
              </a:rPr>
              <a:t>*-----------------------------------------------------------------------------</a:t>
            </a:r>
          </a:p>
          <a:p>
            <a:pPr marL="0" indent="0">
              <a:buNone/>
            </a:pPr>
            <a:r>
              <a:rPr lang="en-US" b="1" dirty="0" smtClean="0">
                <a:solidFill>
                  <a:srgbClr val="FF0000"/>
                </a:solidFill>
              </a:rPr>
              <a:t>SUBROUTINE </a:t>
            </a:r>
            <a:r>
              <a:rPr lang="en-US" b="1" dirty="0">
                <a:solidFill>
                  <a:srgbClr val="FF0000"/>
                </a:solidFill>
              </a:rPr>
              <a:t>AMR.GET.VDESC(YDATA</a:t>
            </a:r>
            <a:r>
              <a:rPr lang="en-US" b="1" dirty="0" smtClean="0">
                <a:solidFill>
                  <a:srgbClr val="FF0000"/>
                </a:solidFill>
              </a:rPr>
              <a:t>)</a:t>
            </a:r>
            <a:endParaRPr lang="en-US" dirty="0">
              <a:solidFill>
                <a:srgbClr val="FF0000"/>
              </a:solidFill>
            </a:endParaRPr>
          </a:p>
          <a:p>
            <a:pPr marL="0" indent="0">
              <a:buNone/>
            </a:pPr>
            <a:r>
              <a:rPr lang="en-US" dirty="0">
                <a:solidFill>
                  <a:srgbClr val="FF0000"/>
                </a:solidFill>
              </a:rPr>
              <a:t>    $INSERT T24.BP I_COMMON</a:t>
            </a:r>
          </a:p>
          <a:p>
            <a:pPr marL="0" indent="0">
              <a:buNone/>
            </a:pPr>
            <a:r>
              <a:rPr lang="en-US" dirty="0">
                <a:solidFill>
                  <a:srgbClr val="FF0000"/>
                </a:solidFill>
              </a:rPr>
              <a:t>    $INSERT T24.BP I_EQUATE</a:t>
            </a:r>
          </a:p>
          <a:p>
            <a:pPr marL="0" indent="0">
              <a:buNone/>
            </a:pPr>
            <a:r>
              <a:rPr lang="en-US" dirty="0">
                <a:solidFill>
                  <a:srgbClr val="FF0000"/>
                </a:solidFill>
              </a:rPr>
              <a:t>    $INSERT T24.BP </a:t>
            </a:r>
            <a:r>
              <a:rPr lang="en-US" dirty="0" smtClean="0">
                <a:solidFill>
                  <a:srgbClr val="FF0000"/>
                </a:solidFill>
              </a:rPr>
              <a:t>I_F.VERSION</a:t>
            </a:r>
            <a:endParaRPr lang="en-US" dirty="0">
              <a:solidFill>
                <a:srgbClr val="FF0000"/>
              </a:solidFill>
            </a:endParaRPr>
          </a:p>
          <a:p>
            <a:pPr marL="0" indent="0">
              <a:buNone/>
            </a:pPr>
            <a:r>
              <a:rPr lang="en-US" dirty="0">
                <a:solidFill>
                  <a:srgbClr val="FF0000"/>
                </a:solidFill>
              </a:rPr>
              <a:t>    YVERSION = </a:t>
            </a:r>
            <a:r>
              <a:rPr lang="en-US" dirty="0" smtClean="0">
                <a:solidFill>
                  <a:srgbClr val="FF0000"/>
                </a:solidFill>
              </a:rPr>
              <a:t>APPLICATION:PGM.VERSION</a:t>
            </a:r>
            <a:endParaRPr lang="en-US" dirty="0">
              <a:solidFill>
                <a:srgbClr val="FF0000"/>
              </a:solidFill>
            </a:endParaRPr>
          </a:p>
          <a:p>
            <a:pPr marL="0" indent="0">
              <a:buNone/>
            </a:pPr>
            <a:r>
              <a:rPr lang="en-US" dirty="0">
                <a:solidFill>
                  <a:srgbClr val="FF0000"/>
                </a:solidFill>
              </a:rPr>
              <a:t>    FN.VERSION = "F.VERSION"</a:t>
            </a:r>
          </a:p>
          <a:p>
            <a:pPr marL="0" indent="0">
              <a:buNone/>
            </a:pPr>
            <a:r>
              <a:rPr lang="en-US" dirty="0">
                <a:solidFill>
                  <a:srgbClr val="FF0000"/>
                </a:solidFill>
              </a:rPr>
              <a:t>    F.VERSION = ''</a:t>
            </a:r>
          </a:p>
          <a:p>
            <a:pPr marL="0" indent="0">
              <a:buNone/>
            </a:pPr>
            <a:r>
              <a:rPr lang="en-US" dirty="0">
                <a:solidFill>
                  <a:srgbClr val="FF0000"/>
                </a:solidFill>
              </a:rPr>
              <a:t>    CALL OPF(FN.VERSION,F.VERSION</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    CALL </a:t>
            </a:r>
            <a:r>
              <a:rPr lang="en-US" dirty="0" smtClean="0">
                <a:solidFill>
                  <a:srgbClr val="FF0000"/>
                </a:solidFill>
              </a:rPr>
              <a:t>F.READ(FN.VERSION,YVERSION,R.VER,F.VERSION,YRR)</a:t>
            </a:r>
            <a:endParaRPr lang="en-US" dirty="0">
              <a:solidFill>
                <a:srgbClr val="FF0000"/>
              </a:solidFill>
            </a:endParaRPr>
          </a:p>
          <a:p>
            <a:pPr marL="0" indent="0">
              <a:buNone/>
            </a:pPr>
            <a:r>
              <a:rPr lang="en-US" dirty="0">
                <a:solidFill>
                  <a:srgbClr val="FF0000"/>
                </a:solidFill>
              </a:rPr>
              <a:t>    IF R.VER THEN</a:t>
            </a:r>
          </a:p>
          <a:p>
            <a:pPr marL="0" indent="0">
              <a:buNone/>
            </a:pPr>
            <a:r>
              <a:rPr lang="en-US" dirty="0">
                <a:solidFill>
                  <a:srgbClr val="FF0000"/>
                </a:solidFill>
              </a:rPr>
              <a:t>        YDATA = R.VER&lt;EB.VER.DESCRIPTION&gt;</a:t>
            </a:r>
          </a:p>
          <a:p>
            <a:pPr marL="0" indent="0">
              <a:buNone/>
            </a:pPr>
            <a:r>
              <a:rPr lang="en-US" dirty="0">
                <a:solidFill>
                  <a:srgbClr val="FF0000"/>
                </a:solidFill>
              </a:rPr>
              <a:t>    END</a:t>
            </a:r>
          </a:p>
          <a:p>
            <a:pPr marL="0" indent="0">
              <a:buNone/>
            </a:pPr>
            <a:r>
              <a:rPr lang="en-US" b="1" dirty="0" smtClean="0">
                <a:solidFill>
                  <a:srgbClr val="FF0000"/>
                </a:solidFill>
              </a:rPr>
              <a:t>RETURN</a:t>
            </a:r>
            <a:endParaRPr lang="en-US" b="1" dirty="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r>
              <a:rPr lang="en-US" b="1" dirty="0" smtClean="0">
                <a:solidFill>
                  <a:srgbClr val="FF0000"/>
                </a:solidFill>
              </a:rPr>
              <a:t>PROGRAM &lt;Name&gt;</a:t>
            </a:r>
          </a:p>
          <a:p>
            <a:pPr marL="0" indent="0">
              <a:buNone/>
            </a:pPr>
            <a:r>
              <a:rPr lang="en-US" b="1" dirty="0" smtClean="0">
                <a:solidFill>
                  <a:srgbClr val="FF0000"/>
                </a:solidFill>
              </a:rPr>
              <a:t>END </a:t>
            </a:r>
            <a:endParaRPr lang="en-US" b="1" dirty="0">
              <a:solidFill>
                <a:srgbClr val="FF0000"/>
              </a:solidFill>
            </a:endParaRPr>
          </a:p>
        </p:txBody>
      </p:sp>
    </p:spTree>
    <p:extLst>
      <p:ext uri="{BB962C8B-B14F-4D97-AF65-F5344CB8AC3E}">
        <p14:creationId xmlns:p14="http://schemas.microsoft.com/office/powerpoint/2010/main" val="42688910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27222"/>
          </a:xfrm>
        </p:spPr>
        <p:txBody>
          <a:bodyPr>
            <a:noAutofit/>
          </a:bodyPr>
          <a:lstStyle/>
          <a:p>
            <a:pPr algn="r"/>
            <a:r>
              <a:rPr lang="en-US" sz="3200" dirty="0"/>
              <a:t>Open Financial Service (OFS), develop API</a:t>
            </a:r>
          </a:p>
        </p:txBody>
      </p:sp>
      <p:sp>
        <p:nvSpPr>
          <p:cNvPr id="3" name="Content Placeholder 2"/>
          <p:cNvSpPr>
            <a:spLocks noGrp="1"/>
          </p:cNvSpPr>
          <p:nvPr>
            <p:ph idx="1"/>
          </p:nvPr>
        </p:nvSpPr>
        <p:spPr>
          <a:xfrm>
            <a:off x="137984" y="527223"/>
            <a:ext cx="11938686" cy="6252518"/>
          </a:xfrm>
        </p:spPr>
        <p:txBody>
          <a:bodyPr>
            <a:normAutofit lnSpcReduction="10000"/>
          </a:bodyPr>
          <a:lstStyle/>
          <a:p>
            <a:pPr marL="0" indent="0">
              <a:buNone/>
            </a:pPr>
            <a:r>
              <a:rPr lang="en-US" sz="2200" dirty="0">
                <a:solidFill>
                  <a:srgbClr val="FF0000"/>
                </a:solidFill>
              </a:rPr>
              <a:t>FUNDS.TRANSFER,MFS.CASH.DEPOSIT/I/PROCESS,AMRMFS/******/KH0010208,/DPS4007181225073834,AGENT.ID::=4007,CREDIT.CURRENCY::=KHR,CREDIT.ACCT.NO::=13883866,DEBIT.CURRENCY::=KHR,DEBIT.ACCT.NO::=KHR1011040070208,DEBIT.AMOUNT::=20000,ORDERING.CUST::=1443493</a:t>
            </a:r>
          </a:p>
          <a:p>
            <a:pPr marL="0" indent="0">
              <a:buNone/>
            </a:pPr>
            <a:endParaRPr lang="en-US" dirty="0" smtClean="0"/>
          </a:p>
          <a:p>
            <a:pPr>
              <a:buFontTx/>
              <a:buChar char="-"/>
            </a:pPr>
            <a:r>
              <a:rPr lang="en-US" dirty="0" smtClean="0"/>
              <a:t>Enquiry Request</a:t>
            </a:r>
          </a:p>
          <a:p>
            <a:pPr marL="0" indent="0">
              <a:buNone/>
            </a:pPr>
            <a:r>
              <a:rPr lang="en-US" sz="2200" dirty="0" smtClean="0"/>
              <a:t>    </a:t>
            </a:r>
            <a:r>
              <a:rPr lang="en-US" sz="2200" i="1" dirty="0" smtClean="0"/>
              <a:t>ENQUIRY.SELECT</a:t>
            </a:r>
            <a:r>
              <a:rPr lang="en-US" sz="2200" i="1" dirty="0"/>
              <a:t>,,USER </a:t>
            </a:r>
            <a:r>
              <a:rPr lang="en-US" sz="2200" i="1" dirty="0" err="1"/>
              <a:t>INFORMATION,ENQUIRY,Message</a:t>
            </a:r>
            <a:r>
              <a:rPr lang="en-US" sz="2200" i="1" dirty="0"/>
              <a:t> Data (comma separated) </a:t>
            </a:r>
            <a:endParaRPr lang="en-US" sz="2200" i="1" dirty="0" smtClean="0"/>
          </a:p>
          <a:p>
            <a:pPr marL="0" indent="0">
              <a:buNone/>
            </a:pPr>
            <a:endParaRPr lang="en-US" sz="2200" i="1" dirty="0" smtClean="0"/>
          </a:p>
          <a:p>
            <a:pPr marL="0" indent="0">
              <a:buNone/>
            </a:pPr>
            <a:r>
              <a:rPr lang="en-US" sz="2200" i="1" dirty="0" smtClean="0"/>
              <a:t>Example:</a:t>
            </a:r>
          </a:p>
          <a:p>
            <a:pPr marL="0" indent="0">
              <a:buNone/>
            </a:pPr>
            <a:r>
              <a:rPr lang="en-US" sz="2200" dirty="0" smtClean="0"/>
              <a:t>    </a:t>
            </a:r>
            <a:r>
              <a:rPr lang="en-US" sz="2200" dirty="0" smtClean="0">
                <a:solidFill>
                  <a:srgbClr val="FF0000"/>
                </a:solidFill>
              </a:rPr>
              <a:t>ENQUIRY.SELECT</a:t>
            </a:r>
            <a:r>
              <a:rPr lang="en-US" sz="2200" dirty="0">
                <a:solidFill>
                  <a:srgbClr val="FF0000"/>
                </a:solidFill>
              </a:rPr>
              <a:t>,,HENG17/168$$</a:t>
            </a:r>
            <a:r>
              <a:rPr lang="en-US" sz="2200" dirty="0" err="1">
                <a:solidFill>
                  <a:srgbClr val="FF0000"/>
                </a:solidFill>
              </a:rPr>
              <a:t>chOK</a:t>
            </a:r>
            <a:r>
              <a:rPr lang="en-US" sz="2200" dirty="0">
                <a:solidFill>
                  <a:srgbClr val="FF0000"/>
                </a:solidFill>
              </a:rPr>
              <a:t>/KH0010206,%ACCOUNT,@</a:t>
            </a:r>
            <a:r>
              <a:rPr lang="en-US" sz="2200" dirty="0" smtClean="0">
                <a:solidFill>
                  <a:srgbClr val="FF0000"/>
                </a:solidFill>
              </a:rPr>
              <a:t>ID:EQ=7786417</a:t>
            </a:r>
          </a:p>
          <a:p>
            <a:pPr marL="0" indent="0">
              <a:buNone/>
            </a:pPr>
            <a:endParaRPr lang="en-US" sz="2200" dirty="0"/>
          </a:p>
          <a:p>
            <a:pPr marL="0" indent="0">
              <a:buNone/>
            </a:pPr>
            <a:r>
              <a:rPr lang="en-US" sz="2200" dirty="0">
                <a:solidFill>
                  <a:srgbClr val="FF0000"/>
                </a:solidFill>
              </a:rPr>
              <a:t>@ID::Account Id/LEG.ACCT.NO::LEGACY NUM/SHORT.TITLE::SHORT.TITLE/ACCOUNT.TITLE.1::</a:t>
            </a:r>
            <a:r>
              <a:rPr lang="en-US" sz="2200" dirty="0" err="1">
                <a:solidFill>
                  <a:srgbClr val="FF0000"/>
                </a:solidFill>
              </a:rPr>
              <a:t>Accout</a:t>
            </a:r>
            <a:r>
              <a:rPr lang="en-US" sz="2200" dirty="0">
                <a:solidFill>
                  <a:srgbClr val="FF0000"/>
                </a:solidFill>
              </a:rPr>
              <a:t> Title1/MNEMONIC::Mnemonic/ACCOUNT.OFFICER::Account Officer/CATEGORY::Product/CURRENCY::</a:t>
            </a:r>
            <a:r>
              <a:rPr lang="en-US" sz="2200" dirty="0" err="1">
                <a:solidFill>
                  <a:srgbClr val="FF0000"/>
                </a:solidFill>
              </a:rPr>
              <a:t>Ccy</a:t>
            </a:r>
            <a:r>
              <a:rPr lang="en-US" sz="2200" dirty="0">
                <a:solidFill>
                  <a:srgbClr val="FF0000"/>
                </a:solidFill>
              </a:rPr>
              <a:t>/ONLINE.ACTUAL.BAL::Online Actual Bal/LIMIT.REF::Limit Ref/POSTING.RESTRICT::Posting Restrict/INT.NO.BOOKING::</a:t>
            </a:r>
            <a:r>
              <a:rPr lang="en-US" sz="2200" dirty="0" err="1">
                <a:solidFill>
                  <a:srgbClr val="FF0000"/>
                </a:solidFill>
              </a:rPr>
              <a:t>Int</a:t>
            </a:r>
            <a:r>
              <a:rPr lang="en-US" sz="2200" dirty="0">
                <a:solidFill>
                  <a:srgbClr val="FF0000"/>
                </a:solidFill>
              </a:rPr>
              <a:t> Booking/CONDITION.GROUP::Condition Group/CATEGORY::Product/ALT.ACCT.ID::ALT.ACCT.ID,"       7786417"      "               "       "</a:t>
            </a:r>
            <a:r>
              <a:rPr lang="en-US" sz="2200" dirty="0" err="1">
                <a:solidFill>
                  <a:srgbClr val="FF0000"/>
                </a:solidFill>
              </a:rPr>
              <a:t>áá</a:t>
            </a:r>
            <a:endParaRPr lang="en-US" sz="2200" dirty="0">
              <a:solidFill>
                <a:srgbClr val="FF0000"/>
              </a:solidFill>
            </a:endParaRPr>
          </a:p>
          <a:p>
            <a:pPr marL="0" indent="0">
              <a:buNone/>
            </a:pPr>
            <a:r>
              <a:rPr lang="en-US" sz="2200" dirty="0">
                <a:solidFill>
                  <a:srgbClr val="FF0000"/>
                </a:solidFill>
              </a:rPr>
              <a:t>                                                                                           á </a:t>
            </a:r>
            <a:r>
              <a:rPr lang="en-US" sz="2200" dirty="0" err="1">
                <a:solidFill>
                  <a:srgbClr val="FF0000"/>
                </a:solidFill>
              </a:rPr>
              <a:t>áááá</a:t>
            </a:r>
            <a:r>
              <a:rPr lang="en-US" sz="2200" dirty="0">
                <a:solidFill>
                  <a:srgbClr val="FF0000"/>
                </a:solidFill>
              </a:rPr>
              <a:t>                           "     "</a:t>
            </a:r>
            <a:r>
              <a:rPr lang="en-US" sz="2200" dirty="0" err="1">
                <a:solidFill>
                  <a:srgbClr val="FF0000"/>
                </a:solidFill>
              </a:rPr>
              <a:t>Porng</a:t>
            </a:r>
            <a:r>
              <a:rPr lang="en-US" sz="2200" dirty="0">
                <a:solidFill>
                  <a:srgbClr val="FF0000"/>
                </a:solidFill>
              </a:rPr>
              <a:t> </a:t>
            </a:r>
            <a:r>
              <a:rPr lang="en-US" sz="2200" dirty="0" err="1">
                <a:solidFill>
                  <a:srgbClr val="FF0000"/>
                </a:solidFill>
              </a:rPr>
              <a:t>Yeth</a:t>
            </a:r>
            <a:r>
              <a:rPr lang="en-US" sz="2200" dirty="0">
                <a:solidFill>
                  <a:srgbClr val="FF0000"/>
                </a:solidFill>
              </a:rPr>
              <a:t>                         "   "          "    "</a:t>
            </a:r>
            <a:r>
              <a:rPr lang="en-US" sz="2200" dirty="0" err="1">
                <a:solidFill>
                  <a:srgbClr val="FF0000"/>
                </a:solidFill>
              </a:rPr>
              <a:t>Chek</a:t>
            </a:r>
            <a:r>
              <a:rPr lang="en-US" sz="2200" dirty="0">
                <a:solidFill>
                  <a:srgbClr val="FF0000"/>
                </a:solidFill>
              </a:rPr>
              <a:t> </a:t>
            </a:r>
            <a:r>
              <a:rPr lang="en-US" sz="2200" dirty="0" err="1">
                <a:solidFill>
                  <a:srgbClr val="FF0000"/>
                </a:solidFill>
              </a:rPr>
              <a:t>Sokho</a:t>
            </a:r>
            <a:r>
              <a:rPr lang="en-US" sz="2200" dirty="0">
                <a:solidFill>
                  <a:srgbClr val="FF0000"/>
                </a:solidFill>
              </a:rPr>
              <a:t>"    "Happy Account  "       "USD"   "           7,416.83"   "          "    "  "    "        "      "   1"  "  6400"        "</a:t>
            </a:r>
          </a:p>
          <a:p>
            <a:pPr marL="0" indent="0">
              <a:buNone/>
            </a:pPr>
            <a:endParaRPr lang="en-US" dirty="0"/>
          </a:p>
        </p:txBody>
      </p:sp>
    </p:spTree>
    <p:extLst>
      <p:ext uri="{BB962C8B-B14F-4D97-AF65-F5344CB8AC3E}">
        <p14:creationId xmlns:p14="http://schemas.microsoft.com/office/powerpoint/2010/main" val="3422889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0130"/>
          </a:xfrm>
        </p:spPr>
        <p:txBody>
          <a:bodyPr>
            <a:normAutofit fontScale="90000"/>
          </a:bodyPr>
          <a:lstStyle/>
          <a:p>
            <a:pPr algn="r"/>
            <a:r>
              <a:rPr lang="en-US" sz="3200" dirty="0"/>
              <a:t>Open Financial Service (OFS), develop API</a:t>
            </a:r>
          </a:p>
        </p:txBody>
      </p:sp>
      <p:sp>
        <p:nvSpPr>
          <p:cNvPr id="3" name="Content Placeholder 2"/>
          <p:cNvSpPr>
            <a:spLocks noGrp="1"/>
          </p:cNvSpPr>
          <p:nvPr>
            <p:ph idx="1"/>
          </p:nvPr>
        </p:nvSpPr>
        <p:spPr>
          <a:xfrm>
            <a:off x="105032" y="565235"/>
            <a:ext cx="11996352" cy="6214505"/>
          </a:xfrm>
        </p:spPr>
        <p:txBody>
          <a:bodyPr>
            <a:normAutofit/>
          </a:bodyPr>
          <a:lstStyle/>
          <a:p>
            <a:r>
              <a:rPr lang="en-US" sz="2200" dirty="0" smtClean="0"/>
              <a:t>OFS.SOURCE</a:t>
            </a:r>
          </a:p>
          <a:p>
            <a:endParaRPr lang="en-US" sz="2200" dirty="0"/>
          </a:p>
          <a:p>
            <a:endParaRPr lang="en-US" sz="2200" dirty="0" smtClean="0"/>
          </a:p>
          <a:p>
            <a:endParaRPr lang="en-US" sz="2200" dirty="0"/>
          </a:p>
          <a:p>
            <a:endParaRPr lang="en-US" sz="2200" dirty="0" smtClean="0"/>
          </a:p>
          <a:p>
            <a:pPr marL="0" indent="0">
              <a:buNone/>
            </a:pPr>
            <a:endParaRPr lang="en-US" sz="2200" dirty="0"/>
          </a:p>
          <a:p>
            <a:r>
              <a:rPr lang="en-US" sz="2200" dirty="0" smtClean="0"/>
              <a:t>OFS.REQUEST.DETAIL</a:t>
            </a:r>
          </a:p>
          <a:p>
            <a:endParaRPr lang="en-US" sz="2200" dirty="0"/>
          </a:p>
          <a:p>
            <a:pPr marL="0" indent="0">
              <a:buNone/>
            </a:pPr>
            <a:endParaRPr lang="en-US" sz="2200" dirty="0" smtClean="0"/>
          </a:p>
          <a:p>
            <a:pPr marL="0" indent="0">
              <a:buNone/>
            </a:pPr>
            <a:endParaRPr lang="en-US" sz="2200" dirty="0"/>
          </a:p>
        </p:txBody>
      </p:sp>
      <p:pic>
        <p:nvPicPr>
          <p:cNvPr id="4" name="Picture 3"/>
          <p:cNvPicPr>
            <a:picLocks noChangeAspect="1"/>
          </p:cNvPicPr>
          <p:nvPr/>
        </p:nvPicPr>
        <p:blipFill>
          <a:blip r:embed="rId2"/>
          <a:stretch>
            <a:fillRect/>
          </a:stretch>
        </p:blipFill>
        <p:spPr>
          <a:xfrm>
            <a:off x="453080" y="973933"/>
            <a:ext cx="4247351" cy="2004161"/>
          </a:xfrm>
          <a:prstGeom prst="rect">
            <a:avLst/>
          </a:prstGeom>
        </p:spPr>
      </p:pic>
      <p:pic>
        <p:nvPicPr>
          <p:cNvPr id="5" name="Picture 4"/>
          <p:cNvPicPr>
            <a:picLocks noChangeAspect="1"/>
          </p:cNvPicPr>
          <p:nvPr/>
        </p:nvPicPr>
        <p:blipFill>
          <a:blip r:embed="rId3"/>
          <a:stretch>
            <a:fillRect/>
          </a:stretch>
        </p:blipFill>
        <p:spPr>
          <a:xfrm>
            <a:off x="453080" y="3507417"/>
            <a:ext cx="9415847" cy="3272323"/>
          </a:xfrm>
          <a:prstGeom prst="rect">
            <a:avLst/>
          </a:prstGeom>
        </p:spPr>
      </p:pic>
    </p:spTree>
    <p:extLst>
      <p:ext uri="{BB962C8B-B14F-4D97-AF65-F5344CB8AC3E}">
        <p14:creationId xmlns:p14="http://schemas.microsoft.com/office/powerpoint/2010/main" val="1313175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313"/>
          </a:xfrm>
        </p:spPr>
        <p:txBody>
          <a:bodyPr>
            <a:normAutofit/>
          </a:bodyPr>
          <a:lstStyle/>
          <a:p>
            <a:pPr algn="r"/>
            <a:r>
              <a:rPr lang="en-US" sz="3200" b="1" dirty="0"/>
              <a:t>Fundamental T24 Code </a:t>
            </a:r>
            <a:r>
              <a:rPr lang="en-US" sz="3200" b="1" dirty="0" smtClean="0"/>
              <a:t>Concept(Cont.)</a:t>
            </a:r>
            <a:endParaRPr lang="en-US" sz="3200" dirty="0"/>
          </a:p>
        </p:txBody>
      </p:sp>
      <p:sp>
        <p:nvSpPr>
          <p:cNvPr id="3" name="Content Placeholder 2"/>
          <p:cNvSpPr>
            <a:spLocks noGrp="1"/>
          </p:cNvSpPr>
          <p:nvPr>
            <p:ph idx="1"/>
          </p:nvPr>
        </p:nvSpPr>
        <p:spPr>
          <a:xfrm>
            <a:off x="0" y="862312"/>
            <a:ext cx="12109622" cy="5995687"/>
          </a:xfrm>
        </p:spPr>
        <p:txBody>
          <a:bodyPr>
            <a:normAutofit/>
          </a:bodyPr>
          <a:lstStyle/>
          <a:p>
            <a:pPr marL="0" indent="0">
              <a:buNone/>
            </a:pPr>
            <a:r>
              <a:rPr lang="en-US" sz="1600" dirty="0" smtClean="0">
                <a:solidFill>
                  <a:srgbClr val="FF0000"/>
                </a:solidFill>
              </a:rPr>
              <a:t>* </a:t>
            </a:r>
            <a:r>
              <a:rPr lang="en-US" sz="1600" dirty="0">
                <a:solidFill>
                  <a:srgbClr val="FF0000"/>
                </a:solidFill>
              </a:rPr>
              <a:t>Modification History :</a:t>
            </a:r>
          </a:p>
          <a:p>
            <a:pPr marL="0" indent="0">
              <a:buNone/>
            </a:pPr>
            <a:r>
              <a:rPr lang="en-US" sz="1600" dirty="0" smtClean="0">
                <a:solidFill>
                  <a:srgbClr val="FF0000"/>
                </a:solidFill>
              </a:rPr>
              <a:t>* </a:t>
            </a:r>
            <a:r>
              <a:rPr lang="en-US" sz="1600" dirty="0">
                <a:solidFill>
                  <a:srgbClr val="FF0000"/>
                </a:solidFill>
              </a:rPr>
              <a:t>======================</a:t>
            </a:r>
          </a:p>
          <a:p>
            <a:pPr marL="0" indent="0">
              <a:buNone/>
            </a:pPr>
            <a:r>
              <a:rPr lang="en-US" sz="1600" dirty="0" smtClean="0">
                <a:solidFill>
                  <a:srgbClr val="FF0000"/>
                </a:solidFill>
              </a:rPr>
              <a:t>* </a:t>
            </a:r>
            <a:r>
              <a:rPr lang="en-US" sz="1600" dirty="0" err="1">
                <a:solidFill>
                  <a:srgbClr val="FF0000"/>
                </a:solidFill>
              </a:rPr>
              <a:t>Modify.Ref</a:t>
            </a:r>
            <a:r>
              <a:rPr lang="en-US" sz="1600" dirty="0">
                <a:solidFill>
                  <a:srgbClr val="FF0000"/>
                </a:solidFill>
              </a:rPr>
              <a:t>   </a:t>
            </a:r>
            <a:r>
              <a:rPr lang="en-US" sz="1600" dirty="0" err="1">
                <a:solidFill>
                  <a:srgbClr val="FF0000"/>
                </a:solidFill>
              </a:rPr>
              <a:t>Modified.By</a:t>
            </a:r>
            <a:r>
              <a:rPr lang="en-US" sz="1600" dirty="0">
                <a:solidFill>
                  <a:srgbClr val="FF0000"/>
                </a:solidFill>
              </a:rPr>
              <a:t>     </a:t>
            </a:r>
            <a:r>
              <a:rPr lang="en-US" sz="1600" dirty="0" err="1">
                <a:solidFill>
                  <a:srgbClr val="FF0000"/>
                </a:solidFill>
              </a:rPr>
              <a:t>Date.of.Change</a:t>
            </a:r>
            <a:r>
              <a:rPr lang="en-US" sz="1600" dirty="0">
                <a:solidFill>
                  <a:srgbClr val="FF0000"/>
                </a:solidFill>
              </a:rPr>
              <a:t>      </a:t>
            </a:r>
            <a:r>
              <a:rPr lang="en-US" sz="1600" dirty="0" err="1">
                <a:solidFill>
                  <a:srgbClr val="FF0000"/>
                </a:solidFill>
              </a:rPr>
              <a:t>Change.Details</a:t>
            </a:r>
            <a:endParaRPr lang="en-US" sz="1600" dirty="0">
              <a:solidFill>
                <a:srgbClr val="FF0000"/>
              </a:solidFill>
            </a:endParaRPr>
          </a:p>
          <a:p>
            <a:pPr marL="0" indent="0">
              <a:buNone/>
            </a:pPr>
            <a:r>
              <a:rPr lang="en-US" sz="1600" dirty="0" smtClean="0">
                <a:solidFill>
                  <a:srgbClr val="FF0000"/>
                </a:solidFill>
              </a:rPr>
              <a:t>*-----------------------------------------------------------------------------</a:t>
            </a:r>
          </a:p>
          <a:p>
            <a:pPr marL="0" indent="0">
              <a:buNone/>
            </a:pPr>
            <a:r>
              <a:rPr lang="en-US" sz="1600" b="1" dirty="0" smtClean="0">
                <a:solidFill>
                  <a:srgbClr val="FF0000"/>
                </a:solidFill>
              </a:rPr>
              <a:t>PLROGRAM PRG.EXT.DATA.CUST.INFO</a:t>
            </a:r>
            <a:endParaRPr lang="en-US" sz="1600" b="1" dirty="0">
              <a:solidFill>
                <a:srgbClr val="FF0000"/>
              </a:solidFill>
            </a:endParaRPr>
          </a:p>
          <a:p>
            <a:pPr marL="0" indent="0">
              <a:buNone/>
            </a:pPr>
            <a:r>
              <a:rPr lang="en-US" sz="1600" dirty="0" smtClean="0">
                <a:solidFill>
                  <a:srgbClr val="FF0000"/>
                </a:solidFill>
              </a:rPr>
              <a:t>     $</a:t>
            </a:r>
            <a:r>
              <a:rPr lang="en-US" sz="1600" dirty="0">
                <a:solidFill>
                  <a:srgbClr val="FF0000"/>
                </a:solidFill>
              </a:rPr>
              <a:t>INSERT T24.BP </a:t>
            </a:r>
            <a:r>
              <a:rPr lang="en-US" sz="1600" dirty="0" smtClean="0">
                <a:solidFill>
                  <a:srgbClr val="FF0000"/>
                </a:solidFill>
              </a:rPr>
              <a:t>I_F.DEPT.ACCT.OFFICER</a:t>
            </a:r>
            <a:endParaRPr lang="en-US" sz="1600" dirty="0">
              <a:solidFill>
                <a:srgbClr val="FF0000"/>
              </a:solidFill>
            </a:endParaRPr>
          </a:p>
          <a:p>
            <a:pPr marL="0" indent="0">
              <a:buNone/>
            </a:pPr>
            <a:r>
              <a:rPr lang="en-US" sz="1600" dirty="0" smtClean="0">
                <a:solidFill>
                  <a:srgbClr val="FF0000"/>
                </a:solidFill>
              </a:rPr>
              <a:t>     CALL </a:t>
            </a:r>
            <a:r>
              <a:rPr lang="en-US" sz="1600" dirty="0">
                <a:solidFill>
                  <a:srgbClr val="FF0000"/>
                </a:solidFill>
              </a:rPr>
              <a:t>LOAD.COMPANY('BNK</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FN.DAO </a:t>
            </a:r>
            <a:r>
              <a:rPr lang="en-US" sz="1600" dirty="0">
                <a:solidFill>
                  <a:srgbClr val="FF0000"/>
                </a:solidFill>
              </a:rPr>
              <a:t>= 'F.DEPT.ACCT.OFFICER'</a:t>
            </a:r>
          </a:p>
          <a:p>
            <a:pPr marL="0" indent="0">
              <a:buNone/>
            </a:pPr>
            <a:r>
              <a:rPr lang="en-US" sz="1600" dirty="0" smtClean="0">
                <a:solidFill>
                  <a:srgbClr val="FF0000"/>
                </a:solidFill>
              </a:rPr>
              <a:t>     F.DAO </a:t>
            </a:r>
            <a:r>
              <a:rPr lang="en-US" sz="1600" dirty="0">
                <a:solidFill>
                  <a:srgbClr val="FF0000"/>
                </a:solidFill>
              </a:rPr>
              <a:t>= ''</a:t>
            </a:r>
          </a:p>
          <a:p>
            <a:pPr marL="0" indent="0">
              <a:buNone/>
            </a:pPr>
            <a:r>
              <a:rPr lang="en-US" sz="1600" dirty="0" smtClean="0">
                <a:solidFill>
                  <a:srgbClr val="FF0000"/>
                </a:solidFill>
              </a:rPr>
              <a:t>     CALL </a:t>
            </a:r>
            <a:r>
              <a:rPr lang="en-US" sz="1600" dirty="0">
                <a:solidFill>
                  <a:srgbClr val="FF0000"/>
                </a:solidFill>
              </a:rPr>
              <a:t>OPF (FN.DAO,F.DAO)</a:t>
            </a:r>
          </a:p>
          <a:p>
            <a:pPr marL="0" indent="0">
              <a:buNone/>
            </a:pPr>
            <a:r>
              <a:rPr lang="en-US" sz="1600" dirty="0" smtClean="0">
                <a:solidFill>
                  <a:srgbClr val="FF0000"/>
                </a:solidFill>
              </a:rPr>
              <a:t>     SEL.CMD </a:t>
            </a:r>
            <a:r>
              <a:rPr lang="en-US" sz="1600" dirty="0">
                <a:solidFill>
                  <a:srgbClr val="FF0000"/>
                </a:solidFill>
              </a:rPr>
              <a:t>= ' </a:t>
            </a:r>
            <a:r>
              <a:rPr lang="en-US" sz="1600" dirty="0" smtClean="0">
                <a:solidFill>
                  <a:srgbClr val="FF0000"/>
                </a:solidFill>
              </a:rPr>
              <a:t>SELECT  </a:t>
            </a:r>
            <a:r>
              <a:rPr lang="en-US" sz="1600" dirty="0">
                <a:solidFill>
                  <a:srgbClr val="FF0000"/>
                </a:solidFill>
              </a:rPr>
              <a:t>':FN.DAO</a:t>
            </a:r>
          </a:p>
          <a:p>
            <a:pPr marL="0" indent="0">
              <a:buNone/>
            </a:pPr>
            <a:r>
              <a:rPr lang="en-US" sz="1600" dirty="0" smtClean="0">
                <a:solidFill>
                  <a:srgbClr val="FF0000"/>
                </a:solidFill>
              </a:rPr>
              <a:t>     CALL </a:t>
            </a:r>
            <a:r>
              <a:rPr lang="en-US" sz="1600" dirty="0">
                <a:solidFill>
                  <a:srgbClr val="FF0000"/>
                </a:solidFill>
              </a:rPr>
              <a:t>EB.READLIST(SEL.CMD</a:t>
            </a:r>
            <a:r>
              <a:rPr lang="en-US" sz="1600" dirty="0" smtClean="0">
                <a:solidFill>
                  <a:srgbClr val="FF0000"/>
                </a:solidFill>
              </a:rPr>
              <a:t>, DAO.LIST, '', LP.DAO.MAX</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FOR LP.IDX </a:t>
            </a:r>
            <a:r>
              <a:rPr lang="en-US" sz="1600" dirty="0">
                <a:solidFill>
                  <a:srgbClr val="FF0000"/>
                </a:solidFill>
              </a:rPr>
              <a:t>= 1 </a:t>
            </a:r>
            <a:r>
              <a:rPr lang="en-US" sz="1600" dirty="0" smtClean="0">
                <a:solidFill>
                  <a:srgbClr val="FF0000"/>
                </a:solidFill>
              </a:rPr>
              <a:t>TO LP.DAO.MAX</a:t>
            </a:r>
            <a:endParaRPr lang="en-US" sz="1600" dirty="0">
              <a:solidFill>
                <a:srgbClr val="FF0000"/>
              </a:solidFill>
            </a:endParaRPr>
          </a:p>
          <a:p>
            <a:pPr marL="0" indent="0">
              <a:buNone/>
            </a:pPr>
            <a:r>
              <a:rPr lang="en-US" sz="1600" dirty="0" smtClean="0">
                <a:solidFill>
                  <a:srgbClr val="FF0000"/>
                </a:solidFill>
              </a:rPr>
              <a:t>             CRT </a:t>
            </a:r>
            <a:r>
              <a:rPr lang="en-US" sz="1600" dirty="0">
                <a:solidFill>
                  <a:srgbClr val="FF0000"/>
                </a:solidFill>
              </a:rPr>
              <a:t>' </a:t>
            </a:r>
            <a:r>
              <a:rPr lang="en-US" sz="1600" dirty="0" err="1">
                <a:solidFill>
                  <a:srgbClr val="FF0000"/>
                </a:solidFill>
              </a:rPr>
              <a:t>Dept</a:t>
            </a:r>
            <a:r>
              <a:rPr lang="en-US" sz="1600" dirty="0">
                <a:solidFill>
                  <a:srgbClr val="FF0000"/>
                </a:solidFill>
              </a:rPr>
              <a:t> Account Officer ID : ' : </a:t>
            </a:r>
            <a:r>
              <a:rPr lang="en-US" sz="1600" dirty="0" smtClean="0">
                <a:solidFill>
                  <a:srgbClr val="FF0000"/>
                </a:solidFill>
              </a:rPr>
              <a:t>DAO.LIST&lt;LP.IDX&gt;</a:t>
            </a:r>
            <a:endParaRPr lang="en-US" sz="1600" dirty="0">
              <a:solidFill>
                <a:srgbClr val="FF0000"/>
              </a:solidFill>
            </a:endParaRPr>
          </a:p>
          <a:p>
            <a:pPr marL="0" indent="0">
              <a:buNone/>
            </a:pPr>
            <a:r>
              <a:rPr lang="en-US" sz="1600" dirty="0" smtClean="0">
                <a:solidFill>
                  <a:srgbClr val="FF0000"/>
                </a:solidFill>
              </a:rPr>
              <a:t>      NEXT LP.IDX</a:t>
            </a:r>
            <a:endParaRPr lang="en-US" sz="1600" dirty="0">
              <a:solidFill>
                <a:srgbClr val="FF0000"/>
              </a:solidFill>
            </a:endParaRPr>
          </a:p>
          <a:p>
            <a:pPr marL="0" indent="0">
              <a:buNone/>
            </a:pPr>
            <a:r>
              <a:rPr lang="en-US" sz="1600" b="1" dirty="0" smtClean="0">
                <a:solidFill>
                  <a:srgbClr val="FF0000"/>
                </a:solidFill>
              </a:rPr>
              <a:t>END</a:t>
            </a:r>
            <a:endParaRPr lang="en-US" sz="1600" b="1" dirty="0">
              <a:solidFill>
                <a:srgbClr val="FF0000"/>
              </a:solidFill>
            </a:endParaRPr>
          </a:p>
          <a:p>
            <a:pPr>
              <a:buFontTx/>
              <a:buChar char="-"/>
            </a:pPr>
            <a:endParaRPr lang="en-US" b="1" dirty="0" smtClean="0"/>
          </a:p>
          <a:p>
            <a:pPr>
              <a:buFontTx/>
              <a:buChar char="-"/>
            </a:pPr>
            <a:endParaRPr lang="en-US" b="1" dirty="0"/>
          </a:p>
          <a:p>
            <a:pPr>
              <a:buFontTx/>
              <a:buChar char="-"/>
            </a:pPr>
            <a:endParaRPr lang="en-US" b="1" dirty="0" smtClean="0"/>
          </a:p>
          <a:p>
            <a:pPr>
              <a:buFontTx/>
              <a:buChar char="-"/>
            </a:pPr>
            <a:endParaRPr lang="en-US" b="1" dirty="0"/>
          </a:p>
          <a:p>
            <a:pPr>
              <a:buFontTx/>
              <a:buChar char="-"/>
            </a:pPr>
            <a:endParaRPr lang="en-US" b="1" dirty="0" smtClean="0"/>
          </a:p>
          <a:p>
            <a:pPr>
              <a:buFontTx/>
              <a:buChar char="-"/>
            </a:pPr>
            <a:endParaRPr lang="en-US" b="1" dirty="0"/>
          </a:p>
          <a:p>
            <a:pPr marL="0" indent="0">
              <a:buNone/>
            </a:pPr>
            <a:endParaRPr lang="en-US" b="1" dirty="0" smtClean="0"/>
          </a:p>
          <a:p>
            <a:pPr marL="0" indent="0">
              <a:buNone/>
            </a:pPr>
            <a:endParaRPr lang="en-US" b="1" dirty="0" smtClean="0"/>
          </a:p>
          <a:p>
            <a:endParaRPr lang="en-US" dirty="0"/>
          </a:p>
        </p:txBody>
      </p:sp>
    </p:spTree>
    <p:extLst>
      <p:ext uri="{BB962C8B-B14F-4D97-AF65-F5344CB8AC3E}">
        <p14:creationId xmlns:p14="http://schemas.microsoft.com/office/powerpoint/2010/main" val="2614616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6162"/>
          </a:xfrm>
        </p:spPr>
        <p:txBody>
          <a:bodyPr>
            <a:normAutofit/>
          </a:bodyPr>
          <a:lstStyle/>
          <a:p>
            <a:pPr algn="r"/>
            <a:r>
              <a:rPr lang="en-US" sz="3200" b="1" dirty="0"/>
              <a:t>Fundamental T24 Code </a:t>
            </a:r>
            <a:r>
              <a:rPr lang="en-US" sz="3200" b="1" dirty="0" smtClean="0"/>
              <a:t>Concept(Cont.)</a:t>
            </a:r>
            <a:endParaRPr lang="en-US" sz="3200" dirty="0"/>
          </a:p>
        </p:txBody>
      </p:sp>
      <p:sp>
        <p:nvSpPr>
          <p:cNvPr id="3" name="Content Placeholder 2"/>
          <p:cNvSpPr>
            <a:spLocks noGrp="1"/>
          </p:cNvSpPr>
          <p:nvPr>
            <p:ph idx="1"/>
          </p:nvPr>
        </p:nvSpPr>
        <p:spPr>
          <a:xfrm>
            <a:off x="0" y="840258"/>
            <a:ext cx="12192000" cy="6017741"/>
          </a:xfrm>
        </p:spPr>
        <p:txBody>
          <a:bodyPr>
            <a:normAutofit lnSpcReduction="10000"/>
          </a:bodyPr>
          <a:lstStyle/>
          <a:p>
            <a:pPr marL="0" indent="0">
              <a:buNone/>
            </a:pPr>
            <a:r>
              <a:rPr lang="en-US" dirty="0"/>
              <a:t>B. Variable Data </a:t>
            </a:r>
            <a:r>
              <a:rPr lang="en-US" dirty="0" smtClean="0"/>
              <a:t>Structure</a:t>
            </a:r>
          </a:p>
          <a:p>
            <a:pPr marL="0" indent="0">
              <a:buNone/>
            </a:pPr>
            <a:endParaRPr lang="en-US" sz="1600" dirty="0" smtClean="0"/>
          </a:p>
          <a:p>
            <a:pPr marL="0" indent="0">
              <a:buNone/>
            </a:pPr>
            <a:r>
              <a:rPr lang="en-US" sz="1600" dirty="0" smtClean="0"/>
              <a:t>The </a:t>
            </a:r>
            <a:r>
              <a:rPr lang="en-US" sz="1600" dirty="0"/>
              <a:t>variable type declaration is not required in the T24 code – because all variables are “Variant” type data.</a:t>
            </a:r>
          </a:p>
          <a:p>
            <a:pPr marL="0" indent="0">
              <a:buNone/>
            </a:pPr>
            <a:r>
              <a:rPr lang="en-US" sz="1600" dirty="0"/>
              <a:t>The “Variant” type data could be “string” &amp; “numeric” &amp; “integer” &amp; “long” &amp; “</a:t>
            </a:r>
            <a:r>
              <a:rPr lang="en-US" sz="1600" dirty="0" err="1"/>
              <a:t>boolean</a:t>
            </a:r>
            <a:r>
              <a:rPr lang="en-US" sz="1600" dirty="0"/>
              <a:t>” …</a:t>
            </a:r>
            <a:r>
              <a:rPr lang="en-US" sz="1600" dirty="0" err="1" smtClean="0"/>
              <a:t>etc</a:t>
            </a:r>
            <a:endParaRPr lang="en-US" sz="1600" dirty="0" smtClean="0"/>
          </a:p>
          <a:p>
            <a:pPr marL="0" indent="0">
              <a:buNone/>
            </a:pPr>
            <a:endParaRPr lang="en-US" sz="1600" dirty="0"/>
          </a:p>
          <a:p>
            <a:pPr marL="0" indent="0">
              <a:buNone/>
            </a:pPr>
            <a:r>
              <a:rPr lang="en-US" sz="1600" dirty="0" smtClean="0">
                <a:solidFill>
                  <a:srgbClr val="FF0000"/>
                </a:solidFill>
              </a:rPr>
              <a:t>Example:</a:t>
            </a:r>
          </a:p>
          <a:p>
            <a:pPr marL="0" indent="0">
              <a:buNone/>
            </a:pPr>
            <a:r>
              <a:rPr lang="en-US" sz="1600" dirty="0" smtClean="0"/>
              <a:t>    </a:t>
            </a:r>
            <a:r>
              <a:rPr lang="en-US" sz="1600" dirty="0" smtClean="0">
                <a:solidFill>
                  <a:srgbClr val="FF0000"/>
                </a:solidFill>
              </a:rPr>
              <a:t>DATE.CURR </a:t>
            </a:r>
            <a:r>
              <a:rPr lang="en-US" sz="1600" dirty="0">
                <a:solidFill>
                  <a:srgbClr val="FF0000"/>
                </a:solidFill>
              </a:rPr>
              <a:t>= current date</a:t>
            </a:r>
          </a:p>
          <a:p>
            <a:pPr marL="0" indent="0">
              <a:buNone/>
            </a:pPr>
            <a:r>
              <a:rPr lang="en-US" sz="1600" dirty="0" smtClean="0">
                <a:solidFill>
                  <a:srgbClr val="FF0000"/>
                </a:solidFill>
              </a:rPr>
              <a:t>    LP.IDX </a:t>
            </a:r>
            <a:r>
              <a:rPr lang="en-US" sz="1600" dirty="0">
                <a:solidFill>
                  <a:srgbClr val="FF0000"/>
                </a:solidFill>
              </a:rPr>
              <a:t>= for next loop index</a:t>
            </a:r>
          </a:p>
          <a:p>
            <a:pPr marL="0" indent="0">
              <a:buNone/>
            </a:pPr>
            <a:r>
              <a:rPr lang="en-US" sz="1600" dirty="0" smtClean="0">
                <a:solidFill>
                  <a:srgbClr val="FF0000"/>
                </a:solidFill>
              </a:rPr>
              <a:t>    LP.MAX </a:t>
            </a:r>
            <a:r>
              <a:rPr lang="en-US" sz="1600" dirty="0">
                <a:solidFill>
                  <a:srgbClr val="FF0000"/>
                </a:solidFill>
              </a:rPr>
              <a:t>= for next loop index </a:t>
            </a:r>
            <a:r>
              <a:rPr lang="en-US" sz="1600" dirty="0" smtClean="0">
                <a:solidFill>
                  <a:srgbClr val="FF0000"/>
                </a:solidFill>
              </a:rPr>
              <a:t>max</a:t>
            </a:r>
          </a:p>
          <a:p>
            <a:pPr marL="0" indent="0">
              <a:buNone/>
            </a:pPr>
            <a:endParaRPr lang="en-US" sz="1600" dirty="0">
              <a:solidFill>
                <a:srgbClr val="FF0000"/>
              </a:solidFill>
            </a:endParaRPr>
          </a:p>
          <a:p>
            <a:pPr marL="0" indent="0">
              <a:buNone/>
            </a:pPr>
            <a:r>
              <a:rPr lang="en-US" sz="1600" b="1" dirty="0" smtClean="0"/>
              <a:t>Delimiter </a:t>
            </a:r>
            <a:r>
              <a:rPr lang="en-US" sz="1600" b="1" dirty="0"/>
              <a:t>For Dynamic Array</a:t>
            </a:r>
          </a:p>
          <a:p>
            <a:pPr marL="0" indent="0">
              <a:buNone/>
            </a:pPr>
            <a:r>
              <a:rPr lang="en-US" sz="1600" dirty="0"/>
              <a:t>There are 3 major types of delimiter have been used in the T24 code.</a:t>
            </a:r>
          </a:p>
          <a:p>
            <a:pPr marL="0" indent="0">
              <a:buNone/>
            </a:pPr>
            <a:r>
              <a:rPr lang="en-US" sz="1600" dirty="0"/>
              <a:t>FM = field marker</a:t>
            </a:r>
          </a:p>
          <a:p>
            <a:pPr marL="0" indent="0">
              <a:buNone/>
            </a:pPr>
            <a:r>
              <a:rPr lang="en-US" sz="1600" dirty="0"/>
              <a:t>VM = value marker</a:t>
            </a:r>
          </a:p>
          <a:p>
            <a:pPr marL="0" indent="0">
              <a:buNone/>
            </a:pPr>
            <a:r>
              <a:rPr lang="en-US" sz="1600" dirty="0"/>
              <a:t>SM = sub-value </a:t>
            </a:r>
            <a:r>
              <a:rPr lang="en-US" sz="1600" dirty="0" smtClean="0"/>
              <a:t>marker</a:t>
            </a:r>
          </a:p>
          <a:p>
            <a:pPr marL="0" indent="0">
              <a:buNone/>
            </a:pPr>
            <a:r>
              <a:rPr lang="en-US" sz="1600" dirty="0" smtClean="0"/>
              <a:t>Example:</a:t>
            </a:r>
          </a:p>
          <a:p>
            <a:pPr marL="0" indent="0">
              <a:buNone/>
            </a:pPr>
            <a:r>
              <a:rPr lang="en-US" sz="1600" dirty="0">
                <a:solidFill>
                  <a:srgbClr val="FF0000"/>
                </a:solidFill>
              </a:rPr>
              <a:t>TU.TMP.VAL = </a:t>
            </a:r>
            <a:r>
              <a:rPr lang="en-US" sz="1600" dirty="0" smtClean="0">
                <a:solidFill>
                  <a:srgbClr val="FF0000"/>
                </a:solidFill>
              </a:rPr>
              <a:t>'A‘ :@</a:t>
            </a:r>
            <a:r>
              <a:rPr lang="en-US" sz="1600" dirty="0">
                <a:solidFill>
                  <a:srgbClr val="FF0000"/>
                </a:solidFill>
              </a:rPr>
              <a:t>FM: </a:t>
            </a:r>
            <a:r>
              <a:rPr lang="en-US" sz="1600" dirty="0" smtClean="0">
                <a:solidFill>
                  <a:srgbClr val="FF0000"/>
                </a:solidFill>
              </a:rPr>
              <a:t>'B‘ :@FM: 'C‘ :@FM: 'D‘ :@VM: '1‘ :@VM: </a:t>
            </a:r>
            <a:r>
              <a:rPr lang="en-US" sz="1600" dirty="0">
                <a:solidFill>
                  <a:srgbClr val="FF0000"/>
                </a:solidFill>
              </a:rPr>
              <a:t>'2' :@VM: '3' :@FM: 'F' :@SM: 'G' :@SM: 'H' :@SM: </a:t>
            </a:r>
            <a:r>
              <a:rPr lang="en-US" sz="1600" dirty="0" smtClean="0">
                <a:solidFill>
                  <a:srgbClr val="FF0000"/>
                </a:solidFill>
              </a:rPr>
              <a:t>'I‘</a:t>
            </a:r>
          </a:p>
          <a:p>
            <a:pPr marL="0" indent="0">
              <a:buNone/>
            </a:pPr>
            <a:r>
              <a:rPr lang="en-US" sz="1600" dirty="0" smtClean="0">
                <a:solidFill>
                  <a:srgbClr val="FF0000"/>
                </a:solidFill>
              </a:rPr>
              <a:t>Result: AþBþCþDý1ý2ý3þFüGüHüI</a:t>
            </a:r>
            <a:endParaRPr lang="en-US" sz="1600" dirty="0">
              <a:solidFill>
                <a:srgbClr val="FF0000"/>
              </a:solidFill>
            </a:endParaRPr>
          </a:p>
          <a:p>
            <a:pPr marL="0" indent="0">
              <a:buNone/>
            </a:pPr>
            <a:endParaRPr lang="en-US" sz="1600" dirty="0" smtClean="0">
              <a:solidFill>
                <a:srgbClr val="FF0000"/>
              </a:solidFill>
            </a:endParaRPr>
          </a:p>
        </p:txBody>
      </p:sp>
    </p:spTree>
    <p:extLst>
      <p:ext uri="{BB962C8B-B14F-4D97-AF65-F5344CB8AC3E}">
        <p14:creationId xmlns:p14="http://schemas.microsoft.com/office/powerpoint/2010/main" val="1890039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24930"/>
          </a:xfrm>
        </p:spPr>
        <p:txBody>
          <a:bodyPr>
            <a:normAutofit/>
          </a:bodyPr>
          <a:lstStyle/>
          <a:p>
            <a:pPr algn="r"/>
            <a:r>
              <a:rPr lang="en-US" sz="3200" b="1" dirty="0"/>
              <a:t>Fundamental T24 Code </a:t>
            </a:r>
            <a:r>
              <a:rPr lang="en-US" sz="3200" b="1" dirty="0" smtClean="0"/>
              <a:t>Concept(Cont.)</a:t>
            </a:r>
            <a:endParaRPr lang="en-US" sz="3200" dirty="0"/>
          </a:p>
        </p:txBody>
      </p:sp>
      <p:sp>
        <p:nvSpPr>
          <p:cNvPr id="3" name="Content Placeholder 2"/>
          <p:cNvSpPr>
            <a:spLocks noGrp="1"/>
          </p:cNvSpPr>
          <p:nvPr>
            <p:ph idx="1"/>
          </p:nvPr>
        </p:nvSpPr>
        <p:spPr>
          <a:xfrm>
            <a:off x="0" y="724930"/>
            <a:ext cx="12192000" cy="6133069"/>
          </a:xfrm>
        </p:spPr>
        <p:txBody>
          <a:bodyPr/>
          <a:lstStyle/>
          <a:p>
            <a:pPr marL="0" indent="0">
              <a:buNone/>
            </a:pPr>
            <a:r>
              <a:rPr lang="en-US" dirty="0"/>
              <a:t>C. </a:t>
            </a:r>
            <a:r>
              <a:rPr lang="en-US" dirty="0" err="1"/>
              <a:t>Jbasic</a:t>
            </a:r>
            <a:r>
              <a:rPr lang="en-US" dirty="0"/>
              <a:t> Code </a:t>
            </a:r>
            <a:r>
              <a:rPr lang="en-US" dirty="0" smtClean="0"/>
              <a:t>Introduction</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7113052"/>
              </p:ext>
            </p:extLst>
          </p:nvPr>
        </p:nvGraphicFramePr>
        <p:xfrm>
          <a:off x="148280" y="1243913"/>
          <a:ext cx="11738919" cy="5428735"/>
        </p:xfrm>
        <a:graphic>
          <a:graphicData uri="http://schemas.openxmlformats.org/drawingml/2006/table">
            <a:tbl>
              <a:tblPr>
                <a:tableStyleId>{5C22544A-7EE6-4342-B048-85BDC9FD1C3A}</a:tableStyleId>
              </a:tblPr>
              <a:tblGrid>
                <a:gridCol w="1663637">
                  <a:extLst>
                    <a:ext uri="{9D8B030D-6E8A-4147-A177-3AD203B41FA5}">
                      <a16:colId xmlns:a16="http://schemas.microsoft.com/office/drawing/2014/main" val="20000"/>
                    </a:ext>
                  </a:extLst>
                </a:gridCol>
                <a:gridCol w="3084270">
                  <a:extLst>
                    <a:ext uri="{9D8B030D-6E8A-4147-A177-3AD203B41FA5}">
                      <a16:colId xmlns:a16="http://schemas.microsoft.com/office/drawing/2014/main" val="20001"/>
                    </a:ext>
                  </a:extLst>
                </a:gridCol>
                <a:gridCol w="6991012">
                  <a:extLst>
                    <a:ext uri="{9D8B030D-6E8A-4147-A177-3AD203B41FA5}">
                      <a16:colId xmlns:a16="http://schemas.microsoft.com/office/drawing/2014/main" val="20002"/>
                    </a:ext>
                  </a:extLst>
                </a:gridCol>
              </a:tblGrid>
              <a:tr h="258511">
                <a:tc>
                  <a:txBody>
                    <a:bodyPr/>
                    <a:lstStyle/>
                    <a:p>
                      <a:pPr algn="l" fontAlgn="b"/>
                      <a:r>
                        <a:rPr lang="en-US" sz="1100" b="1" u="none" strike="noStrike" dirty="0">
                          <a:effectLst/>
                        </a:rPr>
                        <a:t>Function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Example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5533">
                <a:tc>
                  <a:txBody>
                    <a:bodyPr/>
                    <a:lstStyle/>
                    <a:p>
                      <a:pPr algn="l" fontAlgn="ctr"/>
                      <a:r>
                        <a:rPr lang="en-US" sz="1100" b="1" u="none" strike="noStrike" dirty="0">
                          <a:effectLst/>
                        </a:rPr>
                        <a:t>[</a:t>
                      </a:r>
                      <a:r>
                        <a:rPr lang="en-US" sz="1100" b="1" u="none" strike="noStrike" dirty="0" err="1">
                          <a:effectLst/>
                        </a:rPr>
                        <a:t>x,y</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sub-set for the string</a:t>
                      </a:r>
                      <a:br>
                        <a:rPr lang="en-US" sz="1100" u="none" strike="noStrike">
                          <a:effectLst/>
                        </a:rPr>
                      </a:br>
                      <a:r>
                        <a:rPr lang="en-US" sz="1100" u="none" strike="noStrike">
                          <a:effectLst/>
                        </a:rPr>
                        <a:t>X is the starting position</a:t>
                      </a:r>
                      <a:br>
                        <a:rPr lang="en-US" sz="1100" u="none" strike="noStrike">
                          <a:effectLst/>
                        </a:rPr>
                      </a:br>
                      <a:r>
                        <a:rPr lang="en-US" sz="1100" u="none" strike="noStrike">
                          <a:effectLst/>
                        </a:rPr>
                        <a:t>Y is the length for sub-set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it-IT" sz="1100" u="none" strike="noStrike">
                          <a:effectLst/>
                        </a:rPr>
                        <a:t>DATA = '1234567890'</a:t>
                      </a:r>
                      <a:br>
                        <a:rPr lang="it-IT" sz="1100" u="none" strike="noStrike">
                          <a:effectLst/>
                        </a:rPr>
                      </a:br>
                      <a:r>
                        <a:rPr lang="it-IT" sz="1100" u="none" strike="noStrike">
                          <a:effectLst/>
                        </a:rPr>
                        <a:t>DATA[1,2] -&gt; '12'</a:t>
                      </a:r>
                      <a:br>
                        <a:rPr lang="it-IT" sz="1100" u="none" strike="noStrike">
                          <a:effectLst/>
                        </a:rPr>
                      </a:br>
                      <a:r>
                        <a:rPr lang="it-IT" sz="1100" u="none" strike="noStrike">
                          <a:effectLst/>
                        </a:rPr>
                        <a:t>DATA[3,4] -&gt; '3456'</a:t>
                      </a:r>
                      <a:endParaRPr lang="it-IT"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394691">
                <a:tc>
                  <a:txBody>
                    <a:bodyPr/>
                    <a:lstStyle/>
                    <a:p>
                      <a:pPr algn="l" fontAlgn="ctr"/>
                      <a:r>
                        <a:rPr lang="en-US" sz="1100" b="1" u="none" strike="noStrike" dirty="0">
                          <a:effectLst/>
                        </a:rPr>
                        <a:t>&lt;X,Y,Z&gt;</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get the data element from the FM</a:t>
                      </a:r>
                      <a:br>
                        <a:rPr lang="en-US" sz="1100" u="none" strike="noStrike" dirty="0">
                          <a:effectLst/>
                        </a:rPr>
                      </a:br>
                      <a:r>
                        <a:rPr lang="en-US" sz="1100" u="none" strike="noStrike" dirty="0">
                          <a:effectLst/>
                        </a:rPr>
                        <a:t>&amp; VM &amp; SM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DATA = 'ABC' :@FM:'DEF' :@FM:'GHI'</a:t>
                      </a:r>
                      <a:br>
                        <a:rPr lang="en-US" sz="1100" u="none" strike="noStrike" dirty="0">
                          <a:effectLst/>
                        </a:rPr>
                      </a:br>
                      <a:r>
                        <a:rPr lang="en-US" sz="1100" u="none" strike="noStrike" dirty="0">
                          <a:effectLst/>
                        </a:rPr>
                        <a:t>DATA&lt;1&gt; -&gt; 'ABC'</a:t>
                      </a:r>
                      <a:br>
                        <a:rPr lang="en-US" sz="1100" u="none" strike="noStrike" dirty="0">
                          <a:effectLst/>
                        </a:rPr>
                      </a:br>
                      <a:r>
                        <a:rPr lang="en-US" sz="1100" u="none" strike="noStrike" dirty="0">
                          <a:effectLst/>
                        </a:rPr>
                        <a:t>DATA&lt;3&gt; -&gt; 'GHI'</a:t>
                      </a:r>
                      <a:br>
                        <a:rPr lang="en-US" sz="1100" u="none" strike="noStrike" dirty="0">
                          <a:effectLst/>
                        </a:rPr>
                      </a:br>
                      <a:r>
                        <a:rPr lang="en-US" sz="1100" u="none" strike="noStrike" dirty="0">
                          <a:effectLst/>
                        </a:rPr>
                        <a:t>---------------------------------------------</a:t>
                      </a:r>
                      <a:br>
                        <a:rPr lang="en-US" sz="1100" u="none" strike="noStrike" dirty="0">
                          <a:effectLst/>
                        </a:rPr>
                      </a:br>
                      <a:r>
                        <a:rPr lang="en-US" sz="1100" u="none" strike="noStrike" dirty="0">
                          <a:effectLst/>
                        </a:rPr>
                        <a:t>DATA ='ABC' :@VM:'A1' :@FM:'DEF' :@VM:'D1' :@FM:'GHI' :@VM:'G1'</a:t>
                      </a:r>
                      <a:br>
                        <a:rPr lang="en-US" sz="1100" u="none" strike="noStrike" dirty="0">
                          <a:effectLst/>
                        </a:rPr>
                      </a:br>
                      <a:r>
                        <a:rPr lang="en-US" sz="1100" u="none" strike="noStrike" dirty="0">
                          <a:effectLst/>
                        </a:rPr>
                        <a:t>DATA&lt;1,1&gt; -&gt; 'ABC' </a:t>
                      </a:r>
                      <a:br>
                        <a:rPr lang="en-US" sz="1100" u="none" strike="noStrike" dirty="0">
                          <a:effectLst/>
                        </a:rPr>
                      </a:br>
                      <a:r>
                        <a:rPr lang="en-US" sz="1100" u="none" strike="noStrike" dirty="0">
                          <a:effectLst/>
                        </a:rPr>
                        <a:t>DATA&lt;1,2&gt; -&gt; 'A1'</a:t>
                      </a:r>
                      <a:br>
                        <a:rPr lang="en-US" sz="1100" u="none" strike="noStrike" dirty="0">
                          <a:effectLst/>
                        </a:rPr>
                      </a:br>
                      <a:r>
                        <a:rPr lang="en-US" sz="1100" u="none" strike="noStrike" dirty="0">
                          <a:effectLst/>
                        </a:rPr>
                        <a:t>DATA&lt;2,1&gt; -&gt; 'DEF' </a:t>
                      </a:r>
                      <a:br>
                        <a:rPr lang="en-US" sz="1100" u="none" strike="noStrike" dirty="0">
                          <a:effectLst/>
                        </a:rPr>
                      </a:br>
                      <a:r>
                        <a:rPr lang="en-US" sz="1100" u="none" strike="noStrike" dirty="0">
                          <a:effectLst/>
                        </a:rPr>
                        <a:t>DATA&lt;2,2&gt; -&gt; 'D1'</a:t>
                      </a:r>
                      <a:br>
                        <a:rPr lang="en-US" sz="1100" u="none" strike="noStrike" dirty="0">
                          <a:effectLst/>
                        </a:rPr>
                      </a:br>
                      <a:r>
                        <a:rPr lang="en-US" sz="1100" u="none" strike="noStrike" dirty="0">
                          <a:effectLst/>
                        </a:rPr>
                        <a:t>------------------------------------------------</a:t>
                      </a:r>
                      <a:br>
                        <a:rPr lang="en-US" sz="1100" u="none" strike="noStrike" dirty="0">
                          <a:effectLst/>
                        </a:rPr>
                      </a:br>
                      <a:r>
                        <a:rPr lang="en-US" sz="1100" u="none" strike="noStrike" dirty="0">
                          <a:effectLst/>
                        </a:rPr>
                        <a:t>DATA = 'ABC' :@SM:'AS1' :@VM:'DEF' :@SM:'DS1' :@FM:'GHI'</a:t>
                      </a:r>
                      <a:br>
                        <a:rPr lang="en-US" sz="1100" u="none" strike="noStrike" dirty="0">
                          <a:effectLst/>
                        </a:rPr>
                      </a:br>
                      <a:r>
                        <a:rPr lang="en-US" sz="1100" u="none" strike="noStrike" dirty="0">
                          <a:effectLst/>
                        </a:rPr>
                        <a:t>DATA&lt;1,1,1&gt; -&gt; 'ABC' </a:t>
                      </a:r>
                      <a:br>
                        <a:rPr lang="en-US" sz="1100" u="none" strike="noStrike" dirty="0">
                          <a:effectLst/>
                        </a:rPr>
                      </a:br>
                      <a:r>
                        <a:rPr lang="en-US" sz="1100" u="none" strike="noStrike" dirty="0">
                          <a:effectLst/>
                        </a:rPr>
                        <a:t>DATA&lt;1,1,2&gt; -&gt; 'AS1'</a:t>
                      </a:r>
                      <a:br>
                        <a:rPr lang="en-US" sz="1100" u="none" strike="noStrike" dirty="0">
                          <a:effectLst/>
                        </a:rPr>
                      </a:br>
                      <a:r>
                        <a:rPr lang="en-US" sz="1100" u="none" strike="noStrike" dirty="0">
                          <a:effectLst/>
                        </a:rPr>
                        <a:t>DATA&lt;1,2,1&gt; -&gt; 'DEF'</a:t>
                      </a:r>
                      <a:br>
                        <a:rPr lang="en-US" sz="1100" u="none" strike="noStrike" dirty="0">
                          <a:effectLst/>
                        </a:rPr>
                      </a:br>
                      <a:r>
                        <a:rPr lang="en-US" sz="1100" u="none" strike="noStrike" dirty="0">
                          <a:effectLst/>
                        </a:rPr>
                        <a:t>DATA&lt;1,2,2&gt; -&gt; 'DS1'</a:t>
                      </a:r>
                      <a:br>
                        <a:rPr lang="en-US" sz="1100" u="none" strike="noStrike" dirty="0">
                          <a:effectLst/>
                        </a:rPr>
                      </a:br>
                      <a:r>
                        <a:rPr lang="en-US" sz="1100" u="none" strike="noStrike" dirty="0">
                          <a:effectLst/>
                        </a:rPr>
                        <a:t>DATA&lt;2,1&gt;    -&gt; 'GHI'</a:t>
                      </a:r>
                      <a:br>
                        <a:rPr lang="en-US" sz="1100" u="none" strike="noStrike" dirty="0">
                          <a:effectLst/>
                        </a:rPr>
                      </a:br>
                      <a:r>
                        <a:rPr lang="en-US" sz="1100" u="none" strike="noStrike" dirty="0">
                          <a:effectLst/>
                        </a:rPr>
                        <a:t>DATA&lt;2,2&gt; -&gt;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5526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2575</Words>
  <Application>Microsoft Office PowerPoint</Application>
  <PresentationFormat>Widescreen</PresentationFormat>
  <Paragraphs>546</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DaunPenh</vt:lpstr>
      <vt:lpstr>Office Theme</vt:lpstr>
      <vt:lpstr>T24 Sharing and Knowledge Transfer </vt:lpstr>
      <vt:lpstr>PowerPoint Presentation</vt:lpstr>
      <vt:lpstr>Fundamental T24 Code Concept</vt:lpstr>
      <vt:lpstr>PowerPoint Presentation</vt:lpstr>
      <vt:lpstr>Fundamental T24 Code Concept(Cont.)</vt:lpstr>
      <vt:lpstr>Fundamental T24 Code Concept(Cont.)</vt:lpstr>
      <vt:lpstr>Fundamental T24 Code Concept(Cont.)</vt:lpstr>
      <vt:lpstr>Fundamental T24 Code Concept(Cont.)</vt:lpstr>
      <vt:lpstr>Fundamental T24 Code Concept(Cont.)</vt:lpstr>
      <vt:lpstr>Fundamental T24 Code Concept(Cont.)</vt:lpstr>
      <vt:lpstr>Fundamental T24 Code Concept(Cont.)</vt:lpstr>
      <vt:lpstr>Fundamental T24 Code Concept(Cont.)</vt:lpstr>
      <vt:lpstr>Fundamental T24 Code Concept(Cont.)</vt:lpstr>
      <vt:lpstr>Fundamental T24 Code Concept(Cont.)</vt:lpstr>
      <vt:lpstr>Enquiry Customization</vt:lpstr>
      <vt:lpstr>Enquiry Customization (Cont.)</vt:lpstr>
      <vt:lpstr>Enquiry Customization (Cont.)</vt:lpstr>
      <vt:lpstr>Enquiry Customization (Cont.)</vt:lpstr>
      <vt:lpstr>Enquiry Customization (Cont.)</vt:lpstr>
      <vt:lpstr>Enquiry Customization (Cont.)</vt:lpstr>
      <vt:lpstr>Enquiry Customization (Cont.)</vt:lpstr>
      <vt:lpstr>Enquiry Customization (Cont.)</vt:lpstr>
      <vt:lpstr>Enquiry Customization (Cont.)</vt:lpstr>
      <vt:lpstr>Enquiry Customization (Cont.)</vt:lpstr>
      <vt:lpstr>Enquiry Customization (Cont.)</vt:lpstr>
      <vt:lpstr>Version Customization</vt:lpstr>
      <vt:lpstr>Version Customization (Cont.)</vt:lpstr>
      <vt:lpstr>Version Customization (Cont.)</vt:lpstr>
      <vt:lpstr>Version Customization (Cont.)</vt:lpstr>
      <vt:lpstr>Version Customization (Cont.)</vt:lpstr>
      <vt:lpstr>Version Customization (Cont.)</vt:lpstr>
      <vt:lpstr>DEAL.SLIP.FORMAT Customization</vt:lpstr>
      <vt:lpstr>HELPTEXT.MAINMENU Customization</vt:lpstr>
      <vt:lpstr>HELPTEXT.MENU Customization</vt:lpstr>
      <vt:lpstr>Batch Job Customization</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Batch Job Customization (Cont.)</vt:lpstr>
      <vt:lpstr>Build &amp; Deploy Package</vt:lpstr>
      <vt:lpstr>Build &amp; Deploy Package (Cont.)</vt:lpstr>
      <vt:lpstr>Build &amp; Deploy Package</vt:lpstr>
      <vt:lpstr>Build &amp; Deploy Package(Cont.)</vt:lpstr>
      <vt:lpstr>Build &amp; Deploy Package(Cont.)</vt:lpstr>
      <vt:lpstr>Build &amp; Deploy Package(Cont.)</vt:lpstr>
      <vt:lpstr>Build &amp; Deploy Package(Cont.)</vt:lpstr>
      <vt:lpstr>Build &amp; Deploy Package(Cont.)</vt:lpstr>
      <vt:lpstr>T24 System Configuration</vt:lpstr>
      <vt:lpstr>Open Financial Service (OFS), develop API</vt:lpstr>
      <vt:lpstr>Open Financial Service (OFS), develop API</vt:lpstr>
      <vt:lpstr>Open Financial Service (OFS), develop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T24 Sharing and Knowledge Transfer</dc:title>
  <dc:creator>ITD-Heng Chea</dc:creator>
  <cp:lastModifiedBy>Soeng Kanel</cp:lastModifiedBy>
  <cp:revision>122</cp:revision>
  <dcterms:created xsi:type="dcterms:W3CDTF">2019-01-18T06:52:28Z</dcterms:created>
  <dcterms:modified xsi:type="dcterms:W3CDTF">2019-02-16T15:04:31Z</dcterms:modified>
</cp:coreProperties>
</file>