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62" r:id="rId4"/>
    <p:sldId id="278" r:id="rId5"/>
    <p:sldId id="257" r:id="rId6"/>
    <p:sldId id="258" r:id="rId7"/>
    <p:sldId id="261" r:id="rId8"/>
    <p:sldId id="263" r:id="rId9"/>
    <p:sldId id="268" r:id="rId10"/>
    <p:sldId id="265" r:id="rId11"/>
    <p:sldId id="266" r:id="rId12"/>
    <p:sldId id="267" r:id="rId13"/>
    <p:sldId id="264" r:id="rId14"/>
    <p:sldId id="259" r:id="rId15"/>
    <p:sldId id="271" r:id="rId16"/>
    <p:sldId id="270" r:id="rId17"/>
    <p:sldId id="272" r:id="rId18"/>
    <p:sldId id="274" r:id="rId19"/>
    <p:sldId id="281" r:id="rId20"/>
    <p:sldId id="279" r:id="rId21"/>
    <p:sldId id="280" r:id="rId22"/>
    <p:sldId id="282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467F"/>
    <a:srgbClr val="BF4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799" autoAdjust="0"/>
  </p:normalViewPr>
  <p:slideViewPr>
    <p:cSldViewPr snapToGrid="0">
      <p:cViewPr varScale="1">
        <p:scale>
          <a:sx n="122" d="100"/>
          <a:sy n="122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BF602-2AC5-41AA-B2A2-139433F03E17}" type="datetimeFigureOut">
              <a:rPr lang="en-US" smtClean="0"/>
              <a:t>05-Jan-18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0BE2F-0E07-4D88-8E13-86B2D06A6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14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Operations here is development</a:t>
            </a:r>
            <a:r>
              <a:rPr lang="en-US" baseline="0" dirty="0" smtClean="0"/>
              <a:t> team also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0BE2F-0E07-4D88-8E13-86B2D06A64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99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0BE2F-0E07-4D88-8E13-86B2D06A64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95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0BE2F-0E07-4D88-8E13-86B2D06A64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42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Continue Delivery (CD) is a software</a:t>
            </a:r>
            <a:r>
              <a:rPr lang="en-US" baseline="0" dirty="0" smtClean="0"/>
              <a:t> development discipline where software CAN be released to production at </a:t>
            </a:r>
            <a:r>
              <a:rPr lang="en-US" u="sng" baseline="0" dirty="0" smtClean="0">
                <a:solidFill>
                  <a:schemeClr val="accent6"/>
                </a:solidFill>
              </a:rPr>
              <a:t>ANYTIME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Delivery (OPTIONAL) != Deployment (AUTATICALLY)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0BE2F-0E07-4D88-8E13-86B2D06A64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8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0BE2F-0E07-4D88-8E13-86B2D06A64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1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D55E-7EA2-4CB2-95C0-5207D1788E01}" type="datetimeFigureOut">
              <a:rPr lang="en-US" smtClean="0"/>
              <a:t>05-Jan-18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CF91-A34E-4F30-8983-0202E035F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3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D55E-7EA2-4CB2-95C0-5207D1788E01}" type="datetimeFigureOut">
              <a:rPr lang="en-US" smtClean="0"/>
              <a:t>05-Jan-18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CF91-A34E-4F30-8983-0202E035F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1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D55E-7EA2-4CB2-95C0-5207D1788E01}" type="datetimeFigureOut">
              <a:rPr lang="en-US" smtClean="0"/>
              <a:t>05-Jan-18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CF91-A34E-4F30-8983-0202E035F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D55E-7EA2-4CB2-95C0-5207D1788E01}" type="datetimeFigureOut">
              <a:rPr lang="en-US" smtClean="0"/>
              <a:t>05-Jan-18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CF91-A34E-4F30-8983-0202E035F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8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D55E-7EA2-4CB2-95C0-5207D1788E01}" type="datetimeFigureOut">
              <a:rPr lang="en-US" smtClean="0"/>
              <a:t>05-Jan-18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CF91-A34E-4F30-8983-0202E035F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2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D55E-7EA2-4CB2-95C0-5207D1788E01}" type="datetimeFigureOut">
              <a:rPr lang="en-US" smtClean="0"/>
              <a:t>05-Jan-18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CF91-A34E-4F30-8983-0202E035F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D55E-7EA2-4CB2-95C0-5207D1788E01}" type="datetimeFigureOut">
              <a:rPr lang="en-US" smtClean="0"/>
              <a:t>05-Jan-18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CF91-A34E-4F30-8983-0202E035F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3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D55E-7EA2-4CB2-95C0-5207D1788E01}" type="datetimeFigureOut">
              <a:rPr lang="en-US" smtClean="0"/>
              <a:t>05-Jan-18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CF91-A34E-4F30-8983-0202E035F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0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D55E-7EA2-4CB2-95C0-5207D1788E01}" type="datetimeFigureOut">
              <a:rPr lang="en-US" smtClean="0"/>
              <a:t>05-Jan-18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CF91-A34E-4F30-8983-0202E035F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1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D55E-7EA2-4CB2-95C0-5207D1788E01}" type="datetimeFigureOut">
              <a:rPr lang="en-US" smtClean="0"/>
              <a:t>05-Jan-18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CF91-A34E-4F30-8983-0202E035F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6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D55E-7EA2-4CB2-95C0-5207D1788E01}" type="datetimeFigureOut">
              <a:rPr lang="en-US" smtClean="0"/>
              <a:t>05-Jan-18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CF91-A34E-4F30-8983-0202E035F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5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2D55E-7EA2-4CB2-95C0-5207D1788E01}" type="datetimeFigureOut">
              <a:rPr lang="en-US" smtClean="0"/>
              <a:t>05-Jan-18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ECF91-A34E-4F30-8983-0202E035F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8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 Integration &amp; Continue Delivery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15138" y="6302375"/>
            <a:ext cx="5376862" cy="555625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Email: kanel.soeng@</a:t>
            </a:r>
            <a:r>
              <a:rPr lang="en-US" b="1" dirty="0" smtClean="0">
                <a:solidFill>
                  <a:srgbClr val="002060"/>
                </a:solidFill>
              </a:rPr>
              <a:t>amkcambodia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.com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Right Triangle 5"/>
          <p:cNvSpPr/>
          <p:nvPr/>
        </p:nvSpPr>
        <p:spPr>
          <a:xfrm rot="10800000">
            <a:off x="6272213" y="12700"/>
            <a:ext cx="5919787" cy="3786188"/>
          </a:xfrm>
          <a:prstGeom prst="rtTriangle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>
            <a:off x="1" y="2900362"/>
            <a:ext cx="5657850" cy="3943349"/>
          </a:xfrm>
          <a:prstGeom prst="rtTriangle">
            <a:avLst/>
          </a:prstGeom>
          <a:solidFill>
            <a:srgbClr val="B8467F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 smtClean="0"/>
              <a:t>CI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986838" y="-454992"/>
            <a:ext cx="320516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b="1" dirty="0" smtClean="0">
                <a:solidFill>
                  <a:schemeClr val="bg1"/>
                </a:solidFill>
              </a:rPr>
              <a:t>CD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93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65" y="-276264"/>
            <a:ext cx="10515600" cy="1325563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 CAN IMPROVE?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64" y="1042515"/>
            <a:ext cx="9571428" cy="5104762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</p:pic>
      <p:sp>
        <p:nvSpPr>
          <p:cNvPr id="5" name="Right Triangle 4"/>
          <p:cNvSpPr/>
          <p:nvPr/>
        </p:nvSpPr>
        <p:spPr>
          <a:xfrm rot="10800000">
            <a:off x="9438467" y="-4"/>
            <a:ext cx="2753527" cy="2231760"/>
          </a:xfrm>
          <a:prstGeom prst="rtTriangle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41099" y="0"/>
            <a:ext cx="11623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CD</a:t>
            </a:r>
            <a:endParaRPr 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90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04" y="801549"/>
            <a:ext cx="11668589" cy="559925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sp>
        <p:nvSpPr>
          <p:cNvPr id="5" name="TextBox 4"/>
          <p:cNvSpPr txBox="1"/>
          <p:nvPr/>
        </p:nvSpPr>
        <p:spPr>
          <a:xfrm>
            <a:off x="3116611" y="2475506"/>
            <a:ext cx="280374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Automated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73396" y="2475506"/>
            <a:ext cx="2140705" cy="369332"/>
          </a:xfrm>
          <a:prstGeom prst="rect">
            <a:avLst/>
          </a:prstGeom>
          <a:solidFill>
            <a:srgbClr val="BF418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On demand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51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 Principles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273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Have a continue integration in place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Development and Operation should work well together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Treat infrastructure as a code artifact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Automate the environment creation process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Automate the release process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Automate acceptance tests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Include release to definition of done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Releasing should be on demand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Everyone has access to the latest result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Everyone can see everything (succeed or failed)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0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 Benefits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Releasing takes less effort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Releasing is more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Reliable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Repeatable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Put control of release in the hands of business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Release more often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Get feedback earlier</a:t>
            </a:r>
          </a:p>
        </p:txBody>
      </p:sp>
    </p:spTree>
    <p:extLst>
      <p:ext uri="{BB962C8B-B14F-4D97-AF65-F5344CB8AC3E}">
        <p14:creationId xmlns:p14="http://schemas.microsoft.com/office/powerpoint/2010/main" val="78370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we trying to accomplish?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43326"/>
            <a:ext cx="10058400" cy="314324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398381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" y="131168"/>
            <a:ext cx="4519613" cy="830261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implement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7250"/>
            <a:ext cx="10515600" cy="6000750"/>
          </a:xfrm>
        </p:spPr>
        <p:txBody>
          <a:bodyPr>
            <a:normAutofit/>
          </a:bodyPr>
          <a:lstStyle/>
          <a:p>
            <a:r>
              <a:rPr lang="en-US" dirty="0" smtClean="0"/>
              <a:t>Get to a single source control repository (Branching Strategy)</a:t>
            </a:r>
          </a:p>
          <a:p>
            <a:pPr marL="457200" lvl="1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dirty="0" smtClean="0"/>
              <a:t>Branching strategy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|&gt;</a:t>
            </a:r>
            <a:r>
              <a:rPr lang="en-US" dirty="0" smtClean="0"/>
              <a:t> Merge to a single repository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|&gt;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Collaboration</a:t>
            </a:r>
          </a:p>
          <a:p>
            <a:r>
              <a:rPr lang="en-US" dirty="0" smtClean="0"/>
              <a:t>Create a </a:t>
            </a:r>
            <a:r>
              <a:rPr lang="en-US" b="1" dirty="0" smtClean="0"/>
              <a:t>build pipeline</a:t>
            </a:r>
          </a:p>
          <a:p>
            <a:pPr marL="457200" lvl="1" indent="0">
              <a:buNone/>
            </a:pPr>
            <a:r>
              <a:rPr lang="en-US" dirty="0" smtClean="0"/>
              <a:t>a) Create an automated build process</a:t>
            </a:r>
          </a:p>
          <a:p>
            <a:pPr marL="914400" lvl="2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Setup a dedicated serer </a:t>
            </a:r>
          </a:p>
          <a:p>
            <a:pPr marL="914400" lvl="2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|&gt;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Install a build engine</a:t>
            </a:r>
            <a:r>
              <a:rPr lang="en-US" b="1" dirty="0" smtClean="0"/>
              <a:t> </a:t>
            </a:r>
          </a:p>
          <a:p>
            <a:pPr marL="914400" lvl="2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|&gt;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C000"/>
                </a:solidFill>
              </a:rPr>
              <a:t>Create build definitions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b) Create an automated test process</a:t>
            </a:r>
          </a:p>
          <a:p>
            <a:pPr marL="914400" lvl="2" indent="0">
              <a:buNone/>
            </a:pPr>
            <a:r>
              <a:rPr lang="en-US" dirty="0" smtClean="0"/>
              <a:t>	Run static tests with the build 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|&gt;</a:t>
            </a:r>
            <a:r>
              <a:rPr lang="en-US" dirty="0" smtClean="0"/>
              <a:t> Deploy the build result to a (temp) environment </a:t>
            </a:r>
          </a:p>
          <a:p>
            <a:pPr marL="914400" lvl="2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|&gt;</a:t>
            </a:r>
            <a:r>
              <a:rPr lang="en-US" dirty="0" smtClean="0"/>
              <a:t> Run(UI) test</a:t>
            </a:r>
          </a:p>
        </p:txBody>
      </p:sp>
      <p:sp>
        <p:nvSpPr>
          <p:cNvPr id="8" name="Right Triangle 7"/>
          <p:cNvSpPr/>
          <p:nvPr/>
        </p:nvSpPr>
        <p:spPr>
          <a:xfrm>
            <a:off x="2" y="3890075"/>
            <a:ext cx="3704094" cy="2953636"/>
          </a:xfrm>
          <a:prstGeom prst="rtTriangle">
            <a:avLst/>
          </a:prstGeom>
          <a:solidFill>
            <a:srgbClr val="B8467F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/>
              <a:t>CI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878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" y="131168"/>
            <a:ext cx="4519613" cy="830261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implement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7250"/>
            <a:ext cx="10515600" cy="6000750"/>
          </a:xfrm>
        </p:spPr>
        <p:txBody>
          <a:bodyPr>
            <a:normAutofit/>
          </a:bodyPr>
          <a:lstStyle/>
          <a:p>
            <a:r>
              <a:rPr lang="en-US" dirty="0" smtClean="0"/>
              <a:t>Have </a:t>
            </a:r>
            <a:r>
              <a:rPr lang="en-US" b="1" dirty="0" smtClean="0"/>
              <a:t>Continue integration</a:t>
            </a:r>
            <a:r>
              <a:rPr lang="en-US" dirty="0" smtClean="0"/>
              <a:t> in place</a:t>
            </a:r>
          </a:p>
          <a:p>
            <a:r>
              <a:rPr lang="en-US" dirty="0" smtClean="0"/>
              <a:t>Unite developers and operations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sz="3200" b="1" dirty="0" smtClean="0"/>
              <a:t>Developers &lt;SC&gt; Operations</a:t>
            </a:r>
            <a:endParaRPr lang="en-US" dirty="0" smtClean="0"/>
          </a:p>
          <a:p>
            <a:r>
              <a:rPr lang="en-US" dirty="0" smtClean="0"/>
              <a:t>Create a </a:t>
            </a:r>
            <a:r>
              <a:rPr lang="en-US" b="1" dirty="0" smtClean="0"/>
              <a:t>release pipeline</a:t>
            </a:r>
          </a:p>
          <a:p>
            <a:pPr marL="914400" lvl="1" indent="-457200">
              <a:buAutoNum type="alphaLcParenR"/>
            </a:pPr>
            <a:r>
              <a:rPr lang="en-US" dirty="0" smtClean="0"/>
              <a:t>Deploy and test the release</a:t>
            </a:r>
          </a:p>
          <a:p>
            <a:pPr marL="914400" lvl="2" indent="0">
              <a:buNone/>
            </a:pPr>
            <a:r>
              <a:rPr lang="en-US" b="1" dirty="0" smtClean="0"/>
              <a:t>	Configuration a deployment server </a:t>
            </a:r>
          </a:p>
          <a:p>
            <a:pPr marL="914400" lvl="2" indent="0">
              <a:buNone/>
            </a:pPr>
            <a:r>
              <a:rPr lang="en-US" b="1" dirty="0"/>
              <a:t>	</a:t>
            </a:r>
            <a:r>
              <a:rPr lang="en-US" b="1" dirty="0" smtClean="0"/>
              <a:t>|&gt; Create release definitions</a:t>
            </a:r>
          </a:p>
          <a:p>
            <a:pPr marL="914400" lvl="2" indent="0">
              <a:buNone/>
            </a:pPr>
            <a:r>
              <a:rPr lang="en-US" b="1" dirty="0"/>
              <a:t>	</a:t>
            </a:r>
            <a:r>
              <a:rPr lang="en-US" b="1" dirty="0" smtClean="0"/>
              <a:t>|&gt; Run tests</a:t>
            </a:r>
          </a:p>
          <a:p>
            <a:pPr marL="457200" lvl="1" indent="0">
              <a:buNone/>
            </a:pPr>
            <a:r>
              <a:rPr lang="en-US" dirty="0" smtClean="0"/>
              <a:t>b) (optional) create an </a:t>
            </a:r>
            <a:r>
              <a:rPr lang="en-US" b="1" dirty="0" smtClean="0"/>
              <a:t>IaC</a:t>
            </a:r>
            <a:r>
              <a:rPr lang="en-US" dirty="0" smtClean="0"/>
              <a:t> process</a:t>
            </a:r>
          </a:p>
          <a:p>
            <a:pPr marL="914400" lvl="2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Script your environment</a:t>
            </a:r>
          </a:p>
          <a:p>
            <a:pPr marL="457200" lvl="1" indent="0">
              <a:buNone/>
            </a:pPr>
            <a:r>
              <a:rPr lang="en-US" b="1" dirty="0" smtClean="0"/>
              <a:t>		|&gt; Create release definitions 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|&gt; Run test</a:t>
            </a:r>
          </a:p>
          <a:p>
            <a:endParaRPr lang="en-US" dirty="0" smtClean="0"/>
          </a:p>
        </p:txBody>
      </p:sp>
      <p:sp>
        <p:nvSpPr>
          <p:cNvPr id="5" name="Right Triangle 4"/>
          <p:cNvSpPr/>
          <p:nvPr/>
        </p:nvSpPr>
        <p:spPr>
          <a:xfrm rot="10800000">
            <a:off x="9438467" y="-4"/>
            <a:ext cx="2753527" cy="2231760"/>
          </a:xfrm>
          <a:prstGeom prst="rtTriangle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41099" y="0"/>
            <a:ext cx="11623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CD</a:t>
            </a:r>
            <a:endParaRPr 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73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 OF CHOICE &amp; WHY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72597"/>
              </p:ext>
            </p:extLst>
          </p:nvPr>
        </p:nvGraphicFramePr>
        <p:xfrm>
          <a:off x="2635738" y="2263286"/>
          <a:ext cx="7125677" cy="3235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62349"/>
                <a:gridCol w="37633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WINDOW</a:t>
                      </a:r>
                      <a:r>
                        <a:rPr lang="en-US" baseline="0" dirty="0" smtClean="0"/>
                        <a:t> OS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ORACLE</a:t>
                      </a:r>
                      <a:r>
                        <a:rPr lang="en-US" baseline="0" dirty="0" smtClean="0"/>
                        <a:t> SOLARIS OS 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Dockers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Jenkins 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Jenkins 2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TFS/VSTS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Oracle</a:t>
                      </a:r>
                      <a:r>
                        <a:rPr lang="en-US" baseline="0" dirty="0" smtClean="0"/>
                        <a:t> 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Oracle</a:t>
                      </a:r>
                      <a:r>
                        <a:rPr lang="en-US" baseline="0" dirty="0" smtClean="0"/>
                        <a:t> DB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MSSQL</a:t>
                      </a:r>
                      <a:r>
                        <a:rPr lang="en-US" baseline="0" dirty="0" smtClean="0"/>
                        <a:t>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N/A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C#, JAVA, OTHERS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JAVA, OTHERS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IIS, Tomcat, Jboss (Widlfly), WebLogic,..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Tomcat, Jboss (Widlfly), WebLogic,..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4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339"/>
            <a:ext cx="10515600" cy="470462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b="1" dirty="0" smtClean="0"/>
              <a:t>The </a:t>
            </a:r>
            <a:r>
              <a:rPr lang="en-US" b="1" dirty="0"/>
              <a:t>right automation tools can deliver the best of both worlds – software innovation and compliance – working together to meet business objectives</a:t>
            </a:r>
            <a:r>
              <a:rPr lang="en-US" b="1" dirty="0" smtClean="0"/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2. Dockers </a:t>
            </a:r>
            <a:r>
              <a:rPr lang="en-US" dirty="0"/>
              <a:t>support only Linux and windows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optional for CI&amp;CD because we do with the physical server or any virtual machines. </a:t>
            </a:r>
            <a:r>
              <a:rPr lang="en-US" dirty="0" smtClean="0"/>
              <a:t>)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Oracle </a:t>
            </a:r>
            <a:r>
              <a:rPr lang="en-US" dirty="0" smtClean="0"/>
              <a:t>STACK is </a:t>
            </a:r>
            <a:r>
              <a:rPr lang="en-US" dirty="0"/>
              <a:t>easy to integration with other future </a:t>
            </a:r>
            <a:r>
              <a:rPr lang="en-US" dirty="0" smtClean="0"/>
              <a:t>apps.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4. Jenkins is shipped by  Solaris OS in the oracle repository, (</a:t>
            </a:r>
            <a:r>
              <a:rPr lang="en-US" dirty="0" smtClean="0"/>
              <a:t>Linux/window as well)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5.Jenkins is adopted by many industry included Microsoft and oracle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6.Jenkins provides many plugins for automation such as code quality, code review…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7. Jenkins is easy to backup and restore by just copy and past.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Jenkins support for other technologies such as MS Build , Android..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b="1" dirty="0"/>
          </a:p>
          <a:p>
            <a:pPr lvl="2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914400" lvl="2" indent="0">
              <a:buNone/>
            </a:pPr>
            <a:r>
              <a:rPr lang="en-US" dirty="0" smtClean="0"/>
              <a:t>DevOps or MIS </a:t>
            </a:r>
            <a:r>
              <a:rPr lang="en-US" dirty="0"/>
              <a:t>and security teams don’t have to be at war with each other. DevOps can, in fact, be an enabler as opposed to a risk. </a:t>
            </a:r>
            <a:r>
              <a:rPr lang="en-US" b="1" dirty="0"/>
              <a:t>Likewise, security doesn’t have to slow down innovation.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1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6" y="429845"/>
            <a:ext cx="3317391" cy="25267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642" y="1995412"/>
            <a:ext cx="3454631" cy="15708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478" y="490102"/>
            <a:ext cx="3217630" cy="15147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273" y="283581"/>
            <a:ext cx="2776559" cy="19809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30" y="3696222"/>
            <a:ext cx="4766148" cy="26734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475" y="2264537"/>
            <a:ext cx="2633649" cy="17786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994" y="3845169"/>
            <a:ext cx="4097433" cy="271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2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Will Talk about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Explore our scenario</a:t>
            </a:r>
          </a:p>
          <a:p>
            <a:r>
              <a:rPr lang="en-US" sz="4000" dirty="0" smtClean="0"/>
              <a:t>What was the problems?</a:t>
            </a:r>
          </a:p>
          <a:p>
            <a:r>
              <a:rPr lang="en-US" sz="4000" dirty="0" smtClean="0"/>
              <a:t>What we can improve?</a:t>
            </a:r>
          </a:p>
          <a:p>
            <a:r>
              <a:rPr lang="en-US" sz="4000" dirty="0" smtClean="0"/>
              <a:t>How Do We Get There? </a:t>
            </a:r>
            <a:endParaRPr lang="en-US" dirty="0"/>
          </a:p>
          <a:p>
            <a:r>
              <a:rPr lang="en-US" sz="4000" dirty="0" smtClean="0"/>
              <a:t>Tools and why?</a:t>
            </a:r>
          </a:p>
          <a:p>
            <a:r>
              <a:rPr lang="en-US" sz="4000" dirty="0" smtClean="0"/>
              <a:t>Demo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5356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96" y="228601"/>
            <a:ext cx="8238745" cy="36250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88741" y="101600"/>
            <a:ext cx="2528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WRAP UP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7923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10" y="256032"/>
            <a:ext cx="8571246" cy="608078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sp>
        <p:nvSpPr>
          <p:cNvPr id="5" name="Rounded Rectangle 4"/>
          <p:cNvSpPr/>
          <p:nvPr/>
        </p:nvSpPr>
        <p:spPr>
          <a:xfrm>
            <a:off x="8655697" y="5783385"/>
            <a:ext cx="777472" cy="356303"/>
          </a:xfrm>
          <a:prstGeom prst="roundRect">
            <a:avLst/>
          </a:prstGeom>
          <a:solidFill>
            <a:srgbClr val="B8467F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Manual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020833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0136" y="2653118"/>
            <a:ext cx="11969673" cy="1622103"/>
          </a:xfrm>
        </p:spPr>
        <p:txBody>
          <a:bodyPr>
            <a:normAutofit/>
          </a:bodyPr>
          <a:lstStyle/>
          <a:p>
            <a:r>
              <a:rPr lang="en-US" sz="8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uol Light" panose="02000500000000020004" pitchFamily="2" charset="0"/>
                <a:cs typeface="Khmer OS Muol Light" panose="02000500000000020004" pitchFamily="2" charset="0"/>
              </a:rPr>
              <a:t>LET’S SEE THE DEMO</a:t>
            </a:r>
            <a:endParaRPr lang="en-US" sz="8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48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69846" y="2358044"/>
            <a:ext cx="7104185" cy="1385525"/>
          </a:xfrm>
        </p:spPr>
        <p:txBody>
          <a:bodyPr>
            <a:normAutofit/>
          </a:bodyPr>
          <a:lstStyle/>
          <a:p>
            <a:r>
              <a:rPr lang="en-US" sz="8800" b="1" dirty="0" smtClean="0">
                <a:solidFill>
                  <a:srgbClr val="BF41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uol Light" panose="02000500000000020004" pitchFamily="2" charset="0"/>
                <a:cs typeface="Khmer OS Muol Light" panose="02000500000000020004" pitchFamily="2" charset="0"/>
              </a:rPr>
              <a:t>សូម​អរគុណ</a:t>
            </a:r>
            <a:endParaRPr lang="en-US" sz="8800" b="1" dirty="0">
              <a:solidFill>
                <a:srgbClr val="BF418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33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2"/>
          <p:cNvSpPr>
            <a:spLocks noGrp="1"/>
          </p:cNvSpPr>
          <p:nvPr>
            <p:ph idx="1"/>
          </p:nvPr>
        </p:nvSpPr>
        <p:spPr>
          <a:xfrm>
            <a:off x="838200" y="2497137"/>
            <a:ext cx="10863263" cy="2074863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600" b="1" i="1" dirty="0" smtClean="0"/>
              <a:t>Helps </a:t>
            </a:r>
            <a:r>
              <a:rPr lang="en-US" sz="3600" b="1" i="1" dirty="0"/>
              <a:t>software teams of all sizes automate their development process </a:t>
            </a:r>
            <a:endParaRPr lang="en-US" sz="3600" b="1" i="1" dirty="0" smtClean="0"/>
          </a:p>
          <a:p>
            <a:pPr marL="0" indent="0" algn="l">
              <a:buNone/>
            </a:pPr>
            <a:r>
              <a:rPr lang="en-US" sz="3600" b="1" i="1" dirty="0" smtClean="0"/>
              <a:t>- </a:t>
            </a:r>
            <a:r>
              <a:rPr lang="en-US" sz="3600" b="1" i="1" dirty="0"/>
              <a:t>quickly, safely, and at scale</a:t>
            </a:r>
            <a:r>
              <a:rPr lang="en-US" sz="3600" b="1" i="1" dirty="0" smtClean="0"/>
              <a:t>.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238296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30" y="1813170"/>
            <a:ext cx="9519139" cy="317304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3050260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Explore our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58939"/>
            <a:ext cx="9372600" cy="34099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3003501" y="1440564"/>
            <a:ext cx="5391200" cy="7073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 team</a:t>
            </a:r>
          </a:p>
        </p:txBody>
      </p:sp>
      <p:sp>
        <p:nvSpPr>
          <p:cNvPr id="5" name="Rectangle 4"/>
          <p:cNvSpPr/>
          <p:nvPr/>
        </p:nvSpPr>
        <p:spPr>
          <a:xfrm>
            <a:off x="8508999" y="1443739"/>
            <a:ext cx="1072183" cy="707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 team</a:t>
            </a:r>
          </a:p>
        </p:txBody>
      </p:sp>
      <p:sp>
        <p:nvSpPr>
          <p:cNvPr id="14" name="Rectangle 13"/>
          <p:cNvSpPr/>
          <p:nvPr/>
        </p:nvSpPr>
        <p:spPr>
          <a:xfrm rot="16200000">
            <a:off x="143758" y="2884310"/>
            <a:ext cx="4209522" cy="1322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/>
              <a:t>At the end of each iteration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Merge the module branches into the main source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Build the integration locally then release with instructions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163498" y="3005885"/>
            <a:ext cx="4209521" cy="1078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At the end of each iteration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Test the module or feature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Report bugs</a:t>
            </a:r>
          </a:p>
          <a:p>
            <a:endParaRPr lang="en-US" sz="1600" dirty="0" smtClean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501" y="2211389"/>
            <a:ext cx="6577681" cy="3438697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55378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6018"/>
            <a:ext cx="9310033" cy="4351338"/>
          </a:xfrm>
        </p:spPr>
      </p:pic>
      <p:sp>
        <p:nvSpPr>
          <p:cNvPr id="6" name="Rectangle 5"/>
          <p:cNvSpPr/>
          <p:nvPr/>
        </p:nvSpPr>
        <p:spPr>
          <a:xfrm>
            <a:off x="4874093" y="2586831"/>
            <a:ext cx="2828925" cy="3914775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887" y="770789"/>
            <a:ext cx="4412129" cy="1754326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chance of bugs and rework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Defects are found late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Causing of extra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Lots of effort in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Difficult to reproduce the 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only release once per iteration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74093" y="757099"/>
            <a:ext cx="4412129" cy="1754326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chance of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Lots of effort in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Difficult to reproduce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Inconsistency in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Deployment are scary (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Friday afternoon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Slow delivery  of functionality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43713" y="-282378"/>
            <a:ext cx="5348287" cy="11779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was the problem?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556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65" y="-276264"/>
            <a:ext cx="10515600" cy="1325563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 CAN IMPROVE?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393" y="1266570"/>
            <a:ext cx="9066667" cy="496190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62349" y="1090943"/>
            <a:ext cx="5415529" cy="5396448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62349" y="1087912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Automated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29665" y="-20084"/>
            <a:ext cx="9367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CI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1" name="Right Triangle 10"/>
          <p:cNvSpPr/>
          <p:nvPr/>
        </p:nvSpPr>
        <p:spPr>
          <a:xfrm>
            <a:off x="2" y="3890075"/>
            <a:ext cx="3704094" cy="2953636"/>
          </a:xfrm>
          <a:prstGeom prst="rtTriangle">
            <a:avLst/>
          </a:prstGeom>
          <a:solidFill>
            <a:srgbClr val="B8467F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/>
              <a:t>CI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394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 Principles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273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Have a single place where all the code lives (repository or </a:t>
            </a:r>
            <a:r>
              <a:rPr lang="en-US" dirty="0" smtClean="0">
                <a:solidFill>
                  <a:srgbClr val="00B050"/>
                </a:solidFill>
              </a:rPr>
              <a:t>mainline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Everyone commits to the </a:t>
            </a:r>
            <a:r>
              <a:rPr lang="en-US" dirty="0" smtClean="0">
                <a:solidFill>
                  <a:srgbClr val="00B050"/>
                </a:solidFill>
              </a:rPr>
              <a:t>mainline</a:t>
            </a:r>
            <a:r>
              <a:rPr lang="en-US" dirty="0" smtClean="0"/>
              <a:t> every day (at lease once a day)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Automate</a:t>
            </a:r>
            <a:r>
              <a:rPr lang="en-US" dirty="0" smtClean="0"/>
              <a:t> the build process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Fix broken build immediately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Make and keep the build fast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Every commit triggers a build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Automate the </a:t>
            </a:r>
            <a:r>
              <a:rPr lang="en-US" dirty="0" smtClean="0">
                <a:solidFill>
                  <a:srgbClr val="00B050"/>
                </a:solidFill>
              </a:rPr>
              <a:t>testing</a:t>
            </a:r>
            <a:r>
              <a:rPr lang="en-US" dirty="0" smtClean="0"/>
              <a:t> process (as much as possible)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Everyone has access to the latest result (if build </a:t>
            </a:r>
            <a:r>
              <a:rPr lang="en-US" dirty="0" smtClean="0">
                <a:solidFill>
                  <a:srgbClr val="00B050"/>
                </a:solidFill>
              </a:rPr>
              <a:t>succeed/wrong</a:t>
            </a:r>
            <a:r>
              <a:rPr lang="en-US" dirty="0" smtClean="0"/>
              <a:t>?)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Everyone</a:t>
            </a:r>
            <a:r>
              <a:rPr lang="en-US" dirty="0" smtClean="0"/>
              <a:t> can see </a:t>
            </a:r>
            <a:r>
              <a:rPr lang="en-US" dirty="0" smtClean="0">
                <a:solidFill>
                  <a:srgbClr val="00B050"/>
                </a:solidFill>
              </a:rPr>
              <a:t>everything</a:t>
            </a:r>
            <a:r>
              <a:rPr lang="en-US" dirty="0" smtClean="0"/>
              <a:t>( all of source code, build &amp; test result)</a:t>
            </a:r>
          </a:p>
        </p:txBody>
      </p:sp>
    </p:spTree>
    <p:extLst>
      <p:ext uri="{BB962C8B-B14F-4D97-AF65-F5344CB8AC3E}">
        <p14:creationId xmlns:p14="http://schemas.microsoft.com/office/powerpoint/2010/main" val="385356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 Benefits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Integration takes less effort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Issues will come up more early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Automation means less issues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The process is more visible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Improve team communication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Short integration iterations means more flexibility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The code is </a:t>
            </a:r>
            <a:r>
              <a:rPr lang="en-US" b="1" dirty="0" smtClean="0">
                <a:solidFill>
                  <a:schemeClr val="accent6"/>
                </a:solidFill>
              </a:rPr>
              <a:t>ready to be delivered</a:t>
            </a:r>
            <a:r>
              <a:rPr lang="en-US" dirty="0" smtClean="0"/>
              <a:t> more </a:t>
            </a:r>
            <a:r>
              <a:rPr lang="en-US" dirty="0" smtClean="0">
                <a:solidFill>
                  <a:schemeClr val="accent6"/>
                </a:solidFill>
              </a:rPr>
              <a:t>often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7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706</Words>
  <Application>Microsoft Office PowerPoint</Application>
  <PresentationFormat>Widescreen</PresentationFormat>
  <Paragraphs>153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Khmer OS Muol Light</vt:lpstr>
      <vt:lpstr>Wingdings</vt:lpstr>
      <vt:lpstr>Office Theme</vt:lpstr>
      <vt:lpstr>Continue Integration &amp; Continue Delivery</vt:lpstr>
      <vt:lpstr>We Will Talk about</vt:lpstr>
      <vt:lpstr>Objective</vt:lpstr>
      <vt:lpstr>PowerPoint Presentation</vt:lpstr>
      <vt:lpstr>Explore our scenario</vt:lpstr>
      <vt:lpstr>What was the problem?</vt:lpstr>
      <vt:lpstr>WHAT WE CAN IMPROVE?</vt:lpstr>
      <vt:lpstr>CI Principles</vt:lpstr>
      <vt:lpstr>CI Benefits</vt:lpstr>
      <vt:lpstr>WHAT WE CAN IMPROVE?</vt:lpstr>
      <vt:lpstr>PowerPoint Presentation</vt:lpstr>
      <vt:lpstr>CD Principles</vt:lpstr>
      <vt:lpstr>CD Benefits</vt:lpstr>
      <vt:lpstr>What are we trying to accomplish?</vt:lpstr>
      <vt:lpstr>How to implement</vt:lpstr>
      <vt:lpstr>How to implement</vt:lpstr>
      <vt:lpstr>TOOL OF CHOICE &amp; WHY</vt:lpstr>
      <vt:lpstr>WHY</vt:lpstr>
      <vt:lpstr>PowerPoint Presentation</vt:lpstr>
      <vt:lpstr>PowerPoint Presentation</vt:lpstr>
      <vt:lpstr>PowerPoint Presentation</vt:lpstr>
      <vt:lpstr>LET’S SEE THE DEMO</vt:lpstr>
      <vt:lpstr>សូម​អរគុណ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Continue Integration &amp; Continue Delivery</dc:title>
  <dc:creator>Soeng Kanel</dc:creator>
  <cp:lastModifiedBy>Soeng Kanel</cp:lastModifiedBy>
  <cp:revision>265</cp:revision>
  <dcterms:created xsi:type="dcterms:W3CDTF">2017-12-25T01:21:33Z</dcterms:created>
  <dcterms:modified xsi:type="dcterms:W3CDTF">2018-01-05T01:28:10Z</dcterms:modified>
</cp:coreProperties>
</file>