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51" autoAdjust="0"/>
    <p:restoredTop sz="94660"/>
  </p:normalViewPr>
  <p:slideViewPr>
    <p:cSldViewPr snapToGrid="0">
      <p:cViewPr varScale="1">
        <p:scale>
          <a:sx n="66" d="100"/>
          <a:sy n="66" d="100"/>
        </p:scale>
        <p:origin x="62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27023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741072" y="1868871"/>
            <a:ext cx="9144000" cy="977778"/>
          </a:xfrm>
        </p:spPr>
        <p:txBody>
          <a:bodyPr>
            <a:noAutofit/>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19819" y="3884687"/>
            <a:ext cx="7980183" cy="2308324"/>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KANIMOZHI S</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VELALAR COLLEGE OF ENGINEERING AND TECHNOLOGY &amp; B TECH- INFORMATION TECHNOLOGY </a:t>
            </a:r>
          </a:p>
          <a:p>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71E48C45-76CF-A69C-0A4D-859777FDE3C2}"/>
              </a:ext>
            </a:extLst>
          </p:cNvPr>
          <p:cNvSpPr>
            <a:spLocks noGrp="1" noChangeArrowheads="1"/>
          </p:cNvSpPr>
          <p:nvPr>
            <p:ph idx="1"/>
          </p:nvPr>
        </p:nvSpPr>
        <p:spPr bwMode="auto">
          <a:xfrm>
            <a:off x="581193" y="1899750"/>
            <a:ext cx="1137634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Algorithms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Future research will focus on integrating AI and quantum cryptography to enhance the security of steganographic techniques, making it nearly impossible for attackers to detect hidden data.</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Data Capacity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Advancements in image processing and deep learning will allow higher data embedding capacity without compromising image quality or detectability.</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Development of real-time secure communication using steganography in video conferencing and live streaming applications for military and confidential communication.</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Blockchain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Combining steganography with blockchain can ensure secure data transmission with decentralized authentication, enhancing privacy in financial and governmental applications.</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Steganography in Cybersecurity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Future cybersecurity solutions may incorporate steganography to securely exchange encryption keys, preventing data leaks and unauthorized access in sensitive networks.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280074" y="74013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a:extLst>
              <a:ext uri="{FF2B5EF4-FFF2-40B4-BE49-F238E27FC236}">
                <a16:creationId xmlns:a16="http://schemas.microsoft.com/office/drawing/2014/main" id="{104E64B7-3089-B4C9-6900-90991B31339D}"/>
              </a:ext>
            </a:extLst>
          </p:cNvPr>
          <p:cNvSpPr>
            <a:spLocks noGrp="1" noChangeArrowheads="1"/>
          </p:cNvSpPr>
          <p:nvPr>
            <p:ph idx="1"/>
          </p:nvPr>
        </p:nvSpPr>
        <p:spPr bwMode="auto">
          <a:xfrm>
            <a:off x="471488" y="1351509"/>
            <a:ext cx="1102961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digital era, data security and confidentiality have become major concerns due to the increasing risks of unauthorized access and cyber threats. Traditional encryption methods provide security, but they often attract attention, making the data a target for attacks. Steganography offers an advanced approach by concealing sensitive information within digital images, ensuring that the existence of hidden data remains undetectable. This project aims to develop a secure and efficient steganographic technique for embedding and extracting confidential data in images while maintaining the visual integrity of the cover image. The solution will enhance data privacy, prevent unauthorized access, and be applicable in secure communication, digital watermarking, and covert data exchange.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EEF5E946-6846-111C-8925-17B18483017B}"/>
              </a:ext>
            </a:extLst>
          </p:cNvPr>
          <p:cNvSpPr>
            <a:spLocks noGrp="1" noChangeArrowheads="1"/>
          </p:cNvSpPr>
          <p:nvPr>
            <p:ph idx="1"/>
          </p:nvPr>
        </p:nvSpPr>
        <p:spPr bwMode="auto">
          <a:xfrm>
            <a:off x="441324" y="1792039"/>
            <a:ext cx="1019580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(cv2):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image processing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Requirements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10/11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Intel Core i3 or higher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Minimum 4GB (Recommended: 8GB)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least 500MB of free space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Version: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3.7 or higher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3CFD8E72-F9E2-492C-89DF-95F296A564B0}"/>
              </a:ext>
            </a:extLst>
          </p:cNvPr>
          <p:cNvSpPr>
            <a:spLocks noGrp="1" noChangeArrowheads="1"/>
          </p:cNvSpPr>
          <p:nvPr>
            <p:ph idx="1"/>
          </p:nvPr>
        </p:nvSpPr>
        <p:spPr bwMode="auto">
          <a:xfrm>
            <a:off x="581193" y="1438086"/>
            <a:ext cx="1039160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"Triple-Layer Security: Encrypted, Invisible, and Passcode-Protected!"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steganography project goes beyond traditional data hiding by implementing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three-layer security approach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Invisible Data Embedding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secret message is hidden within pixel values of an image, making it undetectable to the human eye.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Encryption Mapping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message is encoded using a unique ASCII-based transformation for added security.</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Passcode Authentication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Even if someone extracts the image, decryption is impossible without the correct passcode.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Unlike conventional cryptography, this technique ensures that even if attackers gain access to the image, they won’t suspect any hidden data, making it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highly secure and covert method of communication.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43015F6F-7D30-CAEE-3203-66A4A865E373}"/>
              </a:ext>
            </a:extLst>
          </p:cNvPr>
          <p:cNvSpPr>
            <a:spLocks noGrp="1" noChangeArrowheads="1"/>
          </p:cNvSpPr>
          <p:nvPr>
            <p:ph idx="1"/>
          </p:nvPr>
        </p:nvSpPr>
        <p:spPr bwMode="auto">
          <a:xfrm>
            <a:off x="581192" y="1232452"/>
            <a:ext cx="1071569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 &amp; Law Enforcement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secure communication and covert information exchange.</a:t>
            </a: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in intelligence gathering and classified data protection.</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Whistleblowers</a:t>
            </a:r>
            <a:endParaRPr lang="en-US" altLang="en-US" sz="1800" dirty="0">
              <a:solidFill>
                <a:schemeClr val="tx1"/>
              </a:solidFill>
              <a:latin typeface="Times New Roman" panose="02020603050405020304" pitchFamily="18" charset="0"/>
              <a:cs typeface="Times New Roman" panose="02020603050405020304" pitchFamily="18"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secure sharing of sensitive information while avoiding detection.</a:t>
            </a:r>
          </a:p>
          <a:p>
            <a:pPr marL="0" indent="0" defTabSz="914400" eaLnBrk="0" fontAlgn="base" hangingPunct="0">
              <a:lnSpc>
                <a:spcPct val="100000"/>
              </a:lnSpc>
              <a:spcBef>
                <a:spcPct val="0"/>
              </a:spcBef>
              <a:spcAft>
                <a:spcPct val="0"/>
              </a:spcAft>
              <a:buClrTx/>
              <a:buSzTx/>
              <a:buNone/>
            </a:pP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Essential for protecting confidential sources and reports.</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&amp; Business Sectors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Protects trade secrets and confidential business data.</a:t>
            </a: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in secure internal communication without exposure to competitors.</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&amp; Ethical Hackers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in testing security vulnerabilities in digital communications.</a:t>
            </a: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securely embedding forensic data for investigation purposes.</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&amp; Defense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 exchange of classified documents in encrypted image formats.</a:t>
            </a: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in preventing interception by unauthorized entities.</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 Concerned with Privacy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 data protection in images from cyber threats.</a:t>
            </a:r>
          </a:p>
          <a:p>
            <a:pPr marL="0" indent="0" algn="just"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private communication without detection in social platforms.</a:t>
            </a:r>
          </a:p>
          <a:p>
            <a:pPr defTabSz="914400"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395679"/>
            <a:ext cx="11029616" cy="530296"/>
          </a:xfrm>
        </p:spPr>
        <p:txBody>
          <a:bodyPr/>
          <a:lstStyle/>
          <a:p>
            <a:r>
              <a:rPr lang="en-IN" dirty="0">
                <a:solidFill>
                  <a:schemeClr val="accent1"/>
                </a:solidFill>
              </a:rPr>
              <a:t>Results</a:t>
            </a:r>
          </a:p>
        </p:txBody>
      </p:sp>
      <p:pic>
        <p:nvPicPr>
          <p:cNvPr id="17" name="Content Placeholder 16">
            <a:extLst>
              <a:ext uri="{FF2B5EF4-FFF2-40B4-BE49-F238E27FC236}">
                <a16:creationId xmlns:a16="http://schemas.microsoft.com/office/drawing/2014/main" id="{10EC1FCF-917B-EDA9-387E-A3EC90700A3C}"/>
              </a:ext>
            </a:extLst>
          </p:cNvPr>
          <p:cNvPicPr>
            <a:picLocks noGrp="1" noChangeAspect="1"/>
          </p:cNvPicPr>
          <p:nvPr>
            <p:ph idx="1"/>
          </p:nvPr>
        </p:nvPicPr>
        <p:blipFill>
          <a:blip r:embed="rId2"/>
          <a:stretch>
            <a:fillRect/>
          </a:stretch>
        </p:blipFill>
        <p:spPr>
          <a:xfrm>
            <a:off x="138897" y="3669175"/>
            <a:ext cx="6094269" cy="3078203"/>
          </a:xfrm>
        </p:spPr>
      </p:pic>
      <p:pic>
        <p:nvPicPr>
          <p:cNvPr id="19" name="Picture 18">
            <a:extLst>
              <a:ext uri="{FF2B5EF4-FFF2-40B4-BE49-F238E27FC236}">
                <a16:creationId xmlns:a16="http://schemas.microsoft.com/office/drawing/2014/main" id="{7B790CA8-734C-EDFD-C09F-52ED4311786D}"/>
              </a:ext>
            </a:extLst>
          </p:cNvPr>
          <p:cNvPicPr>
            <a:picLocks noChangeAspect="1"/>
          </p:cNvPicPr>
          <p:nvPr/>
        </p:nvPicPr>
        <p:blipFill>
          <a:blip r:embed="rId3"/>
          <a:stretch>
            <a:fillRect/>
          </a:stretch>
        </p:blipFill>
        <p:spPr>
          <a:xfrm>
            <a:off x="6233166" y="660827"/>
            <a:ext cx="5735143" cy="5808603"/>
          </a:xfrm>
          <a:prstGeom prst="rect">
            <a:avLst/>
          </a:prstGeom>
        </p:spPr>
      </p:pic>
      <p:pic>
        <p:nvPicPr>
          <p:cNvPr id="21" name="Picture 20">
            <a:extLst>
              <a:ext uri="{FF2B5EF4-FFF2-40B4-BE49-F238E27FC236}">
                <a16:creationId xmlns:a16="http://schemas.microsoft.com/office/drawing/2014/main" id="{E488D62D-4AC8-00CF-7FDD-EA82FD2257FB}"/>
              </a:ext>
            </a:extLst>
          </p:cNvPr>
          <p:cNvPicPr>
            <a:picLocks noChangeAspect="1"/>
          </p:cNvPicPr>
          <p:nvPr/>
        </p:nvPicPr>
        <p:blipFill>
          <a:blip r:embed="rId4"/>
          <a:stretch>
            <a:fillRect/>
          </a:stretch>
        </p:blipFill>
        <p:spPr>
          <a:xfrm>
            <a:off x="0" y="851402"/>
            <a:ext cx="6233166" cy="307820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1">
            <a:extLst>
              <a:ext uri="{FF2B5EF4-FFF2-40B4-BE49-F238E27FC236}">
                <a16:creationId xmlns:a16="http://schemas.microsoft.com/office/drawing/2014/main" id="{5EFC2397-61ED-5C94-FF02-14E19C68881D}"/>
              </a:ext>
            </a:extLst>
          </p:cNvPr>
          <p:cNvSpPr>
            <a:spLocks noGrp="1" noChangeArrowheads="1"/>
          </p:cNvSpPr>
          <p:nvPr>
            <p:ph idx="1"/>
          </p:nvPr>
        </p:nvSpPr>
        <p:spPr bwMode="auto">
          <a:xfrm>
            <a:off x="156412" y="1382285"/>
            <a:ext cx="623281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Steganography is a powerful technique for secure data hiding, ensuring confidentiality by embedding secret messages within images. This project successfully demonstrates image-based steganography, where a message is encrypted and stored in an image using pixel modifications.</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Only users with the correct passcode can retrieve the hidden data, enhancing security. This method provides a robust approach to secure communication, preventing unauthorized access and ensuring data privacy. With further advancements, it can be applied in cybersecurity, digital forensics, and confidential data transmission.</a:t>
            </a:r>
          </a:p>
        </p:txBody>
      </p:sp>
      <p:pic>
        <p:nvPicPr>
          <p:cNvPr id="6" name="Content Placeholder 4">
            <a:extLst>
              <a:ext uri="{FF2B5EF4-FFF2-40B4-BE49-F238E27FC236}">
                <a16:creationId xmlns:a16="http://schemas.microsoft.com/office/drawing/2014/main" id="{F7DE417C-1EFD-0938-8077-6DCBD548A045}"/>
              </a:ext>
            </a:extLst>
          </p:cNvPr>
          <p:cNvPicPr>
            <a:picLocks noChangeAspect="1"/>
          </p:cNvPicPr>
          <p:nvPr/>
        </p:nvPicPr>
        <p:blipFill>
          <a:blip r:embed="rId2"/>
          <a:stretch>
            <a:fillRect/>
          </a:stretch>
        </p:blipFill>
        <p:spPr>
          <a:xfrm>
            <a:off x="6261904" y="702156"/>
            <a:ext cx="5590572" cy="5453687"/>
          </a:xfrm>
          <a:prstGeom prst="rect">
            <a:avLst/>
          </a:prstGeom>
        </p:spPr>
      </p:pic>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https://github.com/skanimozhi48/EDUNET-CYBERSECURITY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751</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KANIMOZHI S</cp:lastModifiedBy>
  <cp:revision>31</cp:revision>
  <dcterms:created xsi:type="dcterms:W3CDTF">2021-05-26T16:50:10Z</dcterms:created>
  <dcterms:modified xsi:type="dcterms:W3CDTF">2025-02-26T11:18:38Z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