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4" r:id="rId7"/>
    <p:sldId id="265" r:id="rId8"/>
    <p:sldId id="266" r:id="rId9"/>
    <p:sldId id="267" r:id="rId10"/>
  </p:sldIdLst>
  <p:sldSz cx="14630400" cy="8229600"/>
  <p:notesSz cx="8229600" cy="14630400"/>
  <p:embeddedFontLst>
    <p:embeddedFont>
      <p:font typeface="Roboto" panose="02000000000000000000" pitchFamily="2" charset="0"/>
      <p:regular r:id="rId12"/>
      <p:bold r:id="rId13"/>
    </p:embeddedFont>
    <p:embeddedFont>
      <p:font typeface="Roboto Slab"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69" y="5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21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manning.com/books/r-in-action-third-edition" TargetMode="External"/><Relationship Id="rId2" Type="http://schemas.openxmlformats.org/officeDocument/2006/relationships/hyperlink" Target="https://github.com/UltimateUFC/Ultimate-UFC-Dataset" TargetMode="External"/><Relationship Id="rId1" Type="http://schemas.openxmlformats.org/officeDocument/2006/relationships/slideLayout" Target="../slideLayouts/slideLayout1.xml"/><Relationship Id="rId5" Type="http://schemas.openxmlformats.org/officeDocument/2006/relationships/hyperlink" Target="https://tidyr.tidyverse.org/articles/tidy-data.html" TargetMode="External"/><Relationship Id="rId4" Type="http://schemas.openxmlformats.org/officeDocument/2006/relationships/hyperlink" Target="https://kth.diva-portal.org/smash/get/diva2:1878726/FULLTEXT01.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05101" y="1626156"/>
            <a:ext cx="7533799" cy="2976086"/>
          </a:xfrm>
          <a:prstGeom prst="rect">
            <a:avLst/>
          </a:prstGeom>
          <a:noFill/>
          <a:ln/>
        </p:spPr>
        <p:txBody>
          <a:bodyPr wrap="square" lIns="0" tIns="0" rIns="0" bIns="0" rtlCol="0" anchor="t"/>
          <a:lstStyle/>
          <a:p>
            <a:pPr>
              <a:lnSpc>
                <a:spcPts val="7800"/>
              </a:lnSpc>
            </a:pPr>
            <a:r>
              <a:rPr lang="en-US" sz="6200" dirty="0">
                <a:solidFill>
                  <a:srgbClr val="3257B8"/>
                </a:solidFill>
                <a:latin typeface="Roboto Slab" pitchFamily="34" charset="0"/>
                <a:ea typeface="Roboto Slab" pitchFamily="34" charset="-122"/>
                <a:cs typeface="Roboto Slab" pitchFamily="34" charset="-120"/>
              </a:rPr>
              <a:t>Final Project: UFC Data Analysis</a:t>
            </a:r>
            <a:endParaRPr lang="en-US" sz="6200" dirty="0"/>
          </a:p>
        </p:txBody>
      </p:sp>
      <p:sp>
        <p:nvSpPr>
          <p:cNvPr id="5" name="Text 2"/>
          <p:cNvSpPr/>
          <p:nvPr/>
        </p:nvSpPr>
        <p:spPr>
          <a:xfrm>
            <a:off x="805101" y="3681730"/>
            <a:ext cx="7533799" cy="368022"/>
          </a:xfrm>
          <a:prstGeom prst="rect">
            <a:avLst/>
          </a:prstGeom>
          <a:noFill/>
          <a:ln/>
        </p:spPr>
        <p:txBody>
          <a:bodyPr wrap="none" lIns="0" tIns="0" rIns="0" bIns="0" rtlCol="0" anchor="t"/>
          <a:lstStyle/>
          <a:p>
            <a:pPr marL="0" indent="0">
              <a:lnSpc>
                <a:spcPts val="2850"/>
              </a:lnSpc>
              <a:buNone/>
            </a:pPr>
            <a:r>
              <a:rPr lang="en-US" sz="1400" b="1" i="1" dirty="0">
                <a:solidFill>
                  <a:srgbClr val="3257B8"/>
                </a:solidFill>
                <a:latin typeface="Roboto Slab" pitchFamily="34" charset="0"/>
                <a:ea typeface="Roboto Slab" pitchFamily="34" charset="-122"/>
                <a:cs typeface="Roboto Slab" pitchFamily="34" charset="-120"/>
              </a:rPr>
              <a:t>Unlocking Winning Strategies: Data-Driven Insights for Fighters and Coaches</a:t>
            </a:r>
          </a:p>
        </p:txBody>
      </p:sp>
      <p:sp>
        <p:nvSpPr>
          <p:cNvPr id="6" name="Shape 3"/>
          <p:cNvSpPr/>
          <p:nvPr/>
        </p:nvSpPr>
        <p:spPr>
          <a:xfrm>
            <a:off x="805101" y="6218039"/>
            <a:ext cx="368022" cy="368022"/>
          </a:xfrm>
          <a:prstGeom prst="roundRect">
            <a:avLst>
              <a:gd name="adj" fmla="val 24843856"/>
            </a:avLst>
          </a:prstGeom>
          <a:noFill/>
          <a:ln w="7620">
            <a:solidFill>
              <a:srgbClr val="FFFFFF"/>
            </a:solidFill>
            <a:prstDash val="solid"/>
          </a:ln>
        </p:spPr>
        <p:txBody>
          <a:bodyPr/>
          <a:lstStyle/>
          <a:p>
            <a:endParaRPr lang="en-US"/>
          </a:p>
        </p:txBody>
      </p:sp>
      <p:sp>
        <p:nvSpPr>
          <p:cNvPr id="9" name="TextBox 8">
            <a:extLst>
              <a:ext uri="{FF2B5EF4-FFF2-40B4-BE49-F238E27FC236}">
                <a16:creationId xmlns:a16="http://schemas.microsoft.com/office/drawing/2014/main" id="{C4DE2E0F-84A7-9AF6-A73D-BFAD668C041B}"/>
              </a:ext>
            </a:extLst>
          </p:cNvPr>
          <p:cNvSpPr txBox="1"/>
          <p:nvPr/>
        </p:nvSpPr>
        <p:spPr>
          <a:xfrm>
            <a:off x="805101" y="4481338"/>
            <a:ext cx="7827645" cy="3081485"/>
          </a:xfrm>
          <a:prstGeom prst="rect">
            <a:avLst/>
          </a:prstGeom>
          <a:noFill/>
        </p:spPr>
        <p:txBody>
          <a:bodyPr wrap="square">
            <a:spAutoFit/>
          </a:bodyPr>
          <a:lstStyle/>
          <a:p>
            <a:pPr>
              <a:lnSpc>
                <a:spcPts val="2850"/>
              </a:lnSpc>
            </a:pPr>
            <a:r>
              <a:rPr lang="en-US" dirty="0">
                <a:solidFill>
                  <a:srgbClr val="3257B8"/>
                </a:solidFill>
                <a:latin typeface="Roboto Slab" pitchFamily="34" charset="0"/>
                <a:ea typeface="Roboto Slab" pitchFamily="34" charset="-122"/>
                <a:cs typeface="Roboto Slab" pitchFamily="34" charset="-120"/>
              </a:rPr>
              <a:t>Course Name: </a:t>
            </a:r>
            <a:r>
              <a:rPr lang="en-US" dirty="0">
                <a:solidFill>
                  <a:srgbClr val="15213F"/>
                </a:solidFill>
                <a:latin typeface="Roboto" pitchFamily="34" charset="0"/>
                <a:ea typeface="Roboto" pitchFamily="34" charset="-122"/>
                <a:cs typeface="Roboto" pitchFamily="34" charset="-120"/>
              </a:rPr>
              <a:t>ALY 6010 - Probability Theory and Introductory Statistics</a:t>
            </a:r>
          </a:p>
          <a:p>
            <a:pPr>
              <a:lnSpc>
                <a:spcPts val="2850"/>
              </a:lnSpc>
            </a:pPr>
            <a:r>
              <a:rPr lang="en-US" dirty="0">
                <a:solidFill>
                  <a:srgbClr val="3257B8"/>
                </a:solidFill>
                <a:latin typeface="Roboto Slab" pitchFamily="34" charset="0"/>
                <a:ea typeface="Roboto Slab" pitchFamily="34" charset="-122"/>
                <a:cs typeface="Roboto Slab" pitchFamily="34" charset="-120"/>
              </a:rPr>
              <a:t>Northeastern University: </a:t>
            </a:r>
            <a:r>
              <a:rPr lang="en-US" dirty="0">
                <a:solidFill>
                  <a:srgbClr val="15213F"/>
                </a:solidFill>
                <a:latin typeface="Roboto" pitchFamily="34" charset="0"/>
                <a:ea typeface="Roboto" pitchFamily="34" charset="-122"/>
                <a:cs typeface="Roboto" pitchFamily="34" charset="-120"/>
              </a:rPr>
              <a:t>College of Professional Studies</a:t>
            </a:r>
            <a:endParaRPr lang="en-US" dirty="0">
              <a:solidFill>
                <a:srgbClr val="3257B8"/>
              </a:solidFill>
              <a:latin typeface="Roboto Slab" pitchFamily="34" charset="0"/>
              <a:ea typeface="Roboto Slab" pitchFamily="34" charset="-122"/>
              <a:cs typeface="Roboto Slab" pitchFamily="34" charset="-120"/>
            </a:endParaRPr>
          </a:p>
          <a:p>
            <a:pPr>
              <a:lnSpc>
                <a:spcPts val="2850"/>
              </a:lnSpc>
            </a:pPr>
            <a:r>
              <a:rPr lang="en-US" dirty="0">
                <a:solidFill>
                  <a:srgbClr val="3257B8"/>
                </a:solidFill>
                <a:latin typeface="Roboto Slab" pitchFamily="34" charset="0"/>
                <a:ea typeface="Roboto Slab" pitchFamily="34" charset="-122"/>
                <a:cs typeface="Roboto Slab" pitchFamily="34" charset="-120"/>
              </a:rPr>
              <a:t>Professor: </a:t>
            </a:r>
            <a:r>
              <a:rPr lang="en-US" dirty="0">
                <a:solidFill>
                  <a:srgbClr val="15213F"/>
                </a:solidFill>
                <a:latin typeface="Roboto" pitchFamily="34" charset="0"/>
                <a:ea typeface="Roboto" pitchFamily="34" charset="-122"/>
                <a:cs typeface="Roboto" pitchFamily="34" charset="-120"/>
              </a:rPr>
              <a:t>Antonius </a:t>
            </a:r>
            <a:r>
              <a:rPr lang="en-US" dirty="0" err="1">
                <a:solidFill>
                  <a:srgbClr val="15213F"/>
                </a:solidFill>
                <a:latin typeface="Roboto" pitchFamily="34" charset="0"/>
                <a:ea typeface="Roboto" pitchFamily="34" charset="-122"/>
                <a:cs typeface="Roboto" pitchFamily="34" charset="-120"/>
              </a:rPr>
              <a:t>Breur</a:t>
            </a:r>
            <a:endParaRPr lang="en-US" dirty="0">
              <a:solidFill>
                <a:srgbClr val="15213F"/>
              </a:solidFill>
              <a:latin typeface="Roboto" pitchFamily="34" charset="0"/>
              <a:ea typeface="Roboto" pitchFamily="34" charset="-122"/>
              <a:cs typeface="Roboto" pitchFamily="34" charset="-120"/>
            </a:endParaRPr>
          </a:p>
          <a:p>
            <a:pPr>
              <a:lnSpc>
                <a:spcPts val="2850"/>
              </a:lnSpc>
            </a:pPr>
            <a:r>
              <a:rPr lang="en-US" dirty="0">
                <a:solidFill>
                  <a:srgbClr val="3257B8"/>
                </a:solidFill>
                <a:latin typeface="Roboto Slab" pitchFamily="34" charset="0"/>
                <a:ea typeface="Roboto Slab" pitchFamily="34" charset="-122"/>
                <a:cs typeface="Roboto Slab" pitchFamily="34" charset="-120"/>
              </a:rPr>
              <a:t>Date: </a:t>
            </a:r>
            <a:r>
              <a:rPr lang="en-US" dirty="0">
                <a:solidFill>
                  <a:srgbClr val="15213F"/>
                </a:solidFill>
                <a:latin typeface="Roboto" pitchFamily="34" charset="0"/>
                <a:ea typeface="Roboto" pitchFamily="34" charset="-122"/>
                <a:cs typeface="Roboto" pitchFamily="34" charset="-120"/>
              </a:rPr>
              <a:t>October 31st, 2024</a:t>
            </a:r>
          </a:p>
          <a:p>
            <a:pPr>
              <a:lnSpc>
                <a:spcPts val="2850"/>
              </a:lnSpc>
            </a:pPr>
            <a:endParaRPr lang="en-US" dirty="0">
              <a:solidFill>
                <a:srgbClr val="15213F"/>
              </a:solidFill>
              <a:latin typeface="Roboto" pitchFamily="34" charset="0"/>
              <a:ea typeface="Roboto" pitchFamily="34" charset="-122"/>
              <a:cs typeface="Roboto" pitchFamily="34" charset="-120"/>
            </a:endParaRPr>
          </a:p>
          <a:p>
            <a:pPr>
              <a:lnSpc>
                <a:spcPts val="2850"/>
              </a:lnSpc>
            </a:pPr>
            <a:endParaRPr lang="en-US" dirty="0">
              <a:solidFill>
                <a:srgbClr val="15213F"/>
              </a:solidFill>
              <a:latin typeface="Roboto" pitchFamily="34" charset="0"/>
              <a:ea typeface="Roboto" pitchFamily="34" charset="-122"/>
              <a:cs typeface="Roboto" pitchFamily="34" charset="-120"/>
            </a:endParaRPr>
          </a:p>
          <a:p>
            <a:pPr algn="r">
              <a:lnSpc>
                <a:spcPts val="2850"/>
              </a:lnSpc>
            </a:pPr>
            <a:r>
              <a:rPr lang="en-US" dirty="0">
                <a:solidFill>
                  <a:srgbClr val="3257B8"/>
                </a:solidFill>
                <a:latin typeface="Roboto Slab" pitchFamily="34" charset="0"/>
                <a:ea typeface="Roboto Slab" pitchFamily="34" charset="-122"/>
                <a:cs typeface="Roboto Slab" pitchFamily="34" charset="-120"/>
              </a:rPr>
              <a:t>Presented By: </a:t>
            </a:r>
          </a:p>
          <a:p>
            <a:pPr algn="r">
              <a:lnSpc>
                <a:spcPts val="2850"/>
              </a:lnSpc>
            </a:pPr>
            <a:r>
              <a:rPr lang="en-US" dirty="0">
                <a:solidFill>
                  <a:srgbClr val="15213F"/>
                </a:solidFill>
                <a:latin typeface="Roboto" pitchFamily="34" charset="0"/>
                <a:ea typeface="Roboto" pitchFamily="34" charset="-122"/>
                <a:cs typeface="Roboto" pitchFamily="34" charset="-120"/>
              </a:rPr>
              <a:t>Sriram Kannepalli</a:t>
            </a:r>
          </a:p>
        </p:txBody>
      </p:sp>
      <p:sp>
        <p:nvSpPr>
          <p:cNvPr id="10" name="Rectangle 9">
            <a:extLst>
              <a:ext uri="{FF2B5EF4-FFF2-40B4-BE49-F238E27FC236}">
                <a16:creationId xmlns:a16="http://schemas.microsoft.com/office/drawing/2014/main" id="{757BEF41-C229-4A96-EB7A-BE9C2203226D}"/>
              </a:ext>
            </a:extLst>
          </p:cNvPr>
          <p:cNvSpPr/>
          <p:nvPr/>
        </p:nvSpPr>
        <p:spPr>
          <a:xfrm>
            <a:off x="9194006" y="7791510"/>
            <a:ext cx="5386388" cy="400110"/>
          </a:xfrm>
          <a:prstGeom prst="rect">
            <a:avLst/>
          </a:prstGeom>
        </p:spPr>
        <p:txBody>
          <a:bodyPr wrap="square">
            <a:spAutoFit/>
          </a:bodyPr>
          <a:lstStyle/>
          <a:p>
            <a:r>
              <a:rPr lang="en-US" sz="1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https://medium.com/@raphael.schols/the-ultimate-fighting-championship-exploratory-data-analysis-python-1e7c962fe2e8</a:t>
            </a:r>
            <a:endParaRPr lang="en-US" sz="1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350437" y="903923"/>
            <a:ext cx="7415927" cy="1543050"/>
          </a:xfrm>
          <a:prstGeom prst="rect">
            <a:avLst/>
          </a:prstGeom>
          <a:noFill/>
          <a:ln/>
        </p:spPr>
        <p:txBody>
          <a:bodyPr wrap="square" lIns="0" tIns="0" rIns="0" bIns="0" rtlCol="0" anchor="t"/>
          <a:lstStyle/>
          <a:p>
            <a:pPr marL="0" indent="0">
              <a:lnSpc>
                <a:spcPts val="6050"/>
              </a:lnSpc>
              <a:buNone/>
            </a:pPr>
            <a:r>
              <a:rPr lang="en-US" sz="4850" dirty="0">
                <a:solidFill>
                  <a:srgbClr val="3257B8"/>
                </a:solidFill>
                <a:latin typeface="Roboto Slab" pitchFamily="34" charset="0"/>
                <a:ea typeface="Roboto Slab" pitchFamily="34" charset="-122"/>
                <a:cs typeface="Roboto Slab" pitchFamily="34" charset="-120"/>
              </a:rPr>
              <a:t>Initial Exploratory Data Analysis</a:t>
            </a:r>
            <a:endParaRPr lang="en-US" sz="4850" dirty="0"/>
          </a:p>
        </p:txBody>
      </p:sp>
      <p:sp>
        <p:nvSpPr>
          <p:cNvPr id="4" name="Shape 1"/>
          <p:cNvSpPr/>
          <p:nvPr/>
        </p:nvSpPr>
        <p:spPr>
          <a:xfrm>
            <a:off x="6350437" y="3094911"/>
            <a:ext cx="555427" cy="555427"/>
          </a:xfrm>
          <a:prstGeom prst="roundRect">
            <a:avLst>
              <a:gd name="adj" fmla="val 6668"/>
            </a:avLst>
          </a:prstGeom>
          <a:solidFill>
            <a:srgbClr val="E9ECF2"/>
          </a:solidFill>
          <a:ln/>
        </p:spPr>
        <p:txBody>
          <a:bodyPr/>
          <a:lstStyle/>
          <a:p>
            <a:endParaRPr lang="en-US"/>
          </a:p>
        </p:txBody>
      </p:sp>
      <p:sp>
        <p:nvSpPr>
          <p:cNvPr id="5" name="Text 2"/>
          <p:cNvSpPr/>
          <p:nvPr/>
        </p:nvSpPr>
        <p:spPr>
          <a:xfrm>
            <a:off x="6551771" y="3187422"/>
            <a:ext cx="152638" cy="370284"/>
          </a:xfrm>
          <a:prstGeom prst="rect">
            <a:avLst/>
          </a:prstGeom>
          <a:noFill/>
          <a:ln/>
        </p:spPr>
        <p:txBody>
          <a:bodyPr wrap="none" lIns="0" tIns="0" rIns="0" bIns="0" rtlCol="0" anchor="t"/>
          <a:lstStyle/>
          <a:p>
            <a:pPr marL="0" indent="0" algn="ctr">
              <a:lnSpc>
                <a:spcPts val="2900"/>
              </a:lnSpc>
              <a:buNone/>
            </a:pPr>
            <a:r>
              <a:rPr lang="en-US" sz="2900" dirty="0">
                <a:solidFill>
                  <a:srgbClr val="15213F"/>
                </a:solidFill>
                <a:latin typeface="Roboto Slab" pitchFamily="34" charset="0"/>
                <a:ea typeface="Roboto Slab" pitchFamily="34" charset="-122"/>
                <a:cs typeface="Roboto Slab" pitchFamily="34" charset="-120"/>
              </a:rPr>
              <a:t>1</a:t>
            </a:r>
            <a:endParaRPr lang="en-US" sz="2900" dirty="0"/>
          </a:p>
        </p:txBody>
      </p:sp>
      <p:sp>
        <p:nvSpPr>
          <p:cNvPr id="6" name="Text 3"/>
          <p:cNvSpPr/>
          <p:nvPr/>
        </p:nvSpPr>
        <p:spPr>
          <a:xfrm>
            <a:off x="7152680" y="3094911"/>
            <a:ext cx="3419832" cy="385763"/>
          </a:xfrm>
          <a:prstGeom prst="rect">
            <a:avLst/>
          </a:prstGeom>
          <a:noFill/>
          <a:ln/>
        </p:spPr>
        <p:txBody>
          <a:bodyPr wrap="none" lIns="0" tIns="0" rIns="0" bIns="0" rtlCol="0" anchor="t"/>
          <a:lstStyle/>
          <a:p>
            <a:pPr marL="0" indent="0">
              <a:lnSpc>
                <a:spcPts val="3000"/>
              </a:lnSpc>
              <a:buNone/>
            </a:pPr>
            <a:r>
              <a:rPr lang="en-US" sz="2400" dirty="0">
                <a:solidFill>
                  <a:srgbClr val="15213F"/>
                </a:solidFill>
                <a:latin typeface="Roboto Slab" pitchFamily="34" charset="0"/>
                <a:ea typeface="Roboto Slab" pitchFamily="34" charset="-122"/>
                <a:cs typeface="Roboto Slab" pitchFamily="34" charset="-120"/>
              </a:rPr>
              <a:t>Betting Odds Difference</a:t>
            </a:r>
            <a:endParaRPr lang="en-US" sz="2400" dirty="0"/>
          </a:p>
        </p:txBody>
      </p:sp>
      <p:sp>
        <p:nvSpPr>
          <p:cNvPr id="7" name="Text 4"/>
          <p:cNvSpPr/>
          <p:nvPr/>
        </p:nvSpPr>
        <p:spPr>
          <a:xfrm>
            <a:off x="7152680" y="3628787"/>
            <a:ext cx="6613684" cy="395049"/>
          </a:xfrm>
          <a:prstGeom prst="rect">
            <a:avLst/>
          </a:prstGeom>
          <a:noFill/>
          <a:ln/>
        </p:spPr>
        <p:txBody>
          <a:bodyPr wrap="non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Red corner fighters received more favorable odds.</a:t>
            </a:r>
            <a:endParaRPr lang="en-US" sz="1900" dirty="0"/>
          </a:p>
        </p:txBody>
      </p:sp>
      <p:sp>
        <p:nvSpPr>
          <p:cNvPr id="8" name="Shape 5"/>
          <p:cNvSpPr/>
          <p:nvPr/>
        </p:nvSpPr>
        <p:spPr>
          <a:xfrm>
            <a:off x="6350437" y="4548307"/>
            <a:ext cx="555427" cy="555427"/>
          </a:xfrm>
          <a:prstGeom prst="roundRect">
            <a:avLst>
              <a:gd name="adj" fmla="val 6668"/>
            </a:avLst>
          </a:prstGeom>
          <a:solidFill>
            <a:srgbClr val="E9ECF2"/>
          </a:solidFill>
          <a:ln/>
        </p:spPr>
        <p:txBody>
          <a:bodyPr/>
          <a:lstStyle/>
          <a:p>
            <a:endParaRPr lang="en-US"/>
          </a:p>
        </p:txBody>
      </p:sp>
      <p:sp>
        <p:nvSpPr>
          <p:cNvPr id="9" name="Text 6"/>
          <p:cNvSpPr/>
          <p:nvPr/>
        </p:nvSpPr>
        <p:spPr>
          <a:xfrm>
            <a:off x="6525816" y="4640818"/>
            <a:ext cx="204549" cy="370284"/>
          </a:xfrm>
          <a:prstGeom prst="rect">
            <a:avLst/>
          </a:prstGeom>
          <a:noFill/>
          <a:ln/>
        </p:spPr>
        <p:txBody>
          <a:bodyPr wrap="none" lIns="0" tIns="0" rIns="0" bIns="0" rtlCol="0" anchor="t"/>
          <a:lstStyle/>
          <a:p>
            <a:pPr marL="0" indent="0" algn="ctr">
              <a:lnSpc>
                <a:spcPts val="2900"/>
              </a:lnSpc>
              <a:buNone/>
            </a:pPr>
            <a:r>
              <a:rPr lang="en-US" sz="2900" dirty="0">
                <a:solidFill>
                  <a:srgbClr val="15213F"/>
                </a:solidFill>
                <a:latin typeface="Roboto Slab" pitchFamily="34" charset="0"/>
                <a:ea typeface="Roboto Slab" pitchFamily="34" charset="-122"/>
                <a:cs typeface="Roboto Slab" pitchFamily="34" charset="-120"/>
              </a:rPr>
              <a:t>2</a:t>
            </a:r>
            <a:endParaRPr lang="en-US" sz="2900" dirty="0"/>
          </a:p>
        </p:txBody>
      </p:sp>
      <p:sp>
        <p:nvSpPr>
          <p:cNvPr id="10" name="Text 7"/>
          <p:cNvSpPr/>
          <p:nvPr/>
        </p:nvSpPr>
        <p:spPr>
          <a:xfrm>
            <a:off x="7152680" y="454830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5213F"/>
                </a:solidFill>
                <a:latin typeface="Roboto Slab" pitchFamily="34" charset="0"/>
                <a:ea typeface="Roboto Slab" pitchFamily="34" charset="-122"/>
                <a:cs typeface="Roboto Slab" pitchFamily="34" charset="-120"/>
              </a:rPr>
              <a:t>Corner Influence</a:t>
            </a:r>
            <a:endParaRPr lang="en-US" sz="2400" dirty="0"/>
          </a:p>
        </p:txBody>
      </p:sp>
      <p:sp>
        <p:nvSpPr>
          <p:cNvPr id="11" name="Text 8"/>
          <p:cNvSpPr/>
          <p:nvPr/>
        </p:nvSpPr>
        <p:spPr>
          <a:xfrm>
            <a:off x="7152680" y="5082183"/>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Red corner had statistically significant advantage in outcomes.</a:t>
            </a:r>
            <a:endParaRPr lang="en-US" sz="1900" dirty="0"/>
          </a:p>
        </p:txBody>
      </p:sp>
      <p:sp>
        <p:nvSpPr>
          <p:cNvPr id="12" name="Shape 9"/>
          <p:cNvSpPr/>
          <p:nvPr/>
        </p:nvSpPr>
        <p:spPr>
          <a:xfrm>
            <a:off x="6350437" y="6396752"/>
            <a:ext cx="555427" cy="555427"/>
          </a:xfrm>
          <a:prstGeom prst="roundRect">
            <a:avLst>
              <a:gd name="adj" fmla="val 6668"/>
            </a:avLst>
          </a:prstGeom>
          <a:solidFill>
            <a:srgbClr val="E9ECF2"/>
          </a:solidFill>
          <a:ln/>
        </p:spPr>
        <p:txBody>
          <a:bodyPr/>
          <a:lstStyle/>
          <a:p>
            <a:endParaRPr lang="en-US"/>
          </a:p>
        </p:txBody>
      </p:sp>
      <p:sp>
        <p:nvSpPr>
          <p:cNvPr id="13" name="Text 10"/>
          <p:cNvSpPr/>
          <p:nvPr/>
        </p:nvSpPr>
        <p:spPr>
          <a:xfrm>
            <a:off x="6528078" y="6489263"/>
            <a:ext cx="200025" cy="370284"/>
          </a:xfrm>
          <a:prstGeom prst="rect">
            <a:avLst/>
          </a:prstGeom>
          <a:noFill/>
          <a:ln/>
        </p:spPr>
        <p:txBody>
          <a:bodyPr wrap="none" lIns="0" tIns="0" rIns="0" bIns="0" rtlCol="0" anchor="t"/>
          <a:lstStyle/>
          <a:p>
            <a:pPr marL="0" indent="0" algn="ctr">
              <a:lnSpc>
                <a:spcPts val="2900"/>
              </a:lnSpc>
              <a:buNone/>
            </a:pPr>
            <a:r>
              <a:rPr lang="en-US" sz="2900" dirty="0">
                <a:solidFill>
                  <a:srgbClr val="15213F"/>
                </a:solidFill>
                <a:latin typeface="Roboto Slab" pitchFamily="34" charset="0"/>
                <a:ea typeface="Roboto Slab" pitchFamily="34" charset="-122"/>
                <a:cs typeface="Roboto Slab" pitchFamily="34" charset="-120"/>
              </a:rPr>
              <a:t>3</a:t>
            </a:r>
            <a:endParaRPr lang="en-US" sz="2900" dirty="0"/>
          </a:p>
        </p:txBody>
      </p:sp>
      <p:sp>
        <p:nvSpPr>
          <p:cNvPr id="14" name="Text 11"/>
          <p:cNvSpPr/>
          <p:nvPr/>
        </p:nvSpPr>
        <p:spPr>
          <a:xfrm>
            <a:off x="7152680" y="6396752"/>
            <a:ext cx="3086100" cy="385763"/>
          </a:xfrm>
          <a:prstGeom prst="rect">
            <a:avLst/>
          </a:prstGeom>
          <a:noFill/>
          <a:ln/>
        </p:spPr>
        <p:txBody>
          <a:bodyPr wrap="none" lIns="0" tIns="0" rIns="0" bIns="0" rtlCol="0" anchor="t"/>
          <a:lstStyle/>
          <a:p>
            <a:pPr marL="0" indent="0">
              <a:lnSpc>
                <a:spcPts val="3000"/>
              </a:lnSpc>
              <a:buNone/>
            </a:pPr>
            <a:r>
              <a:rPr lang="en-US" sz="2400" dirty="0">
                <a:solidFill>
                  <a:srgbClr val="15213F"/>
                </a:solidFill>
                <a:latin typeface="Roboto Slab" pitchFamily="34" charset="0"/>
                <a:ea typeface="Roboto Slab" pitchFamily="34" charset="-122"/>
                <a:cs typeface="Roboto Slab" pitchFamily="34" charset="-120"/>
              </a:rPr>
              <a:t>Height and Reach</a:t>
            </a:r>
            <a:endParaRPr lang="en-US" sz="2400" dirty="0"/>
          </a:p>
        </p:txBody>
      </p:sp>
      <p:sp>
        <p:nvSpPr>
          <p:cNvPr id="15" name="Text 12"/>
          <p:cNvSpPr/>
          <p:nvPr/>
        </p:nvSpPr>
        <p:spPr>
          <a:xfrm>
            <a:off x="7152680" y="6930628"/>
            <a:ext cx="6613684" cy="395049"/>
          </a:xfrm>
          <a:prstGeom prst="rect">
            <a:avLst/>
          </a:prstGeom>
          <a:noFill/>
          <a:ln/>
        </p:spPr>
        <p:txBody>
          <a:bodyPr wrap="none" lIns="0" tIns="0" rIns="0" bIns="0" rtlCol="0" anchor="t"/>
          <a:lstStyle/>
          <a:p>
            <a:pPr marL="0" indent="0">
              <a:lnSpc>
                <a:spcPts val="3100"/>
              </a:lnSpc>
              <a:buNone/>
            </a:pPr>
            <a:r>
              <a:rPr lang="en-US" sz="1900" dirty="0">
                <a:solidFill>
                  <a:srgbClr val="15213F"/>
                </a:solidFill>
                <a:latin typeface="Roboto" pitchFamily="34" charset="0"/>
                <a:ea typeface="Roboto" pitchFamily="34" charset="-122"/>
                <a:cs typeface="Roboto" pitchFamily="34" charset="-120"/>
              </a:rPr>
              <a:t>Positive correlation observed between height and reach.</a:t>
            </a:r>
            <a:endParaRPr lang="en-US" sz="1900" dirty="0"/>
          </a:p>
        </p:txBody>
      </p:sp>
      <p:pic>
        <p:nvPicPr>
          <p:cNvPr id="17" name="Picture 16" descr="A graph with a red and blue rectangle&#10;&#10;Description automatically generated">
            <a:extLst>
              <a:ext uri="{FF2B5EF4-FFF2-40B4-BE49-F238E27FC236}">
                <a16:creationId xmlns:a16="http://schemas.microsoft.com/office/drawing/2014/main" id="{CF006BEA-DDB2-8AE7-699B-ADBFA0A89DFA}"/>
              </a:ext>
            </a:extLst>
          </p:cNvPr>
          <p:cNvPicPr>
            <a:picLocks noChangeAspect="1"/>
          </p:cNvPicPr>
          <p:nvPr/>
        </p:nvPicPr>
        <p:blipFill>
          <a:blip r:embed="rId3"/>
          <a:stretch>
            <a:fillRect/>
          </a:stretch>
        </p:blipFill>
        <p:spPr>
          <a:xfrm>
            <a:off x="163979" y="182450"/>
            <a:ext cx="3963699" cy="2179967"/>
          </a:xfrm>
          <a:prstGeom prst="rect">
            <a:avLst/>
          </a:prstGeom>
        </p:spPr>
      </p:pic>
      <p:pic>
        <p:nvPicPr>
          <p:cNvPr id="18" name="Picture 17" descr="A graph showing a red and blue bar&#10;&#10;Description automatically generated">
            <a:extLst>
              <a:ext uri="{FF2B5EF4-FFF2-40B4-BE49-F238E27FC236}">
                <a16:creationId xmlns:a16="http://schemas.microsoft.com/office/drawing/2014/main" id="{F2A42B5A-B5E8-AC71-AEE7-B1D17357607E}"/>
              </a:ext>
            </a:extLst>
          </p:cNvPr>
          <p:cNvPicPr>
            <a:picLocks noChangeAspect="1"/>
          </p:cNvPicPr>
          <p:nvPr/>
        </p:nvPicPr>
        <p:blipFill>
          <a:blip r:embed="rId4"/>
          <a:stretch>
            <a:fillRect/>
          </a:stretch>
        </p:blipFill>
        <p:spPr>
          <a:xfrm>
            <a:off x="12880" y="2843013"/>
            <a:ext cx="4179193" cy="1966595"/>
          </a:xfrm>
          <a:prstGeom prst="rect">
            <a:avLst/>
          </a:prstGeom>
        </p:spPr>
      </p:pic>
      <p:pic>
        <p:nvPicPr>
          <p:cNvPr id="19" name="Picture 18" descr="A comparison of different height bars&#10;&#10;Description automatically generated with medium confidence">
            <a:extLst>
              <a:ext uri="{FF2B5EF4-FFF2-40B4-BE49-F238E27FC236}">
                <a16:creationId xmlns:a16="http://schemas.microsoft.com/office/drawing/2014/main" id="{2B0CCF30-A3C9-1088-7002-8AD56D58E4ED}"/>
              </a:ext>
            </a:extLst>
          </p:cNvPr>
          <p:cNvPicPr>
            <a:picLocks noChangeAspect="1"/>
          </p:cNvPicPr>
          <p:nvPr/>
        </p:nvPicPr>
        <p:blipFill>
          <a:blip r:embed="rId5"/>
          <a:stretch>
            <a:fillRect/>
          </a:stretch>
        </p:blipFill>
        <p:spPr>
          <a:xfrm>
            <a:off x="206018" y="5294677"/>
            <a:ext cx="3850828" cy="23391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73311" y="607576"/>
            <a:ext cx="7597378" cy="1381125"/>
          </a:xfrm>
          <a:prstGeom prst="rect">
            <a:avLst/>
          </a:prstGeom>
          <a:noFill/>
          <a:ln/>
        </p:spPr>
        <p:txBody>
          <a:bodyPr wrap="square" lIns="0" tIns="0" rIns="0" bIns="0" rtlCol="0" anchor="t"/>
          <a:lstStyle/>
          <a:p>
            <a:pPr marL="0" indent="0">
              <a:lnSpc>
                <a:spcPts val="5400"/>
              </a:lnSpc>
              <a:buNone/>
            </a:pPr>
            <a:r>
              <a:rPr lang="en-US" sz="4300" dirty="0">
                <a:solidFill>
                  <a:srgbClr val="3257B8"/>
                </a:solidFill>
                <a:latin typeface="Roboto Slab" pitchFamily="34" charset="0"/>
                <a:ea typeface="Roboto Slab" pitchFamily="34" charset="-122"/>
                <a:cs typeface="Roboto Slab" pitchFamily="34" charset="-120"/>
              </a:rPr>
              <a:t>Reach Advantage and Weight Class Impact</a:t>
            </a:r>
            <a:endParaRPr lang="en-US" sz="4300" dirty="0"/>
          </a:p>
        </p:txBody>
      </p:sp>
      <p:pic>
        <p:nvPicPr>
          <p:cNvPr id="4" name="Image 1" descr="preencoded.png"/>
          <p:cNvPicPr>
            <a:picLocks noChangeAspect="1"/>
          </p:cNvPicPr>
          <p:nvPr/>
        </p:nvPicPr>
        <p:blipFill>
          <a:blip r:embed="rId3"/>
          <a:stretch>
            <a:fillRect/>
          </a:stretch>
        </p:blipFill>
        <p:spPr>
          <a:xfrm>
            <a:off x="773311" y="2320052"/>
            <a:ext cx="1104781" cy="1767721"/>
          </a:xfrm>
          <a:prstGeom prst="rect">
            <a:avLst/>
          </a:prstGeom>
        </p:spPr>
      </p:pic>
      <p:sp>
        <p:nvSpPr>
          <p:cNvPr id="5" name="Text 1"/>
          <p:cNvSpPr/>
          <p:nvPr/>
        </p:nvSpPr>
        <p:spPr>
          <a:xfrm>
            <a:off x="2209443" y="2540913"/>
            <a:ext cx="2762131" cy="345281"/>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Hypothesis</a:t>
            </a:r>
            <a:endParaRPr lang="en-US" sz="2150" dirty="0"/>
          </a:p>
        </p:txBody>
      </p:sp>
      <p:sp>
        <p:nvSpPr>
          <p:cNvPr id="6" name="Text 2"/>
          <p:cNvSpPr/>
          <p:nvPr/>
        </p:nvSpPr>
        <p:spPr>
          <a:xfrm>
            <a:off x="2209443" y="3018711"/>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Reach advantage and weight class affect win probability.</a:t>
            </a:r>
            <a:endParaRPr lang="en-US" sz="1700" dirty="0"/>
          </a:p>
        </p:txBody>
      </p:sp>
      <p:pic>
        <p:nvPicPr>
          <p:cNvPr id="7" name="Image 2" descr="preencoded.png"/>
          <p:cNvPicPr>
            <a:picLocks noChangeAspect="1"/>
          </p:cNvPicPr>
          <p:nvPr/>
        </p:nvPicPr>
        <p:blipFill>
          <a:blip r:embed="rId4"/>
          <a:stretch>
            <a:fillRect/>
          </a:stretch>
        </p:blipFill>
        <p:spPr>
          <a:xfrm>
            <a:off x="773311" y="4087773"/>
            <a:ext cx="1104781" cy="1767721"/>
          </a:xfrm>
          <a:prstGeom prst="rect">
            <a:avLst/>
          </a:prstGeom>
        </p:spPr>
      </p:pic>
      <p:sp>
        <p:nvSpPr>
          <p:cNvPr id="8" name="Text 3"/>
          <p:cNvSpPr/>
          <p:nvPr/>
        </p:nvSpPr>
        <p:spPr>
          <a:xfrm>
            <a:off x="2209443" y="4308634"/>
            <a:ext cx="2762131" cy="345281"/>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Analysis</a:t>
            </a:r>
            <a:endParaRPr lang="en-US" sz="2150" dirty="0"/>
          </a:p>
        </p:txBody>
      </p:sp>
      <p:sp>
        <p:nvSpPr>
          <p:cNvPr id="9" name="Text 4"/>
          <p:cNvSpPr/>
          <p:nvPr/>
        </p:nvSpPr>
        <p:spPr>
          <a:xfrm>
            <a:off x="2209443" y="4786432"/>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Logistic regression used to test impact on winning.</a:t>
            </a:r>
            <a:endParaRPr lang="en-US" sz="1700" dirty="0"/>
          </a:p>
        </p:txBody>
      </p:sp>
      <p:pic>
        <p:nvPicPr>
          <p:cNvPr id="10" name="Image 3" descr="preencoded.png"/>
          <p:cNvPicPr>
            <a:picLocks noChangeAspect="1"/>
          </p:cNvPicPr>
          <p:nvPr/>
        </p:nvPicPr>
        <p:blipFill>
          <a:blip r:embed="rId5"/>
          <a:stretch>
            <a:fillRect/>
          </a:stretch>
        </p:blipFill>
        <p:spPr>
          <a:xfrm>
            <a:off x="773311" y="5855494"/>
            <a:ext cx="1104781" cy="1767721"/>
          </a:xfrm>
          <a:prstGeom prst="rect">
            <a:avLst/>
          </a:prstGeom>
        </p:spPr>
      </p:pic>
      <p:sp>
        <p:nvSpPr>
          <p:cNvPr id="11" name="Text 5"/>
          <p:cNvSpPr/>
          <p:nvPr/>
        </p:nvSpPr>
        <p:spPr>
          <a:xfrm>
            <a:off x="2209443" y="6076355"/>
            <a:ext cx="2762131" cy="345281"/>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Result</a:t>
            </a:r>
            <a:endParaRPr lang="en-US" sz="2150" dirty="0"/>
          </a:p>
        </p:txBody>
      </p:sp>
      <p:sp>
        <p:nvSpPr>
          <p:cNvPr id="12" name="Text 6"/>
          <p:cNvSpPr/>
          <p:nvPr/>
        </p:nvSpPr>
        <p:spPr>
          <a:xfrm>
            <a:off x="2209443" y="6554153"/>
            <a:ext cx="6161246" cy="353497"/>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Reach advantage significantly increased win probability.</a:t>
            </a:r>
            <a:endParaRPr lang="en-US" sz="1700" dirty="0"/>
          </a:p>
        </p:txBody>
      </p:sp>
      <p:pic>
        <p:nvPicPr>
          <p:cNvPr id="13" name="Picture 12" descr="A graph of a curve&#10;&#10;Description automatically generated">
            <a:extLst>
              <a:ext uri="{FF2B5EF4-FFF2-40B4-BE49-F238E27FC236}">
                <a16:creationId xmlns:a16="http://schemas.microsoft.com/office/drawing/2014/main" id="{8BA85B37-616F-1162-EA91-109307EAFAB2}"/>
              </a:ext>
            </a:extLst>
          </p:cNvPr>
          <p:cNvPicPr>
            <a:picLocks noChangeAspect="1"/>
          </p:cNvPicPr>
          <p:nvPr/>
        </p:nvPicPr>
        <p:blipFill>
          <a:blip r:embed="rId6"/>
          <a:stretch>
            <a:fillRect/>
          </a:stretch>
        </p:blipFill>
        <p:spPr>
          <a:xfrm>
            <a:off x="8581819" y="1479682"/>
            <a:ext cx="5941060" cy="52161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805815" y="994172"/>
            <a:ext cx="7515106" cy="719495"/>
          </a:xfrm>
          <a:prstGeom prst="rect">
            <a:avLst/>
          </a:prstGeom>
          <a:noFill/>
          <a:ln/>
        </p:spPr>
        <p:txBody>
          <a:bodyPr wrap="none" lIns="0" tIns="0" rIns="0" bIns="0" rtlCol="0" anchor="t"/>
          <a:lstStyle/>
          <a:p>
            <a:pPr marL="0" indent="0">
              <a:lnSpc>
                <a:spcPts val="5650"/>
              </a:lnSpc>
              <a:buNone/>
            </a:pPr>
            <a:r>
              <a:rPr lang="en-US" sz="4500" dirty="0">
                <a:solidFill>
                  <a:srgbClr val="3257B8"/>
                </a:solidFill>
                <a:latin typeface="Roboto Slab" pitchFamily="34" charset="0"/>
                <a:ea typeface="Roboto Slab" pitchFamily="34" charset="-122"/>
                <a:cs typeface="Roboto Slab" pitchFamily="34" charset="-120"/>
              </a:rPr>
              <a:t>Fighter Age and Experience</a:t>
            </a:r>
            <a:endParaRPr lang="en-US" sz="4500" dirty="0"/>
          </a:p>
        </p:txBody>
      </p:sp>
      <p:sp>
        <p:nvSpPr>
          <p:cNvPr id="4" name="Shape 1"/>
          <p:cNvSpPr/>
          <p:nvPr/>
        </p:nvSpPr>
        <p:spPr>
          <a:xfrm>
            <a:off x="1135856" y="2058948"/>
            <a:ext cx="30480" cy="5176480"/>
          </a:xfrm>
          <a:prstGeom prst="roundRect">
            <a:avLst>
              <a:gd name="adj" fmla="val 113316"/>
            </a:avLst>
          </a:prstGeom>
          <a:solidFill>
            <a:srgbClr val="CFD2D8"/>
          </a:solidFill>
          <a:ln/>
        </p:spPr>
        <p:txBody>
          <a:bodyPr/>
          <a:lstStyle/>
          <a:p>
            <a:endParaRPr lang="en-US"/>
          </a:p>
        </p:txBody>
      </p:sp>
      <p:sp>
        <p:nvSpPr>
          <p:cNvPr id="5" name="Shape 2"/>
          <p:cNvSpPr/>
          <p:nvPr/>
        </p:nvSpPr>
        <p:spPr>
          <a:xfrm>
            <a:off x="1379637" y="2561630"/>
            <a:ext cx="805815" cy="30480"/>
          </a:xfrm>
          <a:prstGeom prst="roundRect">
            <a:avLst>
              <a:gd name="adj" fmla="val 113316"/>
            </a:avLst>
          </a:prstGeom>
          <a:solidFill>
            <a:srgbClr val="CFD2D8"/>
          </a:solidFill>
          <a:ln/>
        </p:spPr>
        <p:txBody>
          <a:bodyPr/>
          <a:lstStyle/>
          <a:p>
            <a:endParaRPr lang="en-US"/>
          </a:p>
        </p:txBody>
      </p:sp>
      <p:sp>
        <p:nvSpPr>
          <p:cNvPr id="6" name="Shape 3"/>
          <p:cNvSpPr/>
          <p:nvPr/>
        </p:nvSpPr>
        <p:spPr>
          <a:xfrm>
            <a:off x="892076" y="2317909"/>
            <a:ext cx="518041" cy="518041"/>
          </a:xfrm>
          <a:prstGeom prst="roundRect">
            <a:avLst>
              <a:gd name="adj" fmla="val 6667"/>
            </a:avLst>
          </a:prstGeom>
          <a:solidFill>
            <a:srgbClr val="E9ECF2"/>
          </a:solidFill>
          <a:ln/>
        </p:spPr>
        <p:txBody>
          <a:bodyPr/>
          <a:lstStyle/>
          <a:p>
            <a:endParaRPr lang="en-US"/>
          </a:p>
        </p:txBody>
      </p:sp>
      <p:sp>
        <p:nvSpPr>
          <p:cNvPr id="7" name="Text 4"/>
          <p:cNvSpPr/>
          <p:nvPr/>
        </p:nvSpPr>
        <p:spPr>
          <a:xfrm>
            <a:off x="1079837" y="2404229"/>
            <a:ext cx="142399" cy="345400"/>
          </a:xfrm>
          <a:prstGeom prst="rect">
            <a:avLst/>
          </a:prstGeom>
          <a:noFill/>
          <a:ln/>
        </p:spPr>
        <p:txBody>
          <a:bodyPr wrap="none" lIns="0" tIns="0" rIns="0" bIns="0" rtlCol="0" anchor="t"/>
          <a:lstStyle/>
          <a:p>
            <a:pPr marL="0" indent="0" algn="ctr">
              <a:lnSpc>
                <a:spcPts val="2700"/>
              </a:lnSpc>
              <a:buNone/>
            </a:pPr>
            <a:r>
              <a:rPr lang="en-US" sz="2700" dirty="0">
                <a:solidFill>
                  <a:srgbClr val="15213F"/>
                </a:solidFill>
                <a:latin typeface="Roboto Slab" pitchFamily="34" charset="0"/>
                <a:ea typeface="Roboto Slab" pitchFamily="34" charset="-122"/>
                <a:cs typeface="Roboto Slab" pitchFamily="34" charset="-120"/>
              </a:rPr>
              <a:t>1</a:t>
            </a:r>
            <a:endParaRPr lang="en-US" sz="2700" dirty="0"/>
          </a:p>
        </p:txBody>
      </p:sp>
      <p:sp>
        <p:nvSpPr>
          <p:cNvPr id="8" name="Text 5"/>
          <p:cNvSpPr/>
          <p:nvPr/>
        </p:nvSpPr>
        <p:spPr>
          <a:xfrm>
            <a:off x="2417445" y="2289096"/>
            <a:ext cx="2878217" cy="359688"/>
          </a:xfrm>
          <a:prstGeom prst="rect">
            <a:avLst/>
          </a:prstGeom>
          <a:noFill/>
          <a:ln/>
        </p:spPr>
        <p:txBody>
          <a:bodyPr wrap="none" lIns="0" tIns="0" rIns="0" bIns="0" rtlCol="0" anchor="t"/>
          <a:lstStyle/>
          <a:p>
            <a:pPr marL="0" indent="0" algn="l">
              <a:lnSpc>
                <a:spcPts val="2800"/>
              </a:lnSpc>
              <a:buNone/>
            </a:pPr>
            <a:r>
              <a:rPr lang="en-US" sz="2250" dirty="0">
                <a:solidFill>
                  <a:srgbClr val="15213F"/>
                </a:solidFill>
                <a:latin typeface="Roboto Slab" pitchFamily="34" charset="0"/>
                <a:ea typeface="Roboto Slab" pitchFamily="34" charset="-122"/>
                <a:cs typeface="Roboto Slab" pitchFamily="34" charset="-120"/>
              </a:rPr>
              <a:t>Hypothesis</a:t>
            </a:r>
            <a:endParaRPr lang="en-US" sz="2250" dirty="0"/>
          </a:p>
        </p:txBody>
      </p:sp>
      <p:sp>
        <p:nvSpPr>
          <p:cNvPr id="9" name="Text 6"/>
          <p:cNvSpPr/>
          <p:nvPr/>
        </p:nvSpPr>
        <p:spPr>
          <a:xfrm>
            <a:off x="2417445" y="2786896"/>
            <a:ext cx="5920740" cy="368379"/>
          </a:xfrm>
          <a:prstGeom prst="rect">
            <a:avLst/>
          </a:prstGeom>
          <a:noFill/>
          <a:ln/>
        </p:spPr>
        <p:txBody>
          <a:bodyPr wrap="none" lIns="0" tIns="0" rIns="0" bIns="0" rtlCol="0" anchor="t"/>
          <a:lstStyle/>
          <a:p>
            <a:pPr marL="0" indent="0" algn="l">
              <a:lnSpc>
                <a:spcPts val="2900"/>
              </a:lnSpc>
              <a:buNone/>
            </a:pPr>
            <a:r>
              <a:rPr lang="en-US" sz="1800" dirty="0">
                <a:solidFill>
                  <a:srgbClr val="15213F"/>
                </a:solidFill>
                <a:latin typeface="Roboto" pitchFamily="34" charset="0"/>
                <a:ea typeface="Roboto" pitchFamily="34" charset="-122"/>
                <a:cs typeface="Roboto" pitchFamily="34" charset="-120"/>
              </a:rPr>
              <a:t>Younger age positively affects win probability.</a:t>
            </a:r>
            <a:endParaRPr lang="en-US" sz="1800" dirty="0"/>
          </a:p>
        </p:txBody>
      </p:sp>
      <p:sp>
        <p:nvSpPr>
          <p:cNvPr id="10" name="Shape 7"/>
          <p:cNvSpPr/>
          <p:nvPr/>
        </p:nvSpPr>
        <p:spPr>
          <a:xfrm>
            <a:off x="1379637" y="4118253"/>
            <a:ext cx="805815" cy="30480"/>
          </a:xfrm>
          <a:prstGeom prst="roundRect">
            <a:avLst>
              <a:gd name="adj" fmla="val 113316"/>
            </a:avLst>
          </a:prstGeom>
          <a:solidFill>
            <a:srgbClr val="CFD2D8"/>
          </a:solidFill>
          <a:ln/>
        </p:spPr>
        <p:txBody>
          <a:bodyPr/>
          <a:lstStyle/>
          <a:p>
            <a:endParaRPr lang="en-US"/>
          </a:p>
        </p:txBody>
      </p:sp>
      <p:sp>
        <p:nvSpPr>
          <p:cNvPr id="11" name="Shape 8"/>
          <p:cNvSpPr/>
          <p:nvPr/>
        </p:nvSpPr>
        <p:spPr>
          <a:xfrm>
            <a:off x="892076" y="3874532"/>
            <a:ext cx="518041" cy="518041"/>
          </a:xfrm>
          <a:prstGeom prst="roundRect">
            <a:avLst>
              <a:gd name="adj" fmla="val 6667"/>
            </a:avLst>
          </a:prstGeom>
          <a:solidFill>
            <a:srgbClr val="E9ECF2"/>
          </a:solidFill>
          <a:ln/>
        </p:spPr>
        <p:txBody>
          <a:bodyPr/>
          <a:lstStyle/>
          <a:p>
            <a:endParaRPr lang="en-US"/>
          </a:p>
        </p:txBody>
      </p:sp>
      <p:sp>
        <p:nvSpPr>
          <p:cNvPr id="12" name="Text 9"/>
          <p:cNvSpPr/>
          <p:nvPr/>
        </p:nvSpPr>
        <p:spPr>
          <a:xfrm>
            <a:off x="1055668" y="3960852"/>
            <a:ext cx="190738" cy="345400"/>
          </a:xfrm>
          <a:prstGeom prst="rect">
            <a:avLst/>
          </a:prstGeom>
          <a:noFill/>
          <a:ln/>
        </p:spPr>
        <p:txBody>
          <a:bodyPr wrap="none" lIns="0" tIns="0" rIns="0" bIns="0" rtlCol="0" anchor="t"/>
          <a:lstStyle/>
          <a:p>
            <a:pPr marL="0" indent="0" algn="ctr">
              <a:lnSpc>
                <a:spcPts val="2700"/>
              </a:lnSpc>
              <a:buNone/>
            </a:pPr>
            <a:r>
              <a:rPr lang="en-US" sz="2700" dirty="0">
                <a:solidFill>
                  <a:srgbClr val="15213F"/>
                </a:solidFill>
                <a:latin typeface="Roboto Slab" pitchFamily="34" charset="0"/>
                <a:ea typeface="Roboto Slab" pitchFamily="34" charset="-122"/>
                <a:cs typeface="Roboto Slab" pitchFamily="34" charset="-120"/>
              </a:rPr>
              <a:t>2</a:t>
            </a:r>
            <a:endParaRPr lang="en-US" sz="2700" dirty="0"/>
          </a:p>
        </p:txBody>
      </p:sp>
      <p:sp>
        <p:nvSpPr>
          <p:cNvPr id="13" name="Text 10"/>
          <p:cNvSpPr/>
          <p:nvPr/>
        </p:nvSpPr>
        <p:spPr>
          <a:xfrm>
            <a:off x="2417445" y="3845719"/>
            <a:ext cx="2878217" cy="359688"/>
          </a:xfrm>
          <a:prstGeom prst="rect">
            <a:avLst/>
          </a:prstGeom>
          <a:noFill/>
          <a:ln/>
        </p:spPr>
        <p:txBody>
          <a:bodyPr wrap="none" lIns="0" tIns="0" rIns="0" bIns="0" rtlCol="0" anchor="t"/>
          <a:lstStyle/>
          <a:p>
            <a:pPr marL="0" indent="0" algn="l">
              <a:lnSpc>
                <a:spcPts val="2800"/>
              </a:lnSpc>
              <a:buNone/>
            </a:pPr>
            <a:r>
              <a:rPr lang="en-US" sz="2250" dirty="0">
                <a:solidFill>
                  <a:srgbClr val="15213F"/>
                </a:solidFill>
                <a:latin typeface="Roboto Slab" pitchFamily="34" charset="0"/>
                <a:ea typeface="Roboto Slab" pitchFamily="34" charset="-122"/>
                <a:cs typeface="Roboto Slab" pitchFamily="34" charset="-120"/>
              </a:rPr>
              <a:t>Methodology</a:t>
            </a:r>
            <a:endParaRPr lang="en-US" sz="2250" dirty="0"/>
          </a:p>
        </p:txBody>
      </p:sp>
      <p:sp>
        <p:nvSpPr>
          <p:cNvPr id="14" name="Text 11"/>
          <p:cNvSpPr/>
          <p:nvPr/>
        </p:nvSpPr>
        <p:spPr>
          <a:xfrm>
            <a:off x="2417445" y="4343519"/>
            <a:ext cx="5920740" cy="736759"/>
          </a:xfrm>
          <a:prstGeom prst="rect">
            <a:avLst/>
          </a:prstGeom>
          <a:noFill/>
          <a:ln/>
        </p:spPr>
        <p:txBody>
          <a:bodyPr wrap="square" lIns="0" tIns="0" rIns="0" bIns="0" rtlCol="0" anchor="t"/>
          <a:lstStyle/>
          <a:p>
            <a:pPr marL="0" indent="0" algn="l">
              <a:lnSpc>
                <a:spcPts val="2900"/>
              </a:lnSpc>
              <a:buNone/>
            </a:pPr>
            <a:r>
              <a:rPr lang="en-US" sz="1800" dirty="0">
                <a:solidFill>
                  <a:srgbClr val="15213F"/>
                </a:solidFill>
                <a:latin typeface="Roboto" pitchFamily="34" charset="0"/>
                <a:ea typeface="Roboto" pitchFamily="34" charset="-122"/>
                <a:cs typeface="Roboto" pitchFamily="34" charset="-120"/>
              </a:rPr>
              <a:t>Logistic regression with age and experience as predictors.</a:t>
            </a:r>
            <a:endParaRPr lang="en-US" sz="1800" dirty="0"/>
          </a:p>
        </p:txBody>
      </p:sp>
      <p:sp>
        <p:nvSpPr>
          <p:cNvPr id="15" name="Shape 12"/>
          <p:cNvSpPr/>
          <p:nvPr/>
        </p:nvSpPr>
        <p:spPr>
          <a:xfrm>
            <a:off x="1379637" y="6043255"/>
            <a:ext cx="805815" cy="30480"/>
          </a:xfrm>
          <a:prstGeom prst="roundRect">
            <a:avLst>
              <a:gd name="adj" fmla="val 113316"/>
            </a:avLst>
          </a:prstGeom>
          <a:solidFill>
            <a:srgbClr val="CFD2D8"/>
          </a:solidFill>
          <a:ln/>
        </p:spPr>
        <p:txBody>
          <a:bodyPr/>
          <a:lstStyle/>
          <a:p>
            <a:endParaRPr lang="en-US"/>
          </a:p>
        </p:txBody>
      </p:sp>
      <p:sp>
        <p:nvSpPr>
          <p:cNvPr id="16" name="Shape 13"/>
          <p:cNvSpPr/>
          <p:nvPr/>
        </p:nvSpPr>
        <p:spPr>
          <a:xfrm>
            <a:off x="892076" y="5799534"/>
            <a:ext cx="518041" cy="518041"/>
          </a:xfrm>
          <a:prstGeom prst="roundRect">
            <a:avLst>
              <a:gd name="adj" fmla="val 6667"/>
            </a:avLst>
          </a:prstGeom>
          <a:solidFill>
            <a:srgbClr val="E9ECF2"/>
          </a:solidFill>
          <a:ln/>
        </p:spPr>
        <p:txBody>
          <a:bodyPr/>
          <a:lstStyle/>
          <a:p>
            <a:endParaRPr lang="en-US"/>
          </a:p>
        </p:txBody>
      </p:sp>
      <p:sp>
        <p:nvSpPr>
          <p:cNvPr id="17" name="Text 14"/>
          <p:cNvSpPr/>
          <p:nvPr/>
        </p:nvSpPr>
        <p:spPr>
          <a:xfrm>
            <a:off x="1057811" y="5885855"/>
            <a:ext cx="186571" cy="345400"/>
          </a:xfrm>
          <a:prstGeom prst="rect">
            <a:avLst/>
          </a:prstGeom>
          <a:noFill/>
          <a:ln/>
        </p:spPr>
        <p:txBody>
          <a:bodyPr wrap="none" lIns="0" tIns="0" rIns="0" bIns="0" rtlCol="0" anchor="t"/>
          <a:lstStyle/>
          <a:p>
            <a:pPr marL="0" indent="0" algn="ctr">
              <a:lnSpc>
                <a:spcPts val="2700"/>
              </a:lnSpc>
              <a:buNone/>
            </a:pPr>
            <a:r>
              <a:rPr lang="en-US" sz="2700" dirty="0">
                <a:solidFill>
                  <a:srgbClr val="15213F"/>
                </a:solidFill>
                <a:latin typeface="Roboto Slab" pitchFamily="34" charset="0"/>
                <a:ea typeface="Roboto Slab" pitchFamily="34" charset="-122"/>
                <a:cs typeface="Roboto Slab" pitchFamily="34" charset="-120"/>
              </a:rPr>
              <a:t>3</a:t>
            </a:r>
            <a:endParaRPr lang="en-US" sz="2700" dirty="0"/>
          </a:p>
        </p:txBody>
      </p:sp>
      <p:sp>
        <p:nvSpPr>
          <p:cNvPr id="18" name="Text 15"/>
          <p:cNvSpPr/>
          <p:nvPr/>
        </p:nvSpPr>
        <p:spPr>
          <a:xfrm>
            <a:off x="2417445" y="5770721"/>
            <a:ext cx="2878217" cy="359688"/>
          </a:xfrm>
          <a:prstGeom prst="rect">
            <a:avLst/>
          </a:prstGeom>
          <a:noFill/>
          <a:ln/>
        </p:spPr>
        <p:txBody>
          <a:bodyPr wrap="none" lIns="0" tIns="0" rIns="0" bIns="0" rtlCol="0" anchor="t"/>
          <a:lstStyle/>
          <a:p>
            <a:pPr marL="0" indent="0" algn="l">
              <a:lnSpc>
                <a:spcPts val="2800"/>
              </a:lnSpc>
              <a:buNone/>
            </a:pPr>
            <a:r>
              <a:rPr lang="en-US" sz="2250" dirty="0">
                <a:solidFill>
                  <a:srgbClr val="15213F"/>
                </a:solidFill>
                <a:latin typeface="Roboto Slab" pitchFamily="34" charset="0"/>
                <a:ea typeface="Roboto Slab" pitchFamily="34" charset="-122"/>
                <a:cs typeface="Roboto Slab" pitchFamily="34" charset="-120"/>
              </a:rPr>
              <a:t>Findings</a:t>
            </a:r>
            <a:endParaRPr lang="en-US" sz="2250" dirty="0"/>
          </a:p>
        </p:txBody>
      </p:sp>
      <p:sp>
        <p:nvSpPr>
          <p:cNvPr id="19" name="Text 16"/>
          <p:cNvSpPr/>
          <p:nvPr/>
        </p:nvSpPr>
        <p:spPr>
          <a:xfrm>
            <a:off x="2417445" y="6268522"/>
            <a:ext cx="5920740" cy="736759"/>
          </a:xfrm>
          <a:prstGeom prst="rect">
            <a:avLst/>
          </a:prstGeom>
          <a:noFill/>
          <a:ln/>
        </p:spPr>
        <p:txBody>
          <a:bodyPr wrap="square" lIns="0" tIns="0" rIns="0" bIns="0" rtlCol="0" anchor="t"/>
          <a:lstStyle/>
          <a:p>
            <a:pPr marL="0" indent="0" algn="l">
              <a:lnSpc>
                <a:spcPts val="2900"/>
              </a:lnSpc>
              <a:buNone/>
            </a:pPr>
            <a:r>
              <a:rPr lang="en-US" sz="1800" dirty="0">
                <a:solidFill>
                  <a:srgbClr val="15213F"/>
                </a:solidFill>
                <a:latin typeface="Roboto" pitchFamily="34" charset="0"/>
                <a:ea typeface="Roboto" pitchFamily="34" charset="-122"/>
                <a:cs typeface="Roboto" pitchFamily="34" charset="-120"/>
              </a:rPr>
              <a:t>Age negatively impacted win probability; experience not significant.</a:t>
            </a:r>
            <a:endParaRPr lang="en-US" sz="1800" dirty="0"/>
          </a:p>
        </p:txBody>
      </p:sp>
      <p:pic>
        <p:nvPicPr>
          <p:cNvPr id="20" name="Picture 19" descr="A graph with a line&#10;&#10;Description automatically generated">
            <a:extLst>
              <a:ext uri="{FF2B5EF4-FFF2-40B4-BE49-F238E27FC236}">
                <a16:creationId xmlns:a16="http://schemas.microsoft.com/office/drawing/2014/main" id="{2B8D8F2F-8FFD-5F81-A983-FEBA338A00AE}"/>
              </a:ext>
            </a:extLst>
          </p:cNvPr>
          <p:cNvPicPr>
            <a:picLocks noChangeAspect="1"/>
          </p:cNvPicPr>
          <p:nvPr/>
        </p:nvPicPr>
        <p:blipFill>
          <a:blip r:embed="rId3"/>
          <a:stretch>
            <a:fillRect/>
          </a:stretch>
        </p:blipFill>
        <p:spPr>
          <a:xfrm>
            <a:off x="8577580" y="1739563"/>
            <a:ext cx="5942965" cy="4572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90788" y="464225"/>
            <a:ext cx="6761083" cy="527566"/>
          </a:xfrm>
          <a:prstGeom prst="rect">
            <a:avLst/>
          </a:prstGeom>
          <a:noFill/>
          <a:ln/>
        </p:spPr>
        <p:txBody>
          <a:bodyPr wrap="none" lIns="0" tIns="0" rIns="0" bIns="0" rtlCol="0" anchor="t"/>
          <a:lstStyle/>
          <a:p>
            <a:pPr marL="0" indent="0">
              <a:lnSpc>
                <a:spcPts val="4150"/>
              </a:lnSpc>
              <a:buNone/>
            </a:pPr>
            <a:r>
              <a:rPr lang="en-US" sz="3300" dirty="0">
                <a:solidFill>
                  <a:srgbClr val="3257B8"/>
                </a:solidFill>
                <a:latin typeface="Roboto Slab" pitchFamily="34" charset="0"/>
                <a:ea typeface="Roboto Slab" pitchFamily="34" charset="-122"/>
                <a:cs typeface="Roboto Slab" pitchFamily="34" charset="-120"/>
              </a:rPr>
              <a:t>Win Streak Effect on Betting Odds</a:t>
            </a:r>
            <a:endParaRPr lang="en-US" sz="3300" dirty="0"/>
          </a:p>
        </p:txBody>
      </p:sp>
      <p:sp>
        <p:nvSpPr>
          <p:cNvPr id="3" name="Text 1"/>
          <p:cNvSpPr/>
          <p:nvPr/>
        </p:nvSpPr>
        <p:spPr>
          <a:xfrm>
            <a:off x="590788" y="1413629"/>
            <a:ext cx="2110264" cy="263723"/>
          </a:xfrm>
          <a:prstGeom prst="rect">
            <a:avLst/>
          </a:prstGeom>
          <a:noFill/>
          <a:ln/>
        </p:spPr>
        <p:txBody>
          <a:bodyPr wrap="none" lIns="0" tIns="0" rIns="0" bIns="0" rtlCol="0" anchor="t"/>
          <a:lstStyle/>
          <a:p>
            <a:pPr marL="0" indent="0">
              <a:lnSpc>
                <a:spcPts val="2050"/>
              </a:lnSpc>
              <a:buNone/>
            </a:pPr>
            <a:r>
              <a:rPr lang="en-US" sz="1650" dirty="0">
                <a:solidFill>
                  <a:srgbClr val="3257B8"/>
                </a:solidFill>
                <a:latin typeface="Roboto Slab" pitchFamily="34" charset="0"/>
                <a:ea typeface="Roboto Slab" pitchFamily="34" charset="-122"/>
                <a:cs typeface="Roboto Slab" pitchFamily="34" charset="-120"/>
              </a:rPr>
              <a:t>Hypothesis</a:t>
            </a:r>
            <a:endParaRPr lang="en-US" sz="1650" dirty="0"/>
          </a:p>
        </p:txBody>
      </p:sp>
      <p:sp>
        <p:nvSpPr>
          <p:cNvPr id="4" name="Text 2"/>
          <p:cNvSpPr/>
          <p:nvPr/>
        </p:nvSpPr>
        <p:spPr>
          <a:xfrm>
            <a:off x="590788" y="1846064"/>
            <a:ext cx="4207907" cy="270034"/>
          </a:xfrm>
          <a:prstGeom prst="rect">
            <a:avLst/>
          </a:prstGeom>
          <a:noFill/>
          <a:ln/>
        </p:spPr>
        <p:txBody>
          <a:bodyPr wrap="none" lIns="0" tIns="0" rIns="0" bIns="0" rtlCol="0" anchor="t"/>
          <a:lstStyle/>
          <a:p>
            <a:pPr marL="0" indent="0">
              <a:lnSpc>
                <a:spcPts val="2100"/>
              </a:lnSpc>
              <a:buNone/>
            </a:pPr>
            <a:r>
              <a:rPr lang="en-US" sz="1300" dirty="0">
                <a:solidFill>
                  <a:srgbClr val="15213F"/>
                </a:solidFill>
                <a:latin typeface="Roboto" pitchFamily="34" charset="0"/>
                <a:ea typeface="Roboto" pitchFamily="34" charset="-122"/>
                <a:cs typeface="Roboto" pitchFamily="34" charset="-120"/>
              </a:rPr>
              <a:t>Longer win streak improves betting odds.</a:t>
            </a:r>
            <a:endParaRPr lang="en-US" sz="1300" dirty="0"/>
          </a:p>
        </p:txBody>
      </p:sp>
      <p:sp>
        <p:nvSpPr>
          <p:cNvPr id="5" name="Text 3"/>
          <p:cNvSpPr/>
          <p:nvPr/>
        </p:nvSpPr>
        <p:spPr>
          <a:xfrm>
            <a:off x="5218033" y="1413629"/>
            <a:ext cx="2110264" cy="263723"/>
          </a:xfrm>
          <a:prstGeom prst="rect">
            <a:avLst/>
          </a:prstGeom>
          <a:noFill/>
          <a:ln/>
        </p:spPr>
        <p:txBody>
          <a:bodyPr wrap="none" lIns="0" tIns="0" rIns="0" bIns="0" rtlCol="0" anchor="t"/>
          <a:lstStyle/>
          <a:p>
            <a:pPr marL="0" indent="0">
              <a:lnSpc>
                <a:spcPts val="2050"/>
              </a:lnSpc>
              <a:buNone/>
            </a:pPr>
            <a:r>
              <a:rPr lang="en-US" sz="1650" dirty="0">
                <a:solidFill>
                  <a:srgbClr val="3257B8"/>
                </a:solidFill>
                <a:latin typeface="Roboto Slab" pitchFamily="34" charset="0"/>
                <a:ea typeface="Roboto Slab" pitchFamily="34" charset="-122"/>
                <a:cs typeface="Roboto Slab" pitchFamily="34" charset="-120"/>
              </a:rPr>
              <a:t>Analysis</a:t>
            </a:r>
            <a:endParaRPr lang="en-US" sz="1650" dirty="0"/>
          </a:p>
        </p:txBody>
      </p:sp>
      <p:sp>
        <p:nvSpPr>
          <p:cNvPr id="6" name="Text 4"/>
          <p:cNvSpPr/>
          <p:nvPr/>
        </p:nvSpPr>
        <p:spPr>
          <a:xfrm>
            <a:off x="5218033" y="1846064"/>
            <a:ext cx="4207907" cy="270034"/>
          </a:xfrm>
          <a:prstGeom prst="rect">
            <a:avLst/>
          </a:prstGeom>
          <a:noFill/>
          <a:ln/>
        </p:spPr>
        <p:txBody>
          <a:bodyPr wrap="none" lIns="0" tIns="0" rIns="0" bIns="0" rtlCol="0" anchor="t"/>
          <a:lstStyle/>
          <a:p>
            <a:pPr marL="0" indent="0">
              <a:lnSpc>
                <a:spcPts val="2100"/>
              </a:lnSpc>
              <a:buNone/>
            </a:pPr>
            <a:r>
              <a:rPr lang="en-US" sz="1300" dirty="0">
                <a:solidFill>
                  <a:srgbClr val="15213F"/>
                </a:solidFill>
                <a:latin typeface="Roboto" pitchFamily="34" charset="0"/>
                <a:ea typeface="Roboto" pitchFamily="34" charset="-122"/>
                <a:cs typeface="Roboto" pitchFamily="34" charset="-120"/>
              </a:rPr>
              <a:t>Linear regression: betting odds vs. win streak.</a:t>
            </a:r>
            <a:endParaRPr lang="en-US" sz="1300" dirty="0"/>
          </a:p>
        </p:txBody>
      </p:sp>
      <p:sp>
        <p:nvSpPr>
          <p:cNvPr id="7" name="Text 5"/>
          <p:cNvSpPr/>
          <p:nvPr/>
        </p:nvSpPr>
        <p:spPr>
          <a:xfrm>
            <a:off x="9845278" y="1413629"/>
            <a:ext cx="2110264" cy="263723"/>
          </a:xfrm>
          <a:prstGeom prst="rect">
            <a:avLst/>
          </a:prstGeom>
          <a:noFill/>
          <a:ln/>
        </p:spPr>
        <p:txBody>
          <a:bodyPr wrap="none" lIns="0" tIns="0" rIns="0" bIns="0" rtlCol="0" anchor="t"/>
          <a:lstStyle/>
          <a:p>
            <a:pPr marL="0" indent="0">
              <a:lnSpc>
                <a:spcPts val="2050"/>
              </a:lnSpc>
              <a:buNone/>
            </a:pPr>
            <a:r>
              <a:rPr lang="en-US" sz="1650" dirty="0">
                <a:solidFill>
                  <a:srgbClr val="3257B8"/>
                </a:solidFill>
                <a:latin typeface="Roboto Slab" pitchFamily="34" charset="0"/>
                <a:ea typeface="Roboto Slab" pitchFamily="34" charset="-122"/>
                <a:cs typeface="Roboto Slab" pitchFamily="34" charset="-120"/>
              </a:rPr>
              <a:t>Result</a:t>
            </a:r>
            <a:endParaRPr lang="en-US" sz="1650" dirty="0"/>
          </a:p>
        </p:txBody>
      </p:sp>
      <p:sp>
        <p:nvSpPr>
          <p:cNvPr id="8" name="Text 6"/>
          <p:cNvSpPr/>
          <p:nvPr/>
        </p:nvSpPr>
        <p:spPr>
          <a:xfrm>
            <a:off x="9845278" y="1846064"/>
            <a:ext cx="4207907" cy="270034"/>
          </a:xfrm>
          <a:prstGeom prst="rect">
            <a:avLst/>
          </a:prstGeom>
          <a:noFill/>
          <a:ln/>
        </p:spPr>
        <p:txBody>
          <a:bodyPr wrap="none" lIns="0" tIns="0" rIns="0" bIns="0" rtlCol="0" anchor="t"/>
          <a:lstStyle/>
          <a:p>
            <a:pPr marL="0" indent="0">
              <a:lnSpc>
                <a:spcPts val="2100"/>
              </a:lnSpc>
              <a:buNone/>
            </a:pPr>
            <a:r>
              <a:rPr lang="en-US" sz="1300" dirty="0">
                <a:solidFill>
                  <a:srgbClr val="15213F"/>
                </a:solidFill>
                <a:latin typeface="Roboto" pitchFamily="34" charset="0"/>
                <a:ea typeface="Roboto" pitchFamily="34" charset="-122"/>
                <a:cs typeface="Roboto" pitchFamily="34" charset="-120"/>
              </a:rPr>
              <a:t>Win streaks associated with more favorable odds.</a:t>
            </a:r>
            <a:endParaRPr lang="en-US" sz="1300" dirty="0"/>
          </a:p>
        </p:txBody>
      </p:sp>
      <p:pic>
        <p:nvPicPr>
          <p:cNvPr id="9" name="Image 0" descr="preencoded.png"/>
          <p:cNvPicPr>
            <a:picLocks noChangeAspect="1"/>
          </p:cNvPicPr>
          <p:nvPr/>
        </p:nvPicPr>
        <p:blipFill>
          <a:blip r:embed="rId3"/>
          <a:stretch>
            <a:fillRect/>
          </a:stretch>
        </p:blipFill>
        <p:spPr>
          <a:xfrm>
            <a:off x="590788" y="2457926"/>
            <a:ext cx="6209257" cy="4895911"/>
          </a:xfrm>
          <a:prstGeom prst="rect">
            <a:avLst/>
          </a:prstGeom>
        </p:spPr>
      </p:pic>
      <p:pic>
        <p:nvPicPr>
          <p:cNvPr id="10" name="Picture 9" descr="A graph of a graph with a line&#10;&#10;Description automatically generated">
            <a:extLst>
              <a:ext uri="{FF2B5EF4-FFF2-40B4-BE49-F238E27FC236}">
                <a16:creationId xmlns:a16="http://schemas.microsoft.com/office/drawing/2014/main" id="{8A05B7D6-37D6-0E84-720B-94EC337CCD9C}"/>
              </a:ext>
            </a:extLst>
          </p:cNvPr>
          <p:cNvPicPr>
            <a:picLocks noChangeAspect="1"/>
          </p:cNvPicPr>
          <p:nvPr/>
        </p:nvPicPr>
        <p:blipFill>
          <a:blip r:embed="rId4"/>
          <a:stretch>
            <a:fillRect/>
          </a:stretch>
        </p:blipFill>
        <p:spPr>
          <a:xfrm>
            <a:off x="7184364" y="2531625"/>
            <a:ext cx="7014594" cy="48222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2AEED53-5543-1FE4-8F8C-86F09AD90087}"/>
              </a:ext>
            </a:extLst>
          </p:cNvPr>
          <p:cNvSpPr/>
          <p:nvPr/>
        </p:nvSpPr>
        <p:spPr>
          <a:xfrm>
            <a:off x="791528" y="621863"/>
            <a:ext cx="6965394" cy="706755"/>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Results and Interpretation</a:t>
            </a:r>
            <a:endParaRPr lang="en-US" sz="4450" dirty="0"/>
          </a:p>
        </p:txBody>
      </p:sp>
      <p:sp>
        <p:nvSpPr>
          <p:cNvPr id="3" name="Text 1">
            <a:extLst>
              <a:ext uri="{FF2B5EF4-FFF2-40B4-BE49-F238E27FC236}">
                <a16:creationId xmlns:a16="http://schemas.microsoft.com/office/drawing/2014/main" id="{50E7561A-3F03-BDF9-95A1-4F62D82B7A8C}"/>
              </a:ext>
            </a:extLst>
          </p:cNvPr>
          <p:cNvSpPr/>
          <p:nvPr/>
        </p:nvSpPr>
        <p:spPr>
          <a:xfrm>
            <a:off x="791528" y="1780818"/>
            <a:ext cx="13047345" cy="1085136"/>
          </a:xfrm>
          <a:prstGeom prst="rect">
            <a:avLst/>
          </a:prstGeom>
          <a:noFill/>
          <a:ln/>
        </p:spPr>
        <p:txBody>
          <a:bodyPr wrap="square" lIns="0" tIns="0" rIns="0" bIns="0" rtlCol="0" anchor="t"/>
          <a:lstStyle/>
          <a:p>
            <a:pPr marL="0" indent="0">
              <a:lnSpc>
                <a:spcPts val="2800"/>
              </a:lnSpc>
              <a:buNone/>
            </a:pPr>
            <a:r>
              <a:rPr lang="en-US" sz="1750" dirty="0">
                <a:solidFill>
                  <a:srgbClr val="15213F"/>
                </a:solidFill>
                <a:latin typeface="Roboto" pitchFamily="34" charset="0"/>
                <a:ea typeface="Roboto" pitchFamily="34" charset="-122"/>
                <a:cs typeface="Roboto" pitchFamily="34" charset="-120"/>
              </a:rPr>
              <a:t>This analysis highlights the significant impact of three key factors—reach advantage, age, and win streak—on UFC fight outcomes and betting odds. Fighters with greater reach, younger age, and longer win streaks demonstrate distinct advantages that shape the dynamics and perceptions of UFC bouts.</a:t>
            </a:r>
            <a:endParaRPr lang="en-US" sz="1750" dirty="0"/>
          </a:p>
        </p:txBody>
      </p:sp>
      <p:sp>
        <p:nvSpPr>
          <p:cNvPr id="4" name="Text 2">
            <a:extLst>
              <a:ext uri="{FF2B5EF4-FFF2-40B4-BE49-F238E27FC236}">
                <a16:creationId xmlns:a16="http://schemas.microsoft.com/office/drawing/2014/main" id="{39DC729B-2E22-23B9-8870-4B0B388F362B}"/>
              </a:ext>
            </a:extLst>
          </p:cNvPr>
          <p:cNvSpPr/>
          <p:nvPr/>
        </p:nvSpPr>
        <p:spPr>
          <a:xfrm>
            <a:off x="791528" y="3120271"/>
            <a:ext cx="13047345" cy="1085136"/>
          </a:xfrm>
          <a:prstGeom prst="rect">
            <a:avLst/>
          </a:prstGeom>
          <a:noFill/>
          <a:ln/>
        </p:spPr>
        <p:txBody>
          <a:bodyPr wrap="square" lIns="0" tIns="0" rIns="0" bIns="0" rtlCol="0" anchor="t"/>
          <a:lstStyle/>
          <a:p>
            <a:pPr marL="0" indent="0">
              <a:lnSpc>
                <a:spcPts val="2800"/>
              </a:lnSpc>
              <a:buNone/>
            </a:pPr>
            <a:r>
              <a:rPr lang="en-US" sz="1750" b="1" dirty="0">
                <a:solidFill>
                  <a:srgbClr val="15213F"/>
                </a:solidFill>
                <a:latin typeface="Roboto" pitchFamily="34" charset="0"/>
                <a:ea typeface="Roboto" pitchFamily="34" charset="-122"/>
                <a:cs typeface="Roboto" pitchFamily="34" charset="-120"/>
              </a:rPr>
              <a:t>Reach Advantage:</a:t>
            </a:r>
            <a:r>
              <a:rPr lang="en-US" sz="1750" dirty="0">
                <a:solidFill>
                  <a:srgbClr val="15213F"/>
                </a:solidFill>
                <a:latin typeface="Roboto" pitchFamily="34" charset="0"/>
                <a:ea typeface="Roboto" pitchFamily="34" charset="-122"/>
                <a:cs typeface="Roboto" pitchFamily="34" charset="-120"/>
              </a:rPr>
              <a:t> Fighters with a greater reach relative to their opponents have a significantly higher probability of winning. This advantage likely allows them to control the distance, strike effectively, and defend more easily. Coaches and fighters should prioritize reach as a strategic asset to enhance both offensive and defensive tactics.</a:t>
            </a:r>
            <a:endParaRPr lang="en-US" sz="1750" dirty="0"/>
          </a:p>
        </p:txBody>
      </p:sp>
      <p:sp>
        <p:nvSpPr>
          <p:cNvPr id="5" name="Text 3">
            <a:extLst>
              <a:ext uri="{FF2B5EF4-FFF2-40B4-BE49-F238E27FC236}">
                <a16:creationId xmlns:a16="http://schemas.microsoft.com/office/drawing/2014/main" id="{CCF7A2A3-8193-484B-7985-05CD09B04E4C}"/>
              </a:ext>
            </a:extLst>
          </p:cNvPr>
          <p:cNvSpPr/>
          <p:nvPr/>
        </p:nvSpPr>
        <p:spPr>
          <a:xfrm>
            <a:off x="791528" y="4459724"/>
            <a:ext cx="13047345" cy="1446848"/>
          </a:xfrm>
          <a:prstGeom prst="rect">
            <a:avLst/>
          </a:prstGeom>
          <a:noFill/>
          <a:ln/>
        </p:spPr>
        <p:txBody>
          <a:bodyPr wrap="square" lIns="0" tIns="0" rIns="0" bIns="0" rtlCol="0" anchor="t"/>
          <a:lstStyle/>
          <a:p>
            <a:pPr marL="0" indent="0">
              <a:lnSpc>
                <a:spcPts val="2800"/>
              </a:lnSpc>
              <a:buNone/>
            </a:pPr>
            <a:r>
              <a:rPr lang="en-US" sz="1750" b="1" dirty="0">
                <a:solidFill>
                  <a:srgbClr val="15213F"/>
                </a:solidFill>
                <a:latin typeface="Roboto" pitchFamily="34" charset="0"/>
                <a:ea typeface="Roboto" pitchFamily="34" charset="-122"/>
                <a:cs typeface="Roboto" pitchFamily="34" charset="-120"/>
              </a:rPr>
              <a:t>Age Factor:</a:t>
            </a:r>
            <a:r>
              <a:rPr lang="en-US" sz="1750" dirty="0">
                <a:solidFill>
                  <a:srgbClr val="15213F"/>
                </a:solidFill>
                <a:latin typeface="Roboto" pitchFamily="34" charset="0"/>
                <a:ea typeface="Roboto" pitchFamily="34" charset="-122"/>
                <a:cs typeface="Roboto" pitchFamily="34" charset="-120"/>
              </a:rPr>
              <a:t> Younger fighters tend to have a higher win probability compared to older fighters, suggesting that physical fitness, agility, and endurance are critical advantages in UFC bouts. Experience alone does not offset the physical edge provided by youth. Older fighters should focus on maximizing efficiency and minimizing energy loss, while younger fighters should capitalize on their physical prime through intense conditioning.</a:t>
            </a:r>
            <a:endParaRPr lang="en-US" sz="1750" dirty="0"/>
          </a:p>
        </p:txBody>
      </p:sp>
      <p:sp>
        <p:nvSpPr>
          <p:cNvPr id="6" name="Text 4">
            <a:extLst>
              <a:ext uri="{FF2B5EF4-FFF2-40B4-BE49-F238E27FC236}">
                <a16:creationId xmlns:a16="http://schemas.microsoft.com/office/drawing/2014/main" id="{CD7FDBFA-0E4E-7855-53D3-567FACE1AF55}"/>
              </a:ext>
            </a:extLst>
          </p:cNvPr>
          <p:cNvSpPr/>
          <p:nvPr/>
        </p:nvSpPr>
        <p:spPr>
          <a:xfrm>
            <a:off x="791528" y="6160889"/>
            <a:ext cx="13047345" cy="1446848"/>
          </a:xfrm>
          <a:prstGeom prst="rect">
            <a:avLst/>
          </a:prstGeom>
          <a:noFill/>
          <a:ln/>
        </p:spPr>
        <p:txBody>
          <a:bodyPr wrap="square" lIns="0" tIns="0" rIns="0" bIns="0" rtlCol="0" anchor="t"/>
          <a:lstStyle/>
          <a:p>
            <a:pPr marL="0" indent="0">
              <a:lnSpc>
                <a:spcPts val="2800"/>
              </a:lnSpc>
              <a:buNone/>
            </a:pPr>
            <a:r>
              <a:rPr lang="en-US" sz="1750" b="1" dirty="0">
                <a:solidFill>
                  <a:srgbClr val="15213F"/>
                </a:solidFill>
                <a:latin typeface="Roboto" pitchFamily="34" charset="0"/>
                <a:ea typeface="Roboto" pitchFamily="34" charset="-122"/>
                <a:cs typeface="Roboto" pitchFamily="34" charset="-120"/>
              </a:rPr>
              <a:t>Win Streak and Betting Odds:</a:t>
            </a:r>
            <a:r>
              <a:rPr lang="en-US" sz="1750" dirty="0">
                <a:solidFill>
                  <a:srgbClr val="15213F"/>
                </a:solidFill>
                <a:latin typeface="Roboto" pitchFamily="34" charset="0"/>
                <a:ea typeface="Roboto" pitchFamily="34" charset="-122"/>
                <a:cs typeface="Roboto" pitchFamily="34" charset="-120"/>
              </a:rPr>
              <a:t> A longer win streak leads to more favorable (lower) betting odds, reflecting increased confidence from both fans and bookmakers. However, this effect plateaus, indicating that win streaks are only one of many factors shaping public perception and betting odds. Consistent winning boosts a fighter's market value and public confidence, but sustained performance pressure means that mental resilience is also crucial.</a:t>
            </a:r>
            <a:endParaRPr lang="en-US" sz="1750" dirty="0"/>
          </a:p>
        </p:txBody>
      </p:sp>
    </p:spTree>
    <p:extLst>
      <p:ext uri="{BB962C8B-B14F-4D97-AF65-F5344CB8AC3E}">
        <p14:creationId xmlns:p14="http://schemas.microsoft.com/office/powerpoint/2010/main" val="375477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31B117D-4797-852C-5FE4-D0E5A6FF67EE}"/>
              </a:ext>
            </a:extLst>
          </p:cNvPr>
          <p:cNvSpPr/>
          <p:nvPr/>
        </p:nvSpPr>
        <p:spPr>
          <a:xfrm>
            <a:off x="864037" y="1815584"/>
            <a:ext cx="7064335" cy="771525"/>
          </a:xfrm>
          <a:prstGeom prst="rect">
            <a:avLst/>
          </a:prstGeom>
          <a:noFill/>
          <a:ln/>
        </p:spPr>
        <p:txBody>
          <a:bodyPr wrap="none" lIns="0" tIns="0" rIns="0" bIns="0" rtlCol="0" anchor="t"/>
          <a:lstStyle/>
          <a:p>
            <a:pPr marL="0" indent="0">
              <a:lnSpc>
                <a:spcPts val="6050"/>
              </a:lnSpc>
              <a:buNone/>
            </a:pPr>
            <a:r>
              <a:rPr lang="en-US" sz="4850" dirty="0">
                <a:solidFill>
                  <a:srgbClr val="3257B8"/>
                </a:solidFill>
                <a:latin typeface="Roboto Slab" pitchFamily="34" charset="0"/>
                <a:ea typeface="Roboto Slab" pitchFamily="34" charset="-122"/>
                <a:cs typeface="Roboto Slab" pitchFamily="34" charset="-120"/>
              </a:rPr>
              <a:t>Conclusion and Insights</a:t>
            </a:r>
            <a:endParaRPr lang="en-US" sz="4850" dirty="0"/>
          </a:p>
        </p:txBody>
      </p:sp>
      <p:sp>
        <p:nvSpPr>
          <p:cNvPr id="3" name="Text 1">
            <a:extLst>
              <a:ext uri="{FF2B5EF4-FFF2-40B4-BE49-F238E27FC236}">
                <a16:creationId xmlns:a16="http://schemas.microsoft.com/office/drawing/2014/main" id="{B4DB6035-0024-2E63-D118-84BD3F096570}"/>
              </a:ext>
            </a:extLst>
          </p:cNvPr>
          <p:cNvSpPr/>
          <p:nvPr/>
        </p:nvSpPr>
        <p:spPr>
          <a:xfrm>
            <a:off x="864037" y="3080861"/>
            <a:ext cx="12902327"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Physical Attributes Matter:</a:t>
            </a:r>
            <a:r>
              <a:rPr lang="en-US" sz="1900" dirty="0">
                <a:solidFill>
                  <a:srgbClr val="15213F"/>
                </a:solidFill>
                <a:latin typeface="Roboto" pitchFamily="34" charset="0"/>
                <a:ea typeface="Roboto" pitchFamily="34" charset="-122"/>
                <a:cs typeface="Roboto" pitchFamily="34" charset="-120"/>
              </a:rPr>
              <a:t> Reach advantage and youth are pivotal in determining a fighter's chances of winning. Trainers should focus on reach-based tactics and tailored conditioning programs to maximize these physical assets.</a:t>
            </a:r>
            <a:endParaRPr lang="en-US" sz="1900" dirty="0"/>
          </a:p>
        </p:txBody>
      </p:sp>
      <p:sp>
        <p:nvSpPr>
          <p:cNvPr id="4" name="Text 2">
            <a:extLst>
              <a:ext uri="{FF2B5EF4-FFF2-40B4-BE49-F238E27FC236}">
                <a16:creationId xmlns:a16="http://schemas.microsoft.com/office/drawing/2014/main" id="{8DA23D39-A92A-C98B-585B-DE602003AE9E}"/>
              </a:ext>
            </a:extLst>
          </p:cNvPr>
          <p:cNvSpPr/>
          <p:nvPr/>
        </p:nvSpPr>
        <p:spPr>
          <a:xfrm>
            <a:off x="864037" y="4352330"/>
            <a:ext cx="12902327"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Winning Momentum Influences Public Perception:</a:t>
            </a:r>
            <a:r>
              <a:rPr lang="en-US" sz="1900" dirty="0">
                <a:solidFill>
                  <a:srgbClr val="15213F"/>
                </a:solidFill>
                <a:latin typeface="Roboto" pitchFamily="34" charset="0"/>
                <a:ea typeface="Roboto" pitchFamily="34" charset="-122"/>
                <a:cs typeface="Roboto" pitchFamily="34" charset="-120"/>
              </a:rPr>
              <a:t> A fighter's win streak affects their betting odds, underscoring the importance of performance consistency. Fighters on winning streaks should balance media attention with sustained training focus to handle heightened expectations.</a:t>
            </a:r>
            <a:endParaRPr lang="en-US" sz="1900" dirty="0"/>
          </a:p>
        </p:txBody>
      </p:sp>
      <p:sp>
        <p:nvSpPr>
          <p:cNvPr id="5" name="Text 3">
            <a:extLst>
              <a:ext uri="{FF2B5EF4-FFF2-40B4-BE49-F238E27FC236}">
                <a16:creationId xmlns:a16="http://schemas.microsoft.com/office/drawing/2014/main" id="{DED1927F-92E1-E51C-81AB-B756179FD9CD}"/>
              </a:ext>
            </a:extLst>
          </p:cNvPr>
          <p:cNvSpPr/>
          <p:nvPr/>
        </p:nvSpPr>
        <p:spPr>
          <a:xfrm>
            <a:off x="864037" y="5623798"/>
            <a:ext cx="12902327"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15213F"/>
                </a:solidFill>
                <a:latin typeface="Roboto" pitchFamily="34" charset="0"/>
                <a:ea typeface="Roboto" pitchFamily="34" charset="-122"/>
                <a:cs typeface="Roboto" pitchFamily="34" charset="-120"/>
              </a:rPr>
              <a:t>Optimizing Strategies:</a:t>
            </a:r>
            <a:r>
              <a:rPr lang="en-US" sz="1900" dirty="0">
                <a:solidFill>
                  <a:srgbClr val="15213F"/>
                </a:solidFill>
                <a:latin typeface="Roboto" pitchFamily="34" charset="0"/>
                <a:ea typeface="Roboto" pitchFamily="34" charset="-122"/>
                <a:cs typeface="Roboto" pitchFamily="34" charset="-120"/>
              </a:rPr>
              <a:t> By understanding the impact of reach, youth, and winning consistency, UFC teams can maximize a fighter's potential for success in both the octagon and the public arena.</a:t>
            </a:r>
            <a:endParaRPr lang="en-US" sz="1900" dirty="0"/>
          </a:p>
        </p:txBody>
      </p:sp>
    </p:spTree>
    <p:extLst>
      <p:ext uri="{BB962C8B-B14F-4D97-AF65-F5344CB8AC3E}">
        <p14:creationId xmlns:p14="http://schemas.microsoft.com/office/powerpoint/2010/main" val="248564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0D70814-87C5-E895-5A9F-C6C92E87F21A}"/>
              </a:ext>
            </a:extLst>
          </p:cNvPr>
          <p:cNvSpPr/>
          <p:nvPr/>
        </p:nvSpPr>
        <p:spPr>
          <a:xfrm>
            <a:off x="864037" y="1436132"/>
            <a:ext cx="6172200" cy="771525"/>
          </a:xfrm>
          <a:prstGeom prst="rect">
            <a:avLst/>
          </a:prstGeom>
          <a:noFill/>
          <a:ln/>
        </p:spPr>
        <p:txBody>
          <a:bodyPr wrap="none" lIns="0" tIns="0" rIns="0" bIns="0" rtlCol="0" anchor="t"/>
          <a:lstStyle/>
          <a:p>
            <a:pPr marL="0" indent="0">
              <a:lnSpc>
                <a:spcPts val="6050"/>
              </a:lnSpc>
              <a:buNone/>
            </a:pPr>
            <a:r>
              <a:rPr lang="en-US" sz="4850" dirty="0">
                <a:solidFill>
                  <a:srgbClr val="3257B8"/>
                </a:solidFill>
                <a:latin typeface="Roboto Slab" pitchFamily="34" charset="0"/>
                <a:ea typeface="Roboto Slab" pitchFamily="34" charset="-122"/>
                <a:cs typeface="Roboto Slab" pitchFamily="34" charset="-120"/>
              </a:rPr>
              <a:t>References</a:t>
            </a:r>
            <a:endParaRPr lang="en-US" sz="4850" dirty="0"/>
          </a:p>
        </p:txBody>
      </p:sp>
      <p:sp>
        <p:nvSpPr>
          <p:cNvPr id="4" name="Text 2">
            <a:extLst>
              <a:ext uri="{FF2B5EF4-FFF2-40B4-BE49-F238E27FC236}">
                <a16:creationId xmlns:a16="http://schemas.microsoft.com/office/drawing/2014/main" id="{CD4B83F1-CD19-2BE6-8BAD-FD2AE19B3782}"/>
              </a:ext>
            </a:extLst>
          </p:cNvPr>
          <p:cNvSpPr/>
          <p:nvPr/>
        </p:nvSpPr>
        <p:spPr>
          <a:xfrm>
            <a:off x="864037" y="3769162"/>
            <a:ext cx="12902327" cy="395049"/>
          </a:xfrm>
          <a:prstGeom prst="rect">
            <a:avLst/>
          </a:prstGeom>
          <a:noFill/>
          <a:ln/>
        </p:spPr>
        <p:txBody>
          <a:bodyPr wrap="none" lIns="0" tIns="0" rIns="0" bIns="0" rtlCol="0" anchor="t"/>
          <a:lstStyle/>
          <a:p>
            <a:pPr marL="342900" indent="-342900" algn="l">
              <a:lnSpc>
                <a:spcPts val="3100"/>
              </a:lnSpc>
              <a:buSzPct val="100000"/>
              <a:buFont typeface="+mj-lt"/>
              <a:buAutoNum type="arabicPeriod"/>
            </a:pPr>
            <a:r>
              <a:rPr lang="en-US" sz="1900" u="sng" dirty="0">
                <a:solidFill>
                  <a:srgbClr val="3257B8"/>
                </a:solidFill>
                <a:latin typeface="Roboto" pitchFamily="34" charset="0"/>
                <a:ea typeface="Roboto" pitchFamily="34" charset="-122"/>
                <a:cs typeface="Roboto" pitchFamily="34" charset="-120"/>
                <a:hlinkClick r:id="rId2">
                  <a:extLst>
                    <a:ext uri="{A12FA001-AC4F-418D-AE19-62706E023703}">
                      <ahyp:hlinkClr xmlns:ahyp="http://schemas.microsoft.com/office/drawing/2018/hyperlinkcolor" val="tx"/>
                    </a:ext>
                  </a:extLst>
                </a:hlinkClick>
              </a:rPr>
              <a:t>Ultimate UFC Dataset</a:t>
            </a:r>
            <a:r>
              <a:rPr lang="en-US" sz="1900" dirty="0">
                <a:solidFill>
                  <a:srgbClr val="15213F"/>
                </a:solidFill>
                <a:latin typeface="Roboto" pitchFamily="34" charset="0"/>
                <a:ea typeface="Roboto" pitchFamily="34" charset="-122"/>
                <a:cs typeface="Roboto" pitchFamily="34" charset="-120"/>
              </a:rPr>
              <a:t> (n.d.). GitHub repository. Accessed on October 25, 2024.</a:t>
            </a:r>
            <a:endParaRPr lang="en-US" sz="1900" dirty="0"/>
          </a:p>
        </p:txBody>
      </p:sp>
      <p:sp>
        <p:nvSpPr>
          <p:cNvPr id="5" name="Text 3">
            <a:extLst>
              <a:ext uri="{FF2B5EF4-FFF2-40B4-BE49-F238E27FC236}">
                <a16:creationId xmlns:a16="http://schemas.microsoft.com/office/drawing/2014/main" id="{22B6C928-0841-BEC4-0EE9-A7AF6B8A4C16}"/>
              </a:ext>
            </a:extLst>
          </p:cNvPr>
          <p:cNvSpPr/>
          <p:nvPr/>
        </p:nvSpPr>
        <p:spPr>
          <a:xfrm>
            <a:off x="864037" y="4250531"/>
            <a:ext cx="12902327"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2"/>
            </a:pPr>
            <a:r>
              <a:rPr lang="en-US" sz="1900" u="sng" dirty="0">
                <a:solidFill>
                  <a:srgbClr val="3257B8"/>
                </a:solidFill>
                <a:latin typeface="Roboto" pitchFamily="34" charset="0"/>
                <a:ea typeface="Roboto" pitchFamily="34" charset="-122"/>
                <a:cs typeface="Roboto" pitchFamily="34" charset="-120"/>
                <a:hlinkClick r:id="rId3">
                  <a:extLst>
                    <a:ext uri="{A12FA001-AC4F-418D-AE19-62706E023703}">
                      <ahyp:hlinkClr xmlns:ahyp="http://schemas.microsoft.com/office/drawing/2018/hyperlinkcolor" val="tx"/>
                    </a:ext>
                  </a:extLst>
                </a:hlinkClick>
              </a:rPr>
              <a:t>R in action: Data analysis and graphics with R and tidyverse (3rd ed.)</a:t>
            </a:r>
            <a:r>
              <a:rPr lang="en-US" sz="1900" dirty="0">
                <a:solidFill>
                  <a:srgbClr val="15213F"/>
                </a:solidFill>
                <a:latin typeface="Roboto" pitchFamily="34" charset="0"/>
                <a:ea typeface="Roboto" pitchFamily="34" charset="-122"/>
                <a:cs typeface="Roboto" pitchFamily="34" charset="-120"/>
              </a:rPr>
              <a:t>. Kaba (2022). Manning Publications. Accessed on October 26, 2024.</a:t>
            </a:r>
            <a:endParaRPr lang="en-US" sz="1900" dirty="0"/>
          </a:p>
        </p:txBody>
      </p:sp>
      <p:sp>
        <p:nvSpPr>
          <p:cNvPr id="6" name="Text 4">
            <a:extLst>
              <a:ext uri="{FF2B5EF4-FFF2-40B4-BE49-F238E27FC236}">
                <a16:creationId xmlns:a16="http://schemas.microsoft.com/office/drawing/2014/main" id="{D4F568A0-4BC5-5E78-FC31-45029DCC21A0}"/>
              </a:ext>
            </a:extLst>
          </p:cNvPr>
          <p:cNvSpPr/>
          <p:nvPr/>
        </p:nvSpPr>
        <p:spPr>
          <a:xfrm>
            <a:off x="864037" y="5126950"/>
            <a:ext cx="12902327"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3"/>
            </a:pPr>
            <a:r>
              <a:rPr lang="en-US" sz="1900" u="sng" dirty="0">
                <a:solidFill>
                  <a:srgbClr val="3257B8"/>
                </a:solidFill>
                <a:latin typeface="Roboto" pitchFamily="34" charset="0"/>
                <a:ea typeface="Roboto" pitchFamily="34" charset="-122"/>
                <a:cs typeface="Roboto" pitchFamily="34" charset="-120"/>
                <a:hlinkClick r:id="rId4">
                  <a:extLst>
                    <a:ext uri="{A12FA001-AC4F-418D-AE19-62706E023703}">
                      <ahyp:hlinkClr xmlns:ahyp="http://schemas.microsoft.com/office/drawing/2018/hyperlinkcolor" val="tx"/>
                    </a:ext>
                  </a:extLst>
                </a:hlinkClick>
              </a:rPr>
              <a:t>Predicting UFC matches using regression models</a:t>
            </a:r>
            <a:r>
              <a:rPr lang="en-US" sz="1900" dirty="0">
                <a:solidFill>
                  <a:srgbClr val="15213F"/>
                </a:solidFill>
                <a:latin typeface="Roboto" pitchFamily="34" charset="0"/>
                <a:ea typeface="Roboto" pitchFamily="34" charset="-122"/>
                <a:cs typeface="Roboto" pitchFamily="34" charset="-120"/>
              </a:rPr>
              <a:t>. Apelgren, S., &amp; (2024). Degree Project in Technology, First cycle, 15 credits. KTH Royal Institute of Technology. Accessed on October 27, 2024.</a:t>
            </a:r>
            <a:endParaRPr lang="en-US" sz="1900" dirty="0"/>
          </a:p>
        </p:txBody>
      </p:sp>
      <p:sp>
        <p:nvSpPr>
          <p:cNvPr id="7" name="Text 5">
            <a:extLst>
              <a:ext uri="{FF2B5EF4-FFF2-40B4-BE49-F238E27FC236}">
                <a16:creationId xmlns:a16="http://schemas.microsoft.com/office/drawing/2014/main" id="{0B2E842B-4A7D-41FE-D8BE-946C6267FAEE}"/>
              </a:ext>
            </a:extLst>
          </p:cNvPr>
          <p:cNvSpPr/>
          <p:nvPr/>
        </p:nvSpPr>
        <p:spPr>
          <a:xfrm>
            <a:off x="864037" y="6003369"/>
            <a:ext cx="12902327" cy="790099"/>
          </a:xfrm>
          <a:prstGeom prst="rect">
            <a:avLst/>
          </a:prstGeom>
          <a:noFill/>
          <a:ln/>
        </p:spPr>
        <p:txBody>
          <a:bodyPr wrap="square" lIns="0" tIns="0" rIns="0" bIns="0" rtlCol="0" anchor="t"/>
          <a:lstStyle/>
          <a:p>
            <a:pPr marL="342900" indent="-342900" algn="l">
              <a:lnSpc>
                <a:spcPts val="3100"/>
              </a:lnSpc>
              <a:buSzPct val="100000"/>
              <a:buFont typeface="+mj-lt"/>
              <a:buAutoNum type="arabicPeriod" startAt="4"/>
            </a:pPr>
            <a:r>
              <a:rPr lang="en-US" sz="1900" u="sng" dirty="0">
                <a:solidFill>
                  <a:srgbClr val="3257B8"/>
                </a:solidFill>
                <a:latin typeface="Roboto" pitchFamily="34" charset="0"/>
                <a:ea typeface="Roboto" pitchFamily="34" charset="-122"/>
                <a:cs typeface="Roboto" pitchFamily="34" charset="-120"/>
                <a:hlinkClick r:id="rId5">
                  <a:extLst>
                    <a:ext uri="{A12FA001-AC4F-418D-AE19-62706E023703}">
                      <ahyp:hlinkClr xmlns:ahyp="http://schemas.microsoft.com/office/drawing/2018/hyperlinkcolor" val="tx"/>
                    </a:ext>
                  </a:extLst>
                </a:hlinkClick>
              </a:rPr>
              <a:t>Tidy des</a:t>
            </a:r>
            <a:r>
              <a:rPr lang="en-US" sz="1900" dirty="0">
                <a:solidFill>
                  <a:srgbClr val="15213F"/>
                </a:solidFill>
                <a:latin typeface="Roboto" pitchFamily="34" charset="0"/>
                <a:ea typeface="Roboto" pitchFamily="34" charset="-122"/>
                <a:cs typeface="Roboto" pitchFamily="34" charset="-120"/>
              </a:rPr>
              <a:t> (n.d.). Tidyverse. Accessed on October 26, 2024. Used for data cleaning and organization principles followed throughout the analysis.</a:t>
            </a:r>
            <a:endParaRPr lang="en-US" sz="1900" dirty="0"/>
          </a:p>
        </p:txBody>
      </p:sp>
    </p:spTree>
    <p:extLst>
      <p:ext uri="{BB962C8B-B14F-4D97-AF65-F5344CB8AC3E}">
        <p14:creationId xmlns:p14="http://schemas.microsoft.com/office/powerpoint/2010/main" val="61225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0BBDF90-8626-7410-542A-7105B154B1AA}"/>
              </a:ext>
            </a:extLst>
          </p:cNvPr>
          <p:cNvSpPr/>
          <p:nvPr/>
        </p:nvSpPr>
        <p:spPr>
          <a:xfrm>
            <a:off x="864036" y="3729038"/>
            <a:ext cx="12788463" cy="771525"/>
          </a:xfrm>
          <a:prstGeom prst="rect">
            <a:avLst/>
          </a:prstGeom>
          <a:noFill/>
          <a:ln/>
        </p:spPr>
        <p:txBody>
          <a:bodyPr wrap="none" lIns="0" tIns="0" rIns="0" bIns="0" rtlCol="0" anchor="t"/>
          <a:lstStyle/>
          <a:p>
            <a:pPr marL="0" indent="0" algn="ctr">
              <a:lnSpc>
                <a:spcPts val="6050"/>
              </a:lnSpc>
              <a:buNone/>
            </a:pPr>
            <a:r>
              <a:rPr lang="en-US" sz="4850" dirty="0">
                <a:solidFill>
                  <a:srgbClr val="3257B8"/>
                </a:solidFill>
                <a:latin typeface="Roboto Slab" pitchFamily="34" charset="0"/>
                <a:ea typeface="Roboto Slab" pitchFamily="34" charset="-122"/>
                <a:cs typeface="Roboto Slab" pitchFamily="34" charset="-120"/>
              </a:rPr>
              <a:t>Thank You!</a:t>
            </a:r>
            <a:endParaRPr lang="en-US" sz="4850" dirty="0"/>
          </a:p>
        </p:txBody>
      </p:sp>
    </p:spTree>
    <p:extLst>
      <p:ext uri="{BB962C8B-B14F-4D97-AF65-F5344CB8AC3E}">
        <p14:creationId xmlns:p14="http://schemas.microsoft.com/office/powerpoint/2010/main" val="957163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695</Words>
  <Application>Microsoft Office PowerPoint</Application>
  <PresentationFormat>Custom</PresentationFormat>
  <Paragraphs>65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Roboto Slab</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Sriram Kannepalli</dc:creator>
  <cp:lastModifiedBy>Sriram Kannepalli</cp:lastModifiedBy>
  <cp:revision>3</cp:revision>
  <dcterms:created xsi:type="dcterms:W3CDTF">2024-10-31T22:34:45Z</dcterms:created>
  <dcterms:modified xsi:type="dcterms:W3CDTF">2024-11-01T00:31:09Z</dcterms:modified>
</cp:coreProperties>
</file>