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6" r:id="rId11"/>
    <p:sldId id="267" r:id="rId12"/>
  </p:sldIdLst>
  <p:sldSz cx="9144000" cy="5143500" type="screen16x9"/>
  <p:notesSz cx="6858000" cy="9144000"/>
  <p:embeddedFontLst>
    <p:embeddedFont>
      <p:font typeface="IBM Plex Sans" panose="020B0503050203000203" pitchFamily="34" charset="0"/>
      <p:regular r:id="rId14"/>
      <p:bold r:id="rId15"/>
      <p:italic r:id="rId16"/>
      <p:boldItalic r:id="rId17"/>
    </p:embeddedFont>
    <p:embeddedFont>
      <p:font typeface="IBM Plex Sans Medium" panose="020B0603050203000203" pitchFamily="3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c6a1759d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c6a1759d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c6a1759d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c6a1759d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c6a1759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ec6a1759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c6a1759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c6a1759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c6a1759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c6a1759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c6a1759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c6a1759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c6a1759d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c6a1759d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ec6a1759d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c6a1759d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c6a1759d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c6a1759d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shivamb/netflix-shows" TargetMode="External"/><Relationship Id="rId7" Type="http://schemas.openxmlformats.org/officeDocument/2006/relationships/hyperlink" Target="https://dax.guide/"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hyperlink" Target="https://sdgs.un.org/goals" TargetMode="External"/><Relationship Id="rId5" Type="http://schemas.openxmlformats.org/officeDocument/2006/relationships/hyperlink" Target="https://learn.microsoft.com/en-us/training/powerplatform/power-bi" TargetMode="External"/><Relationship Id="rId4" Type="http://schemas.openxmlformats.org/officeDocument/2006/relationships/hyperlink" Target="https://support.microsoft.com/exce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shivamb/netflix-shows"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141"/>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46050" y="790300"/>
            <a:ext cx="7126300" cy="7824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sz="2000" dirty="0">
                <a:solidFill>
                  <a:schemeClr val="lt1"/>
                </a:solidFill>
                <a:latin typeface="IBM Plex Sans Medium"/>
                <a:ea typeface="IBM Plex Sans Medium"/>
                <a:cs typeface="IBM Plex Sans Medium"/>
                <a:sym typeface="IBM Plex Sans Medium"/>
              </a:rPr>
              <a:t>IBM SkillsBuild Decoding Data PBL Program 2025  </a:t>
            </a:r>
            <a:br>
              <a:rPr lang="en" sz="1800" dirty="0">
                <a:solidFill>
                  <a:schemeClr val="lt1"/>
                </a:solidFill>
                <a:latin typeface="IBM Plex Sans Medium"/>
                <a:ea typeface="IBM Plex Sans Medium"/>
                <a:cs typeface="IBM Plex Sans Medium"/>
                <a:sym typeface="IBM Plex Sans Medium"/>
              </a:rPr>
            </a:br>
            <a:r>
              <a:rPr lang="en" sz="2000" dirty="0">
                <a:solidFill>
                  <a:schemeClr val="lt1"/>
                </a:solidFill>
                <a:latin typeface="IBM Plex Sans Medium"/>
                <a:ea typeface="IBM Plex Sans Medium"/>
                <a:cs typeface="IBM Plex Sans Medium"/>
                <a:sym typeface="IBM Plex Sans Medium"/>
              </a:rPr>
              <a:t>Final Project Presentation</a:t>
            </a:r>
            <a:endParaRPr sz="2000" dirty="0">
              <a:solidFill>
                <a:schemeClr val="lt1"/>
              </a:solidFill>
              <a:latin typeface="IBM Plex Sans Medium"/>
              <a:ea typeface="IBM Plex Sans Medium"/>
              <a:cs typeface="IBM Plex Sans Medium"/>
              <a:sym typeface="IBM Plex Sans Medium"/>
            </a:endParaRPr>
          </a:p>
        </p:txBody>
      </p:sp>
      <p:sp>
        <p:nvSpPr>
          <p:cNvPr id="55" name="Google Shape;55;p13"/>
          <p:cNvSpPr/>
          <p:nvPr/>
        </p:nvSpPr>
        <p:spPr>
          <a:xfrm>
            <a:off x="0" y="2167350"/>
            <a:ext cx="9144000" cy="207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r>
              <a:rPr lang="en" sz="1600" dirty="0">
                <a:latin typeface="IBM Plex Sans" panose="020B0503050203000203" pitchFamily="34" charset="0"/>
                <a:ea typeface="IBM Plex Sans Medium"/>
                <a:cs typeface="IBM Plex Sans Medium"/>
                <a:sym typeface="IBM Plex Sans Medium"/>
              </a:rPr>
              <a:t>Project Name: </a:t>
            </a:r>
            <a:r>
              <a:rPr lang="en-US" b="1" dirty="0">
                <a:latin typeface="IBM Plex Sans" panose="020B0503050203000203" pitchFamily="34" charset="0"/>
              </a:rPr>
              <a:t>Netflix Viewing Trends</a:t>
            </a:r>
          </a:p>
          <a:p>
            <a:pPr marL="0" lvl="0" indent="0" rtl="0">
              <a:spcBef>
                <a:spcPts val="0"/>
              </a:spcBef>
              <a:spcAft>
                <a:spcPts val="0"/>
              </a:spcAft>
              <a:buNone/>
            </a:pPr>
            <a:r>
              <a:rPr lang="en" sz="1600" dirty="0">
                <a:latin typeface="IBM Plex Sans" panose="020B0503050203000203" pitchFamily="34" charset="0"/>
                <a:ea typeface="IBM Plex Sans Medium"/>
                <a:cs typeface="IBM Plex Sans Medium"/>
                <a:sym typeface="IBM Plex Sans Medium"/>
              </a:rPr>
              <a:t>Team Name: </a:t>
            </a:r>
            <a:r>
              <a:rPr lang="en" b="1" dirty="0">
                <a:latin typeface="IBM Plex Sans" panose="020B0503050203000203" pitchFamily="34" charset="0"/>
                <a:ea typeface="IBM Plex Sans Medium"/>
                <a:cs typeface="IBM Plex Sans Medium"/>
                <a:sym typeface="IBM Plex Sans Medium"/>
              </a:rPr>
              <a:t>Yodha</a:t>
            </a:r>
            <a:endParaRPr b="1" dirty="0">
              <a:latin typeface="IBM Plex Sans" panose="020B0503050203000203" pitchFamily="34" charset="0"/>
              <a:ea typeface="IBM Plex Sans Medium"/>
              <a:cs typeface="IBM Plex Sans Medium"/>
              <a:sym typeface="IBM Plex Sans Medium"/>
            </a:endParaRPr>
          </a:p>
          <a:p>
            <a:pPr lvl="0"/>
            <a:r>
              <a:rPr lang="en" sz="1600" dirty="0">
                <a:latin typeface="IBM Plex Sans" panose="020B0503050203000203" pitchFamily="34" charset="0"/>
                <a:ea typeface="IBM Plex Sans Medium"/>
                <a:cs typeface="IBM Plex Sans Medium"/>
                <a:sym typeface="IBM Plex Sans Medium"/>
              </a:rPr>
              <a:t>College Name: </a:t>
            </a:r>
            <a:r>
              <a:rPr lang="en-US" b="1" dirty="0">
                <a:latin typeface="IBM Plex Sans" panose="020B0503050203000203" pitchFamily="34" charset="0"/>
              </a:rPr>
              <a:t>University School of Information Communication and Technology Guru Gobind Singh        Indraprastha University</a:t>
            </a:r>
            <a:endParaRPr sz="1600" b="1" dirty="0">
              <a:latin typeface="IBM Plex Sans" panose="020B0503050203000203" pitchFamily="34" charset="0"/>
              <a:ea typeface="IBM Plex Sans Medium"/>
              <a:cs typeface="IBM Plex Sans Medium"/>
              <a:sym typeface="IBM Plex Sans Medium"/>
            </a:endParaRPr>
          </a:p>
        </p:txBody>
      </p:sp>
      <p:sp>
        <p:nvSpPr>
          <p:cNvPr id="56" name="Google Shape;56;p13"/>
          <p:cNvSpPr/>
          <p:nvPr/>
        </p:nvSpPr>
        <p:spPr>
          <a:xfrm flipV="1">
            <a:off x="318410" y="1270954"/>
            <a:ext cx="5812971" cy="45719"/>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0" y="4018825"/>
            <a:ext cx="9144000" cy="95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8" name="Google Shape;58;p13"/>
          <p:cNvPicPr preferRelativeResize="0"/>
          <p:nvPr/>
        </p:nvPicPr>
        <p:blipFill>
          <a:blip r:embed="rId3">
            <a:alphaModFix/>
          </a:blip>
          <a:stretch>
            <a:fillRect/>
          </a:stretch>
        </p:blipFill>
        <p:spPr>
          <a:xfrm>
            <a:off x="7282300" y="4288751"/>
            <a:ext cx="1711124" cy="584850"/>
          </a:xfrm>
          <a:prstGeom prst="rect">
            <a:avLst/>
          </a:prstGeom>
          <a:noFill/>
          <a:ln>
            <a:noFill/>
          </a:ln>
        </p:spPr>
      </p:pic>
      <p:sp>
        <p:nvSpPr>
          <p:cNvPr id="2" name="Google Shape;56;p13">
            <a:extLst>
              <a:ext uri="{FF2B5EF4-FFF2-40B4-BE49-F238E27FC236}">
                <a16:creationId xmlns:a16="http://schemas.microsoft.com/office/drawing/2014/main" id="{E7473275-B5CE-3FAC-7236-33B13E86CC51}"/>
              </a:ext>
            </a:extLst>
          </p:cNvPr>
          <p:cNvSpPr/>
          <p:nvPr/>
        </p:nvSpPr>
        <p:spPr>
          <a:xfrm flipV="1">
            <a:off x="334738" y="1727115"/>
            <a:ext cx="3077935" cy="45719"/>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23"/>
          <p:cNvSpPr txBox="1"/>
          <p:nvPr/>
        </p:nvSpPr>
        <p:spPr>
          <a:xfrm>
            <a:off x="208675" y="16900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Conclusion</a:t>
            </a:r>
            <a:endParaRPr sz="1800">
              <a:solidFill>
                <a:schemeClr val="dk1"/>
              </a:solidFill>
              <a:latin typeface="IBM Plex Sans Medium"/>
              <a:ea typeface="IBM Plex Sans Medium"/>
              <a:cs typeface="IBM Plex Sans Medium"/>
              <a:sym typeface="IBM Plex Sans Medium"/>
            </a:endParaRPr>
          </a:p>
        </p:txBody>
      </p:sp>
      <p:sp>
        <p:nvSpPr>
          <p:cNvPr id="126" name="Google Shape;126;p23"/>
          <p:cNvSpPr txBox="1"/>
          <p:nvPr/>
        </p:nvSpPr>
        <p:spPr>
          <a:xfrm>
            <a:off x="89806" y="756382"/>
            <a:ext cx="7894865" cy="4106636"/>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r>
              <a:rPr lang="en-US" b="1" u="sng" dirty="0">
                <a:solidFill>
                  <a:schemeClr val="dk1"/>
                </a:solidFill>
                <a:latin typeface="IBM Plex Sans" panose="020B0503050203000203" pitchFamily="34" charset="0"/>
              </a:rPr>
              <a:t>Future work</a:t>
            </a:r>
          </a:p>
          <a:p>
            <a:pPr marL="114300" lvl="0">
              <a:buClr>
                <a:schemeClr val="dk1"/>
              </a:buClr>
              <a:buSzPts val="1800"/>
            </a:pPr>
            <a:r>
              <a:rPr lang="en-US" dirty="0"/>
              <a:t>The current dashboard offers a strong foundation, with potential for deeper insights through future enhancements. Real-time data integration, sentiment analysis, and user demographics can enrich understanding. Genre co-occurrence and predictive analytics could further reveal trends and forecast popular content.</a:t>
            </a:r>
            <a:endParaRPr lang="en-US" b="1" u="sng" dirty="0">
              <a:solidFill>
                <a:schemeClr val="dk1"/>
              </a:solidFill>
              <a:latin typeface="IBM Plex Sans" panose="020B0503050203000203" pitchFamily="34" charset="0"/>
            </a:endParaRPr>
          </a:p>
        </p:txBody>
      </p:sp>
      <p:sp>
        <p:nvSpPr>
          <p:cNvPr id="127" name="Google Shape;127;p23"/>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Picture 3">
            <a:extLst>
              <a:ext uri="{FF2B5EF4-FFF2-40B4-BE49-F238E27FC236}">
                <a16:creationId xmlns:a16="http://schemas.microsoft.com/office/drawing/2014/main" id="{D25EE9C1-FAB2-B283-EFEC-F34D2D228B2D}"/>
              </a:ext>
            </a:extLst>
          </p:cNvPr>
          <p:cNvPicPr>
            <a:picLocks noChangeAspect="1"/>
          </p:cNvPicPr>
          <p:nvPr/>
        </p:nvPicPr>
        <p:blipFill>
          <a:blip r:embed="rId3"/>
          <a:stretch>
            <a:fillRect/>
          </a:stretch>
        </p:blipFill>
        <p:spPr>
          <a:xfrm>
            <a:off x="2261506" y="169000"/>
            <a:ext cx="6335487" cy="35375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4"/>
          <p:cNvSpPr txBox="1"/>
          <p:nvPr/>
        </p:nvSpPr>
        <p:spPr>
          <a:xfrm>
            <a:off x="135650" y="16902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    References</a:t>
            </a:r>
            <a:endParaRPr sz="1800" dirty="0">
              <a:solidFill>
                <a:schemeClr val="dk1"/>
              </a:solidFill>
              <a:latin typeface="IBM Plex Sans Medium"/>
              <a:ea typeface="IBM Plex Sans Medium"/>
              <a:cs typeface="IBM Plex Sans Medium"/>
              <a:sym typeface="IBM Plex Sans Medium"/>
            </a:endParaRPr>
          </a:p>
        </p:txBody>
      </p:sp>
      <p:sp>
        <p:nvSpPr>
          <p:cNvPr id="133" name="Google Shape;133;p24"/>
          <p:cNvSpPr txBox="1"/>
          <p:nvPr/>
        </p:nvSpPr>
        <p:spPr>
          <a:xfrm>
            <a:off x="253093" y="718457"/>
            <a:ext cx="7943850" cy="4256018"/>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Tools and Software Used</a:t>
            </a:r>
          </a:p>
          <a:p>
            <a:pPr marL="400050" lvl="0" indent="-285750" algn="l" rtl="0">
              <a:spcBef>
                <a:spcPts val="0"/>
              </a:spcBef>
              <a:spcAft>
                <a:spcPts val="0"/>
              </a:spcAft>
              <a:buClr>
                <a:schemeClr val="dk1"/>
              </a:buClr>
              <a:buSzPts val="1800"/>
              <a:buFont typeface="Wingdings" panose="05000000000000000000" pitchFamily="2" charset="2"/>
              <a:buChar char="Ø"/>
            </a:pPr>
            <a:r>
              <a:rPr lang="en" dirty="0">
                <a:solidFill>
                  <a:schemeClr val="dk1"/>
                </a:solidFill>
                <a:latin typeface="IBM Plex Sans" panose="020B0503050203000203" pitchFamily="34" charset="0"/>
              </a:rPr>
              <a:t>Microsoft Excel</a:t>
            </a:r>
          </a:p>
          <a:p>
            <a:pPr marL="400050" lvl="0" indent="-285750" algn="l" rtl="0">
              <a:spcBef>
                <a:spcPts val="0"/>
              </a:spcBef>
              <a:spcAft>
                <a:spcPts val="0"/>
              </a:spcAft>
              <a:buClr>
                <a:schemeClr val="dk1"/>
              </a:buClr>
              <a:buSzPts val="1800"/>
              <a:buFont typeface="Wingdings" panose="05000000000000000000" pitchFamily="2" charset="2"/>
              <a:buChar char="Ø"/>
            </a:pPr>
            <a:r>
              <a:rPr lang="en" dirty="0">
                <a:solidFill>
                  <a:schemeClr val="dk1"/>
                </a:solidFill>
                <a:latin typeface="IBM Plex Sans" panose="020B0503050203000203" pitchFamily="34" charset="0"/>
              </a:rPr>
              <a:t>Microsoft Power Bi</a:t>
            </a:r>
          </a:p>
          <a:p>
            <a:pPr marL="400050" lvl="0" indent="-285750" algn="l" rtl="0">
              <a:spcBef>
                <a:spcPts val="0"/>
              </a:spcBef>
              <a:spcAft>
                <a:spcPts val="0"/>
              </a:spcAft>
              <a:buClr>
                <a:schemeClr val="dk1"/>
              </a:buClr>
              <a:buSzPts val="1800"/>
              <a:buFont typeface="Wingdings" panose="05000000000000000000" pitchFamily="2" charset="2"/>
              <a:buChar char="Ø"/>
            </a:pPr>
            <a:r>
              <a:rPr lang="en" dirty="0">
                <a:solidFill>
                  <a:schemeClr val="dk1"/>
                </a:solidFill>
                <a:latin typeface="IBM Plex Sans" panose="020B0503050203000203" pitchFamily="34" charset="0"/>
              </a:rPr>
              <a:t>Kaggle</a:t>
            </a:r>
          </a:p>
          <a:p>
            <a:pPr marL="400050" lvl="0" indent="-285750" algn="l" rtl="0">
              <a:spcBef>
                <a:spcPts val="0"/>
              </a:spcBef>
              <a:spcAft>
                <a:spcPts val="0"/>
              </a:spcAft>
              <a:buClr>
                <a:schemeClr val="dk1"/>
              </a:buClr>
              <a:buSzPts val="1800"/>
              <a:buFont typeface="Wingdings" panose="05000000000000000000" pitchFamily="2" charset="2"/>
              <a:buChar char="Ø"/>
            </a:pPr>
            <a:r>
              <a:rPr lang="en" dirty="0">
                <a:solidFill>
                  <a:schemeClr val="dk1"/>
                </a:solidFill>
                <a:latin typeface="IBM Plex Sans" panose="020B0503050203000203" pitchFamily="34" charset="0"/>
              </a:rPr>
              <a:t>Power Bi DAX</a:t>
            </a:r>
          </a:p>
          <a:p>
            <a:pPr marL="400050" lvl="0" indent="-285750" algn="l" rtl="0">
              <a:spcBef>
                <a:spcPts val="0"/>
              </a:spcBef>
              <a:spcAft>
                <a:spcPts val="0"/>
              </a:spcAft>
              <a:buClr>
                <a:schemeClr val="dk1"/>
              </a:buClr>
              <a:buSzPts val="1800"/>
              <a:buFont typeface="Wingdings" panose="05000000000000000000" pitchFamily="2" charset="2"/>
              <a:buChar char="Ø"/>
            </a:pPr>
            <a:r>
              <a:rPr lang="en" dirty="0">
                <a:solidFill>
                  <a:schemeClr val="dk1"/>
                </a:solidFill>
                <a:latin typeface="IBM Plex Sans" panose="020B0503050203000203" pitchFamily="34" charset="0"/>
              </a:rPr>
              <a:t>Text Functions in Excel</a:t>
            </a:r>
            <a:endParaRPr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Additional References</a:t>
            </a: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Netflix Shows Dataset (Kaggle)</a:t>
            </a:r>
            <a:br>
              <a:rPr lang="en-US" altLang="en-US" dirty="0">
                <a:solidFill>
                  <a:schemeClr val="tx1"/>
                </a:solidFill>
                <a:latin typeface="IBM Plex Sans" panose="020B0503050203000203" pitchFamily="34" charset="0"/>
              </a:rPr>
            </a:br>
            <a:r>
              <a:rPr lang="en-US" altLang="en-US" dirty="0">
                <a:solidFill>
                  <a:schemeClr val="tx1"/>
                </a:solidFill>
                <a:latin typeface="IBM Plex Sans" panose="020B0503050203000203" pitchFamily="34" charset="0"/>
                <a:hlinkClick r:id="rId3"/>
              </a:rPr>
              <a:t>https://www.kaggle.com/datasets/shivamb/netflix-shows</a:t>
            </a:r>
            <a:endParaRPr lang="en-US" altLang="en-US" dirty="0">
              <a:solidFill>
                <a:schemeClr val="tx1"/>
              </a:solidFill>
              <a:latin typeface="IBM Plex Sans" panose="020B0503050203000203" pitchFamily="34" charset="0"/>
            </a:endParaRP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Microsoft Excel Documentation</a:t>
            </a:r>
            <a:br>
              <a:rPr lang="en-US" altLang="en-US" dirty="0">
                <a:solidFill>
                  <a:schemeClr val="tx1"/>
                </a:solidFill>
                <a:latin typeface="IBM Plex Sans" panose="020B0503050203000203" pitchFamily="34" charset="0"/>
              </a:rPr>
            </a:br>
            <a:r>
              <a:rPr lang="en-US" altLang="en-US" dirty="0">
                <a:solidFill>
                  <a:schemeClr val="tx1"/>
                </a:solidFill>
                <a:latin typeface="IBM Plex Sans" panose="020B0503050203000203" pitchFamily="34" charset="0"/>
                <a:hlinkClick r:id="rId4"/>
              </a:rPr>
              <a:t>https://support.microsoft.com/excel</a:t>
            </a:r>
            <a:endParaRPr lang="en-US" altLang="en-US" dirty="0">
              <a:solidFill>
                <a:schemeClr val="tx1"/>
              </a:solidFill>
              <a:latin typeface="IBM Plex Sans" panose="020B0503050203000203" pitchFamily="34" charset="0"/>
            </a:endParaRP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Power BI Learning Resources (Microsoft Learn)</a:t>
            </a:r>
            <a:br>
              <a:rPr lang="en-US" altLang="en-US" dirty="0">
                <a:solidFill>
                  <a:schemeClr val="tx1"/>
                </a:solidFill>
                <a:latin typeface="IBM Plex Sans" panose="020B0503050203000203" pitchFamily="34" charset="0"/>
              </a:rPr>
            </a:br>
            <a:r>
              <a:rPr lang="en-US" altLang="en-US" dirty="0">
                <a:solidFill>
                  <a:schemeClr val="tx1"/>
                </a:solidFill>
                <a:latin typeface="IBM Plex Sans" panose="020B0503050203000203" pitchFamily="34" charset="0"/>
                <a:hlinkClick r:id="rId5"/>
              </a:rPr>
              <a:t>https://learn.microsoft.com/en-us/training/powerplatform/power-bi</a:t>
            </a:r>
            <a:endParaRPr lang="en-US" altLang="en-US" dirty="0">
              <a:solidFill>
                <a:schemeClr val="tx1"/>
              </a:solidFill>
              <a:latin typeface="IBM Plex Sans" panose="020B0503050203000203" pitchFamily="34" charset="0"/>
            </a:endParaRP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UN Sustainable Development Goals (SDGs)</a:t>
            </a:r>
            <a:br>
              <a:rPr lang="en-US" altLang="en-US" dirty="0">
                <a:solidFill>
                  <a:schemeClr val="tx1"/>
                </a:solidFill>
                <a:latin typeface="IBM Plex Sans" panose="020B0503050203000203" pitchFamily="34" charset="0"/>
              </a:rPr>
            </a:br>
            <a:r>
              <a:rPr lang="en-US" altLang="en-US" dirty="0">
                <a:solidFill>
                  <a:schemeClr val="tx1"/>
                </a:solidFill>
                <a:latin typeface="IBM Plex Sans" panose="020B0503050203000203" pitchFamily="34" charset="0"/>
                <a:hlinkClick r:id="rId6"/>
              </a:rPr>
              <a:t>https://sdgs.un.org/goals</a:t>
            </a:r>
            <a:endParaRPr lang="en-US" altLang="en-US" dirty="0">
              <a:solidFill>
                <a:schemeClr val="tx1"/>
              </a:solidFill>
              <a:latin typeface="IBM Plex Sans" panose="020B0503050203000203" pitchFamily="34" charset="0"/>
            </a:endParaRP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DAX Guide for Power BI</a:t>
            </a:r>
            <a:br>
              <a:rPr lang="en-US" altLang="en-US" dirty="0">
                <a:solidFill>
                  <a:schemeClr val="tx1"/>
                </a:solidFill>
                <a:latin typeface="IBM Plex Sans" panose="020B0503050203000203" pitchFamily="34" charset="0"/>
              </a:rPr>
            </a:br>
            <a:r>
              <a:rPr lang="en-US" altLang="en-US" dirty="0">
                <a:solidFill>
                  <a:schemeClr val="tx1"/>
                </a:solidFill>
                <a:latin typeface="IBM Plex Sans" panose="020B0503050203000203" pitchFamily="34" charset="0"/>
                <a:hlinkClick r:id="rId7"/>
              </a:rPr>
              <a:t>https://dax.guide</a:t>
            </a:r>
            <a:endParaRPr lang="en-US" altLang="en-US" dirty="0">
              <a:solidFill>
                <a:schemeClr val="tx1"/>
              </a:solidFill>
              <a:latin typeface="IBM Plex Sans" panose="020B0503050203000203" pitchFamily="34" charset="0"/>
            </a:endParaRPr>
          </a:p>
          <a:p>
            <a:pPr marL="114300" lvl="0" algn="l" rtl="0">
              <a:spcBef>
                <a:spcPts val="0"/>
              </a:spcBef>
              <a:spcAft>
                <a:spcPts val="0"/>
              </a:spcAft>
              <a:buClr>
                <a:schemeClr val="dk1"/>
              </a:buClr>
              <a:buSzPts val="1800"/>
            </a:pPr>
            <a:endParaRPr lang="en"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b="1" u="sng" dirty="0">
              <a:solidFill>
                <a:schemeClr val="dk1"/>
              </a:solidFill>
              <a:latin typeface="IBM Plex Sans" panose="020B0503050203000203" pitchFamily="34" charset="0"/>
            </a:endParaRPr>
          </a:p>
        </p:txBody>
      </p:sp>
      <p:sp>
        <p:nvSpPr>
          <p:cNvPr id="134" name="Google Shape;134;p24"/>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187800" y="160835"/>
            <a:ext cx="8662286" cy="179042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1"/>
                </a:solidFill>
                <a:latin typeface="IBM Plex Sans Medium"/>
                <a:ea typeface="IBM Plex Sans Medium"/>
                <a:cs typeface="IBM Plex Sans Medium"/>
                <a:sym typeface="IBM Plex Sans Medium"/>
              </a:rPr>
              <a:t>Team Members</a:t>
            </a:r>
          </a:p>
          <a:p>
            <a:pPr marL="0" lvl="0" indent="0" algn="l" rtl="0">
              <a:spcBef>
                <a:spcPts val="0"/>
              </a:spcBef>
              <a:spcAft>
                <a:spcPts val="0"/>
              </a:spcAft>
              <a:buNone/>
            </a:pPr>
            <a:endParaRPr lang="en" sz="1800" dirty="0">
              <a:solidFill>
                <a:schemeClr val="dk1"/>
              </a:solidFill>
              <a:latin typeface="IBM Plex Sans Medium"/>
              <a:ea typeface="IBM Plex Sans Medium"/>
              <a:cs typeface="IBM Plex Sans Medium"/>
              <a:sym typeface="IBM Plex Sans Medium"/>
            </a:endParaRPr>
          </a:p>
          <a:p>
            <a:pPr marL="0" lvl="0" indent="0" algn="l" rtl="0">
              <a:spcBef>
                <a:spcPts val="0"/>
              </a:spcBef>
              <a:spcAft>
                <a:spcPts val="0"/>
              </a:spcAft>
              <a:buNone/>
            </a:pPr>
            <a:endParaRPr lang="en" sz="1800" dirty="0">
              <a:solidFill>
                <a:schemeClr val="dk1"/>
              </a:solidFill>
              <a:latin typeface="IBM Plex Sans Medium"/>
              <a:ea typeface="IBM Plex Sans Medium"/>
              <a:cs typeface="IBM Plex Sans Medium"/>
              <a:sym typeface="IBM Plex Sans Medium"/>
            </a:endParaRPr>
          </a:p>
          <a:p>
            <a:pPr marL="342900" lvl="0" indent="-342900" algn="l" rtl="0">
              <a:spcBef>
                <a:spcPts val="0"/>
              </a:spcBef>
              <a:spcAft>
                <a:spcPts val="0"/>
              </a:spcAft>
              <a:buAutoNum type="arabicPeriod"/>
            </a:pPr>
            <a:r>
              <a:rPr lang="en" sz="1800" dirty="0">
                <a:solidFill>
                  <a:schemeClr val="dk1"/>
                </a:solidFill>
                <a:latin typeface="IBM Plex Sans Medium"/>
                <a:ea typeface="IBM Plex Sans Medium"/>
                <a:cs typeface="IBM Plex Sans Medium"/>
                <a:sym typeface="IBM Plex Sans Medium"/>
              </a:rPr>
              <a:t>Skand Singh Chauhan (</a:t>
            </a:r>
            <a:r>
              <a:rPr lang="en" sz="1800" dirty="0">
                <a:solidFill>
                  <a:schemeClr val="tx1"/>
                </a:solidFill>
                <a:latin typeface="IBM Plex Sans Medium"/>
                <a:ea typeface="IBM Plex Sans Medium"/>
                <a:cs typeface="IBM Plex Sans Medium"/>
                <a:sym typeface="IBM Plex Sans Medium"/>
              </a:rPr>
              <a:t>singhskand1109@gmail.com</a:t>
            </a:r>
            <a:r>
              <a:rPr lang="en" sz="1800" dirty="0">
                <a:solidFill>
                  <a:schemeClr val="dk1"/>
                </a:solidFill>
                <a:latin typeface="IBM Plex Sans Medium"/>
                <a:ea typeface="IBM Plex Sans Medium"/>
                <a:cs typeface="IBM Plex Sans Medium"/>
                <a:sym typeface="IBM Plex Sans Medium"/>
              </a:rPr>
              <a:t>)</a:t>
            </a:r>
          </a:p>
          <a:p>
            <a:pPr marL="342900" lvl="0" indent="-342900">
              <a:buAutoNum type="arabicPeriod"/>
            </a:pPr>
            <a:r>
              <a:rPr lang="en" sz="1800" dirty="0">
                <a:solidFill>
                  <a:schemeClr val="dk1"/>
                </a:solidFill>
                <a:latin typeface="IBM Plex Sans Medium"/>
                <a:ea typeface="IBM Plex Sans Medium"/>
                <a:cs typeface="IBM Plex Sans Medium"/>
                <a:sym typeface="IBM Plex Sans Medium"/>
              </a:rPr>
              <a:t>Suraj Singh Bisht (sjsinghbisht@gmail.com)</a:t>
            </a:r>
            <a:endParaRPr sz="1800" dirty="0">
              <a:solidFill>
                <a:schemeClr val="dk1"/>
              </a:solidFill>
              <a:latin typeface="IBM Plex Sans Medium"/>
              <a:ea typeface="IBM Plex Sans Medium"/>
              <a:cs typeface="IBM Plex Sans Medium"/>
              <a:sym typeface="IBM Plex Sans Medium"/>
            </a:endParaRPr>
          </a:p>
        </p:txBody>
      </p:sp>
      <p:sp>
        <p:nvSpPr>
          <p:cNvPr id="64" name="Google Shape;64;p14"/>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5"/>
          <p:cNvSpPr txBox="1"/>
          <p:nvPr/>
        </p:nvSpPr>
        <p:spPr>
          <a:xfrm>
            <a:off x="122464" y="158575"/>
            <a:ext cx="1682386"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Introduction</a:t>
            </a:r>
            <a:endParaRPr sz="1800" dirty="0">
              <a:solidFill>
                <a:schemeClr val="dk1"/>
              </a:solidFill>
              <a:latin typeface="IBM Plex Sans Medium"/>
              <a:ea typeface="IBM Plex Sans Medium"/>
              <a:cs typeface="IBM Plex Sans Medium"/>
              <a:sym typeface="IBM Plex Sans Medium"/>
            </a:endParaRPr>
          </a:p>
        </p:txBody>
      </p:sp>
      <p:sp>
        <p:nvSpPr>
          <p:cNvPr id="70" name="Google Shape;70;p15"/>
          <p:cNvSpPr txBox="1"/>
          <p:nvPr/>
        </p:nvSpPr>
        <p:spPr>
          <a:xfrm>
            <a:off x="65313" y="783771"/>
            <a:ext cx="7707087" cy="4000500"/>
          </a:xfrm>
          <a:prstGeom prst="rect">
            <a:avLst/>
          </a:prstGeom>
          <a:noFill/>
          <a:ln>
            <a:noFill/>
          </a:ln>
        </p:spPr>
        <p:txBody>
          <a:bodyPr spcFirstLastPara="1" wrap="square" lIns="91425" tIns="91425" rIns="91425" bIns="91425" anchor="t" anchorCtr="0">
            <a:noAutofit/>
          </a:bodyPr>
          <a:lstStyle/>
          <a:p>
            <a:r>
              <a:rPr lang="en-US" b="1" u="sng" dirty="0"/>
              <a:t>Overview</a:t>
            </a:r>
            <a:endParaRPr lang="en-US" b="1" u="sng" dirty="0">
              <a:latin typeface="IBM Plex Sans" panose="020B0503050203000203" pitchFamily="34" charset="0"/>
            </a:endParaRPr>
          </a:p>
          <a:p>
            <a:r>
              <a:rPr lang="en-US" dirty="0">
                <a:latin typeface="IBM Plex Sans" panose="020B0503050203000203" pitchFamily="34" charset="0"/>
              </a:rPr>
              <a:t>This project analyzes the viewing trends of Netflix content using a dataset from Kaggle. It focuses on understanding the distribution and popularity of different types of content (Movies and TV Shows), release patterns, ratings, countries of origin, and genres.</a:t>
            </a:r>
          </a:p>
          <a:p>
            <a:r>
              <a:rPr lang="en-US" dirty="0">
                <a:latin typeface="IBM Plex Sans" panose="020B0503050203000203" pitchFamily="34" charset="0"/>
              </a:rPr>
              <a:t>The data is visually presented in an interactive </a:t>
            </a:r>
            <a:r>
              <a:rPr lang="en-US" b="1" dirty="0">
                <a:latin typeface="IBM Plex Sans" panose="020B0503050203000203" pitchFamily="34" charset="0"/>
              </a:rPr>
              <a:t>Power BI dashboard</a:t>
            </a:r>
            <a:r>
              <a:rPr lang="en-US" dirty="0">
                <a:latin typeface="IBM Plex Sans" panose="020B0503050203000203" pitchFamily="34" charset="0"/>
              </a:rPr>
              <a:t>, allowing users to explore insights through dynamic filtering options such as </a:t>
            </a:r>
            <a:r>
              <a:rPr lang="en-US" b="1" dirty="0">
                <a:latin typeface="IBM Plex Sans" panose="020B0503050203000203" pitchFamily="34" charset="0"/>
              </a:rPr>
              <a:t>Release Year</a:t>
            </a:r>
            <a:r>
              <a:rPr lang="en-US" dirty="0">
                <a:latin typeface="IBM Plex Sans" panose="020B0503050203000203" pitchFamily="34" charset="0"/>
              </a:rPr>
              <a:t>, </a:t>
            </a:r>
            <a:r>
              <a:rPr lang="en-US" b="1" dirty="0">
                <a:latin typeface="IBM Plex Sans" panose="020B0503050203000203" pitchFamily="34" charset="0"/>
              </a:rPr>
              <a:t>Country</a:t>
            </a:r>
            <a:r>
              <a:rPr lang="en-US" dirty="0">
                <a:latin typeface="IBM Plex Sans" panose="020B0503050203000203" pitchFamily="34" charset="0"/>
              </a:rPr>
              <a:t>, </a:t>
            </a:r>
            <a:r>
              <a:rPr lang="en-US" b="1" dirty="0">
                <a:latin typeface="IBM Plex Sans" panose="020B0503050203000203" pitchFamily="34" charset="0"/>
              </a:rPr>
              <a:t>Genre</a:t>
            </a:r>
            <a:r>
              <a:rPr lang="en-US" dirty="0">
                <a:latin typeface="IBM Plex Sans" panose="020B0503050203000203" pitchFamily="34" charset="0"/>
              </a:rPr>
              <a:t>, and </a:t>
            </a:r>
            <a:r>
              <a:rPr lang="en-US" b="1" dirty="0">
                <a:latin typeface="IBM Plex Sans" panose="020B0503050203000203" pitchFamily="34" charset="0"/>
              </a:rPr>
              <a:t>Type</a:t>
            </a:r>
            <a:r>
              <a:rPr lang="en-US" dirty="0">
                <a:latin typeface="IBM Plex Sans" panose="020B0503050203000203" pitchFamily="34" charset="0"/>
              </a:rPr>
              <a:t>.</a:t>
            </a:r>
          </a:p>
          <a:p>
            <a:endParaRPr lang="en-US" dirty="0">
              <a:latin typeface="IBM Plex Sans" panose="020B0503050203000203" pitchFamily="34" charset="0"/>
            </a:endParaRPr>
          </a:p>
          <a:p>
            <a:r>
              <a:rPr lang="en-US" b="1" u="sng" dirty="0">
                <a:latin typeface="IBM Plex Sans" panose="020B0503050203000203" pitchFamily="34" charset="0"/>
              </a:rPr>
              <a:t>Objective</a:t>
            </a:r>
          </a:p>
          <a:p>
            <a:r>
              <a:rPr lang="en-US" dirty="0">
                <a:latin typeface="IBM Plex Sans" panose="020B0503050203000203" pitchFamily="34" charset="0"/>
              </a:rPr>
              <a:t>The main objective is to:</a:t>
            </a:r>
          </a:p>
          <a:p>
            <a:pPr marL="285750" indent="-285750">
              <a:buFont typeface="Arial" panose="020B0604020202020204" pitchFamily="34" charset="0"/>
              <a:buChar char="•"/>
            </a:pPr>
            <a:r>
              <a:rPr lang="en-US" b="1" dirty="0">
                <a:latin typeface="IBM Plex Sans" panose="020B0503050203000203" pitchFamily="34" charset="0"/>
              </a:rPr>
              <a:t>Identify trends</a:t>
            </a:r>
            <a:r>
              <a:rPr lang="en-US" dirty="0">
                <a:latin typeface="IBM Plex Sans" panose="020B0503050203000203" pitchFamily="34" charset="0"/>
              </a:rPr>
              <a:t> in Netflix content releases over the years.</a:t>
            </a:r>
          </a:p>
          <a:p>
            <a:pPr marL="285750" indent="-285750">
              <a:buFont typeface="Arial" panose="020B0604020202020204" pitchFamily="34" charset="0"/>
              <a:buChar char="•"/>
            </a:pPr>
            <a:r>
              <a:rPr lang="en-US" b="1" dirty="0">
                <a:latin typeface="IBM Plex Sans" panose="020B0503050203000203" pitchFamily="34" charset="0"/>
              </a:rPr>
              <a:t>Analyze genre and content type distribution</a:t>
            </a:r>
            <a:r>
              <a:rPr lang="en-US" dirty="0">
                <a:latin typeface="IBM Plex Sans" panose="020B0503050203000203" pitchFamily="34" charset="0"/>
              </a:rPr>
              <a:t> (Movie vs. TV Show).</a:t>
            </a:r>
          </a:p>
          <a:p>
            <a:pPr marL="285750" indent="-285750">
              <a:buFont typeface="Arial" panose="020B0604020202020204" pitchFamily="34" charset="0"/>
              <a:buChar char="•"/>
            </a:pPr>
            <a:r>
              <a:rPr lang="en-US" b="1" dirty="0">
                <a:latin typeface="IBM Plex Sans" panose="020B0503050203000203" pitchFamily="34" charset="0"/>
              </a:rPr>
              <a:t>Determine country-wise contribution</a:t>
            </a:r>
            <a:r>
              <a:rPr lang="en-US" dirty="0">
                <a:latin typeface="IBM Plex Sans" panose="020B0503050203000203" pitchFamily="34" charset="0"/>
              </a:rPr>
              <a:t> to Netflix’s content library.</a:t>
            </a:r>
          </a:p>
          <a:p>
            <a:pPr marL="285750" indent="-285750">
              <a:buFont typeface="Arial" panose="020B0604020202020204" pitchFamily="34" charset="0"/>
              <a:buChar char="•"/>
            </a:pPr>
            <a:r>
              <a:rPr lang="en-US" b="1" dirty="0">
                <a:latin typeface="IBM Plex Sans" panose="020B0503050203000203" pitchFamily="34" charset="0"/>
              </a:rPr>
              <a:t>Understand content ratings</a:t>
            </a:r>
            <a:r>
              <a:rPr lang="en-US" dirty="0">
                <a:latin typeface="IBM Plex Sans" panose="020B0503050203000203" pitchFamily="34" charset="0"/>
              </a:rPr>
              <a:t> and their frequency.</a:t>
            </a:r>
          </a:p>
          <a:p>
            <a:pPr marL="285750" indent="-285750">
              <a:buFont typeface="Arial" panose="020B0604020202020204" pitchFamily="34" charset="0"/>
              <a:buChar char="•"/>
            </a:pPr>
            <a:r>
              <a:rPr lang="en-US" b="1" dirty="0">
                <a:latin typeface="IBM Plex Sans" panose="020B0503050203000203" pitchFamily="34" charset="0"/>
              </a:rPr>
              <a:t>Enable interactive exploration</a:t>
            </a:r>
            <a:r>
              <a:rPr lang="en-US" dirty="0">
                <a:latin typeface="IBM Plex Sans" panose="020B0503050203000203" pitchFamily="34" charset="0"/>
              </a:rPr>
              <a:t> through slicers and filters to help users drill down by year, genre, type, or country.</a:t>
            </a:r>
          </a:p>
          <a:p>
            <a:pPr marL="114300" lvl="0" algn="l" rtl="0">
              <a:spcBef>
                <a:spcPts val="0"/>
              </a:spcBef>
              <a:spcAft>
                <a:spcPts val="0"/>
              </a:spcAft>
              <a:buClr>
                <a:schemeClr val="dk1"/>
              </a:buClr>
              <a:buSzPts val="1800"/>
            </a:pPr>
            <a:endParaRPr sz="1800" dirty="0">
              <a:solidFill>
                <a:schemeClr val="dk1"/>
              </a:solidFill>
            </a:endParaRPr>
          </a:p>
        </p:txBody>
      </p:sp>
      <p:sp>
        <p:nvSpPr>
          <p:cNvPr id="71" name="Google Shape;71;p15"/>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p:nvPr/>
        </p:nvSpPr>
        <p:spPr>
          <a:xfrm>
            <a:off x="208675" y="16900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Problem Identification</a:t>
            </a:r>
            <a:endParaRPr sz="1800">
              <a:solidFill>
                <a:schemeClr val="dk1"/>
              </a:solidFill>
              <a:latin typeface="IBM Plex Sans Medium"/>
              <a:ea typeface="IBM Plex Sans Medium"/>
              <a:cs typeface="IBM Plex Sans Medium"/>
              <a:sym typeface="IBM Plex Sans Medium"/>
            </a:endParaRPr>
          </a:p>
        </p:txBody>
      </p:sp>
      <p:sp>
        <p:nvSpPr>
          <p:cNvPr id="77" name="Google Shape;77;p16"/>
          <p:cNvSpPr txBox="1"/>
          <p:nvPr/>
        </p:nvSpPr>
        <p:spPr>
          <a:xfrm>
            <a:off x="208675" y="642700"/>
            <a:ext cx="7441261" cy="4084421"/>
          </a:xfrm>
          <a:prstGeom prst="rect">
            <a:avLst/>
          </a:prstGeom>
          <a:noFill/>
          <a:ln>
            <a:noFill/>
          </a:ln>
        </p:spPr>
        <p:txBody>
          <a:bodyPr spcFirstLastPara="1" wrap="square" lIns="91425" tIns="91425" rIns="91425" bIns="91425" anchor="t" anchorCtr="0">
            <a:noAutofit/>
          </a:bodyPr>
          <a:lstStyle/>
          <a:p>
            <a:r>
              <a:rPr lang="en-US" dirty="0">
                <a:latin typeface="IBM Plex Sans "/>
              </a:rPr>
              <a:t>With the explosive growth of streaming platforms like Netflix, understanding what kind of content resonates with viewers has become essential. However, with a vast and constantly evolving content library, it becomes difficult to identify:</a:t>
            </a:r>
          </a:p>
          <a:p>
            <a:pPr marL="285750" indent="-285750">
              <a:buFont typeface="Wingdings" panose="05000000000000000000" pitchFamily="2" charset="2"/>
              <a:buChar char="Ø"/>
            </a:pPr>
            <a:r>
              <a:rPr lang="en-US" dirty="0">
                <a:latin typeface="IBM Plex Sans "/>
              </a:rPr>
              <a:t>Which </a:t>
            </a:r>
            <a:r>
              <a:rPr lang="en-US" b="1" dirty="0">
                <a:latin typeface="IBM Plex Sans "/>
              </a:rPr>
              <a:t>genres</a:t>
            </a:r>
            <a:r>
              <a:rPr lang="en-US" dirty="0">
                <a:latin typeface="IBM Plex Sans "/>
              </a:rPr>
              <a:t> and </a:t>
            </a:r>
            <a:r>
              <a:rPr lang="en-US" b="1" dirty="0">
                <a:latin typeface="IBM Plex Sans "/>
              </a:rPr>
              <a:t>types of content (Movies vs. TV Shows)</a:t>
            </a:r>
            <a:r>
              <a:rPr lang="en-US" dirty="0">
                <a:latin typeface="IBM Plex Sans "/>
              </a:rPr>
              <a:t> are most popular?</a:t>
            </a:r>
          </a:p>
          <a:p>
            <a:pPr marL="285750" indent="-285750">
              <a:buFont typeface="Wingdings" panose="05000000000000000000" pitchFamily="2" charset="2"/>
              <a:buChar char="Ø"/>
            </a:pPr>
            <a:r>
              <a:rPr lang="en-US" dirty="0">
                <a:latin typeface="IBM Plex Sans "/>
              </a:rPr>
              <a:t>What are the </a:t>
            </a:r>
            <a:r>
              <a:rPr lang="en-US" b="1" dirty="0">
                <a:latin typeface="IBM Plex Sans "/>
              </a:rPr>
              <a:t>release trends</a:t>
            </a:r>
            <a:r>
              <a:rPr lang="en-US" dirty="0">
                <a:latin typeface="IBM Plex Sans "/>
              </a:rPr>
              <a:t> over the years?</a:t>
            </a:r>
          </a:p>
          <a:p>
            <a:pPr marL="285750" indent="-285750">
              <a:buFont typeface="Wingdings" panose="05000000000000000000" pitchFamily="2" charset="2"/>
              <a:buChar char="Ø"/>
            </a:pPr>
            <a:r>
              <a:rPr lang="en-US" dirty="0">
                <a:latin typeface="IBM Plex Sans "/>
              </a:rPr>
              <a:t>How does </a:t>
            </a:r>
            <a:r>
              <a:rPr lang="en-US" b="1" dirty="0">
                <a:latin typeface="IBM Plex Sans "/>
              </a:rPr>
              <a:t>content distribution vary by country</a:t>
            </a:r>
            <a:r>
              <a:rPr lang="en-US" dirty="0">
                <a:latin typeface="IBM Plex Sans "/>
              </a:rPr>
              <a:t> and rating?</a:t>
            </a:r>
          </a:p>
          <a:p>
            <a:endParaRPr lang="en-US" dirty="0">
              <a:latin typeface="IBM Plex Sans "/>
            </a:endParaRPr>
          </a:p>
          <a:p>
            <a:r>
              <a:rPr lang="en-US" b="1" u="sng" dirty="0">
                <a:latin typeface="IBM Plex Sans "/>
              </a:rPr>
              <a:t>Significance of the Problem</a:t>
            </a:r>
          </a:p>
          <a:p>
            <a:pPr marL="342900" indent="-342900">
              <a:buFont typeface="Wingdings" panose="05000000000000000000" pitchFamily="2" charset="2"/>
              <a:buChar char="Ø"/>
            </a:pPr>
            <a:r>
              <a:rPr lang="en-US" dirty="0">
                <a:latin typeface="IBM Plex Sans "/>
              </a:rPr>
              <a:t>Content Strategy Optimization</a:t>
            </a:r>
          </a:p>
          <a:p>
            <a:pPr marL="342900" indent="-342900">
              <a:buFont typeface="Wingdings" panose="05000000000000000000" pitchFamily="2" charset="2"/>
              <a:buChar char="Ø"/>
            </a:pPr>
            <a:r>
              <a:rPr lang="en-US" dirty="0">
                <a:latin typeface="IBM Plex Sans "/>
              </a:rPr>
              <a:t>Market Insights</a:t>
            </a:r>
          </a:p>
          <a:p>
            <a:pPr marL="342900" indent="-342900">
              <a:buFont typeface="Wingdings" panose="05000000000000000000" pitchFamily="2" charset="2"/>
              <a:buChar char="Ø"/>
            </a:pPr>
            <a:r>
              <a:rPr lang="en-US" dirty="0">
                <a:latin typeface="IBM Plex Sans "/>
              </a:rPr>
              <a:t>Support for Emerging Creators and Regions</a:t>
            </a:r>
          </a:p>
          <a:p>
            <a:pPr marL="342900" indent="-342900">
              <a:buFont typeface="Wingdings" panose="05000000000000000000" pitchFamily="2" charset="2"/>
              <a:buChar char="Ø"/>
            </a:pPr>
            <a:r>
              <a:rPr lang="en-US" dirty="0">
                <a:latin typeface="IBM Plex Sans "/>
              </a:rPr>
              <a:t>Trend Forecasting</a:t>
            </a:r>
          </a:p>
          <a:p>
            <a:endParaRPr lang="en-US" dirty="0">
              <a:latin typeface="IBM Plex Sans "/>
            </a:endParaRPr>
          </a:p>
          <a:p>
            <a:r>
              <a:rPr lang="en-US" b="1" u="sng" dirty="0">
                <a:latin typeface="IBM Plex Sans "/>
              </a:rPr>
              <a:t>Relevant Sustainable Development Goals (SDGs)</a:t>
            </a:r>
          </a:p>
          <a:p>
            <a:pPr marL="285750" indent="-285750">
              <a:buFont typeface="Wingdings" panose="05000000000000000000" pitchFamily="2" charset="2"/>
              <a:buChar char="Ø"/>
            </a:pPr>
            <a:r>
              <a:rPr lang="en-US" dirty="0">
                <a:latin typeface="IBM Plex Sans "/>
              </a:rPr>
              <a:t>SDG 9 – Industry, Innovation, and Infrastructure</a:t>
            </a:r>
          </a:p>
          <a:p>
            <a:pPr marL="285750" indent="-285750">
              <a:buFont typeface="Wingdings" panose="05000000000000000000" pitchFamily="2" charset="2"/>
              <a:buChar char="Ø"/>
            </a:pPr>
            <a:r>
              <a:rPr lang="en-US" dirty="0">
                <a:latin typeface="IBM Plex Sans "/>
              </a:rPr>
              <a:t>SDG 10 – Reduced Inequalities</a:t>
            </a:r>
          </a:p>
          <a:p>
            <a:pPr marL="285750" indent="-285750">
              <a:buFont typeface="Wingdings" panose="05000000000000000000" pitchFamily="2" charset="2"/>
              <a:buChar char="Ø"/>
            </a:pPr>
            <a:r>
              <a:rPr lang="en-US" dirty="0">
                <a:latin typeface="IBM Plex Sans "/>
              </a:rPr>
              <a:t>SDG 12 – Responsible Consumption and Production</a:t>
            </a:r>
          </a:p>
          <a:p>
            <a:pPr marL="285750" indent="-285750">
              <a:buFont typeface="Wingdings" panose="05000000000000000000" pitchFamily="2" charset="2"/>
              <a:buChar char="Ø"/>
            </a:pPr>
            <a:r>
              <a:rPr lang="en-US" dirty="0">
                <a:latin typeface="IBM Plex Sans "/>
              </a:rPr>
              <a:t>SDG 17 – Partnerships for the Goals</a:t>
            </a:r>
          </a:p>
          <a:p>
            <a:pPr marL="114300" lvl="0" algn="l" rtl="0">
              <a:spcBef>
                <a:spcPts val="0"/>
              </a:spcBef>
              <a:spcAft>
                <a:spcPts val="0"/>
              </a:spcAft>
              <a:buClr>
                <a:schemeClr val="dk1"/>
              </a:buClr>
              <a:buSzPts val="1800"/>
            </a:pPr>
            <a:endParaRPr sz="1800" dirty="0">
              <a:solidFill>
                <a:schemeClr val="dk1"/>
              </a:solidFill>
            </a:endParaRPr>
          </a:p>
        </p:txBody>
      </p:sp>
      <p:sp>
        <p:nvSpPr>
          <p:cNvPr id="78" name="Google Shape;78;p16"/>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93925" y="14815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  Data Collection</a:t>
            </a:r>
            <a:endParaRPr sz="1800" dirty="0">
              <a:solidFill>
                <a:schemeClr val="dk1"/>
              </a:solidFill>
              <a:latin typeface="IBM Plex Sans Medium"/>
              <a:ea typeface="IBM Plex Sans Medium"/>
              <a:cs typeface="IBM Plex Sans Medium"/>
              <a:sym typeface="IBM Plex Sans Medium"/>
            </a:endParaRPr>
          </a:p>
        </p:txBody>
      </p:sp>
      <p:sp>
        <p:nvSpPr>
          <p:cNvPr id="84" name="Google Shape;84;p17"/>
          <p:cNvSpPr txBox="1"/>
          <p:nvPr/>
        </p:nvSpPr>
        <p:spPr>
          <a:xfrm>
            <a:off x="93925" y="621850"/>
            <a:ext cx="8160168" cy="4195079"/>
          </a:xfrm>
          <a:prstGeom prst="rect">
            <a:avLst/>
          </a:prstGeom>
          <a:noFill/>
          <a:ln>
            <a:noFill/>
          </a:ln>
        </p:spPr>
        <p:txBody>
          <a:bodyPr spcFirstLastPara="1" wrap="square" lIns="91425" tIns="91425" rIns="91425" bIns="91425" anchor="t" anchorCtr="0">
            <a:noAutofit/>
          </a:bodyPr>
          <a:lstStyle/>
          <a:p>
            <a:pPr marL="114300" lvl="0">
              <a:buClr>
                <a:schemeClr val="dk1"/>
              </a:buClr>
              <a:buSzPts val="1800"/>
            </a:pPr>
            <a:r>
              <a:rPr lang="en" b="1" u="sng" dirty="0">
                <a:solidFill>
                  <a:schemeClr val="dk1"/>
                </a:solidFill>
                <a:latin typeface="IBM Plex Sans "/>
              </a:rPr>
              <a:t>Sources of Data</a:t>
            </a:r>
            <a:r>
              <a:rPr lang="en" b="1" dirty="0">
                <a:solidFill>
                  <a:schemeClr val="dk1"/>
                </a:solidFill>
                <a:latin typeface="IBM Plex Sans "/>
              </a:rPr>
              <a:t>:- </a:t>
            </a:r>
            <a:r>
              <a:rPr lang="en-US" dirty="0">
                <a:latin typeface="IBM Plex Sans "/>
                <a:hlinkClick r:id="rId3"/>
              </a:rPr>
              <a:t>https://www.kaggle.com/datasets/shivamb/netflix-shows</a:t>
            </a:r>
            <a:br>
              <a:rPr lang="en-US" dirty="0">
                <a:latin typeface="IBM Plex Sans "/>
              </a:rPr>
            </a:br>
            <a:endParaRPr lang="en-US" dirty="0">
              <a:latin typeface="IBM Plex Sans "/>
            </a:endParaRPr>
          </a:p>
          <a:p>
            <a:pPr marL="114300" lvl="0">
              <a:buClr>
                <a:schemeClr val="dk1"/>
              </a:buClr>
              <a:buSzPts val="1800"/>
            </a:pPr>
            <a:r>
              <a:rPr lang="en" b="1" u="sng" dirty="0">
                <a:solidFill>
                  <a:schemeClr val="dk1"/>
                </a:solidFill>
                <a:latin typeface="IBM Plex Sans "/>
              </a:rPr>
              <a:t>Data Description</a:t>
            </a:r>
          </a:p>
          <a:p>
            <a:pPr marL="114300">
              <a:buClr>
                <a:schemeClr val="dk1"/>
              </a:buClr>
              <a:buSzPts val="1800"/>
            </a:pPr>
            <a:r>
              <a:rPr lang="en-US" altLang="en-US" dirty="0">
                <a:solidFill>
                  <a:schemeClr val="tx1"/>
                </a:solidFill>
                <a:latin typeface="Arial" panose="020B0604020202020204" pitchFamily="34" charset="0"/>
              </a:rPr>
              <a:t>The Netflix dataset provides metadata for Movies and TV Shows, including key details like title, director, cast, country of production, date added to Netflix, release year, rating, duration, genres, and a brief description. Each title is uniquely identified by a show ID and categorized by type (Movie or TV Show). After preprocessing, essential columns such as Genre, Release Year, Country, and Type were cleaned and formatted to enhance visualization and analysis in Power BI.</a:t>
            </a:r>
          </a:p>
          <a:p>
            <a:pPr marL="114300" lvl="0">
              <a:buClr>
                <a:schemeClr val="dk1"/>
              </a:buClr>
              <a:buSzPts val="1800"/>
            </a:pPr>
            <a:endParaRPr lang="en" dirty="0">
              <a:solidFill>
                <a:schemeClr val="dk1"/>
              </a:solidFill>
              <a:latin typeface="IBM Plex Sans "/>
            </a:endParaRPr>
          </a:p>
          <a:p>
            <a:pPr marL="114300" lvl="0">
              <a:buClr>
                <a:schemeClr val="dk1"/>
              </a:buClr>
              <a:buSzPts val="1800"/>
            </a:pPr>
            <a:r>
              <a:rPr lang="en" b="1" u="sng" dirty="0">
                <a:solidFill>
                  <a:schemeClr val="dk1"/>
                </a:solidFill>
                <a:latin typeface="IBM Plex Sans "/>
              </a:rPr>
              <a:t>Data Collection Methods  </a:t>
            </a:r>
          </a:p>
          <a:p>
            <a:pPr marL="114300" lvl="0">
              <a:buClr>
                <a:schemeClr val="dk1"/>
              </a:buClr>
              <a:buSzPts val="1800"/>
            </a:pPr>
            <a:r>
              <a:rPr lang="en-US" dirty="0"/>
              <a:t>The dataset was likely compiled using </a:t>
            </a:r>
            <a:r>
              <a:rPr lang="en-US" b="1" dirty="0"/>
              <a:t>web scraping techniques</a:t>
            </a:r>
            <a:r>
              <a:rPr lang="en-US" dirty="0"/>
              <a:t> from Netflix's official site or via </a:t>
            </a:r>
            <a:r>
              <a:rPr lang="en-US" b="1" dirty="0"/>
              <a:t>public API access</a:t>
            </a:r>
            <a:r>
              <a:rPr lang="en-US" dirty="0"/>
              <a:t>. The data provider on Kaggle has made it available as a CSV file for analytical use. The project team </a:t>
            </a:r>
            <a:r>
              <a:rPr lang="en-US" b="1" dirty="0"/>
              <a:t>downloaded the dataset from Kaggle</a:t>
            </a:r>
            <a:r>
              <a:rPr lang="en-US" dirty="0"/>
              <a:t>, verified its structure, and performed cleaning steps</a:t>
            </a:r>
            <a:endParaRPr lang="en" dirty="0">
              <a:solidFill>
                <a:schemeClr val="dk1"/>
              </a:solidFill>
              <a:latin typeface="IBM Plex Sans "/>
            </a:endParaRPr>
          </a:p>
          <a:p>
            <a:pPr marL="114300" lvl="0">
              <a:buClr>
                <a:schemeClr val="dk1"/>
              </a:buClr>
              <a:buSzPts val="1800"/>
            </a:pPr>
            <a:endParaRPr dirty="0">
              <a:solidFill>
                <a:schemeClr val="dk1"/>
              </a:solidFill>
              <a:latin typeface="IBM Plex Sans "/>
            </a:endParaRPr>
          </a:p>
        </p:txBody>
      </p:sp>
      <p:sp>
        <p:nvSpPr>
          <p:cNvPr id="85" name="Google Shape;85;p17"/>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Rectangle 3">
            <a:extLst>
              <a:ext uri="{FF2B5EF4-FFF2-40B4-BE49-F238E27FC236}">
                <a16:creationId xmlns:a16="http://schemas.microsoft.com/office/drawing/2014/main" id="{77FE87D0-A1A5-5655-8B35-F7C623F54AF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156500" y="127275"/>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  Data Preprocessing</a:t>
            </a:r>
            <a:endParaRPr sz="1800" dirty="0">
              <a:solidFill>
                <a:schemeClr val="dk1"/>
              </a:solidFill>
              <a:latin typeface="IBM Plex Sans Medium"/>
              <a:ea typeface="IBM Plex Sans Medium"/>
              <a:cs typeface="IBM Plex Sans Medium"/>
              <a:sym typeface="IBM Plex Sans Medium"/>
            </a:endParaRPr>
          </a:p>
        </p:txBody>
      </p:sp>
      <p:sp>
        <p:nvSpPr>
          <p:cNvPr id="91" name="Google Shape;91;p18"/>
          <p:cNvSpPr txBox="1"/>
          <p:nvPr/>
        </p:nvSpPr>
        <p:spPr>
          <a:xfrm>
            <a:off x="156500" y="600975"/>
            <a:ext cx="8636436" cy="4060832"/>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Data Cleaning Methods</a:t>
            </a:r>
          </a:p>
          <a:p>
            <a:pPr marL="400050" lvl="0" indent="-285750">
              <a:buClr>
                <a:schemeClr val="dk1"/>
              </a:buClr>
              <a:buSzPts val="1800"/>
              <a:buFont typeface="Wingdings" panose="05000000000000000000" pitchFamily="2" charset="2"/>
              <a:buChar char="Ø"/>
            </a:pPr>
            <a:r>
              <a:rPr lang="en-US" dirty="0"/>
              <a:t>Standardizing Column Headers</a:t>
            </a:r>
          </a:p>
          <a:p>
            <a:pPr marL="400050" lvl="0" indent="-285750">
              <a:buClr>
                <a:schemeClr val="dk1"/>
              </a:buClr>
              <a:buSzPts val="1800"/>
              <a:buFont typeface="Wingdings" panose="05000000000000000000" pitchFamily="2" charset="2"/>
              <a:buChar char="Ø"/>
            </a:pPr>
            <a:r>
              <a:rPr lang="en-US" dirty="0"/>
              <a:t>Removing Duplicates</a:t>
            </a:r>
          </a:p>
          <a:p>
            <a:pPr marL="400050" lvl="0" indent="-285750">
              <a:buClr>
                <a:schemeClr val="dk1"/>
              </a:buClr>
              <a:buSzPts val="1800"/>
              <a:buFont typeface="Wingdings" panose="05000000000000000000" pitchFamily="2" charset="2"/>
              <a:buChar char="Ø"/>
            </a:pPr>
            <a:r>
              <a:rPr lang="en-US" dirty="0"/>
              <a:t>Filtering Out Blanks</a:t>
            </a:r>
          </a:p>
          <a:p>
            <a:pPr marL="400050" lvl="0" indent="-285750">
              <a:buClr>
                <a:schemeClr val="dk1"/>
              </a:buClr>
              <a:buSzPts val="1800"/>
              <a:buFont typeface="Wingdings" panose="05000000000000000000" pitchFamily="2" charset="2"/>
              <a:buChar char="Ø"/>
            </a:pPr>
            <a:r>
              <a:rPr lang="en-US" dirty="0"/>
              <a:t>Splitting Multi-valued Fields</a:t>
            </a:r>
          </a:p>
          <a:p>
            <a:pPr marL="114300" lvl="0">
              <a:buClr>
                <a:schemeClr val="dk1"/>
              </a:buClr>
              <a:buSzPts val="1800"/>
            </a:pPr>
            <a:endParaRPr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Handling Missing Values</a:t>
            </a:r>
          </a:p>
          <a:p>
            <a:pPr marL="400050" lvl="0" indent="-285750">
              <a:buClr>
                <a:schemeClr val="dk1"/>
              </a:buClr>
              <a:buSzPts val="1800"/>
              <a:buFont typeface="Wingdings" panose="05000000000000000000" pitchFamily="2" charset="2"/>
              <a:buChar char="Ø"/>
            </a:pPr>
            <a:r>
              <a:rPr lang="en-US" dirty="0"/>
              <a:t>Blank Cells in  ‘Country’</a:t>
            </a:r>
          </a:p>
          <a:p>
            <a:pPr marL="400050" lvl="0" indent="-285750">
              <a:buClr>
                <a:schemeClr val="dk1"/>
              </a:buClr>
              <a:buSzPts val="1800"/>
              <a:buFont typeface="Wingdings" panose="05000000000000000000" pitchFamily="2" charset="2"/>
              <a:buChar char="Ø"/>
            </a:pPr>
            <a:r>
              <a:rPr lang="en-US" dirty="0"/>
              <a:t>Missing ‘Date Added’ or ‘Release Year’</a:t>
            </a:r>
          </a:p>
          <a:p>
            <a:pPr marL="400050" indent="-285750">
              <a:buClr>
                <a:schemeClr val="dk1"/>
              </a:buClr>
              <a:buSzPts val="1800"/>
              <a:buFont typeface="Wingdings" panose="05000000000000000000" pitchFamily="2" charset="2"/>
              <a:buChar char="Ø"/>
            </a:pPr>
            <a:r>
              <a:rPr lang="en-US" dirty="0"/>
              <a:t>Blank Ratings</a:t>
            </a:r>
          </a:p>
          <a:p>
            <a:pPr marL="114300" lvl="0">
              <a:buClr>
                <a:schemeClr val="dk1"/>
              </a:buClr>
              <a:buSzPts val="1800"/>
            </a:pPr>
            <a:endParaRPr b="1"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Data Transformation Techniques</a:t>
            </a:r>
          </a:p>
          <a:p>
            <a:pPr marL="400050" lvl="0" indent="-285750">
              <a:buClr>
                <a:schemeClr val="dk1"/>
              </a:buClr>
              <a:buSzPts val="1800"/>
              <a:buFont typeface="Wingdings" panose="05000000000000000000" pitchFamily="2" charset="2"/>
              <a:buChar char="Ø"/>
            </a:pPr>
            <a:r>
              <a:rPr lang="en-US" dirty="0"/>
              <a:t>Created New Columns in Power Query</a:t>
            </a:r>
          </a:p>
          <a:p>
            <a:pPr marL="400050" lvl="0" indent="-285750">
              <a:buClr>
                <a:schemeClr val="dk1"/>
              </a:buClr>
              <a:buSzPts val="1800"/>
              <a:buFont typeface="Wingdings" panose="05000000000000000000" pitchFamily="2" charset="2"/>
              <a:buChar char="Ø"/>
            </a:pPr>
            <a:r>
              <a:rPr lang="en-US" dirty="0"/>
              <a:t>Cleaned Genre/Type Columns</a:t>
            </a:r>
          </a:p>
          <a:p>
            <a:pPr marL="400050" lvl="0" indent="-285750">
              <a:buClr>
                <a:schemeClr val="dk1"/>
              </a:buClr>
              <a:buSzPts val="1800"/>
              <a:buFont typeface="Wingdings" panose="05000000000000000000" pitchFamily="2" charset="2"/>
              <a:buChar char="Ø"/>
            </a:pPr>
            <a:r>
              <a:rPr lang="en-US" dirty="0"/>
              <a:t>Country Simplification</a:t>
            </a:r>
          </a:p>
          <a:p>
            <a:pPr marL="400050" lvl="0" indent="-285750">
              <a:buClr>
                <a:schemeClr val="dk1"/>
              </a:buClr>
              <a:buSzPts val="1800"/>
              <a:buFont typeface="Wingdings" panose="05000000000000000000" pitchFamily="2" charset="2"/>
              <a:buChar char="Ø"/>
            </a:pPr>
            <a:r>
              <a:rPr lang="en-US" dirty="0"/>
              <a:t>Data Formatting</a:t>
            </a:r>
            <a:endParaRPr dirty="0">
              <a:solidFill>
                <a:schemeClr val="dk1"/>
              </a:solidFill>
              <a:latin typeface="IBM Plex Sans" panose="020B0503050203000203" pitchFamily="34" charset="0"/>
            </a:endParaRPr>
          </a:p>
        </p:txBody>
      </p:sp>
      <p:sp>
        <p:nvSpPr>
          <p:cNvPr id="92" name="Google Shape;92;p18"/>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AF902EF0-DA83-F3EF-0996-BBB4460DB368}"/>
              </a:ext>
            </a:extLst>
          </p:cNvPr>
          <p:cNvPicPr>
            <a:picLocks noChangeAspect="1"/>
          </p:cNvPicPr>
          <p:nvPr/>
        </p:nvPicPr>
        <p:blipFill>
          <a:blip r:embed="rId3"/>
          <a:stretch>
            <a:fillRect/>
          </a:stretch>
        </p:blipFill>
        <p:spPr>
          <a:xfrm>
            <a:off x="4253593" y="127275"/>
            <a:ext cx="4733907" cy="38895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135650" y="11685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 Data Analysis</a:t>
            </a:r>
            <a:endParaRPr sz="1800" dirty="0">
              <a:solidFill>
                <a:schemeClr val="dk1"/>
              </a:solidFill>
              <a:latin typeface="IBM Plex Sans Medium"/>
              <a:ea typeface="IBM Plex Sans Medium"/>
              <a:cs typeface="IBM Plex Sans Medium"/>
              <a:sym typeface="IBM Plex Sans Medium"/>
            </a:endParaRPr>
          </a:p>
        </p:txBody>
      </p:sp>
      <p:sp>
        <p:nvSpPr>
          <p:cNvPr id="98" name="Google Shape;98;p19"/>
          <p:cNvSpPr txBox="1"/>
          <p:nvPr/>
        </p:nvSpPr>
        <p:spPr>
          <a:xfrm>
            <a:off x="135650" y="742949"/>
            <a:ext cx="7889844" cy="3959679"/>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Analytical Tools and Methods Used</a:t>
            </a:r>
          </a:p>
          <a:p>
            <a:pPr lvl="0" eaLnBrk="0" fontAlgn="base" hangingPunct="0">
              <a:spcBef>
                <a:spcPct val="0"/>
              </a:spcBef>
              <a:spcAft>
                <a:spcPct val="0"/>
              </a:spcAft>
              <a:buClrTx/>
            </a:pPr>
            <a:r>
              <a:rPr lang="en-US" altLang="en-US" b="1" dirty="0">
                <a:solidFill>
                  <a:schemeClr val="tx1"/>
                </a:solidFill>
                <a:latin typeface="Arial" panose="020B0604020202020204" pitchFamily="34" charset="0"/>
              </a:rPr>
              <a:t>  </a:t>
            </a:r>
            <a:r>
              <a:rPr lang="en-US" altLang="en-US" b="1" dirty="0">
                <a:solidFill>
                  <a:schemeClr val="tx1"/>
                </a:solidFill>
                <a:latin typeface="IBM Plex Sans" panose="020B0503050203000203" pitchFamily="34" charset="0"/>
              </a:rPr>
              <a:t>1. Microsoft Excel</a:t>
            </a:r>
            <a:endParaRPr lang="en-US" altLang="en-US" dirty="0">
              <a:solidFill>
                <a:schemeClr val="tx1"/>
              </a:solidFill>
              <a:latin typeface="IBM Plex Sans" panose="020B0503050203000203" pitchFamily="34" charset="0"/>
            </a:endParaRPr>
          </a:p>
          <a:p>
            <a:pPr marL="285750" lvl="0" indent="-285750" eaLnBrk="0" fontAlgn="base" hangingPunct="0">
              <a:spcBef>
                <a:spcPct val="0"/>
              </a:spcBef>
              <a:spcAft>
                <a:spcPct val="0"/>
              </a:spcAft>
              <a:buClrTx/>
              <a:buFont typeface="Wingdings" panose="05000000000000000000" pitchFamily="2" charset="2"/>
              <a:buChar char="Ø"/>
            </a:pPr>
            <a:r>
              <a:rPr lang="en-US" altLang="en-US" dirty="0">
                <a:solidFill>
                  <a:schemeClr val="tx1"/>
                </a:solidFill>
                <a:latin typeface="IBM Plex Sans" panose="020B0503050203000203" pitchFamily="34" charset="0"/>
              </a:rPr>
              <a:t>  For initial data cleaning, filtering, formatting, and transformation.</a:t>
            </a:r>
          </a:p>
          <a:p>
            <a:pPr marL="285750" lvl="0" indent="-285750" eaLnBrk="0" fontAlgn="base" hangingPunct="0">
              <a:spcBef>
                <a:spcPct val="0"/>
              </a:spcBef>
              <a:spcAft>
                <a:spcPct val="0"/>
              </a:spcAft>
              <a:buClrTx/>
              <a:buFont typeface="Wingdings" panose="05000000000000000000" pitchFamily="2" charset="2"/>
              <a:buChar char="Ø"/>
            </a:pPr>
            <a:r>
              <a:rPr lang="en-US" altLang="en-US" dirty="0">
                <a:solidFill>
                  <a:schemeClr val="tx1"/>
                </a:solidFill>
                <a:latin typeface="IBM Plex Sans" panose="020B0503050203000203" pitchFamily="34" charset="0"/>
              </a:rPr>
              <a:t>  Functions used: IF, ISBLANK, TEXT TO COLUMNS, YEAR(), SUBSTITUTE(), LEFT(), etc.</a:t>
            </a:r>
          </a:p>
          <a:p>
            <a:pPr lvl="0" eaLnBrk="0" fontAlgn="base" hangingPunct="0">
              <a:spcBef>
                <a:spcPct val="0"/>
              </a:spcBef>
              <a:spcAft>
                <a:spcPct val="0"/>
              </a:spcAft>
              <a:buClrTx/>
            </a:pPr>
            <a:r>
              <a:rPr lang="en-US" altLang="en-US" b="1" dirty="0">
                <a:solidFill>
                  <a:schemeClr val="tx1"/>
                </a:solidFill>
                <a:latin typeface="IBM Plex Sans" panose="020B0503050203000203" pitchFamily="34" charset="0"/>
              </a:rPr>
              <a:t>  2. Microsoft Power BI</a:t>
            </a:r>
            <a:endParaRPr lang="en-US" altLang="en-US" dirty="0">
              <a:solidFill>
                <a:schemeClr val="tx1"/>
              </a:solidFill>
              <a:latin typeface="IBM Plex Sans" panose="020B0503050203000203" pitchFamily="34" charset="0"/>
            </a:endParaRPr>
          </a:p>
          <a:p>
            <a:pPr marL="285750" lvl="0" indent="-285750" eaLnBrk="0" fontAlgn="base" hangingPunct="0">
              <a:spcBef>
                <a:spcPct val="0"/>
              </a:spcBef>
              <a:spcAft>
                <a:spcPct val="0"/>
              </a:spcAft>
              <a:buClrTx/>
              <a:buFont typeface="Wingdings" panose="05000000000000000000" pitchFamily="2" charset="2"/>
              <a:buChar char="Ø"/>
            </a:pPr>
            <a:r>
              <a:rPr lang="en-US" altLang="en-US" dirty="0">
                <a:solidFill>
                  <a:schemeClr val="tx1"/>
                </a:solidFill>
                <a:latin typeface="IBM Plex Sans" panose="020B0503050203000203" pitchFamily="34" charset="0"/>
              </a:rPr>
              <a:t>  For creating an interactive, dynamic dashboard.</a:t>
            </a:r>
          </a:p>
          <a:p>
            <a:pPr marL="285750" lvl="0" indent="-285750" eaLnBrk="0" fontAlgn="base" hangingPunct="0">
              <a:spcBef>
                <a:spcPct val="0"/>
              </a:spcBef>
              <a:spcAft>
                <a:spcPct val="0"/>
              </a:spcAft>
              <a:buClrTx/>
              <a:buFont typeface="Wingdings" panose="05000000000000000000" pitchFamily="2" charset="2"/>
              <a:buChar char="Ø"/>
            </a:pPr>
            <a:r>
              <a:rPr lang="en-US" altLang="en-US" dirty="0">
                <a:solidFill>
                  <a:schemeClr val="tx1"/>
                </a:solidFill>
                <a:latin typeface="IBM Plex Sans" panose="020B0503050203000203" pitchFamily="34" charset="0"/>
              </a:rPr>
              <a:t>  Used </a:t>
            </a:r>
            <a:r>
              <a:rPr lang="en-US" altLang="en-US" b="1" dirty="0">
                <a:solidFill>
                  <a:schemeClr val="tx1"/>
                </a:solidFill>
                <a:latin typeface="IBM Plex Sans" panose="020B0503050203000203" pitchFamily="34" charset="0"/>
              </a:rPr>
              <a:t>DAX (Data Analysis Expressions)</a:t>
            </a:r>
            <a:r>
              <a:rPr lang="en-US" altLang="en-US" dirty="0">
                <a:solidFill>
                  <a:schemeClr val="tx1"/>
                </a:solidFill>
                <a:latin typeface="IBM Plex Sans" panose="020B0503050203000203" pitchFamily="34" charset="0"/>
              </a:rPr>
              <a:t> for custom measures and calculated columns.</a:t>
            </a:r>
          </a:p>
          <a:p>
            <a:pPr marL="285750" lvl="0" indent="-285750" eaLnBrk="0" fontAlgn="base" hangingPunct="0">
              <a:spcBef>
                <a:spcPct val="0"/>
              </a:spcBef>
              <a:spcAft>
                <a:spcPct val="0"/>
              </a:spcAft>
              <a:buClrTx/>
              <a:buFont typeface="Wingdings" panose="05000000000000000000" pitchFamily="2" charset="2"/>
              <a:buChar char="Ø"/>
            </a:pPr>
            <a:r>
              <a:rPr lang="en-US" altLang="en-US" dirty="0">
                <a:solidFill>
                  <a:schemeClr val="tx1"/>
                </a:solidFill>
                <a:latin typeface="IBM Plex Sans" panose="020B0503050203000203" pitchFamily="34" charset="0"/>
              </a:rPr>
              <a:t>  Implemented </a:t>
            </a:r>
            <a:r>
              <a:rPr lang="en-US" altLang="en-US" b="1" dirty="0">
                <a:solidFill>
                  <a:schemeClr val="tx1"/>
                </a:solidFill>
                <a:latin typeface="IBM Plex Sans" panose="020B0503050203000203" pitchFamily="34" charset="0"/>
              </a:rPr>
              <a:t>Slicers</a:t>
            </a:r>
            <a:r>
              <a:rPr lang="en-US" altLang="en-US" dirty="0">
                <a:solidFill>
                  <a:schemeClr val="tx1"/>
                </a:solidFill>
                <a:latin typeface="IBM Plex Sans" panose="020B0503050203000203" pitchFamily="34" charset="0"/>
              </a:rPr>
              <a:t> for filters (by Genre, Type, Year, Country).</a:t>
            </a:r>
          </a:p>
          <a:p>
            <a:pPr marL="285750" lvl="0" indent="-285750" eaLnBrk="0" fontAlgn="base" hangingPunct="0">
              <a:spcBef>
                <a:spcPct val="0"/>
              </a:spcBef>
              <a:spcAft>
                <a:spcPct val="0"/>
              </a:spcAft>
              <a:buClrTx/>
              <a:buFont typeface="Wingdings" panose="05000000000000000000" pitchFamily="2" charset="2"/>
              <a:buChar char="Ø"/>
            </a:pPr>
            <a:r>
              <a:rPr lang="en-US" altLang="en-US" dirty="0">
                <a:solidFill>
                  <a:schemeClr val="tx1"/>
                </a:solidFill>
                <a:latin typeface="IBM Plex Sans" panose="020B0503050203000203" pitchFamily="34" charset="0"/>
              </a:rPr>
              <a:t>  Designed visuals: Pie Charts, Bar Charts, Line Graphs, and Card Metrics.</a:t>
            </a:r>
          </a:p>
          <a:p>
            <a:pPr marL="400050" lvl="0" indent="-285750" algn="l" rtl="0">
              <a:spcBef>
                <a:spcPts val="0"/>
              </a:spcBef>
              <a:spcAft>
                <a:spcPts val="0"/>
              </a:spcAft>
              <a:buClr>
                <a:schemeClr val="dk1"/>
              </a:buClr>
              <a:buSzPts val="1800"/>
              <a:buFont typeface="Wingdings" panose="05000000000000000000" pitchFamily="2" charset="2"/>
              <a:buChar char="Ø"/>
            </a:pPr>
            <a:endParaRPr lang="en"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Key Findings</a:t>
            </a:r>
          </a:p>
          <a:p>
            <a:pPr marL="114300">
              <a:buClr>
                <a:schemeClr val="dk1"/>
              </a:buClr>
              <a:buSzPts val="1800"/>
            </a:pPr>
            <a:r>
              <a:rPr lang="en-US" altLang="en-US" dirty="0">
                <a:solidFill>
                  <a:schemeClr val="tx1"/>
                </a:solidFill>
                <a:latin typeface="IBM Plex Sans" panose="020B0503050203000203" pitchFamily="34" charset="0"/>
              </a:rPr>
              <a:t>The analysis of 7,971 Netflix titles reveals that Movies make up the majority (71.3%), while TV Shows account for 28.7%. The USA, India, and the UK are the top content-producing countries. Content releases surged after 2010, peaking between 2017 and 2019. TV-MA is the most common rating, followed by TV-14 and TV-PG. Dominant genres include Action, Drama, Comedy, and Documentary. Most directors are linked to movies, reflecting the higher volume of film content.</a:t>
            </a:r>
          </a:p>
          <a:p>
            <a:pPr marL="114300" lvl="0" algn="l" rtl="0">
              <a:spcBef>
                <a:spcPts val="0"/>
              </a:spcBef>
              <a:spcAft>
                <a:spcPts val="0"/>
              </a:spcAft>
              <a:buClr>
                <a:schemeClr val="dk1"/>
              </a:buClr>
              <a:buSzPts val="1800"/>
            </a:pPr>
            <a:endParaRPr lang="en-US"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b="1" u="sng" dirty="0">
              <a:solidFill>
                <a:schemeClr val="dk1"/>
              </a:solidFill>
              <a:latin typeface="IBM Plex Sans" panose="020B0503050203000203" pitchFamily="34" charset="0"/>
            </a:endParaRPr>
          </a:p>
        </p:txBody>
      </p:sp>
      <p:sp>
        <p:nvSpPr>
          <p:cNvPr id="99" name="Google Shape;99;p19"/>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156500" y="179450"/>
            <a:ext cx="2963100" cy="47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Hypothesis Development</a:t>
            </a:r>
            <a:endParaRPr sz="1800" dirty="0">
              <a:solidFill>
                <a:schemeClr val="dk1"/>
              </a:solidFill>
              <a:latin typeface="IBM Plex Sans Medium"/>
              <a:ea typeface="IBM Plex Sans Medium"/>
              <a:cs typeface="IBM Plex Sans Medium"/>
              <a:sym typeface="IBM Plex Sans Medium"/>
            </a:endParaRPr>
          </a:p>
        </p:txBody>
      </p:sp>
      <p:sp>
        <p:nvSpPr>
          <p:cNvPr id="105" name="Google Shape;105;p20"/>
          <p:cNvSpPr txBox="1"/>
          <p:nvPr/>
        </p:nvSpPr>
        <p:spPr>
          <a:xfrm>
            <a:off x="156500" y="718456"/>
            <a:ext cx="7452614" cy="3861707"/>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Formulated Hypothesis</a:t>
            </a:r>
          </a:p>
          <a:p>
            <a:pPr marL="114300" lvl="0">
              <a:buClr>
                <a:schemeClr val="dk1"/>
              </a:buClr>
              <a:buSzPts val="1800"/>
            </a:pPr>
            <a:r>
              <a:rPr lang="en-US" dirty="0">
                <a:latin typeface="IBM Plex Sans" panose="020B0503050203000203" pitchFamily="34" charset="0"/>
              </a:rPr>
              <a:t>“Drama is the most consistently popular genre across both Movies and TV Shows on Netflix over the years”.</a:t>
            </a:r>
          </a:p>
          <a:p>
            <a:pPr marL="114300" lvl="0">
              <a:buClr>
                <a:schemeClr val="dk1"/>
              </a:buClr>
              <a:buSzPts val="1800"/>
            </a:pPr>
            <a:endParaRPr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Rationale Behind the Hypothesis</a:t>
            </a: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High Viewer Engagement:</a:t>
            </a:r>
            <a:r>
              <a:rPr lang="en-US" altLang="en-US" dirty="0">
                <a:solidFill>
                  <a:schemeClr val="tx1"/>
                </a:solidFill>
                <a:latin typeface="IBM Plex Sans" panose="020B0503050203000203" pitchFamily="34" charset="0"/>
              </a:rPr>
              <a:t> Drama typically includes emotional storytelling, relatable themes, and character development, which tend to attract a broad audience base.</a:t>
            </a: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Content Volume:</a:t>
            </a:r>
            <a:r>
              <a:rPr lang="en-US" altLang="en-US" dirty="0">
                <a:solidFill>
                  <a:schemeClr val="tx1"/>
                </a:solidFill>
                <a:latin typeface="IBM Plex Sans" panose="020B0503050203000203" pitchFamily="34" charset="0"/>
              </a:rPr>
              <a:t> From the dataset, initial genre counts show Drama appears frequently across various titles and years.</a:t>
            </a: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Cross-Type Presence:</a:t>
            </a:r>
            <a:r>
              <a:rPr lang="en-US" altLang="en-US" dirty="0">
                <a:solidFill>
                  <a:schemeClr val="tx1"/>
                </a:solidFill>
                <a:latin typeface="IBM Plex Sans" panose="020B0503050203000203" pitchFamily="34" charset="0"/>
              </a:rPr>
              <a:t> Drama appears both in </a:t>
            </a:r>
            <a:r>
              <a:rPr lang="en-US" altLang="en-US" b="1" dirty="0">
                <a:solidFill>
                  <a:schemeClr val="tx1"/>
                </a:solidFill>
                <a:latin typeface="IBM Plex Sans" panose="020B0503050203000203" pitchFamily="34" charset="0"/>
              </a:rPr>
              <a:t>Movies</a:t>
            </a:r>
            <a:r>
              <a:rPr lang="en-US" altLang="en-US" dirty="0">
                <a:solidFill>
                  <a:schemeClr val="tx1"/>
                </a:solidFill>
                <a:latin typeface="IBM Plex Sans" panose="020B0503050203000203" pitchFamily="34" charset="0"/>
              </a:rPr>
              <a:t> and </a:t>
            </a:r>
            <a:r>
              <a:rPr lang="en-US" altLang="en-US" b="1" dirty="0">
                <a:solidFill>
                  <a:schemeClr val="tx1"/>
                </a:solidFill>
                <a:latin typeface="IBM Plex Sans" panose="020B0503050203000203" pitchFamily="34" charset="0"/>
              </a:rPr>
              <a:t>TV Shows</a:t>
            </a:r>
            <a:r>
              <a:rPr lang="en-US" altLang="en-US" dirty="0">
                <a:solidFill>
                  <a:schemeClr val="tx1"/>
                </a:solidFill>
                <a:latin typeface="IBM Plex Sans" panose="020B0503050203000203" pitchFamily="34" charset="0"/>
              </a:rPr>
              <a:t>, suggesting its versatility and widespread appeal.</a:t>
            </a:r>
          </a:p>
          <a:p>
            <a:pPr marL="285750" lvl="0" indent="-285750"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IBM Plex Sans" panose="020B0503050203000203" pitchFamily="34" charset="0"/>
              </a:rPr>
              <a:t>Global Trend:</a:t>
            </a:r>
            <a:r>
              <a:rPr lang="en-US" altLang="en-US" dirty="0">
                <a:solidFill>
                  <a:schemeClr val="tx1"/>
                </a:solidFill>
                <a:latin typeface="IBM Plex Sans" panose="020B0503050203000203" pitchFamily="34" charset="0"/>
              </a:rPr>
              <a:t> In international markets, Drama tends to be one of the most widely produced and consumed genres.</a:t>
            </a:r>
          </a:p>
          <a:p>
            <a:pPr marL="114300" lvl="0" algn="l" rtl="0">
              <a:spcBef>
                <a:spcPts val="0"/>
              </a:spcBef>
              <a:spcAft>
                <a:spcPts val="0"/>
              </a:spcAft>
              <a:buClr>
                <a:schemeClr val="dk1"/>
              </a:buClr>
              <a:buSzPts val="1800"/>
            </a:pPr>
            <a:endParaRPr lang="en-US"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endParaRPr lang="en-US" b="1" u="sng" dirty="0">
              <a:solidFill>
                <a:schemeClr val="dk1"/>
              </a:solidFill>
              <a:latin typeface="IBM Plex Sans" panose="020B0503050203000203" pitchFamily="34" charset="0"/>
            </a:endParaRPr>
          </a:p>
        </p:txBody>
      </p:sp>
      <p:sp>
        <p:nvSpPr>
          <p:cNvPr id="106" name="Google Shape;106;p20"/>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2"/>
          <p:cNvSpPr txBox="1"/>
          <p:nvPr/>
        </p:nvSpPr>
        <p:spPr>
          <a:xfrm>
            <a:off x="187800" y="148150"/>
            <a:ext cx="2963100" cy="4737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   Visualization</a:t>
            </a:r>
            <a:endParaRPr sz="1800" dirty="0">
              <a:solidFill>
                <a:schemeClr val="dk1"/>
              </a:solidFill>
              <a:latin typeface="IBM Plex Sans Medium"/>
              <a:ea typeface="IBM Plex Sans Medium"/>
              <a:cs typeface="IBM Plex Sans Medium"/>
              <a:sym typeface="IBM Plex Sans Medium"/>
            </a:endParaRPr>
          </a:p>
        </p:txBody>
      </p:sp>
      <p:sp>
        <p:nvSpPr>
          <p:cNvPr id="119" name="Google Shape;119;p22"/>
          <p:cNvSpPr txBox="1"/>
          <p:nvPr/>
        </p:nvSpPr>
        <p:spPr>
          <a:xfrm>
            <a:off x="277586" y="702128"/>
            <a:ext cx="7943850" cy="3649435"/>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r>
              <a:rPr lang="en" b="1" u="sng" dirty="0">
                <a:solidFill>
                  <a:schemeClr val="dk1"/>
                </a:solidFill>
                <a:latin typeface="IBM Plex Sans" panose="020B0503050203000203" pitchFamily="34" charset="0"/>
              </a:rPr>
              <a:t>Prominent features of the platform</a:t>
            </a:r>
          </a:p>
          <a:p>
            <a:pPr marL="114300" lvl="0">
              <a:buClr>
                <a:schemeClr val="dk1"/>
              </a:buClr>
              <a:buSzPts val="1800"/>
            </a:pPr>
            <a:r>
              <a:rPr lang="en-US" dirty="0">
                <a:latin typeface="IBM Plex Sans" panose="020B0503050203000203" pitchFamily="34" charset="0"/>
              </a:rPr>
              <a:t>The Power BI dashboard features interactive slicers for filtering by content type, genre, country, and release year. Line and bar charts display trends over time, top genres, countries, and rating distributions, while pie charts highlight content type shares. KPI cards present totals for titles, movies, and TV shows. Visuals are interactive, offering tooltips and cross-filtering capabilities. The layout is clean and professional, with clear legends, consistent colors, and intuitive labels for easy use by both technical and non-technical users.</a:t>
            </a:r>
            <a:endParaRPr b="1" u="sng" dirty="0">
              <a:solidFill>
                <a:schemeClr val="dk1"/>
              </a:solidFill>
              <a:latin typeface="IBM Plex Sans" panose="020B0503050203000203" pitchFamily="34" charset="0"/>
            </a:endParaRPr>
          </a:p>
          <a:p>
            <a:pPr marL="457200" lvl="0" indent="0" algn="l" rtl="0">
              <a:spcBef>
                <a:spcPts val="0"/>
              </a:spcBef>
              <a:spcAft>
                <a:spcPts val="0"/>
              </a:spcAft>
              <a:buNone/>
            </a:pPr>
            <a:endParaRPr b="1" u="sng" dirty="0">
              <a:solidFill>
                <a:schemeClr val="dk1"/>
              </a:solidFill>
              <a:latin typeface="IBM Plex Sans" panose="020B0503050203000203" pitchFamily="34" charset="0"/>
            </a:endParaRPr>
          </a:p>
          <a:p>
            <a:pPr marL="114300" lvl="0" algn="l" rtl="0">
              <a:spcBef>
                <a:spcPts val="0"/>
              </a:spcBef>
              <a:spcAft>
                <a:spcPts val="0"/>
              </a:spcAft>
              <a:buClr>
                <a:schemeClr val="dk1"/>
              </a:buClr>
              <a:buSzPts val="1800"/>
            </a:pPr>
            <a:r>
              <a:rPr lang="en" b="1" dirty="0">
                <a:solidFill>
                  <a:schemeClr val="dk1"/>
                </a:solidFill>
                <a:latin typeface="IBM Plex Sans" panose="020B0503050203000203" pitchFamily="34" charset="0"/>
              </a:rPr>
              <a:t>                       </a:t>
            </a:r>
            <a:r>
              <a:rPr lang="en" b="1" u="sng" dirty="0">
                <a:solidFill>
                  <a:schemeClr val="dk1"/>
                </a:solidFill>
                <a:latin typeface="IBM Plex Sans" panose="020B0503050203000203" pitchFamily="34" charset="0"/>
              </a:rPr>
              <a:t>Site Map</a:t>
            </a:r>
          </a:p>
          <a:p>
            <a:pPr marL="114300" lvl="0" algn="l" rtl="0">
              <a:spcBef>
                <a:spcPts val="0"/>
              </a:spcBef>
              <a:spcAft>
                <a:spcPts val="0"/>
              </a:spcAft>
              <a:buClr>
                <a:schemeClr val="dk1"/>
              </a:buClr>
              <a:buSzPts val="1800"/>
            </a:pPr>
            <a:endParaRPr b="1" u="sng" dirty="0">
              <a:solidFill>
                <a:schemeClr val="dk1"/>
              </a:solidFill>
              <a:latin typeface="IBM Plex Sans" panose="020B0503050203000203" pitchFamily="34" charset="0"/>
            </a:endParaRPr>
          </a:p>
        </p:txBody>
      </p:sp>
      <p:sp>
        <p:nvSpPr>
          <p:cNvPr id="120" name="Google Shape;120;p22"/>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A26D0DDA-A886-AF67-8B66-460E800B6AEC}"/>
              </a:ext>
            </a:extLst>
          </p:cNvPr>
          <p:cNvPicPr>
            <a:picLocks noChangeAspect="1"/>
          </p:cNvPicPr>
          <p:nvPr/>
        </p:nvPicPr>
        <p:blipFill>
          <a:blip r:embed="rId3"/>
          <a:stretch>
            <a:fillRect/>
          </a:stretch>
        </p:blipFill>
        <p:spPr>
          <a:xfrm>
            <a:off x="2238288" y="2474671"/>
            <a:ext cx="3109320" cy="250202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243</TotalTime>
  <Words>1136</Words>
  <Application>Microsoft Office PowerPoint</Application>
  <PresentationFormat>On-screen Show (16:9)</PresentationFormat>
  <Paragraphs>122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Wingdings</vt:lpstr>
      <vt:lpstr>Arial</vt:lpstr>
      <vt:lpstr>IBM Plex Sans </vt:lpstr>
      <vt:lpstr>IBM Plex Sans Medium</vt:lpstr>
      <vt:lpstr>IBM Plex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Skand Singh</cp:lastModifiedBy>
  <cp:revision>7</cp:revision>
  <dcterms:modified xsi:type="dcterms:W3CDTF">2025-07-29T21:00:56Z</dcterms:modified>
</cp:coreProperties>
</file>