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nkar Kapoor" userId="200fda38-7fcf-41cb-85c0-6e26b654823e" providerId="ADAL" clId="{3B725C83-0974-4500-8320-4EC13FBAC9B1}"/>
    <pc:docChg chg="custSel modSld">
      <pc:chgData name="Shubhankar Kapoor" userId="200fda38-7fcf-41cb-85c0-6e26b654823e" providerId="ADAL" clId="{3B725C83-0974-4500-8320-4EC13FBAC9B1}" dt="2023-04-16T22:43:24.952" v="4" actId="20577"/>
      <pc:docMkLst>
        <pc:docMk/>
      </pc:docMkLst>
      <pc:sldChg chg="modSp mod">
        <pc:chgData name="Shubhankar Kapoor" userId="200fda38-7fcf-41cb-85c0-6e26b654823e" providerId="ADAL" clId="{3B725C83-0974-4500-8320-4EC13FBAC9B1}" dt="2023-04-16T22:43:24.952" v="4" actId="20577"/>
        <pc:sldMkLst>
          <pc:docMk/>
          <pc:sldMk cId="1351499275" sldId="256"/>
        </pc:sldMkLst>
        <pc:spChg chg="mod">
          <ac:chgData name="Shubhankar Kapoor" userId="200fda38-7fcf-41cb-85c0-6e26b654823e" providerId="ADAL" clId="{3B725C83-0974-4500-8320-4EC13FBAC9B1}" dt="2023-04-16T22:42:52.486" v="2" actId="6549"/>
          <ac:spMkLst>
            <pc:docMk/>
            <pc:sldMk cId="1351499275" sldId="256"/>
            <ac:spMk id="2" creationId="{00000000-0000-0000-0000-000000000000}"/>
          </ac:spMkLst>
        </pc:spChg>
        <pc:spChg chg="mod">
          <ac:chgData name="Shubhankar Kapoor" userId="200fda38-7fcf-41cb-85c0-6e26b654823e" providerId="ADAL" clId="{3B725C83-0974-4500-8320-4EC13FBAC9B1}" dt="2023-04-16T22:43:24.952" v="4" actId="20577"/>
          <ac:spMkLst>
            <pc:docMk/>
            <pc:sldMk cId="1351499275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April 17, 2023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17,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17,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17,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April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Reduced Graphene oxide-metal/metal oxide composites: Facile Synthesis and application in water purification</a:t>
            </a:r>
            <a:br>
              <a:rPr lang="en-US" sz="2000" dirty="0"/>
            </a:br>
            <a:endParaRPr lang="en-US" sz="1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60941"/>
            <a:ext cx="3309803" cy="1260629"/>
          </a:xfrm>
        </p:spPr>
        <p:txBody>
          <a:bodyPr>
            <a:normAutofit/>
          </a:bodyPr>
          <a:lstStyle/>
          <a:p>
            <a:r>
              <a:rPr lang="en-US" dirty="0"/>
              <a:t>By, </a:t>
            </a:r>
          </a:p>
          <a:p>
            <a:r>
              <a:rPr lang="en-US" dirty="0"/>
              <a:t>Shubhankar Kapoor</a:t>
            </a:r>
          </a:p>
        </p:txBody>
      </p:sp>
    </p:spTree>
    <p:extLst>
      <p:ext uri="{BB962C8B-B14F-4D97-AF65-F5344CB8AC3E}">
        <p14:creationId xmlns:p14="http://schemas.microsoft.com/office/powerpoint/2010/main" val="135149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6615587" cy="808951"/>
          </a:xfrm>
        </p:spPr>
        <p:txBody>
          <a:bodyPr/>
          <a:lstStyle/>
          <a:p>
            <a:pPr algn="ctr"/>
            <a:r>
              <a:rPr lang="en-US" dirty="0"/>
              <a:t>Summary </a:t>
            </a:r>
          </a:p>
        </p:txBody>
      </p:sp>
      <p:pic>
        <p:nvPicPr>
          <p:cNvPr id="5" name="Picture 4" descr="Screen Shot 2017-12-04 at 7.39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7" y="1836615"/>
            <a:ext cx="4191411" cy="3701420"/>
          </a:xfrm>
          <a:prstGeom prst="rect">
            <a:avLst/>
          </a:prstGeom>
        </p:spPr>
      </p:pic>
      <p:pic>
        <p:nvPicPr>
          <p:cNvPr id="6" name="Picture 5" descr="Screen Shot 2017-12-04 at 7.49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1" y="1701753"/>
            <a:ext cx="1907991" cy="38362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0923" y="5881076"/>
            <a:ext cx="36247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UV/</a:t>
            </a:r>
            <a:r>
              <a:rPr lang="en-US" sz="1100" dirty="0" err="1"/>
              <a:t>vis</a:t>
            </a:r>
            <a:r>
              <a:rPr lang="en-US" sz="1100" dirty="0"/>
              <a:t> spectra of RGO after the addition of metal ions. (A) KMnO4, (B) Au3+, (C) Ag+, and (D) Pt2+.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0462" y="5705231"/>
            <a:ext cx="366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TEM image of RGO-MN02 at various magnifications</a:t>
            </a:r>
          </a:p>
        </p:txBody>
      </p:sp>
    </p:spTree>
    <p:extLst>
      <p:ext uri="{BB962C8B-B14F-4D97-AF65-F5344CB8AC3E}">
        <p14:creationId xmlns:p14="http://schemas.microsoft.com/office/powerpoint/2010/main" val="270196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12-04 at 7.4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14" y="2452619"/>
            <a:ext cx="3662806" cy="1834157"/>
          </a:xfrm>
          <a:prstGeom prst="rect">
            <a:avLst/>
          </a:prstGeom>
        </p:spPr>
      </p:pic>
      <p:pic>
        <p:nvPicPr>
          <p:cNvPr id="5" name="Picture 4" descr="Screen Shot 2017-12-04 at 7.52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520" y="3192164"/>
            <a:ext cx="4113712" cy="17716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9846" y="4532924"/>
            <a:ext cx="34712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TEM image of RGO-Ag at various magnifications</a:t>
            </a:r>
          </a:p>
          <a:p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337542" y="5138604"/>
            <a:ext cx="4318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Raman spectra of A) RGO-MnO2 composite and B) RGO-Ag</a:t>
            </a:r>
          </a:p>
          <a:p>
            <a:r>
              <a:rPr lang="en-US" sz="1100" dirty="0"/>
              <a:t> composite. </a:t>
            </a:r>
          </a:p>
        </p:txBody>
      </p:sp>
    </p:spTree>
    <p:extLst>
      <p:ext uri="{BB962C8B-B14F-4D97-AF65-F5344CB8AC3E}">
        <p14:creationId xmlns:p14="http://schemas.microsoft.com/office/powerpoint/2010/main" val="332900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6478818" cy="59402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 descr="Screen Shot 2017-12-04 at 7.56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834" y="3461249"/>
            <a:ext cx="2946400" cy="2349500"/>
          </a:xfrm>
          <a:prstGeom prst="rect">
            <a:avLst/>
          </a:prstGeom>
        </p:spPr>
      </p:pic>
      <p:pic>
        <p:nvPicPr>
          <p:cNvPr id="5" name="Picture 4" descr="Screen Shot 2017-12-04 at 8.27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2" y="1621692"/>
            <a:ext cx="4488202" cy="3447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4924" y="6017847"/>
            <a:ext cx="3184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Photograph of RS, </a:t>
            </a:r>
            <a:r>
              <a:rPr lang="en-US" sz="1100" dirty="0" err="1"/>
              <a:t>Ch</a:t>
            </a:r>
            <a:r>
              <a:rPr lang="en-US" sz="1100" dirty="0"/>
              <a:t>–RGO–MnO2@RS and </a:t>
            </a:r>
            <a:r>
              <a:rPr lang="en-US" sz="1100" dirty="0" err="1"/>
              <a:t>Ch</a:t>
            </a:r>
            <a:r>
              <a:rPr lang="en-US" sz="1100" dirty="0"/>
              <a:t>–RGO–</a:t>
            </a:r>
            <a:r>
              <a:rPr lang="en-US" sz="1100" dirty="0" err="1"/>
              <a:t>Ag@RS</a:t>
            </a:r>
            <a:r>
              <a:rPr lang="en-US" sz="11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692" y="5236307"/>
            <a:ext cx="3245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XPS spectra of samples containing (1) 0.025mM, (2) 0.05mM, and (3) 0.1mM KMnO4. (A) C 1s, (B) O 1s, and (C) </a:t>
            </a:r>
            <a:r>
              <a:rPr lang="en-US" sz="1100" dirty="0" err="1"/>
              <a:t>Mn</a:t>
            </a:r>
            <a:r>
              <a:rPr lang="en-US" sz="1100" dirty="0"/>
              <a:t> 2p regions</a:t>
            </a:r>
          </a:p>
        </p:txBody>
      </p:sp>
    </p:spTree>
    <p:extLst>
      <p:ext uri="{BB962C8B-B14F-4D97-AF65-F5344CB8AC3E}">
        <p14:creationId xmlns:p14="http://schemas.microsoft.com/office/powerpoint/2010/main" val="192529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2-04 at 8.44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04696"/>
            <a:ext cx="6500446" cy="47396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769" y="5642821"/>
            <a:ext cx="769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Comparison of </a:t>
            </a:r>
            <a:r>
              <a:rPr lang="en-US" sz="1100" dirty="0" err="1"/>
              <a:t>Kd</a:t>
            </a:r>
            <a:r>
              <a:rPr lang="en-US" sz="1100" dirty="0"/>
              <a:t> values for the adsorption of Hg(II) on (A) unsupported RGO composites with other adsorbents (B) supported RGO composite with RS, </a:t>
            </a:r>
            <a:r>
              <a:rPr lang="en-US" sz="1100" dirty="0" err="1"/>
              <a:t>Ch</a:t>
            </a:r>
            <a:r>
              <a:rPr lang="en-US" sz="1100" dirty="0"/>
              <a:t>, </a:t>
            </a:r>
            <a:r>
              <a:rPr lang="en-US" sz="1100" dirty="0" err="1"/>
              <a:t>Ch@RS</a:t>
            </a:r>
            <a:r>
              <a:rPr lang="en-US" sz="1100" dirty="0"/>
              <a:t>,</a:t>
            </a:r>
          </a:p>
          <a:p>
            <a:r>
              <a:rPr lang="en-US" sz="1100" dirty="0"/>
              <a:t>(C) kinetics of Hg(II) adsorption by various adsorbents, (D) performance comparison of RGO composites for removing Hg(II) from distilled water and real water.</a:t>
            </a:r>
          </a:p>
        </p:txBody>
      </p:sp>
    </p:spTree>
    <p:extLst>
      <p:ext uri="{BB962C8B-B14F-4D97-AF65-F5344CB8AC3E}">
        <p14:creationId xmlns:p14="http://schemas.microsoft.com/office/powerpoint/2010/main" val="94889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12-04 at 8.0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69"/>
            <a:ext cx="5582138" cy="2830627"/>
          </a:xfrm>
          <a:prstGeom prst="rect">
            <a:avLst/>
          </a:prstGeom>
        </p:spPr>
      </p:pic>
      <p:pic>
        <p:nvPicPr>
          <p:cNvPr id="5" name="Picture 4" descr="Screen Shot 2017-12-04 at 8.09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09" y="3530140"/>
            <a:ext cx="5780454" cy="2925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52308" y="1055077"/>
            <a:ext cx="185615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EDAX spectrum and elemental maps of RGO–MnO2 sample after adsorption of Hg(II).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1341" y="4179334"/>
            <a:ext cx="1147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EDAX spectrum and the elemental maps of RGO–Ag sample after adsorption of Hg(II).</a:t>
            </a:r>
          </a:p>
        </p:txBody>
      </p:sp>
    </p:spTree>
    <p:extLst>
      <p:ext uri="{BB962C8B-B14F-4D97-AF65-F5344CB8AC3E}">
        <p14:creationId xmlns:p14="http://schemas.microsoft.com/office/powerpoint/2010/main" val="401064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Weakness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change in temperature affects the distribution coefficient. </a:t>
            </a:r>
          </a:p>
          <a:p>
            <a:r>
              <a:rPr lang="en-US" dirty="0"/>
              <a:t>Change in pH of the water affects the efficiency of RGO composites</a:t>
            </a:r>
          </a:p>
          <a:p>
            <a:r>
              <a:rPr lang="en-US" dirty="0"/>
              <a:t>Separation of the adsorbent from the RGO composites</a:t>
            </a:r>
          </a:p>
          <a:p>
            <a:r>
              <a:rPr lang="en-US" dirty="0"/>
              <a:t>High cost associated with manufacturing of RGO composites and difficulty in scaling up </a:t>
            </a:r>
            <a:r>
              <a:rPr lang="en-US"/>
              <a:t>to large scale.</a:t>
            </a:r>
          </a:p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3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3058</TotalTime>
  <Words>299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Austin</vt:lpstr>
      <vt:lpstr>Reduced Graphene oxide-metal/metal oxide composites: Facile Synthesis and application in water purification </vt:lpstr>
      <vt:lpstr>Summary </vt:lpstr>
      <vt:lpstr>PowerPoint Presentation</vt:lpstr>
      <vt:lpstr>PowerPoint Presentation</vt:lpstr>
      <vt:lpstr>PowerPoint Presentation</vt:lpstr>
      <vt:lpstr>PowerPoint Presentation</vt:lpstr>
      <vt:lpstr>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Raghavan</dc:creator>
  <cp:lastModifiedBy>Shubhankar Kapoor</cp:lastModifiedBy>
  <cp:revision>15</cp:revision>
  <dcterms:created xsi:type="dcterms:W3CDTF">2017-12-03T01:43:58Z</dcterms:created>
  <dcterms:modified xsi:type="dcterms:W3CDTF">2023-04-16T22:43:29Z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2023-04-16T22:42:49Z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a7f4cc10-2f66-4798-92a8-c86b7bdac36a</vt:lpwstr>
  </property>
  <property fmtid="{D5CDD505-2E9C-101B-9397-08002B2CF9AE}" pid="7" name="MSIP_Label_defa4170-0d19-0005-0004-bc88714345d2_ActionId">
    <vt:lpwstr>734a1bbb-8a68-417d-8a69-169dcd855faa</vt:lpwstr>
  </property>
  <property fmtid="{D5CDD505-2E9C-101B-9397-08002B2CF9AE}" pid="8" name="MSIP_Label_defa4170-0d19-0005-0004-bc88714345d2_ContentBits">
    <vt:lpwstr>0</vt:lpwstr>
  </property>
</Properties>
</file>