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6" r:id="rId3"/>
    <p:sldId id="257" r:id="rId4"/>
    <p:sldId id="265" r:id="rId5"/>
    <p:sldId id="304" r:id="rId6"/>
    <p:sldId id="306" r:id="rId7"/>
    <p:sldId id="275" r:id="rId8"/>
    <p:sldId id="293" r:id="rId9"/>
    <p:sldId id="279" r:id="rId10"/>
    <p:sldId id="336" r:id="rId11"/>
    <p:sldId id="284" r:id="rId12"/>
    <p:sldId id="315" r:id="rId13"/>
    <p:sldId id="332" r:id="rId14"/>
    <p:sldId id="286" r:id="rId15"/>
    <p:sldId id="287" r:id="rId16"/>
    <p:sldId id="289" r:id="rId17"/>
    <p:sldId id="290" r:id="rId18"/>
    <p:sldId id="300" r:id="rId19"/>
    <p:sldId id="288" r:id="rId20"/>
    <p:sldId id="261" r:id="rId21"/>
    <p:sldId id="323" r:id="rId22"/>
    <p:sldId id="334" r:id="rId23"/>
    <p:sldId id="318" r:id="rId24"/>
    <p:sldId id="320" r:id="rId25"/>
    <p:sldId id="322" r:id="rId26"/>
    <p:sldId id="335" r:id="rId27"/>
    <p:sldId id="340" r:id="rId28"/>
    <p:sldId id="328" r:id="rId29"/>
    <p:sldId id="329" r:id="rId30"/>
    <p:sldId id="330" r:id="rId31"/>
    <p:sldId id="331" r:id="rId32"/>
    <p:sldId id="33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9" autoAdjust="0"/>
    <p:restoredTop sz="95470"/>
  </p:normalViewPr>
  <p:slideViewPr>
    <p:cSldViewPr snapToGrid="0">
      <p:cViewPr varScale="1">
        <p:scale>
          <a:sx n="66" d="100"/>
          <a:sy n="66" d="100"/>
        </p:scale>
        <p:origin x="5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245E-95C8-49AE-9193-0865CE54A8A9}" type="datetimeFigureOut">
              <a:rPr lang="en-US" smtClean="0"/>
              <a:t>8/3/2017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843E-E161-43DA-ABFF-87DE16D9E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4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6843E-E161-43DA-ABFF-87DE16D9E8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4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6843E-E161-43DA-ABFF-87DE16D9E87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6400-18A1-C24A-87E7-74DEA82C599A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89D3-74E5-284B-A330-77BD2346A7D4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7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07AE-44C6-0E47-9AE4-C41F88CB4379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7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6687-5778-1C4F-9C71-7EBA589BB602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E7F0-579D-5241-B742-38024E0CE47E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27F3-8160-5340-8549-33F9DAB46835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FF43-50A4-1048-B886-3CDB55726D7B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A66A-E2DF-9543-8377-0D265C96E6E4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2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2454-EF44-9041-9724-5D18EC0875C8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BC-9B21-974E-8678-E1186132CDD6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0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FC2F-9CD9-7B4D-A9A6-E0711300E153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D98C-EC66-634E-9DE7-0452BFD292AA}" type="datetime1">
              <a:rPr lang="en-US" smtClean="0"/>
              <a:t>8/3/2017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2D5-0018-4C0C-9091-C09E18E29A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Optimization Using Structural Simulation Toolkit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Sara Karamati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2271" y="195942"/>
          <a:ext cx="11462658" cy="6250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62658"/>
              </a:tblGrid>
              <a:tr h="4280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 Motif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579312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bool </a:t>
                      </a:r>
                      <a:r>
                        <a:rPr lang="en-US" sz="1800" dirty="0" err="1" smtClean="0"/>
                        <a:t>EmberRingGenerator</a:t>
                      </a:r>
                      <a:r>
                        <a:rPr lang="en-US" sz="1800" dirty="0" smtClean="0"/>
                        <a:t>::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generate</a:t>
                      </a:r>
                      <a:r>
                        <a:rPr lang="en-US" sz="1800" dirty="0" smtClean="0"/>
                        <a:t>( std::queue&lt;EmberEvent*&gt;&amp; evQ ) </a:t>
                      </a:r>
                    </a:p>
                    <a:p>
                      <a:r>
                        <a:rPr lang="en-US" sz="1800" dirty="0" smtClean="0"/>
                        <a:t>{</a:t>
                      </a:r>
                      <a:r>
                        <a:rPr lang="en-US" sz="1800" baseline="0" dirty="0" smtClean="0"/>
                        <a:t>     </a:t>
                      </a:r>
                    </a:p>
                    <a:p>
                      <a:r>
                        <a:rPr lang="en-US" sz="1800" baseline="0" dirty="0" smtClean="0"/>
                        <a:t>      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enQ_compute</a:t>
                      </a:r>
                      <a:r>
                        <a:rPr lang="en-US" sz="1800" dirty="0" smtClean="0"/>
                        <a:t>( evQ, nsCompute );		</a:t>
                      </a:r>
                    </a:p>
                    <a:p>
                      <a:r>
                        <a:rPr lang="en-US" sz="1800" dirty="0" smtClean="0"/>
                        <a:t>       </a:t>
                      </a:r>
                    </a:p>
                    <a:p>
                      <a:r>
                        <a:rPr lang="en-US" sz="1800" dirty="0" smtClean="0"/>
                        <a:t>     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int to = mod( rank() + 1, size());</a:t>
                      </a:r>
                    </a:p>
                    <a:p>
                      <a:r>
                        <a:rPr lang="en-US" sz="1800" dirty="0" smtClean="0"/>
                        <a:t>       int from = mod( (signed int) rank() - 1, size() );    </a:t>
                      </a:r>
                    </a:p>
                    <a:p>
                      <a:r>
                        <a:rPr lang="en-US" sz="1800" dirty="0" smtClean="0"/>
                        <a:t>       </a:t>
                      </a:r>
                    </a:p>
                    <a:p>
                      <a:r>
                        <a:rPr lang="en-US" sz="1800" dirty="0" smtClean="0"/>
                        <a:t>       if ( 0 == rank() ) {</a:t>
                      </a:r>
                    </a:p>
                    <a:p>
                      <a:r>
                        <a:rPr lang="en-US" sz="1800" dirty="0" smtClean="0"/>
                        <a:t>            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enQ_send</a:t>
                      </a:r>
                      <a:r>
                        <a:rPr lang="en-US" sz="1800" dirty="0" smtClean="0"/>
                        <a:t>( evQ, m_sendBuf, m_messageSize, CHAR, to, TAG, GroupWorld );</a:t>
                      </a:r>
                    </a:p>
                    <a:p>
                      <a:r>
                        <a:rPr lang="en-US" sz="1800" dirty="0" smtClean="0"/>
                        <a:t>            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enQ_recv</a:t>
                      </a:r>
                      <a:r>
                        <a:rPr lang="en-US" sz="1800" dirty="0" smtClean="0"/>
                        <a:t>( evQ, m_recvBuf, m_messageSize, CHAR, from, TAG, GroupWorld, &amp;m_resp );</a:t>
                      </a:r>
                    </a:p>
                    <a:p>
                      <a:r>
                        <a:rPr lang="en-US" sz="1800" dirty="0" smtClean="0"/>
                        <a:t>     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} else {</a:t>
                      </a:r>
                    </a:p>
                    <a:p>
                      <a:r>
                        <a:rPr lang="en-US" sz="1800" dirty="0" smtClean="0"/>
                        <a:t>             enQ_recv( evQ, m_recvBuf, m_messageSize, CHAR, from, TAG, GroupWorld, &amp;m_resp );</a:t>
                      </a:r>
                    </a:p>
                    <a:p>
                      <a:r>
                        <a:rPr lang="en-US" sz="1800" dirty="0" smtClean="0"/>
                        <a:t>             enQ_send( evQ, m_sendBuf, m_messageSize, CHAR, to, TAG,GroupWorld );}</a:t>
                      </a:r>
                    </a:p>
                    <a:p>
                      <a:r>
                        <a:rPr lang="en-US" sz="1800" dirty="0" smtClean="0"/>
                        <a:t>       </a:t>
                      </a:r>
                    </a:p>
                    <a:p>
                      <a:r>
                        <a:rPr lang="en-US" sz="1800" dirty="0" smtClean="0"/>
                        <a:t>       if ( ++m_loopIndex == iterations ) {        </a:t>
                      </a:r>
                    </a:p>
                    <a:p>
                      <a:r>
                        <a:rPr lang="en-US" sz="1800" dirty="0" smtClean="0"/>
                        <a:t>             return true;    } </a:t>
                      </a:r>
                    </a:p>
                    <a:p>
                      <a:r>
                        <a:rPr lang="en-US" sz="1800" dirty="0" smtClean="0"/>
                        <a:t>       else {        </a:t>
                      </a:r>
                    </a:p>
                    <a:p>
                      <a:r>
                        <a:rPr lang="en-US" sz="1800" dirty="0" smtClean="0"/>
                        <a:t>             return false;    </a:t>
                      </a:r>
                    </a:p>
                    <a:p>
                      <a:r>
                        <a:rPr lang="en-US" sz="1800" dirty="0" smtClean="0"/>
                        <a:t>       }</a:t>
                      </a:r>
                    </a:p>
                    <a:p>
                      <a:r>
                        <a:rPr lang="en-US" sz="1800" dirty="0" smtClean="0"/>
                        <a:t>}</a:t>
                      </a:r>
                      <a:endParaRPr lang="en-US" sz="18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Simulating </a:t>
            </a:r>
            <a:r>
              <a:rPr lang="en-US" sz="3800" dirty="0"/>
              <a:t>L</a:t>
            </a:r>
            <a:r>
              <a:rPr lang="en-US" sz="3800" dirty="0" smtClean="0"/>
              <a:t>arge Networks </a:t>
            </a:r>
            <a:endParaRPr lang="en-US" sz="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5" y="1690689"/>
            <a:ext cx="6075723" cy="43398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737396" cy="4560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network node consists of</a:t>
            </a:r>
          </a:p>
          <a:p>
            <a:pPr lvl="1"/>
            <a:r>
              <a:rPr lang="en-US" dirty="0" smtClean="0"/>
              <a:t>Driver (the “application”)</a:t>
            </a:r>
          </a:p>
          <a:p>
            <a:pPr lvl="1"/>
            <a:r>
              <a:rPr lang="en-US" dirty="0" smtClean="0"/>
              <a:t>NIC</a:t>
            </a:r>
          </a:p>
          <a:p>
            <a:pPr lvl="1"/>
            <a:r>
              <a:rPr lang="en-US" dirty="0" smtClean="0"/>
              <a:t>Router</a:t>
            </a:r>
          </a:p>
          <a:p>
            <a:pPr lvl="1"/>
            <a:endParaRPr lang="en-US" sz="1200" dirty="0"/>
          </a:p>
          <a:p>
            <a:r>
              <a:rPr lang="en-US" dirty="0" smtClean="0"/>
              <a:t>Nodes are connected together via the routers to form the network</a:t>
            </a:r>
          </a:p>
          <a:p>
            <a:pPr lvl="1"/>
            <a:r>
              <a:rPr lang="en-US" dirty="0"/>
              <a:t>High radix router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Topologies – mesh, n-dim tori, fat-tree, dragonfly</a:t>
            </a:r>
          </a:p>
          <a:p>
            <a:pPr lvl="1"/>
            <a:endParaRPr lang="en-US" sz="1200" dirty="0"/>
          </a:p>
          <a:p>
            <a:r>
              <a:rPr lang="en-US" dirty="0" smtClean="0"/>
              <a:t>Firefly is the interface between the driver and the router</a:t>
            </a: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 is getting cheaper, communication is the bottleneck</a:t>
            </a:r>
          </a:p>
          <a:p>
            <a:endParaRPr lang="en-US" dirty="0"/>
          </a:p>
          <a:p>
            <a:r>
              <a:rPr lang="en-US" dirty="0" smtClean="0"/>
              <a:t>Traditional benchmarks (such as LINPACK) are compute heavy</a:t>
            </a:r>
          </a:p>
          <a:p>
            <a:pPr lvl="1"/>
            <a:r>
              <a:rPr lang="en-US" dirty="0" smtClean="0"/>
              <a:t>Not representative of modern practical computational loads, which are much heavier on communication</a:t>
            </a:r>
          </a:p>
          <a:p>
            <a:endParaRPr lang="en-US" dirty="0" smtClean="0"/>
          </a:p>
          <a:p>
            <a:r>
              <a:rPr lang="en-US" dirty="0" smtClean="0"/>
              <a:t>Need to identify the communication demands of modern applications to design appropriate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 and Bandwidth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application code, find the optimal network configuration (latency, bandwidth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030537"/>
            <a:ext cx="4923773" cy="3395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Optimality Objective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Minimize </a:t>
            </a:r>
            <a:r>
              <a:rPr lang="en-US" sz="2400" dirty="0"/>
              <a:t>cost based on a predefined cost model. Cost model can be a function of the latency, bandwidth, number of nodes, etc</a:t>
            </a:r>
            <a:r>
              <a:rPr lang="en-US" dirty="0"/>
              <a:t>.</a:t>
            </a:r>
          </a:p>
          <a:p>
            <a:r>
              <a:rPr lang="en-US" dirty="0" smtClean="0"/>
              <a:t>Optimality condition:</a:t>
            </a:r>
          </a:p>
          <a:p>
            <a:pPr lvl="1"/>
            <a:r>
              <a:rPr lang="en-US" dirty="0" smtClean="0"/>
              <a:t>Run time within a set tolerance limit of the fastest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30258"/>
            <a:ext cx="6367798" cy="38955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Black-box </a:t>
            </a:r>
            <a:r>
              <a:rPr lang="en-US" dirty="0"/>
              <a:t>optimization problem</a:t>
            </a:r>
          </a:p>
          <a:p>
            <a:pPr lvl="1"/>
            <a:r>
              <a:rPr lang="en-US" dirty="0"/>
              <a:t>Knowledge about </a:t>
            </a:r>
            <a:r>
              <a:rPr lang="en-US" dirty="0" smtClean="0"/>
              <a:t>the objective function </a:t>
            </a:r>
            <a:r>
              <a:rPr lang="en-US" dirty="0"/>
              <a:t>is obtained by sampling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gradient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Exhaustive search</a:t>
            </a:r>
          </a:p>
          <a:p>
            <a:pPr lvl="1"/>
            <a:r>
              <a:rPr lang="en-US" dirty="0" smtClean="0"/>
              <a:t>Impractical for simulating large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systems and large search spaces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2763033"/>
            <a:ext cx="6477000" cy="3962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greedy search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97" y="1932485"/>
            <a:ext cx="7220206" cy="44170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greedy search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64" y="2379609"/>
            <a:ext cx="7556500" cy="35941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38" y="1597922"/>
            <a:ext cx="4952323" cy="48363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Section Search (GSS)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inding </a:t>
            </a:r>
            <a:r>
              <a:rPr lang="en-US" dirty="0"/>
              <a:t>the </a:t>
            </a:r>
            <a:r>
              <a:rPr lang="en-US" dirty="0" smtClean="0"/>
              <a:t>point with minimum cost  by </a:t>
            </a:r>
            <a:r>
              <a:rPr lang="en-US" dirty="0"/>
              <a:t>successively narrowing the range of </a:t>
            </a:r>
            <a:r>
              <a:rPr lang="en-US" dirty="0" smtClean="0"/>
              <a:t>possible values.</a:t>
            </a:r>
          </a:p>
          <a:p>
            <a:pPr marL="0" indent="0">
              <a:buNone/>
            </a:pPr>
            <a:r>
              <a:rPr lang="en-US" dirty="0" smtClean="0"/>
              <a:t>   c </a:t>
            </a:r>
            <a:r>
              <a:rPr lang="en-US" dirty="0"/>
              <a:t>= b - (b - a) / </a:t>
            </a:r>
            <a:r>
              <a:rPr lang="en-US" dirty="0" smtClean="0"/>
              <a:t>1.6 		d </a:t>
            </a:r>
            <a:r>
              <a:rPr lang="en-US" dirty="0"/>
              <a:t>= a + (b - a) / </a:t>
            </a:r>
            <a:r>
              <a:rPr lang="en-US" dirty="0" smtClean="0"/>
              <a:t>1.6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5" y="3551583"/>
            <a:ext cx="9481930" cy="30943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Structural </a:t>
            </a:r>
            <a:r>
              <a:rPr lang="en-US" dirty="0"/>
              <a:t>Simulation </a:t>
            </a:r>
            <a:r>
              <a:rPr lang="en-US" dirty="0" smtClean="0"/>
              <a:t>Toolkit (SST) overview</a:t>
            </a:r>
          </a:p>
          <a:p>
            <a:endParaRPr lang="en-US" dirty="0" smtClean="0"/>
          </a:p>
          <a:p>
            <a:r>
              <a:rPr lang="en-US" dirty="0" smtClean="0"/>
              <a:t>Network optimization using SST</a:t>
            </a:r>
          </a:p>
          <a:p>
            <a:pPr lvl="1"/>
            <a:r>
              <a:rPr lang="en-US" dirty="0" smtClean="0"/>
              <a:t>Latency and bandwidth optimization</a:t>
            </a:r>
          </a:p>
          <a:p>
            <a:pPr lvl="1"/>
            <a:r>
              <a:rPr lang="en-US" dirty="0" smtClean="0"/>
              <a:t>Topology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Methods: Performance Results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283082"/>
              </p:ext>
            </p:extLst>
          </p:nvPr>
        </p:nvGraphicFramePr>
        <p:xfrm>
          <a:off x="838200" y="2580999"/>
          <a:ext cx="1051560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670"/>
                <a:gridCol w="1577008"/>
                <a:gridCol w="1515009"/>
                <a:gridCol w="1599252"/>
                <a:gridCol w="1405206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Exhaustive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Greedy + GSS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size =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size = c/2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size =c/10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+ GSS </a:t>
                      </a:r>
                    </a:p>
                    <a:p>
                      <a:r>
                        <a:rPr lang="en-US" dirty="0" smtClean="0"/>
                        <a:t>(error &lt; 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 + GSS</a:t>
                      </a:r>
                    </a:p>
                    <a:p>
                      <a:r>
                        <a:rPr lang="en-US" dirty="0" smtClean="0"/>
                        <a:t>(error</a:t>
                      </a:r>
                      <a:r>
                        <a:rPr lang="en-US" baseline="0" dirty="0" smtClean="0"/>
                        <a:t> &lt; e/10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SST</a:t>
                      </a:r>
                      <a:r>
                        <a:rPr lang="en-US" baseline="0" dirty="0" smtClean="0"/>
                        <a:t>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saving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versus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1192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dirty="0" smtClean="0"/>
                  <a:t>Cost model per link: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6×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sz="2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+ 30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bandwidth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GB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m:rPr>
                        <m:nor/>
                      </m:rPr>
                      <a:rPr lang="en-US" sz="26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Tolerance limit</a:t>
                </a:r>
              </a:p>
              <a:p>
                <a:r>
                  <a:rPr lang="en-US" dirty="0" smtClean="0"/>
                  <a:t>Number of iterations</a:t>
                </a:r>
              </a:p>
              <a:p>
                <a:r>
                  <a:rPr lang="en-US" dirty="0" smtClean="0"/>
                  <a:t>Network configuration</a:t>
                </a:r>
              </a:p>
              <a:p>
                <a:pPr lvl="1"/>
                <a:r>
                  <a:rPr lang="en-US" dirty="0" smtClean="0"/>
                  <a:t>Topology</a:t>
                </a:r>
                <a:r>
                  <a:rPr lang="en-US" dirty="0"/>
                  <a:t>: </a:t>
                </a:r>
                <a:r>
                  <a:rPr lang="en-US" dirty="0" smtClean="0"/>
                  <a:t>fat tree</a:t>
                </a:r>
                <a:endParaRPr lang="en-US" dirty="0"/>
              </a:p>
              <a:p>
                <a:pPr lvl="1"/>
                <a:r>
                  <a:rPr lang="en-US" dirty="0" smtClean="0"/>
                  <a:t>Number of nodes: 128</a:t>
                </a:r>
                <a:endParaRPr lang="en-US" dirty="0"/>
              </a:p>
              <a:p>
                <a:r>
                  <a:rPr lang="en-US" dirty="0"/>
                  <a:t>Motif: FFT3D </a:t>
                </a:r>
              </a:p>
              <a:p>
                <a:pPr lvl="1"/>
                <a:r>
                  <a:rPr lang="en-US" dirty="0" smtClean="0"/>
                  <a:t>FFT input size</a:t>
                </a:r>
                <a:r>
                  <a:rPr lang="en-US" dirty="0"/>
                  <a:t>: </a:t>
                </a:r>
                <a:r>
                  <a:rPr lang="en-US" dirty="0" smtClean="0"/>
                  <a:t>256</a:t>
                </a:r>
                <a:r>
                  <a:rPr lang="en-US" baseline="30000" dirty="0" smtClean="0"/>
                  <a:t>3</a:t>
                </a:r>
                <a:endParaRPr lang="en-US" baseline="300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1192"/>
              </a:xfrm>
              <a:blipFill rotWithShape="0">
                <a:blip r:embed="rId2"/>
                <a:stretch>
                  <a:fillRect l="-1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2757" r="2458" b="5402"/>
          <a:stretch/>
        </p:blipFill>
        <p:spPr>
          <a:xfrm>
            <a:off x="5208814" y="2723530"/>
            <a:ext cx="6144986" cy="354664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5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2400" dirty="0" smtClean="0"/>
          </a:p>
          <a:p>
            <a:endParaRPr lang="en-US" sz="2400" i="1" dirty="0"/>
          </a:p>
          <a:p>
            <a:endParaRPr lang="en-US" sz="2400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2400" i="1" dirty="0" smtClean="0"/>
              <a:t>N</a:t>
            </a:r>
            <a:r>
              <a:rPr lang="en-US" sz="2400" dirty="0"/>
              <a:t>	Number of network compute nodes</a:t>
            </a:r>
          </a:p>
          <a:p>
            <a:pPr marL="0" indent="0">
              <a:buNone/>
            </a:pPr>
            <a:r>
              <a:rPr lang="en-US" sz="2400" dirty="0"/>
              <a:t>C	</a:t>
            </a:r>
            <a:r>
              <a:rPr lang="en-US" sz="2400" dirty="0" smtClean="0"/>
              <a:t>Budget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Two network configurations are studied:</a:t>
            </a:r>
          </a:p>
          <a:p>
            <a:pPr lvl="1"/>
            <a:r>
              <a:rPr lang="en-US" dirty="0" smtClean="0"/>
              <a:t>Folded Clos</a:t>
            </a:r>
          </a:p>
          <a:p>
            <a:pPr lvl="1"/>
            <a:r>
              <a:rPr lang="en-US" dirty="0" smtClean="0"/>
              <a:t>Dragonfly</a:t>
            </a:r>
            <a:endParaRPr lang="en-US" dirty="0"/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 marL="0" indent="0">
              <a:spcBef>
                <a:spcPts val="1600"/>
              </a:spcBef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51161"/>
              </p:ext>
            </p:extLst>
          </p:nvPr>
        </p:nvGraphicFramePr>
        <p:xfrm>
          <a:off x="7592251" y="1951217"/>
          <a:ext cx="44072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5966"/>
                <a:gridCol w="1561238"/>
              </a:tblGrid>
              <a:tr h="3138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Building</a:t>
                      </a:r>
                      <a:r>
                        <a:rPr lang="en-US" sz="2000" baseline="0" dirty="0" smtClean="0"/>
                        <a:t> Blocks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 ($)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r>
                        <a:rPr lang="en-US" sz="2000" baseline="0" dirty="0" smtClean="0"/>
                        <a:t>-TFLOPs node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12-port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24-port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320</a:t>
                      </a:r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36-port</a:t>
                      </a:r>
                      <a:r>
                        <a:rPr lang="en-US" sz="2000" baseline="0" dirty="0" smtClean="0"/>
                        <a:t>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480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48-port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60-port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NIC-switch cable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</a:tr>
              <a:tr h="36882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Switch-switch cable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60815" y="1806121"/>
                <a:ext cx="3202800" cy="1692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charset="0"/>
                            </a:rPr>
                            <m:t>min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   </m:t>
                          </m:r>
                        </m:fName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𝑒𝑥𝑒𝑐𝑡𝑖𝑜𝑛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charset="0"/>
                            </a:rPr>
                            <m:t>𝑡𝑖𝑚𝑒</m:t>
                          </m:r>
                        </m:e>
                      </m:func>
                    </m:oMath>
                  </m:oMathPara>
                </a14:m>
                <a:endParaRPr lang="en-US" sz="2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charset="0"/>
                        </a:rPr>
                        <m:t>s</m:t>
                      </m:r>
                      <m:r>
                        <a:rPr lang="en-US" sz="2600" b="0" i="0" smtClean="0">
                          <a:latin typeface="Cambria Math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latin typeface="Cambria Math" charset="0"/>
                        </a:rPr>
                        <m:t>t</m:t>
                      </m:r>
                      <m:r>
                        <a:rPr lang="en-US" sz="2600" b="0" i="0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6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𝑁</m:t>
                      </m:r>
                      <m:r>
                        <a:rPr lang="en-US" sz="2600" i="1">
                          <a:latin typeface="Cambria Math" charset="0"/>
                        </a:rPr>
                        <m:t>≥10000</m:t>
                      </m:r>
                    </m:oMath>
                  </m:oMathPara>
                </a14:m>
                <a:endParaRPr lang="en-US" sz="2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𝑛𝑒𝑡𝑤𝑜𝑟𝑘</m:t>
                      </m:r>
                      <m:r>
                        <a:rPr lang="en-US" sz="2600" i="1">
                          <a:latin typeface="Cambria Math" charset="0"/>
                        </a:rPr>
                        <m:t> </m:t>
                      </m:r>
                      <m:r>
                        <a:rPr lang="en-US" sz="2600" i="1">
                          <a:latin typeface="Cambria Math" charset="0"/>
                        </a:rPr>
                        <m:t>𝑐𝑜𝑠𝑡</m:t>
                      </m:r>
                      <m:r>
                        <a:rPr lang="en-US" sz="2600" i="1">
                          <a:latin typeface="Cambria Math" charset="0"/>
                        </a:rPr>
                        <m:t>&lt;</m:t>
                      </m:r>
                      <m:r>
                        <a:rPr lang="en-US" sz="2600" i="1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815" y="1806121"/>
                <a:ext cx="3202800" cy="1692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Folded Clos (Fat Tree)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 = router radix / 2 </a:t>
            </a:r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/>
              <a:t>= number of stages </a:t>
            </a:r>
            <a:endParaRPr lang="en-US" dirty="0" smtClean="0"/>
          </a:p>
          <a:p>
            <a:r>
              <a:rPr lang="en-US" dirty="0" smtClean="0"/>
              <a:t>N </a:t>
            </a:r>
            <a:r>
              <a:rPr lang="en-US" dirty="0"/>
              <a:t>= </a:t>
            </a:r>
            <a:r>
              <a:rPr lang="en-US" dirty="0" err="1"/>
              <a:t>k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nk</a:t>
            </a:r>
            <a:r>
              <a:rPr lang="en-US" baseline="30000" dirty="0" smtClean="0"/>
              <a:t>n-1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http://</a:t>
            </a:r>
            <a:r>
              <a:rPr lang="en-US" sz="1200" dirty="0" err="1"/>
              <a:t>web.stanford.edu</a:t>
            </a:r>
            <a:r>
              <a:rPr lang="en-US" sz="1200" dirty="0"/>
              <a:t>/class/ee382c/lectures/03_topology.pdf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30" y="1611589"/>
            <a:ext cx="4481912" cy="45653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Folded Clos Topology: </a:t>
            </a:r>
            <a:r>
              <a:rPr lang="en-US" dirty="0" smtClean="0"/>
              <a:t>Oversubscription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076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>
                    <a:latin typeface="Cambria Math" charset="0"/>
                    <a:ea typeface="Cambria Math" charset="0"/>
                    <a:cs typeface="Cambria Math" charset="0"/>
                  </a:rPr>
                  <a:t>Oversubscription 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aggregate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bandwidth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downlink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ports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aggregate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bandwidth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uplink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ports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ctr"/>
                <a:endParaRPr lang="en-US" sz="2400" dirty="0"/>
              </a:p>
              <a:p>
                <a:r>
                  <a:rPr lang="en-US" dirty="0" smtClean="0"/>
                  <a:t>Increase </a:t>
                </a:r>
                <a:r>
                  <a:rPr lang="en-US" dirty="0"/>
                  <a:t>in subscription:  </a:t>
                </a:r>
              </a:p>
              <a:p>
                <a:pPr lvl="1"/>
                <a:r>
                  <a:rPr lang="en-US" dirty="0"/>
                  <a:t>reduces bisection bandwidth</a:t>
                </a:r>
              </a:p>
              <a:p>
                <a:pPr lvl="1"/>
                <a:r>
                  <a:rPr lang="en-US" dirty="0" smtClean="0"/>
                  <a:t>decreases </a:t>
                </a:r>
                <a:r>
                  <a:rPr lang="en-US" dirty="0"/>
                  <a:t>network </a:t>
                </a:r>
                <a:r>
                  <a:rPr lang="en-US" dirty="0" smtClean="0"/>
                  <a:t>cost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07632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176157" y="2815109"/>
            <a:ext cx="6807755" cy="3781634"/>
            <a:chOff x="5176157" y="2815109"/>
            <a:chExt cx="6807755" cy="3781634"/>
          </a:xfrm>
        </p:grpSpPr>
        <p:grpSp>
          <p:nvGrpSpPr>
            <p:cNvPr id="18" name="Group 17"/>
            <p:cNvGrpSpPr/>
            <p:nvPr/>
          </p:nvGrpSpPr>
          <p:grpSpPr>
            <a:xfrm>
              <a:off x="5176157" y="2815109"/>
              <a:ext cx="6807755" cy="3781634"/>
              <a:chOff x="5176157" y="2815109"/>
              <a:chExt cx="6807755" cy="378163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176157" y="2815109"/>
                <a:ext cx="6807755" cy="3781634"/>
                <a:chOff x="5176157" y="2815109"/>
                <a:chExt cx="6807755" cy="378163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5176157" y="2815109"/>
                  <a:ext cx="6807755" cy="3781634"/>
                  <a:chOff x="5176157" y="2815109"/>
                  <a:chExt cx="6807755" cy="3781634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5302603" y="2815109"/>
                    <a:ext cx="6681309" cy="3781634"/>
                  </a:xfrm>
                  <a:custGeom>
                    <a:avLst/>
                    <a:gdLst>
                      <a:gd name="connsiteX0" fmla="*/ 3711 w 6681309"/>
                      <a:gd name="connsiteY0" fmla="*/ 732990 h 4351338"/>
                      <a:gd name="connsiteX1" fmla="*/ 3711 w 6681309"/>
                      <a:gd name="connsiteY1" fmla="*/ 1729033 h 4351338"/>
                      <a:gd name="connsiteX2" fmla="*/ 820140 w 6681309"/>
                      <a:gd name="connsiteY2" fmla="*/ 1729033 h 4351338"/>
                      <a:gd name="connsiteX3" fmla="*/ 820140 w 6681309"/>
                      <a:gd name="connsiteY3" fmla="*/ 732990 h 4351338"/>
                      <a:gd name="connsiteX4" fmla="*/ 0 w 6681309"/>
                      <a:gd name="connsiteY4" fmla="*/ 0 h 4351338"/>
                      <a:gd name="connsiteX5" fmla="*/ 6681309 w 6681309"/>
                      <a:gd name="connsiteY5" fmla="*/ 0 h 4351338"/>
                      <a:gd name="connsiteX6" fmla="*/ 6681309 w 6681309"/>
                      <a:gd name="connsiteY6" fmla="*/ 4351338 h 4351338"/>
                      <a:gd name="connsiteX7" fmla="*/ 0 w 6681309"/>
                      <a:gd name="connsiteY7" fmla="*/ 4351338 h 435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81309" h="4351338">
                        <a:moveTo>
                          <a:pt x="3711" y="732990"/>
                        </a:moveTo>
                        <a:lnTo>
                          <a:pt x="3711" y="1729033"/>
                        </a:lnTo>
                        <a:lnTo>
                          <a:pt x="820140" y="1729033"/>
                        </a:lnTo>
                        <a:lnTo>
                          <a:pt x="820140" y="732990"/>
                        </a:lnTo>
                        <a:close/>
                        <a:moveTo>
                          <a:pt x="0" y="0"/>
                        </a:moveTo>
                        <a:lnTo>
                          <a:pt x="6681309" y="0"/>
                        </a:lnTo>
                        <a:lnTo>
                          <a:pt x="6681309" y="4351338"/>
                        </a:lnTo>
                        <a:lnTo>
                          <a:pt x="0" y="4351338"/>
                        </a:lnTo>
                        <a:close/>
                      </a:path>
                    </a:pathLst>
                  </a:custGeom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5176157" y="4620986"/>
                    <a:ext cx="424543" cy="58782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7282542" y="4833257"/>
                  <a:ext cx="489857" cy="2612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9470571" y="4833257"/>
                <a:ext cx="424543" cy="3102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1691257" y="4702629"/>
              <a:ext cx="195943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Oversubscription and Switch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oversubscription is desirable for performance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1753"/>
              </p:ext>
            </p:extLst>
          </p:nvPr>
        </p:nvGraphicFramePr>
        <p:xfrm>
          <a:off x="845456" y="3087309"/>
          <a:ext cx="10508344" cy="2154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8344"/>
              </a:tblGrid>
              <a:tr h="215416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For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every switch type:</a:t>
                      </a:r>
                      <a:endParaRPr lang="en-US" sz="240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  <a:p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F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ind minimum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over_sub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where: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</a:t>
                      </a:r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network_cost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(</a:t>
                      </a:r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over_sub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, N, </a:t>
                      </a:r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switch_type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) &lt; C</a:t>
                      </a:r>
                    </a:p>
                    <a:p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</a:t>
                      </a:r>
                      <a:endParaRPr lang="en-US" sz="2400" dirty="0" smtClean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 and Switch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Motif: FFT3D</a:t>
            </a:r>
          </a:p>
          <a:p>
            <a:pPr lvl="1"/>
            <a:r>
              <a:rPr lang="en-US" dirty="0" smtClean="0"/>
              <a:t>Input size : 2048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Content Placeholder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68" y="2810696"/>
            <a:ext cx="8396693" cy="350120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75057" y="4094808"/>
            <a:ext cx="1926771" cy="161652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3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Dragonfly Topology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572" y="1776252"/>
            <a:ext cx="10515600" cy="3235588"/>
          </a:xfrm>
          <a:custGeom>
            <a:avLst/>
            <a:gdLst>
              <a:gd name="connsiteX0" fmla="*/ 0 w 10515600"/>
              <a:gd name="connsiteY0" fmla="*/ 0 h 3502324"/>
              <a:gd name="connsiteX1" fmla="*/ 6705599 w 10515600"/>
              <a:gd name="connsiteY1" fmla="*/ 0 h 3502324"/>
              <a:gd name="connsiteX2" fmla="*/ 6705599 w 10515600"/>
              <a:gd name="connsiteY2" fmla="*/ 1061357 h 3502324"/>
              <a:gd name="connsiteX3" fmla="*/ 10167256 w 10515600"/>
              <a:gd name="connsiteY3" fmla="*/ 1061357 h 3502324"/>
              <a:gd name="connsiteX4" fmla="*/ 10167256 w 10515600"/>
              <a:gd name="connsiteY4" fmla="*/ 0 h 3502324"/>
              <a:gd name="connsiteX5" fmla="*/ 10515600 w 10515600"/>
              <a:gd name="connsiteY5" fmla="*/ 0 h 3502324"/>
              <a:gd name="connsiteX6" fmla="*/ 10515600 w 10515600"/>
              <a:gd name="connsiteY6" fmla="*/ 3502324 h 3502324"/>
              <a:gd name="connsiteX7" fmla="*/ 0 w 10515600"/>
              <a:gd name="connsiteY7" fmla="*/ 3502324 h 3502324"/>
              <a:gd name="connsiteX8" fmla="*/ 0 w 10515600"/>
              <a:gd name="connsiteY8" fmla="*/ 0 h 350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5600" h="3502324">
                <a:moveTo>
                  <a:pt x="0" y="0"/>
                </a:moveTo>
                <a:lnTo>
                  <a:pt x="6705599" y="0"/>
                </a:lnTo>
                <a:lnTo>
                  <a:pt x="6705599" y="1061357"/>
                </a:lnTo>
                <a:lnTo>
                  <a:pt x="10167256" y="1061357"/>
                </a:lnTo>
                <a:lnTo>
                  <a:pt x="10167256" y="0"/>
                </a:lnTo>
                <a:lnTo>
                  <a:pt x="10515600" y="0"/>
                </a:lnTo>
                <a:lnTo>
                  <a:pt x="10515600" y="3502324"/>
                </a:lnTo>
                <a:lnTo>
                  <a:pt x="0" y="35023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1" y="5097404"/>
            <a:ext cx="11353800" cy="176059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	Number of compute nodes</a:t>
            </a:r>
            <a:endParaRPr lang="en-US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 	Number of compute nodes </a:t>
            </a:r>
            <a:r>
              <a:rPr lang="en-US" sz="2000" dirty="0"/>
              <a:t>connected to each router </a:t>
            </a:r>
            <a:endParaRPr lang="en-US" sz="2000" dirty="0" smtClean="0"/>
          </a:p>
          <a:p>
            <a:r>
              <a:rPr lang="en-US" sz="2000" dirty="0"/>
              <a:t>a</a:t>
            </a:r>
            <a:r>
              <a:rPr lang="en-US" sz="2000" dirty="0" smtClean="0"/>
              <a:t>	Number </a:t>
            </a:r>
            <a:r>
              <a:rPr lang="en-US" sz="2000" dirty="0"/>
              <a:t>of routers in each </a:t>
            </a:r>
            <a:r>
              <a:rPr lang="en-US" sz="2000" dirty="0" smtClean="0"/>
              <a:t>group</a:t>
            </a:r>
          </a:p>
          <a:p>
            <a:r>
              <a:rPr lang="en-US" sz="2000" dirty="0" smtClean="0"/>
              <a:t>h</a:t>
            </a:r>
            <a:r>
              <a:rPr lang="en-US" sz="2000" dirty="0"/>
              <a:t>	</a:t>
            </a:r>
            <a:r>
              <a:rPr lang="en-US" sz="2000" dirty="0" smtClean="0"/>
              <a:t>Number </a:t>
            </a:r>
            <a:r>
              <a:rPr lang="en-US" sz="2000" dirty="0"/>
              <a:t>of channels within each router used to </a:t>
            </a:r>
            <a:r>
              <a:rPr lang="en-US" sz="2000" dirty="0" smtClean="0"/>
              <a:t>connect </a:t>
            </a:r>
            <a:r>
              <a:rPr lang="en-US" sz="2000" dirty="0"/>
              <a:t>to other </a:t>
            </a:r>
            <a:r>
              <a:rPr lang="en-US" sz="2000" dirty="0" smtClean="0"/>
              <a:t>groups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Dragonfly 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1" r="7880"/>
          <a:stretch/>
        </p:blipFill>
        <p:spPr>
          <a:xfrm>
            <a:off x="6362700" y="1474174"/>
            <a:ext cx="5829300" cy="397468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6443" y="5097405"/>
            <a:ext cx="11353800" cy="1760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N	Number of compute nodes</a:t>
            </a:r>
          </a:p>
          <a:p>
            <a:r>
              <a:rPr lang="en-US" sz="2000" dirty="0" smtClean="0"/>
              <a:t>p 	Number of compute nodes connected to each router </a:t>
            </a:r>
          </a:p>
          <a:p>
            <a:r>
              <a:rPr lang="en-US" sz="2000" dirty="0" smtClean="0"/>
              <a:t>a	Number of routers in each group</a:t>
            </a:r>
          </a:p>
          <a:p>
            <a:r>
              <a:rPr lang="en-US" sz="2000" dirty="0" smtClean="0"/>
              <a:t>h	Number of channels within each router used to connect to other groups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43" y="1802091"/>
            <a:ext cx="5976257" cy="2133095"/>
          </a:xfrm>
        </p:spPr>
        <p:txBody>
          <a:bodyPr/>
          <a:lstStyle/>
          <a:p>
            <a:r>
              <a:rPr lang="en-US" sz="2400" dirty="0" smtClean="0"/>
              <a:t>number of groups = (ah + 1)</a:t>
            </a:r>
          </a:p>
          <a:p>
            <a:r>
              <a:rPr lang="en-US" sz="2400" dirty="0" smtClean="0"/>
              <a:t>number of routers = (number </a:t>
            </a:r>
            <a:r>
              <a:rPr lang="en-US" sz="2400" dirty="0"/>
              <a:t>of </a:t>
            </a:r>
            <a:r>
              <a:rPr lang="en-US" sz="2400" dirty="0" smtClean="0"/>
              <a:t>groups) × a</a:t>
            </a:r>
            <a:endParaRPr lang="is-IS" sz="2400" dirty="0" smtClean="0"/>
          </a:p>
          <a:p>
            <a:r>
              <a:rPr lang="is-IS" sz="2400" dirty="0" smtClean="0"/>
              <a:t>N </a:t>
            </a:r>
            <a:r>
              <a:rPr lang="is-IS" sz="2400" dirty="0"/>
              <a:t>= </a:t>
            </a:r>
            <a:r>
              <a:rPr lang="is-IS" sz="2400" dirty="0" smtClean="0"/>
              <a:t>(</a:t>
            </a: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routers) </a:t>
            </a:r>
            <a:r>
              <a:rPr lang="en-US" sz="2400" dirty="0"/>
              <a:t>× </a:t>
            </a:r>
            <a:r>
              <a:rPr lang="en-US" sz="2400" dirty="0" smtClean="0"/>
              <a:t>p</a:t>
            </a:r>
          </a:p>
          <a:p>
            <a:pPr marL="0" indent="0">
              <a:buNone/>
            </a:pPr>
            <a:endParaRPr lang="is-I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Structural Simulation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</a:t>
            </a:r>
            <a:r>
              <a:rPr lang="en-US" sz="2400" dirty="0" smtClean="0"/>
              <a:t>iscrete-event </a:t>
            </a:r>
            <a:r>
              <a:rPr lang="en-US" sz="2400" dirty="0"/>
              <a:t>simulation framework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fully modular design </a:t>
            </a:r>
          </a:p>
          <a:p>
            <a:pPr lvl="1"/>
            <a:r>
              <a:rPr lang="en-US" sz="2000" dirty="0" smtClean="0"/>
              <a:t>Enables </a:t>
            </a:r>
            <a:r>
              <a:rPr lang="en-US" sz="2000" dirty="0"/>
              <a:t>extensive exploration of an individual system parameter without the need for intrusive changes to the </a:t>
            </a:r>
            <a:r>
              <a:rPr lang="en-US" sz="2000" dirty="0" smtClean="0"/>
              <a:t>simulator</a:t>
            </a:r>
          </a:p>
          <a:p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arallel </a:t>
            </a:r>
            <a:r>
              <a:rPr lang="en-US" sz="2400" dirty="0"/>
              <a:t>simulation environment based on </a:t>
            </a:r>
            <a:r>
              <a:rPr lang="en-US" sz="2400" dirty="0" smtClean="0"/>
              <a:t>MPI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dirty="0"/>
              <a:t>a high level of performance and the ability to look at large </a:t>
            </a:r>
            <a:r>
              <a:rPr lang="en-US" sz="2000" dirty="0" smtClean="0"/>
              <a:t>systems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Dragonfly Switch </a:t>
            </a:r>
            <a:r>
              <a:rPr lang="en-US" dirty="0"/>
              <a:t>O</a:t>
            </a:r>
            <a:r>
              <a:rPr lang="en-US" dirty="0" smtClean="0"/>
              <a:t>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First dimension bisection bandwidth: bb_1D =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Second dimension bisection bandwidth</a:t>
                </a:r>
                <a:r>
                  <a:rPr lang="en-US" dirty="0" smtClean="0"/>
                  <a:t>: </a:t>
                </a:r>
                <a:r>
                  <a:rPr lang="en-US" sz="2400" dirty="0" smtClean="0"/>
                  <a:t>bb_2D 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400" dirty="0" smtClean="0"/>
                  <a:t>Bisection bandwidth = min (bb_1D, bb_2D)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290428"/>
              </p:ext>
            </p:extLst>
          </p:nvPr>
        </p:nvGraphicFramePr>
        <p:xfrm>
          <a:off x="620485" y="3887152"/>
          <a:ext cx="1095103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1030"/>
              </a:tblGrid>
              <a:tr h="151427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S = set of possible configurations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For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h in range(1, 60)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For p </a:t>
                      </a:r>
                      <a:r>
                        <a:rPr lang="en-US" sz="240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in </a:t>
                      </a:r>
                      <a:r>
                        <a:rPr lang="en-US" sz="240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range(1, 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60-h)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Find a where (ah+1)</a:t>
                      </a:r>
                      <a:r>
                        <a:rPr lang="en-US" sz="240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ap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≥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N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If (a + h + p)≤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61 and </a:t>
                      </a:r>
                      <a:r>
                        <a:rPr lang="en-US" sz="24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network_cost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(</a:t>
                      </a:r>
                      <a:r>
                        <a:rPr lang="en-US" sz="24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a,h,p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) &lt; c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          Add (h,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p, a</a:t>
                      </a:r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) to S</a:t>
                      </a:r>
                    </a:p>
                    <a:p>
                      <a:r>
                        <a:rPr lang="en-US" sz="2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hoose a configuration from S with </a:t>
                      </a:r>
                      <a:r>
                        <a:rPr lang="en-US" sz="2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maximum bisection bandwidth</a:t>
                      </a:r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etwork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3" y="1690688"/>
            <a:ext cx="5360547" cy="3222031"/>
          </a:xfrm>
        </p:spPr>
      </p:pic>
      <p:sp>
        <p:nvSpPr>
          <p:cNvPr id="8" name="Oval 7"/>
          <p:cNvSpPr/>
          <p:nvPr/>
        </p:nvSpPr>
        <p:spPr>
          <a:xfrm>
            <a:off x="3415726" y="2857501"/>
            <a:ext cx="898072" cy="1518556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96319" y="1707565"/>
            <a:ext cx="5358384" cy="3218688"/>
            <a:chOff x="6396319" y="1707565"/>
            <a:chExt cx="5358384" cy="3218688"/>
          </a:xfrm>
        </p:grpSpPr>
        <p:pic>
          <p:nvPicPr>
            <p:cNvPr id="23" name="Picture 2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319" y="1707565"/>
              <a:ext cx="5358384" cy="3218688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8242056" y="3016251"/>
              <a:ext cx="1261173" cy="1327555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604" y="5045529"/>
            <a:ext cx="1567543" cy="1725304"/>
            <a:chOff x="5416604" y="5045529"/>
            <a:chExt cx="1567543" cy="1725304"/>
          </a:xfrm>
        </p:grpSpPr>
        <p:pic>
          <p:nvPicPr>
            <p:cNvPr id="18" name="Content Placeholder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6" t="18563" r="42422" b="13880"/>
            <a:stretch/>
          </p:blipFill>
          <p:spPr>
            <a:xfrm>
              <a:off x="5416604" y="5045529"/>
              <a:ext cx="1567543" cy="1725304"/>
            </a:xfrm>
            <a:prstGeom prst="rect">
              <a:avLst/>
            </a:prstGeom>
          </p:spPr>
        </p:pic>
        <p:sp>
          <p:nvSpPr>
            <p:cNvPr id="19" name="Oval 18"/>
            <p:cNvSpPr/>
            <p:nvPr/>
          </p:nvSpPr>
          <p:spPr>
            <a:xfrm>
              <a:off x="6037089" y="5624512"/>
              <a:ext cx="359230" cy="9144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>
            <a:off x="6396319" y="3986238"/>
            <a:ext cx="1845737" cy="163827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0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1263684"/>
            <a:ext cx="5460359" cy="4335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6704805" cy="4666215"/>
          </a:xfrm>
        </p:spPr>
        <p:txBody>
          <a:bodyPr>
            <a:normAutofit/>
          </a:bodyPr>
          <a:lstStyle/>
          <a:p>
            <a:r>
              <a:rPr lang="en-US" dirty="0" smtClean="0"/>
              <a:t>SST Core (framework):</a:t>
            </a:r>
          </a:p>
          <a:p>
            <a:pPr lvl="1"/>
            <a:r>
              <a:rPr lang="en-US" dirty="0" smtClean="0"/>
              <a:t>Time-scale independent: micro-, macro-scale simulations</a:t>
            </a:r>
          </a:p>
          <a:p>
            <a:pPr lvl="1"/>
            <a:r>
              <a:rPr lang="en-US" dirty="0" smtClean="0"/>
              <a:t>Provides interfaces and utilities for simulation models</a:t>
            </a:r>
          </a:p>
          <a:p>
            <a:pPr lvl="1"/>
            <a:endParaRPr lang="en-US" sz="1200" dirty="0"/>
          </a:p>
          <a:p>
            <a:r>
              <a:rPr lang="en-US" dirty="0" smtClean="0"/>
              <a:t>Components: SST’s simulation models</a:t>
            </a:r>
          </a:p>
          <a:p>
            <a:pPr lvl="1"/>
            <a:r>
              <a:rPr lang="en-US" dirty="0" smtClean="0"/>
              <a:t>Components perform the actual simulation</a:t>
            </a:r>
          </a:p>
          <a:p>
            <a:pPr lvl="1"/>
            <a:r>
              <a:rPr lang="en-US" dirty="0" smtClean="0"/>
              <a:t>Many built-in models available: processors, memory, network</a:t>
            </a:r>
          </a:p>
          <a:p>
            <a:pPr lvl="1"/>
            <a:r>
              <a:rPr lang="en-US" dirty="0" smtClean="0"/>
              <a:t>Compatible with external models: Gem5, DRAMSim2, many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67600" cy="4351338"/>
          </a:xfrm>
        </p:spPr>
        <p:txBody>
          <a:bodyPr/>
          <a:lstStyle/>
          <a:p>
            <a:r>
              <a:rPr lang="en-US" sz="2400" b="1" dirty="0" smtClean="0"/>
              <a:t>Component</a:t>
            </a:r>
            <a:r>
              <a:rPr lang="en-US" sz="2400" dirty="0" smtClean="0"/>
              <a:t> is a simulation </a:t>
            </a:r>
            <a:r>
              <a:rPr lang="en-US" sz="2400" dirty="0"/>
              <a:t>model</a:t>
            </a:r>
          </a:p>
          <a:p>
            <a:r>
              <a:rPr lang="en-US" sz="2400" b="1" dirty="0" smtClean="0"/>
              <a:t>Link</a:t>
            </a:r>
            <a:r>
              <a:rPr lang="en-US" sz="2400" dirty="0" smtClean="0"/>
              <a:t> connects two components. Each link has a minimum latency</a:t>
            </a:r>
            <a:endParaRPr lang="en-US" sz="2400" dirty="0"/>
          </a:p>
          <a:p>
            <a:r>
              <a:rPr lang="en-US" sz="2400" dirty="0" smtClean="0"/>
              <a:t>Components use link to communicate by passing </a:t>
            </a:r>
            <a:r>
              <a:rPr lang="en-US" sz="2400" b="1" dirty="0" smtClean="0"/>
              <a:t>Events</a:t>
            </a:r>
            <a:endParaRPr lang="en-US" sz="2400" dirty="0" smtClean="0"/>
          </a:p>
          <a:p>
            <a:r>
              <a:rPr lang="en-US" sz="2400" dirty="0" smtClean="0"/>
              <a:t>Components use an </a:t>
            </a:r>
            <a:r>
              <a:rPr lang="en-US" sz="2400" b="1" dirty="0" smtClean="0"/>
              <a:t>Event handler </a:t>
            </a:r>
            <a:r>
              <a:rPr lang="en-US" sz="2400" dirty="0" smtClean="0"/>
              <a:t>to handle events sent over a link</a:t>
            </a:r>
            <a:endParaRPr lang="en-US" sz="2400" b="1" dirty="0"/>
          </a:p>
          <a:p>
            <a:r>
              <a:rPr lang="en-US" sz="2400" b="1" dirty="0" smtClean="0"/>
              <a:t>Clock handler</a:t>
            </a:r>
            <a:r>
              <a:rPr lang="en-US" sz="2400" dirty="0" smtClean="0"/>
              <a:t> is triggered by a clock</a:t>
            </a:r>
          </a:p>
          <a:p>
            <a:endParaRPr lang="en-US" sz="2400" dirty="0" smtClean="0"/>
          </a:p>
          <a:p>
            <a:pPr lvl="1"/>
            <a:endParaRPr lang="en-US" sz="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00" y="1135063"/>
            <a:ext cx="2882900" cy="5041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 of a simulation model</a:t>
            </a:r>
          </a:p>
          <a:p>
            <a:pPr lvl="1"/>
            <a:r>
              <a:rPr lang="en-US" dirty="0"/>
              <a:t>E.g., processor, cache, network router, etc</a:t>
            </a:r>
            <a:r>
              <a:rPr lang="en-US" dirty="0" smtClean="0"/>
              <a:t>.</a:t>
            </a:r>
          </a:p>
          <a:p>
            <a:r>
              <a:rPr lang="en-US" dirty="0"/>
              <a:t>Performs the actual </a:t>
            </a:r>
            <a:r>
              <a:rPr lang="en-US" dirty="0" smtClean="0"/>
              <a:t>simulation</a:t>
            </a:r>
          </a:p>
          <a:p>
            <a:r>
              <a:rPr lang="en-US" dirty="0"/>
              <a:t>Uses Links and Ports to communication with other components</a:t>
            </a:r>
          </a:p>
          <a:p>
            <a:pPr lvl="1"/>
            <a:r>
              <a:rPr lang="en-US" dirty="0"/>
              <a:t>Components define ports, links connect ports between components</a:t>
            </a:r>
          </a:p>
          <a:p>
            <a:pPr lvl="1"/>
            <a:r>
              <a:rPr lang="en-US" dirty="0"/>
              <a:t>Polled: Register a clock handler to poll the link</a:t>
            </a:r>
          </a:p>
          <a:p>
            <a:pPr lvl="1"/>
            <a:r>
              <a:rPr lang="en-US" dirty="0"/>
              <a:t>Interrupt: Register an event handler to be called when an event arrives</a:t>
            </a:r>
          </a:p>
          <a:p>
            <a:pPr lvl="1"/>
            <a:r>
              <a:rPr lang="en-US" dirty="0"/>
              <a:t>Both: Receive events on interrupt, send events on clock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SST comes with many built-in libraries</a:t>
            </a:r>
          </a:p>
          <a:p>
            <a:pPr lvl="1"/>
            <a:r>
              <a:rPr lang="en-US" dirty="0" smtClean="0"/>
              <a:t>Processors</a:t>
            </a:r>
          </a:p>
          <a:p>
            <a:pPr lvl="1"/>
            <a:r>
              <a:rPr lang="en-US" dirty="0" smtClean="0"/>
              <a:t>Memory</a:t>
            </a:r>
          </a:p>
          <a:p>
            <a:pPr lvl="2"/>
            <a:r>
              <a:rPr lang="en-US" sz="1800" dirty="0" err="1"/>
              <a:t>MemHierarchy</a:t>
            </a:r>
            <a:r>
              <a:rPr lang="en-US" sz="1800" dirty="0"/>
              <a:t> – Caches, memory </a:t>
            </a:r>
          </a:p>
          <a:p>
            <a:pPr lvl="2"/>
            <a:r>
              <a:rPr lang="en-US" sz="1800" dirty="0" err="1"/>
              <a:t>VaultSimC</a:t>
            </a:r>
            <a:r>
              <a:rPr lang="en-US" sz="1800" dirty="0"/>
              <a:t> - Stacked </a:t>
            </a:r>
            <a:r>
              <a:rPr lang="en-US" sz="1800" dirty="0" smtClean="0"/>
              <a:t>memory</a:t>
            </a:r>
          </a:p>
          <a:p>
            <a:pPr lvl="1"/>
            <a:r>
              <a:rPr lang="en-US" dirty="0" smtClean="0"/>
              <a:t>Network, etc.</a:t>
            </a:r>
          </a:p>
          <a:p>
            <a:endParaRPr lang="en-US" dirty="0" smtClean="0"/>
          </a:p>
          <a:p>
            <a:r>
              <a:rPr lang="en-US" dirty="0" smtClean="0"/>
              <a:t>Also compatible with many external “libraries”</a:t>
            </a:r>
            <a:endParaRPr lang="en-US" dirty="0"/>
          </a:p>
          <a:p>
            <a:pPr lvl="1"/>
            <a:r>
              <a:rPr lang="en-US" dirty="0" smtClean="0"/>
              <a:t>DRAMSim2, Gem5, many others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0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MPI Communication Stack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64" y="1988463"/>
            <a:ext cx="8384820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Ember: Network traffic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Light-weight endpoint for modeling network traffic</a:t>
            </a:r>
          </a:p>
          <a:p>
            <a:pPr lvl="1"/>
            <a:r>
              <a:rPr lang="en-US" dirty="0" smtClean="0"/>
              <a:t>Enables large-scale simulation of networks where detailed modeling of endpoints would be expensive</a:t>
            </a:r>
          </a:p>
          <a:p>
            <a:r>
              <a:rPr lang="en-US" dirty="0"/>
              <a:t>Scales to 1 million </a:t>
            </a:r>
            <a:r>
              <a:rPr lang="en-US" dirty="0" smtClean="0"/>
              <a:t>nodes</a:t>
            </a:r>
          </a:p>
          <a:p>
            <a:r>
              <a:rPr lang="en-US" dirty="0"/>
              <a:t>Supports multiple “cores” per </a:t>
            </a:r>
            <a:r>
              <a:rPr lang="en-US" dirty="0" smtClean="0"/>
              <a:t>node</a:t>
            </a:r>
          </a:p>
          <a:p>
            <a:r>
              <a:rPr lang="en-US" dirty="0"/>
              <a:t>Example motifs are available for:</a:t>
            </a:r>
          </a:p>
          <a:p>
            <a:pPr lvl="1"/>
            <a:r>
              <a:rPr lang="en-US" dirty="0"/>
              <a:t>2D and 3D Halo communications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weeping </a:t>
            </a:r>
            <a:r>
              <a:rPr lang="en-US" dirty="0"/>
              <a:t>communications like Sweep3D</a:t>
            </a:r>
            <a:endParaRPr lang="en-US" dirty="0" smtClean="0"/>
          </a:p>
          <a:p>
            <a:pPr lvl="1"/>
            <a:r>
              <a:rPr lang="en-US" dirty="0" smtClean="0"/>
              <a:t>3D-FFT</a:t>
            </a:r>
            <a:endParaRPr lang="en-US" dirty="0"/>
          </a:p>
          <a:p>
            <a:pPr lvl="1"/>
            <a:r>
              <a:rPr lang="en-US" dirty="0" smtClean="0"/>
              <a:t>Basic </a:t>
            </a:r>
            <a:r>
              <a:rPr lang="en-US" dirty="0"/>
              <a:t>MPI Collectives including Reductions, Gathers and All-to-All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A12D5-0018-4C0C-9091-C09E18E29AE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899</Words>
  <Application>Microsoft Office PowerPoint</Application>
  <PresentationFormat>Widescreen</PresentationFormat>
  <Paragraphs>285</Paragraphs>
  <Slides>32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Network Optimization Using Structural Simulation Toolkit </vt:lpstr>
      <vt:lpstr>Agenda</vt:lpstr>
      <vt:lpstr>The Structural Simulation Toolkit</vt:lpstr>
      <vt:lpstr>Capabilities</vt:lpstr>
      <vt:lpstr>Key Parts</vt:lpstr>
      <vt:lpstr>Component</vt:lpstr>
      <vt:lpstr>Element Libraries</vt:lpstr>
      <vt:lpstr>SST MPI Communication Stack</vt:lpstr>
      <vt:lpstr>Ember: Network traffic generator</vt:lpstr>
      <vt:lpstr>PowerPoint Presentation</vt:lpstr>
      <vt:lpstr>Simulating Large Networks </vt:lpstr>
      <vt:lpstr>Motivation</vt:lpstr>
      <vt:lpstr>Latency and Bandwidth Optimization</vt:lpstr>
      <vt:lpstr>Problem</vt:lpstr>
      <vt:lpstr>Search Methods</vt:lpstr>
      <vt:lpstr>Cost greedy search algorithm</vt:lpstr>
      <vt:lpstr>Cost greedy search algorithm</vt:lpstr>
      <vt:lpstr>Simulation Results</vt:lpstr>
      <vt:lpstr>Golden Section Search (GSS)</vt:lpstr>
      <vt:lpstr>Search Methods: Performance Results</vt:lpstr>
      <vt:lpstr>Cost versus Performance</vt:lpstr>
      <vt:lpstr>Topology Optimization</vt:lpstr>
      <vt:lpstr>Problem</vt:lpstr>
      <vt:lpstr>Folded Clos (Fat Tree) Topology</vt:lpstr>
      <vt:lpstr>Folded Clos Topology: Oversubscription</vt:lpstr>
      <vt:lpstr>Oversubscription and Switch Optimization</vt:lpstr>
      <vt:lpstr>Oversubscription and Switch Optimization</vt:lpstr>
      <vt:lpstr>Dragonfly Topology</vt:lpstr>
      <vt:lpstr>Dragonfly Topology</vt:lpstr>
      <vt:lpstr>Dragonfly Switch Optimization</vt:lpstr>
      <vt:lpstr>Network Optimization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Karamati, Sara</dc:creator>
  <cp:lastModifiedBy>Karamati, Sara</cp:lastModifiedBy>
  <cp:revision>142</cp:revision>
  <dcterms:created xsi:type="dcterms:W3CDTF">2017-06-19T18:44:40Z</dcterms:created>
  <dcterms:modified xsi:type="dcterms:W3CDTF">2017-08-03T22:15:17Z</dcterms:modified>
</cp:coreProperties>
</file>