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Roboto Slab"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32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Shape 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Shape 1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Shape 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Shape 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Shape 36"/>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Shape 4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drive.google.com/open?id=1xSbvaUDqx9RVNrSf9FAwRc2lloGl04d5" TargetMode="External"/><Relationship Id="rId13" Type="http://schemas.openxmlformats.org/officeDocument/2006/relationships/hyperlink" Target="https://drive.google.com/open?id=1tKNvZJvcDy9N4DEttWnBqqsz6QH1xLYu" TargetMode="External"/><Relationship Id="rId18" Type="http://schemas.openxmlformats.org/officeDocument/2006/relationships/hyperlink" Target="https://drive.google.com/open?id=1Cr6RHxLy6qmRq_19CBgCfIZIBmbbkX9N" TargetMode="External"/><Relationship Id="rId3" Type="http://schemas.openxmlformats.org/officeDocument/2006/relationships/hyperlink" Target="https://drive.google.com/open?id=1yIxZUxYZKVYLzGfxYfneZ6XhuCNr-DOK" TargetMode="External"/><Relationship Id="rId21" Type="http://schemas.openxmlformats.org/officeDocument/2006/relationships/hyperlink" Target="http://www.vexflow.com/" TargetMode="External"/><Relationship Id="rId7" Type="http://schemas.openxmlformats.org/officeDocument/2006/relationships/hyperlink" Target="https://drive.google.com/open?id=1aONrDnyrPJum09D6kbrkXa2DHISShjou" TargetMode="External"/><Relationship Id="rId12" Type="http://schemas.openxmlformats.org/officeDocument/2006/relationships/hyperlink" Target="https://drive.google.com/open?id=1F5_3FMeaPTfI4PMnLa3sM8ZTFuNbSMQ3" TargetMode="External"/><Relationship Id="rId17" Type="http://schemas.openxmlformats.org/officeDocument/2006/relationships/hyperlink" Target="https://drive.google.com/open?id=1vnEqsiVU7ActFsrWVc4O0r6nQcfG5R48" TargetMode="External"/><Relationship Id="rId2" Type="http://schemas.openxmlformats.org/officeDocument/2006/relationships/notesSlide" Target="../notesSlides/notesSlide12.xml"/><Relationship Id="rId16" Type="http://schemas.openxmlformats.org/officeDocument/2006/relationships/hyperlink" Target="https://drive.google.com/open?id=1sOp2AAtyN94zxPuB1vJ-R4cOUikftChs" TargetMode="External"/><Relationship Id="rId20" Type="http://schemas.openxmlformats.org/officeDocument/2006/relationships/hyperlink" Target="https://github.com/mudcube/MIDI.js/" TargetMode="External"/><Relationship Id="rId1" Type="http://schemas.openxmlformats.org/officeDocument/2006/relationships/slideLayout" Target="../slideLayouts/slideLayout11.xml"/><Relationship Id="rId6" Type="http://schemas.openxmlformats.org/officeDocument/2006/relationships/hyperlink" Target="https://drive.google.com/open?id=1X3NtqwXRqZQ6oA4PQJHXmPWH7-9pcIsG" TargetMode="External"/><Relationship Id="rId11" Type="http://schemas.openxmlformats.org/officeDocument/2006/relationships/hyperlink" Target="https://drive.google.com/open?id=1k8g8duSjErsJ_SeUJGOFXrUGIY7Zj0PH" TargetMode="External"/><Relationship Id="rId5" Type="http://schemas.openxmlformats.org/officeDocument/2006/relationships/hyperlink" Target="https://drive.google.com/open?id=1PXEyPPTwbGobsQ_BrlePsltGZBLSwG4H" TargetMode="External"/><Relationship Id="rId15" Type="http://schemas.openxmlformats.org/officeDocument/2006/relationships/hyperlink" Target="https://drive.google.com/open?id=1N2wvoGneE9suhf55PP_KcoZHSkL9hHnj" TargetMode="External"/><Relationship Id="rId23" Type="http://schemas.openxmlformats.org/officeDocument/2006/relationships/hyperlink" Target="https://popper.js.org/" TargetMode="External"/><Relationship Id="rId10" Type="http://schemas.openxmlformats.org/officeDocument/2006/relationships/hyperlink" Target="https://drive.google.com/open?id=1VpVYz68qBsUR3hIxzy_U9vYwxzTjUn7k" TargetMode="External"/><Relationship Id="rId19" Type="http://schemas.openxmlformats.org/officeDocument/2006/relationships/hyperlink" Target="https://drive.google.com/open?id=1Q-9DgRRGW-w8EbGqHdS8R9czNktcyZHd" TargetMode="External"/><Relationship Id="rId4" Type="http://schemas.openxmlformats.org/officeDocument/2006/relationships/hyperlink" Target="https://drive.google.com/open?id=1GMpkCXylgaOH1udC54w-2MgPqN17af0w" TargetMode="External"/><Relationship Id="rId9" Type="http://schemas.openxmlformats.org/officeDocument/2006/relationships/hyperlink" Target="https://drive.google.com/open?id=1hPS-967GIm6X1MUgq2lx2rimJi34bYbN" TargetMode="External"/><Relationship Id="rId14" Type="http://schemas.openxmlformats.org/officeDocument/2006/relationships/hyperlink" Target="https://drive.google.com/open?id=1_ptNP84RCjMbRDwgZE4c_524EKi2NTUq" TargetMode="External"/><Relationship Id="rId22" Type="http://schemas.openxmlformats.org/officeDocument/2006/relationships/hyperlink" Target="https://getbootstrap.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International_Standard_Book_Number" TargetMode="External"/><Relationship Id="rId3" Type="http://schemas.openxmlformats.org/officeDocument/2006/relationships/hyperlink" Target="https://en.wikipedia.org/wiki/Music" TargetMode="External"/><Relationship Id="rId7" Type="http://schemas.openxmlformats.org/officeDocument/2006/relationships/hyperlink" Target="https://en.wikipedia.org/wiki/Harmon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en.wikipedia.org/wiki/Melody" TargetMode="External"/><Relationship Id="rId5" Type="http://schemas.openxmlformats.org/officeDocument/2006/relationships/hyperlink" Target="https://en.wikipedia.org/wiki/Part_(music)" TargetMode="External"/><Relationship Id="rId4" Type="http://schemas.openxmlformats.org/officeDocument/2006/relationships/hyperlink" Target="https://en.wikipedia.org/wiki/Accompaniment" TargetMode="External"/><Relationship Id="rId9" Type="http://schemas.openxmlformats.org/officeDocument/2006/relationships/hyperlink" Target="https://en.wikipedia.org/wiki/Special:BookSources/1-59337-652-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The Harmonization Project</a:t>
            </a:r>
            <a:endParaRPr/>
          </a:p>
        </p:txBody>
      </p:sp>
      <p:sp>
        <p:nvSpPr>
          <p:cNvPr id="64" name="Shape 64"/>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Selim Karaoglu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The 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p:txBody>
      </p:sp>
      <p:sp>
        <p:nvSpPr>
          <p:cNvPr id="127" name="Shape 1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endParaRPr/>
          </a:p>
        </p:txBody>
      </p:sp>
      <p:pic>
        <p:nvPicPr>
          <p:cNvPr id="128" name="Shape 128"/>
          <p:cNvPicPr preferRelativeResize="0"/>
          <p:nvPr/>
        </p:nvPicPr>
        <p:blipFill/>
        <p:spPr>
          <a:xfrm>
            <a:off x="0" y="0"/>
            <a:ext cx="914400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4294967295"/>
          </p:nvPr>
        </p:nvSpPr>
        <p:spPr>
          <a:xfrm>
            <a:off x="376625" y="281875"/>
            <a:ext cx="3999900" cy="319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Project Source Structure</a:t>
            </a:r>
            <a:endParaRPr/>
          </a:p>
          <a:p>
            <a:pPr marL="1371600" lvl="2" indent="-298450" rtl="0">
              <a:lnSpc>
                <a:spcPct val="100000"/>
              </a:lnSpc>
              <a:spcBef>
                <a:spcPts val="160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3"/>
              </a:rPr>
              <a:t>ma</a:t>
            </a:r>
            <a:r>
              <a:rPr lang="en" sz="1100" u="sng">
                <a:solidFill>
                  <a:srgbClr val="FFFFFF"/>
                </a:solidFill>
                <a:latin typeface="Arial"/>
                <a:ea typeface="Arial"/>
                <a:cs typeface="Arial"/>
                <a:sym typeface="Arial"/>
                <a:hlinkClick r:id="rId3"/>
              </a:rPr>
              <a:t>in</a:t>
            </a:r>
            <a:endParaRPr sz="1100">
              <a:solidFill>
                <a:srgbClr val="FFFFFF"/>
              </a:solidFill>
              <a:latin typeface="Arial"/>
              <a:ea typeface="Arial"/>
              <a:cs typeface="Arial"/>
              <a:sym typeface="Arial"/>
            </a:endParaRPr>
          </a:p>
          <a:p>
            <a:pPr marL="1828800" lvl="3" indent="-285750" rtl="0">
              <a:lnSpc>
                <a:spcPct val="100000"/>
              </a:lnSpc>
              <a:spcBef>
                <a:spcPts val="0"/>
              </a:spcBef>
              <a:spcAft>
                <a:spcPts val="0"/>
              </a:spcAft>
              <a:buClr>
                <a:srgbClr val="FFFFFF"/>
              </a:buClr>
              <a:buSzPts val="900"/>
              <a:buFont typeface="Arial"/>
              <a:buAutoNum type="arabicPeriod"/>
            </a:pPr>
            <a:r>
              <a:rPr lang="en" sz="1100" u="sng">
                <a:solidFill>
                  <a:srgbClr val="FFFFFF"/>
                </a:solidFill>
                <a:latin typeface="Arial"/>
                <a:ea typeface="Arial"/>
                <a:cs typeface="Arial"/>
                <a:sym typeface="Arial"/>
                <a:hlinkClick r:id="rId4"/>
              </a:rPr>
              <a:t>Soundfont</a:t>
            </a:r>
            <a:r>
              <a:rPr lang="en" sz="1100">
                <a:solidFill>
                  <a:srgbClr val="FFFFFF"/>
                </a:solidFill>
                <a:latin typeface="Arial"/>
                <a:ea typeface="Arial"/>
                <a:cs typeface="Arial"/>
                <a:sym typeface="Arial"/>
              </a:rPr>
              <a:t> (Midi note audio files)</a:t>
            </a:r>
            <a:endParaRPr sz="1100">
              <a:solidFill>
                <a:srgbClr val="FFFFFF"/>
              </a:solidFill>
              <a:latin typeface="Arial"/>
              <a:ea typeface="Arial"/>
              <a:cs typeface="Arial"/>
              <a:sym typeface="Arial"/>
            </a:endParaRPr>
          </a:p>
          <a:p>
            <a:pPr marL="2286000" lvl="4" indent="-29845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5"/>
              </a:rPr>
              <a:t>acoustic_grand_piano-mp3</a:t>
            </a:r>
            <a:r>
              <a:rPr lang="en" sz="1100">
                <a:solidFill>
                  <a:srgbClr val="FFFFFF"/>
                </a:solidFill>
                <a:latin typeface="Arial"/>
                <a:ea typeface="Arial"/>
                <a:cs typeface="Arial"/>
                <a:sym typeface="Arial"/>
              </a:rPr>
              <a:t> (89 sound files)</a:t>
            </a:r>
            <a:endParaRPr sz="1100">
              <a:solidFill>
                <a:srgbClr val="FFFFFF"/>
              </a:solidFill>
              <a:latin typeface="Arial"/>
              <a:ea typeface="Arial"/>
              <a:cs typeface="Arial"/>
              <a:sym typeface="Arial"/>
            </a:endParaRPr>
          </a:p>
          <a:p>
            <a:pPr marL="2286000" lvl="4" indent="-29845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6"/>
              </a:rPr>
              <a:t>acoustic_grand_piano-mp3.js</a:t>
            </a:r>
            <a:endParaRPr sz="1100">
              <a:solidFill>
                <a:srgbClr val="FFFFFF"/>
              </a:solidFill>
              <a:latin typeface="Arial"/>
              <a:ea typeface="Arial"/>
              <a:cs typeface="Arial"/>
              <a:sym typeface="Arial"/>
            </a:endParaRPr>
          </a:p>
          <a:p>
            <a:pPr marL="2286000" lvl="4" indent="-298450" rtl="0">
              <a:lnSpc>
                <a:spcPct val="100000"/>
              </a:lnSpc>
              <a:spcBef>
                <a:spcPts val="0"/>
              </a:spcBef>
              <a:spcAft>
                <a:spcPts val="0"/>
              </a:spcAft>
              <a:buClr>
                <a:srgbClr val="FFFFFF"/>
              </a:buClr>
              <a:buSzPts val="1100"/>
              <a:buFont typeface="Arial"/>
              <a:buAutoNum type="alphaLcPeriod"/>
            </a:pPr>
            <a:r>
              <a:rPr lang="en" sz="1100" u="sng">
                <a:solidFill>
                  <a:srgbClr val="FFFFFF"/>
                </a:solidFill>
                <a:latin typeface="Arial"/>
                <a:ea typeface="Arial"/>
                <a:cs typeface="Arial"/>
                <a:sym typeface="Arial"/>
                <a:hlinkClick r:id="rId7"/>
              </a:rPr>
              <a:t>acoustic_grand_piano-ogg.js</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8"/>
              </a:rPr>
              <a:t>banner.png</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9"/>
              </a:rPr>
              <a:t>harmonizing.html</a:t>
            </a:r>
            <a:r>
              <a:rPr lang="en" sz="1100">
                <a:solidFill>
                  <a:srgbClr val="FFFFFF"/>
                </a:solidFill>
                <a:latin typeface="Arial"/>
                <a:ea typeface="Arial"/>
                <a:cs typeface="Arial"/>
                <a:sym typeface="Arial"/>
              </a:rPr>
              <a:t> (Main HTML file)</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0"/>
              </a:rPr>
              <a:t>main.css</a:t>
            </a:r>
            <a:endParaRPr sz="1100">
              <a:solidFill>
                <a:srgbClr val="FFFFFF"/>
              </a:solidFill>
              <a:latin typeface="Arial"/>
              <a:ea typeface="Arial"/>
              <a:cs typeface="Arial"/>
              <a:sym typeface="Arial"/>
            </a:endParaRPr>
          </a:p>
          <a:p>
            <a:pPr marL="1371600" lvl="2" indent="-317500" rtl="0">
              <a:lnSpc>
                <a:spcPct val="100000"/>
              </a:lnSpc>
              <a:spcBef>
                <a:spcPts val="0"/>
              </a:spcBef>
              <a:spcAft>
                <a:spcPts val="0"/>
              </a:spcAft>
              <a:buClr>
                <a:srgbClr val="FFFFFF"/>
              </a:buClr>
              <a:buSzPts val="1400"/>
              <a:buFont typeface="Arial"/>
              <a:buAutoNum type="romanLcPeriod"/>
            </a:pPr>
            <a:r>
              <a:rPr lang="en" u="sng">
                <a:solidFill>
                  <a:srgbClr val="FFFFFF"/>
                </a:solidFill>
                <a:latin typeface="Arial"/>
                <a:ea typeface="Arial"/>
                <a:cs typeface="Arial"/>
                <a:sym typeface="Arial"/>
                <a:hlinkClick r:id="rId11"/>
              </a:rPr>
              <a:t>js</a:t>
            </a:r>
            <a:endParaRPr>
              <a:solidFill>
                <a:srgbClr val="FFFFFF"/>
              </a:solidFill>
              <a:latin typeface="Arial"/>
              <a:ea typeface="Arial"/>
              <a:cs typeface="Arial"/>
              <a:sym typeface="Arial"/>
            </a:endParaRPr>
          </a:p>
          <a:p>
            <a:pPr marL="1828800" lvl="3" indent="-317500" rtl="0">
              <a:lnSpc>
                <a:spcPct val="100000"/>
              </a:lnSpc>
              <a:spcBef>
                <a:spcPts val="0"/>
              </a:spcBef>
              <a:spcAft>
                <a:spcPts val="0"/>
              </a:spcAft>
              <a:buClr>
                <a:srgbClr val="FFFFFF"/>
              </a:buClr>
              <a:buSzPts val="1400"/>
              <a:buFont typeface="Arial"/>
              <a:buAutoNum type="arabicPeriod"/>
            </a:pPr>
            <a:r>
              <a:rPr lang="en" sz="1100" u="sng">
                <a:solidFill>
                  <a:srgbClr val="FFFFFF"/>
                </a:solidFill>
                <a:latin typeface="Arial"/>
                <a:ea typeface="Arial"/>
                <a:cs typeface="Arial"/>
                <a:sym typeface="Arial"/>
                <a:hlinkClick r:id="rId12"/>
              </a:rPr>
              <a:t>midi</a:t>
            </a:r>
            <a:r>
              <a:rPr lang="en" sz="1100">
                <a:solidFill>
                  <a:srgbClr val="FFFFFF"/>
                </a:solidFill>
                <a:latin typeface="Arial"/>
                <a:ea typeface="Arial"/>
                <a:cs typeface="Arial"/>
                <a:sym typeface="Arial"/>
              </a:rPr>
              <a:t> (javaScript files for midi)</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3"/>
              </a:rPr>
              <a:t>util</a:t>
            </a:r>
            <a:r>
              <a:rPr lang="en" sz="1100">
                <a:solidFill>
                  <a:srgbClr val="FFFFFF"/>
                </a:solidFill>
                <a:latin typeface="Arial"/>
                <a:ea typeface="Arial"/>
                <a:cs typeface="Arial"/>
                <a:sym typeface="Arial"/>
              </a:rPr>
              <a:t> (javaScript utility files)</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4"/>
              </a:rPr>
              <a:t>evo.js</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5"/>
              </a:rPr>
              <a:t>main.js</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6"/>
              </a:rPr>
              <a:t>musicsheet.js</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7"/>
              </a:rPr>
              <a:t>test.js</a:t>
            </a:r>
            <a:endParaRPr sz="1100">
              <a:solidFill>
                <a:srgbClr val="FFFFFF"/>
              </a:solidFill>
              <a:latin typeface="Arial"/>
              <a:ea typeface="Arial"/>
              <a:cs typeface="Arial"/>
              <a:sym typeface="Arial"/>
            </a:endParaRPr>
          </a:p>
          <a:p>
            <a:pPr marL="1371600" lvl="2" indent="-317500" rtl="0">
              <a:lnSpc>
                <a:spcPct val="100000"/>
              </a:lnSpc>
              <a:spcBef>
                <a:spcPts val="0"/>
              </a:spcBef>
              <a:spcAft>
                <a:spcPts val="0"/>
              </a:spcAft>
              <a:buClr>
                <a:srgbClr val="FFFFFF"/>
              </a:buClr>
              <a:buSzPts val="1400"/>
              <a:buFont typeface="Arial"/>
              <a:buAutoNum type="romanLcPeriod"/>
            </a:pPr>
            <a:r>
              <a:rPr lang="en" sz="1100" u="sng">
                <a:solidFill>
                  <a:srgbClr val="FFFFFF"/>
                </a:solidFill>
                <a:latin typeface="Arial"/>
                <a:ea typeface="Arial"/>
                <a:cs typeface="Arial"/>
                <a:sym typeface="Arial"/>
                <a:hlinkClick r:id="rId18"/>
              </a:rPr>
              <a:t>inc</a:t>
            </a:r>
            <a:endParaRPr sz="1100">
              <a:solidFill>
                <a:srgbClr val="FFFFFF"/>
              </a:solidFill>
              <a:latin typeface="Arial"/>
              <a:ea typeface="Arial"/>
              <a:cs typeface="Arial"/>
              <a:sym typeface="Arial"/>
            </a:endParaRPr>
          </a:p>
          <a:p>
            <a:pPr marL="1828800" lvl="3" indent="-298450" rtl="0">
              <a:lnSpc>
                <a:spcPct val="100000"/>
              </a:lnSpc>
              <a:spcBef>
                <a:spcPts val="0"/>
              </a:spcBef>
              <a:spcAft>
                <a:spcPts val="0"/>
              </a:spcAft>
              <a:buClr>
                <a:srgbClr val="FFFFFF"/>
              </a:buClr>
              <a:buSzPts val="1100"/>
              <a:buFont typeface="Arial"/>
              <a:buAutoNum type="arabicPeriod"/>
            </a:pPr>
            <a:r>
              <a:rPr lang="en" sz="1100" u="sng">
                <a:solidFill>
                  <a:srgbClr val="FFFFFF"/>
                </a:solidFill>
                <a:latin typeface="Arial"/>
                <a:ea typeface="Arial"/>
                <a:cs typeface="Arial"/>
                <a:sym typeface="Arial"/>
                <a:hlinkClick r:id="rId19"/>
              </a:rPr>
              <a:t>shim</a:t>
            </a:r>
            <a:r>
              <a:rPr lang="en" sz="1100">
                <a:solidFill>
                  <a:srgbClr val="FFFFFF"/>
                </a:solidFill>
                <a:latin typeface="Arial"/>
                <a:ea typeface="Arial"/>
                <a:cs typeface="Arial"/>
                <a:sym typeface="Arial"/>
              </a:rPr>
              <a:t> (midi.js package)</a:t>
            </a:r>
            <a:endParaRPr>
              <a:solidFill>
                <a:srgbClr val="FFFFFF"/>
              </a:solidFill>
            </a:endParaRPr>
          </a:p>
        </p:txBody>
      </p:sp>
      <p:sp>
        <p:nvSpPr>
          <p:cNvPr id="134" name="Shape 134"/>
          <p:cNvSpPr txBox="1">
            <a:spLocks noGrp="1"/>
          </p:cNvSpPr>
          <p:nvPr>
            <p:ph type="body" idx="4294967295"/>
          </p:nvPr>
        </p:nvSpPr>
        <p:spPr>
          <a:xfrm>
            <a:off x="4643825" y="281875"/>
            <a:ext cx="3999900" cy="319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Outer Sources</a:t>
            </a:r>
            <a:endParaRPr/>
          </a:p>
          <a:p>
            <a:pPr marL="1371600" lvl="2" indent="-298450" rtl="0">
              <a:spcBef>
                <a:spcPts val="160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0"/>
              </a:rPr>
              <a:t>Midi.js</a:t>
            </a:r>
            <a:endParaRPr sz="1100">
              <a:solidFill>
                <a:srgbClr val="FFFFFF"/>
              </a:solidFill>
              <a:latin typeface="Arial"/>
              <a:ea typeface="Arial"/>
              <a:cs typeface="Arial"/>
              <a:sym typeface="Arial"/>
            </a:endParaRPr>
          </a:p>
          <a:p>
            <a:pPr marL="1371600" lvl="2" indent="-29845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1"/>
              </a:rPr>
              <a:t>VexFlow</a:t>
            </a:r>
            <a:endParaRPr sz="1100">
              <a:solidFill>
                <a:srgbClr val="FFFFFF"/>
              </a:solidFill>
              <a:latin typeface="Arial"/>
              <a:ea typeface="Arial"/>
              <a:cs typeface="Arial"/>
              <a:sym typeface="Arial"/>
            </a:endParaRPr>
          </a:p>
          <a:p>
            <a:pPr marL="1371600" lvl="2" indent="-29845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2"/>
              </a:rPr>
              <a:t>Bootstrap</a:t>
            </a:r>
            <a:endParaRPr sz="1100">
              <a:solidFill>
                <a:srgbClr val="FFFFFF"/>
              </a:solidFill>
              <a:latin typeface="Arial"/>
              <a:ea typeface="Arial"/>
              <a:cs typeface="Arial"/>
              <a:sym typeface="Arial"/>
            </a:endParaRPr>
          </a:p>
          <a:p>
            <a:pPr marL="1371600" lvl="2" indent="-298450" rtl="0">
              <a:spcBef>
                <a:spcPts val="0"/>
              </a:spcBef>
              <a:spcAft>
                <a:spcPts val="0"/>
              </a:spcAft>
              <a:buClr>
                <a:srgbClr val="FFFFFF"/>
              </a:buClr>
              <a:buSzPts val="1100"/>
              <a:buFont typeface="Arial"/>
              <a:buAutoNum type="romanLcPeriod"/>
            </a:pPr>
            <a:r>
              <a:rPr lang="en" sz="1100" u="sng">
                <a:solidFill>
                  <a:srgbClr val="FFFFFF"/>
                </a:solidFill>
                <a:latin typeface="Arial"/>
                <a:ea typeface="Arial"/>
                <a:cs typeface="Arial"/>
                <a:sym typeface="Arial"/>
                <a:hlinkClick r:id="rId23"/>
              </a:rPr>
              <a:t>Popper.js</a:t>
            </a:r>
            <a:endParaRPr sz="1100">
              <a:solidFill>
                <a:srgbClr val="FFFFFF"/>
              </a:solidFill>
              <a:latin typeface="Arial"/>
              <a:ea typeface="Arial"/>
              <a:cs typeface="Arial"/>
              <a:sym typeface="Arial"/>
            </a:endParaRPr>
          </a:p>
          <a:p>
            <a:pPr marL="0" lvl="0" indent="0" rtl="0">
              <a:spcBef>
                <a:spcPts val="0"/>
              </a:spcBef>
              <a:spcAft>
                <a:spcPts val="0"/>
              </a:spcAft>
              <a:buNone/>
            </a:pPr>
            <a:endParaRPr sz="1100">
              <a:solidFill>
                <a:srgbClr val="FFFFFF"/>
              </a:solidFill>
              <a:latin typeface="Arial"/>
              <a:ea typeface="Arial"/>
              <a:cs typeface="Arial"/>
              <a:sym typeface="Arial"/>
            </a:endParaRPr>
          </a:p>
          <a:p>
            <a:pPr marL="457200" lvl="0" indent="0" rtl="0">
              <a:spcBef>
                <a:spcPts val="0"/>
              </a:spcBef>
              <a:spcAft>
                <a:spcPts val="0"/>
              </a:spcAft>
              <a:buNone/>
            </a:pPr>
            <a:r>
              <a:rPr lang="en" sz="1100">
                <a:solidFill>
                  <a:srgbClr val="FFFFFF"/>
                </a:solidFill>
                <a:latin typeface="Arial"/>
                <a:ea typeface="Arial"/>
                <a:cs typeface="Arial"/>
                <a:sym typeface="Arial"/>
              </a:rPr>
              <a:t>Also 000webhostapp.com is used to publish the project on the web. Since this is a free hosting service, there are limitations for free features.</a:t>
            </a:r>
            <a:endParaRPr sz="1100">
              <a:solidFill>
                <a:srgbClr val="FFFFFF"/>
              </a:solidFill>
              <a:latin typeface="Arial"/>
              <a:ea typeface="Arial"/>
              <a:cs typeface="Arial"/>
              <a:sym typeface="Arial"/>
            </a:endParaRPr>
          </a:p>
          <a:p>
            <a:pPr marL="914400" marR="0" lvl="0" indent="0" algn="l" rtl="0">
              <a:lnSpc>
                <a:spcPct val="100000"/>
              </a:lnSpc>
              <a:spcBef>
                <a:spcPts val="0"/>
              </a:spcBef>
              <a:spcAft>
                <a:spcPts val="0"/>
              </a:spcAft>
              <a:buNone/>
            </a:pPr>
            <a:endParaRPr sz="1100">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a:p>
          <a:p>
            <a:pPr marL="0" lvl="0" indent="0" rtl="0">
              <a:spcBef>
                <a:spcPts val="0"/>
              </a:spcBef>
              <a:spcAft>
                <a:spcPts val="0"/>
              </a:spcAft>
              <a:buNone/>
            </a:pPr>
            <a:r>
              <a:rPr lang="en"/>
              <a:t>Future Features</a:t>
            </a:r>
            <a:endParaRPr/>
          </a:p>
        </p:txBody>
      </p:sp>
      <p:sp>
        <p:nvSpPr>
          <p:cNvPr id="140" name="Shape 14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stave used in the project can be improved.</a:t>
            </a:r>
            <a:endParaRPr/>
          </a:p>
          <a:p>
            <a:pPr marL="0" lvl="0" indent="0" rtl="0">
              <a:spcBef>
                <a:spcPts val="1600"/>
              </a:spcBef>
              <a:spcAft>
                <a:spcPts val="1600"/>
              </a:spcAft>
              <a:buNone/>
            </a:pPr>
            <a:r>
              <a:rPr lang="en"/>
              <a:t>If you are to look at the stave, making those notes look more presentable is possible;</a:t>
            </a:r>
            <a:endParaRPr/>
          </a:p>
        </p:txBody>
      </p:sp>
      <p:pic>
        <p:nvPicPr>
          <p:cNvPr id="141" name="Shape 141"/>
          <p:cNvPicPr preferRelativeResize="0"/>
          <p:nvPr/>
        </p:nvPicPr>
        <p:blipFill>
          <a:blip r:embed="rId3">
            <a:alphaModFix/>
          </a:blip>
          <a:stretch>
            <a:fillRect/>
          </a:stretch>
        </p:blipFill>
        <p:spPr>
          <a:xfrm>
            <a:off x="592825" y="2800850"/>
            <a:ext cx="7086901" cy="895625"/>
          </a:xfrm>
          <a:prstGeom prst="rect">
            <a:avLst/>
          </a:prstGeom>
          <a:noFill/>
          <a:ln>
            <a:noFill/>
          </a:ln>
        </p:spPr>
      </p:pic>
      <p:sp>
        <p:nvSpPr>
          <p:cNvPr id="142" name="Shape 142"/>
          <p:cNvSpPr/>
          <p:nvPr/>
        </p:nvSpPr>
        <p:spPr>
          <a:xfrm>
            <a:off x="2166800" y="2800925"/>
            <a:ext cx="561300" cy="686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txBox="1"/>
          <p:nvPr/>
        </p:nvSpPr>
        <p:spPr>
          <a:xfrm>
            <a:off x="592825" y="3613200"/>
            <a:ext cx="6937800" cy="258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solidFill>
                  <a:srgbClr val="FFFFFF"/>
                </a:solidFill>
                <a:latin typeface="Roboto"/>
                <a:ea typeface="Roboto"/>
                <a:cs typeface="Roboto"/>
                <a:sym typeface="Roboto"/>
              </a:rPr>
              <a:t>These notes still have tails on them which are not supposed to have in other musical composure</a:t>
            </a:r>
            <a:endParaRPr>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Future Features</a:t>
            </a:r>
            <a:endParaRPr/>
          </a:p>
        </p:txBody>
      </p:sp>
      <p:sp>
        <p:nvSpPr>
          <p:cNvPr id="149" name="Shape 14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700"/>
              <a:t>The harmonization process works on a short melody (4 whole notes on a 4-4 bar settings), in the future the melody size can be increased.</a:t>
            </a:r>
            <a:endParaRPr sz="1700"/>
          </a:p>
          <a:p>
            <a:pPr marL="0" lvl="0" indent="0">
              <a:spcBef>
                <a:spcPts val="1600"/>
              </a:spcBef>
              <a:spcAft>
                <a:spcPts val="0"/>
              </a:spcAft>
              <a:buNone/>
            </a:pPr>
            <a:r>
              <a:rPr lang="en" sz="1700"/>
              <a:t>There can be several other mutations, and current mutations can be modified.</a:t>
            </a:r>
            <a:endParaRPr sz="1700"/>
          </a:p>
          <a:p>
            <a:pPr marL="0" lvl="0" indent="0">
              <a:spcBef>
                <a:spcPts val="1600"/>
              </a:spcBef>
              <a:spcAft>
                <a:spcPts val="0"/>
              </a:spcAft>
              <a:buNone/>
            </a:pPr>
            <a:r>
              <a:rPr lang="en" sz="1700"/>
              <a:t>Several chord progressions can and should be implemented in the future. Since we focused on delivering a fully functional project, we couldn’t focused on musical depth.</a:t>
            </a:r>
            <a:endParaRPr sz="1700"/>
          </a:p>
          <a:p>
            <a:pPr marL="0" lvl="0" indent="0">
              <a:spcBef>
                <a:spcPts val="1600"/>
              </a:spcBef>
              <a:spcAft>
                <a:spcPts val="1600"/>
              </a:spcAft>
              <a:buNone/>
            </a:pPr>
            <a:r>
              <a:rPr lang="en" sz="1700"/>
              <a:t>Just like chord progressions, number of scales can be increased for this project. Similar to current scales, some other scales like Blues, Pentatonic, Harmonic etc. scales can be added to the context of this work.</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What our project is about</a:t>
            </a:r>
            <a:endParaRPr/>
          </a:p>
        </p:txBody>
      </p:sp>
      <p:sp>
        <p:nvSpPr>
          <p:cNvPr id="70" name="Shape 7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Char char="●"/>
            </a:pPr>
            <a:r>
              <a:rPr lang="en" sz="1600"/>
              <a:t>This project is about music. More specifically, harmonization.</a:t>
            </a:r>
            <a:endParaRPr sz="1600"/>
          </a:p>
          <a:p>
            <a:pPr marL="457200" marR="0" lvl="0" indent="-330200" algn="l" rtl="0">
              <a:lnSpc>
                <a:spcPct val="115000"/>
              </a:lnSpc>
              <a:spcBef>
                <a:spcPts val="0"/>
              </a:spcBef>
              <a:spcAft>
                <a:spcPts val="0"/>
              </a:spcAft>
              <a:buSzPts val="1600"/>
              <a:buChar char="●"/>
            </a:pPr>
            <a:r>
              <a:rPr lang="en" sz="1600"/>
              <a:t>In</a:t>
            </a:r>
            <a:r>
              <a:rPr lang="en" sz="1600">
                <a:uFill>
                  <a:noFill/>
                </a:uFill>
                <a:hlinkClick r:id="rId3"/>
              </a:rPr>
              <a:t> music</a:t>
            </a:r>
            <a:r>
              <a:rPr lang="en" sz="1600"/>
              <a:t>, harmonization is the chordal</a:t>
            </a:r>
            <a:r>
              <a:rPr lang="en" sz="1600">
                <a:uFill>
                  <a:noFill/>
                </a:uFill>
                <a:hlinkClick r:id="rId4"/>
              </a:rPr>
              <a:t> accompaniment</a:t>
            </a:r>
            <a:r>
              <a:rPr lang="en" sz="1600"/>
              <a:t> to a</a:t>
            </a:r>
            <a:r>
              <a:rPr lang="en" sz="1600">
                <a:uFill>
                  <a:noFill/>
                </a:uFill>
                <a:hlinkClick r:id="rId5"/>
              </a:rPr>
              <a:t> line</a:t>
            </a:r>
            <a:r>
              <a:rPr lang="en" sz="1600"/>
              <a:t> or</a:t>
            </a:r>
            <a:r>
              <a:rPr lang="en" sz="1600">
                <a:uFill>
                  <a:noFill/>
                </a:uFill>
                <a:hlinkClick r:id="rId6"/>
              </a:rPr>
              <a:t> melody</a:t>
            </a:r>
            <a:r>
              <a:rPr lang="en" sz="1600"/>
              <a:t>: "Using chords and melodies together, making</a:t>
            </a:r>
            <a:r>
              <a:rPr lang="en" sz="1600">
                <a:uFill>
                  <a:noFill/>
                </a:uFill>
                <a:hlinkClick r:id="rId7"/>
              </a:rPr>
              <a:t> harmony</a:t>
            </a:r>
            <a:r>
              <a:rPr lang="en" sz="1600"/>
              <a:t> by stacking scale tones as triads"</a:t>
            </a:r>
            <a:r>
              <a:rPr lang="en" sz="1600" baseline="30000"/>
              <a:t>[1]</a:t>
            </a:r>
            <a:endParaRPr sz="1600" baseline="30000"/>
          </a:p>
          <a:p>
            <a:pPr marL="0" lvl="0" indent="0">
              <a:spcBef>
                <a:spcPts val="1600"/>
              </a:spcBef>
              <a:spcAft>
                <a:spcPts val="1600"/>
              </a:spcAft>
              <a:buNone/>
            </a:pPr>
            <a:r>
              <a:rPr lang="en" b="1"/>
              <a:t>This project is designed to use the evolutionary programming to create a random melody and achieve a harmonization with user selected chord progression.</a:t>
            </a:r>
            <a:endParaRPr b="1"/>
          </a:p>
        </p:txBody>
      </p:sp>
      <p:sp>
        <p:nvSpPr>
          <p:cNvPr id="71" name="Shape 71"/>
          <p:cNvSpPr txBox="1"/>
          <p:nvPr/>
        </p:nvSpPr>
        <p:spPr>
          <a:xfrm>
            <a:off x="44125" y="4675900"/>
            <a:ext cx="9051900" cy="407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None/>
            </a:pPr>
            <a:r>
              <a:rPr lang="en" sz="1200">
                <a:solidFill>
                  <a:schemeClr val="dk1"/>
                </a:solidFill>
                <a:latin typeface="Roboto"/>
                <a:ea typeface="Roboto"/>
                <a:cs typeface="Roboto"/>
                <a:sym typeface="Roboto"/>
              </a:rPr>
              <a:t>[1]: Schonbrun, M. The Everything Music Theory Book: A Complete Guide to Taking Your Understanding of Music to the Next Level, p.257.</a:t>
            </a:r>
            <a:r>
              <a:rPr lang="en" sz="1200">
                <a:solidFill>
                  <a:schemeClr val="dk1"/>
                </a:solidFill>
                <a:uFill>
                  <a:noFill/>
                </a:uFill>
                <a:latin typeface="Roboto"/>
                <a:ea typeface="Roboto"/>
                <a:cs typeface="Roboto"/>
                <a:sym typeface="Roboto"/>
                <a:hlinkClick r:id="rId8"/>
              </a:rPr>
              <a:t> ISBN</a:t>
            </a:r>
            <a:r>
              <a:rPr lang="en" sz="1200">
                <a:solidFill>
                  <a:schemeClr val="dk1"/>
                </a:solidFill>
                <a:latin typeface="Roboto"/>
                <a:ea typeface="Roboto"/>
                <a:cs typeface="Roboto"/>
                <a:sym typeface="Roboto"/>
              </a:rPr>
              <a:t> </a:t>
            </a:r>
            <a:r>
              <a:rPr lang="en" sz="1200">
                <a:solidFill>
                  <a:schemeClr val="dk1"/>
                </a:solidFill>
                <a:uFill>
                  <a:noFill/>
                </a:uFill>
                <a:latin typeface="Roboto"/>
                <a:ea typeface="Roboto"/>
                <a:cs typeface="Roboto"/>
                <a:sym typeface="Roboto"/>
                <a:hlinkClick r:id="rId9"/>
              </a:rPr>
              <a:t>1-59337-652-9</a:t>
            </a:r>
            <a:r>
              <a:rPr lang="en" sz="1200">
                <a:solidFill>
                  <a:schemeClr val="dk1"/>
                </a:solidFill>
                <a:latin typeface="Roboto"/>
                <a:ea typeface="Roboto"/>
                <a:cs typeface="Roboto"/>
                <a:sym typeface="Roboto"/>
              </a:rPr>
              <a:t>, 2006</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Audience</a:t>
            </a:r>
            <a:endParaRPr/>
          </a:p>
        </p:txBody>
      </p:sp>
      <p:sp>
        <p:nvSpPr>
          <p:cNvPr id="77" name="Shape 7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This web app is intended for </a:t>
            </a:r>
            <a:endParaRPr/>
          </a:p>
          <a:p>
            <a:pPr marL="457200" lvl="0" indent="-342900" rtl="0">
              <a:spcBef>
                <a:spcPts val="1600"/>
              </a:spcBef>
              <a:spcAft>
                <a:spcPts val="0"/>
              </a:spcAft>
              <a:buSzPts val="1800"/>
              <a:buChar char="●"/>
            </a:pPr>
            <a:r>
              <a:rPr lang="en"/>
              <a:t>Musicians</a:t>
            </a:r>
            <a:endParaRPr/>
          </a:p>
          <a:p>
            <a:pPr marL="457200" lvl="0" indent="-342900" rtl="0">
              <a:spcBef>
                <a:spcPts val="0"/>
              </a:spcBef>
              <a:spcAft>
                <a:spcPts val="0"/>
              </a:spcAft>
              <a:buSzPts val="1800"/>
              <a:buChar char="●"/>
            </a:pPr>
            <a:r>
              <a:rPr lang="en"/>
              <a:t>Artists </a:t>
            </a:r>
            <a:endParaRPr/>
          </a:p>
          <a:p>
            <a:pPr marL="457200" lvl="0" indent="-342900" rtl="0">
              <a:spcBef>
                <a:spcPts val="0"/>
              </a:spcBef>
              <a:spcAft>
                <a:spcPts val="0"/>
              </a:spcAft>
              <a:buSzPts val="1800"/>
              <a:buChar char="●"/>
            </a:pPr>
            <a:r>
              <a:rPr lang="en"/>
              <a:t>Anyone who’s into music.</a:t>
            </a:r>
            <a:endParaRPr/>
          </a:p>
          <a:p>
            <a:pPr marL="0" lvl="0" indent="0"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Creating music one step at a time!</a:t>
            </a:r>
            <a:endParaRPr/>
          </a:p>
        </p:txBody>
      </p:sp>
      <p:sp>
        <p:nvSpPr>
          <p:cNvPr id="83" name="Shape 8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project has </a:t>
            </a:r>
            <a:r>
              <a:rPr lang="en" b="1"/>
              <a:t>two </a:t>
            </a:r>
            <a:r>
              <a:rPr lang="en"/>
              <a:t>main elements; </a:t>
            </a:r>
            <a:r>
              <a:rPr lang="en" b="1"/>
              <a:t>melody </a:t>
            </a:r>
            <a:r>
              <a:rPr lang="en"/>
              <a:t>and the </a:t>
            </a:r>
            <a:r>
              <a:rPr lang="en" b="1"/>
              <a:t>chord progression.</a:t>
            </a:r>
            <a:endParaRPr b="1"/>
          </a:p>
          <a:p>
            <a:pPr marL="0" marR="0" lvl="0" indent="0" algn="l" rtl="0">
              <a:lnSpc>
                <a:spcPct val="115000"/>
              </a:lnSpc>
              <a:spcBef>
                <a:spcPts val="1600"/>
              </a:spcBef>
              <a:spcAft>
                <a:spcPts val="0"/>
              </a:spcAft>
              <a:buNone/>
            </a:pPr>
            <a:r>
              <a:rPr lang="en"/>
              <a:t>To set the chord progression, we need three different musical element</a:t>
            </a:r>
            <a:endParaRPr/>
          </a:p>
          <a:p>
            <a:pPr marL="914400" marR="0" lvl="0" indent="-342900" algn="l" rtl="0">
              <a:lnSpc>
                <a:spcPct val="115000"/>
              </a:lnSpc>
              <a:spcBef>
                <a:spcPts val="1600"/>
              </a:spcBef>
              <a:spcAft>
                <a:spcPts val="0"/>
              </a:spcAft>
              <a:buSzPts val="1800"/>
              <a:buAutoNum type="arabicPeriod"/>
            </a:pPr>
            <a:r>
              <a:rPr lang="en"/>
              <a:t>Scale</a:t>
            </a:r>
            <a:endParaRPr/>
          </a:p>
          <a:p>
            <a:pPr marL="914400" marR="0" lvl="0" indent="-342900" algn="l" rtl="0">
              <a:lnSpc>
                <a:spcPct val="115000"/>
              </a:lnSpc>
              <a:spcBef>
                <a:spcPts val="0"/>
              </a:spcBef>
              <a:spcAft>
                <a:spcPts val="0"/>
              </a:spcAft>
              <a:buSzPts val="1800"/>
              <a:buAutoNum type="arabicPeriod"/>
            </a:pPr>
            <a:r>
              <a:rPr lang="en"/>
              <a:t>Root Note</a:t>
            </a:r>
            <a:endParaRPr/>
          </a:p>
          <a:p>
            <a:pPr marL="914400" marR="0" lvl="0" indent="-342900" algn="l" rtl="0">
              <a:lnSpc>
                <a:spcPct val="115000"/>
              </a:lnSpc>
              <a:spcBef>
                <a:spcPts val="0"/>
              </a:spcBef>
              <a:spcAft>
                <a:spcPts val="0"/>
              </a:spcAft>
              <a:buSzPts val="1800"/>
              <a:buAutoNum type="arabicPeriod"/>
            </a:pPr>
            <a:r>
              <a:rPr lang="en"/>
              <a:t>Chord Progression</a:t>
            </a:r>
            <a:endParaRPr/>
          </a:p>
          <a:p>
            <a:pPr marL="0" marR="0" lvl="0" indent="0" algn="l" rtl="0">
              <a:lnSpc>
                <a:spcPct val="115000"/>
              </a:lnSpc>
              <a:spcBef>
                <a:spcPts val="1600"/>
              </a:spcBef>
              <a:spcAft>
                <a:spcPts val="1600"/>
              </a:spcAft>
              <a:buNone/>
            </a:pPr>
            <a:r>
              <a:rPr lang="en"/>
              <a:t>These values are presented the user with a &lt;select&gt; item, therefore there are no wrong choices… Just user taste.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How we designed it</a:t>
            </a:r>
            <a:endParaRPr/>
          </a:p>
        </p:txBody>
      </p:sp>
      <p:sp>
        <p:nvSpPr>
          <p:cNvPr id="89" name="Shape 8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step-by-step approach has some designed features;</a:t>
            </a:r>
            <a:endParaRPr/>
          </a:p>
          <a:p>
            <a:pPr marL="457200" lvl="0" indent="-342900" rtl="0">
              <a:spcBef>
                <a:spcPts val="1600"/>
              </a:spcBef>
              <a:spcAft>
                <a:spcPts val="0"/>
              </a:spcAft>
              <a:buSzPts val="1800"/>
              <a:buChar char="●"/>
            </a:pPr>
            <a:r>
              <a:rPr lang="en"/>
              <a:t>Each step has it’s own help tooltip to clarify the process and inform users,</a:t>
            </a:r>
            <a:endParaRPr/>
          </a:p>
          <a:p>
            <a:pPr marL="457200" lvl="0" indent="-342900" rtl="0">
              <a:spcBef>
                <a:spcPts val="0"/>
              </a:spcBef>
              <a:spcAft>
                <a:spcPts val="0"/>
              </a:spcAft>
              <a:buSzPts val="1800"/>
              <a:buChar char="●"/>
            </a:pPr>
            <a:r>
              <a:rPr lang="en"/>
              <a:t>After the selection, the next step appears automatically,</a:t>
            </a:r>
            <a:endParaRPr/>
          </a:p>
          <a:p>
            <a:pPr marL="457200" lvl="0" indent="-342900">
              <a:spcBef>
                <a:spcPts val="0"/>
              </a:spcBef>
              <a:spcAft>
                <a:spcPts val="0"/>
              </a:spcAft>
              <a:buSzPts val="1800"/>
              <a:buChar char="●"/>
            </a:pPr>
            <a:r>
              <a:rPr lang="en"/>
              <a:t>If user wants to go back and change anything, clicking on the step name is enough, simple. But since this is about harmony between melody and chord progression, any change will result with created melody to be erased. Which makes sense in musical terms, since if a melody is designed for A minor scale won’t be fit for Db major scale. </a:t>
            </a:r>
            <a:endParaRPr/>
          </a:p>
          <a:p>
            <a:pPr marL="0" lvl="0" indent="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Evolutionary Approach</a:t>
            </a:r>
            <a:endParaRPr/>
          </a:p>
        </p:txBody>
      </p:sp>
      <p:sp>
        <p:nvSpPr>
          <p:cNvPr id="95" name="Shape 9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This part focuses on random melody creation and harmonization of the melody using the selected variables.</a:t>
            </a:r>
            <a:endParaRPr/>
          </a:p>
          <a:p>
            <a:pPr marL="0" lvl="0" indent="0">
              <a:spcBef>
                <a:spcPts val="1600"/>
              </a:spcBef>
              <a:spcAft>
                <a:spcPts val="0"/>
              </a:spcAft>
              <a:buNone/>
            </a:pPr>
            <a:r>
              <a:rPr lang="en"/>
              <a:t>The background information necessary to understand the musical math is too much to present here. Instead, we will present only how evolutionary process works.</a:t>
            </a:r>
            <a:endParaRPr/>
          </a:p>
          <a:p>
            <a:pPr marL="0" lvl="0" indent="0">
              <a:spcBef>
                <a:spcPts val="1600"/>
              </a:spcBef>
              <a:spcAft>
                <a:spcPts val="0"/>
              </a:spcAft>
              <a:buNone/>
            </a:pPr>
            <a:r>
              <a:rPr lang="en"/>
              <a:t>This evolutionary process takes a list of random numbers (that forms the melody), focuses to make them better with three different evolutionary processes.</a:t>
            </a:r>
            <a:endParaRPr/>
          </a:p>
          <a:p>
            <a:pPr marL="0" lvl="0" indent="0"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Mutations and Crossover</a:t>
            </a:r>
            <a:endParaRPr/>
          </a:p>
        </p:txBody>
      </p:sp>
      <p:sp>
        <p:nvSpPr>
          <p:cNvPr id="101" name="Shape 101"/>
          <p:cNvSpPr txBox="1">
            <a:spLocks noGrp="1"/>
          </p:cNvSpPr>
          <p:nvPr>
            <p:ph type="body" idx="1"/>
          </p:nvPr>
        </p:nvSpPr>
        <p:spPr>
          <a:xfrm>
            <a:off x="387900" y="1489825"/>
            <a:ext cx="54864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Our approach uses two different mutations and a crossover;</a:t>
            </a:r>
            <a:endParaRPr/>
          </a:p>
          <a:p>
            <a:pPr marL="0" lvl="0" indent="0">
              <a:spcBef>
                <a:spcPts val="1600"/>
              </a:spcBef>
              <a:spcAft>
                <a:spcPts val="0"/>
              </a:spcAft>
              <a:buNone/>
            </a:pPr>
            <a:r>
              <a:rPr lang="en"/>
              <a:t>First mutation focuses on changing the </a:t>
            </a:r>
            <a:r>
              <a:rPr lang="en" b="1"/>
              <a:t>last note</a:t>
            </a:r>
            <a:r>
              <a:rPr lang="en"/>
              <a:t>. Takes a random good gene (green colored notes)</a:t>
            </a:r>
            <a:r>
              <a:rPr lang="en" b="1"/>
              <a:t> </a:t>
            </a:r>
            <a:r>
              <a:rPr lang="en"/>
              <a:t>and replaces it with the last note.</a:t>
            </a:r>
            <a:endParaRPr/>
          </a:p>
          <a:p>
            <a:pPr marL="0" lvl="0" indent="0">
              <a:spcBef>
                <a:spcPts val="1600"/>
              </a:spcBef>
              <a:spcAft>
                <a:spcPts val="1600"/>
              </a:spcAft>
              <a:buNone/>
            </a:pPr>
            <a:endParaRPr/>
          </a:p>
        </p:txBody>
      </p:sp>
      <p:pic>
        <p:nvPicPr>
          <p:cNvPr id="102" name="Shape 102"/>
          <p:cNvPicPr preferRelativeResize="0"/>
          <p:nvPr/>
        </p:nvPicPr>
        <p:blipFill>
          <a:blip r:embed="rId3">
            <a:alphaModFix/>
          </a:blip>
          <a:stretch>
            <a:fillRect/>
          </a:stretch>
        </p:blipFill>
        <p:spPr>
          <a:xfrm>
            <a:off x="6105062" y="0"/>
            <a:ext cx="30389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Mutations and Crossover</a:t>
            </a:r>
            <a:endParaRPr/>
          </a:p>
        </p:txBody>
      </p:sp>
      <p:sp>
        <p:nvSpPr>
          <p:cNvPr id="108" name="Shape 108"/>
          <p:cNvSpPr txBox="1">
            <a:spLocks noGrp="1"/>
          </p:cNvSpPr>
          <p:nvPr>
            <p:ph type="body" idx="1"/>
          </p:nvPr>
        </p:nvSpPr>
        <p:spPr>
          <a:xfrm>
            <a:off x="387900" y="1489825"/>
            <a:ext cx="4663200" cy="3078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Second mutation is for gene recreation. Takes a bad gene (red or blue) and creates another </a:t>
            </a:r>
            <a:r>
              <a:rPr lang="en" b="1"/>
              <a:t>random gene</a:t>
            </a:r>
            <a:r>
              <a:rPr lang="en"/>
              <a:t>. Just like life, there’s no guarantee that mutation will get the individual </a:t>
            </a:r>
            <a:r>
              <a:rPr lang="en" b="1"/>
              <a:t>better</a:t>
            </a:r>
            <a:r>
              <a:rPr lang="en"/>
              <a:t>, but it’s </a:t>
            </a:r>
            <a:r>
              <a:rPr lang="en" b="1"/>
              <a:t>not </a:t>
            </a:r>
            <a:r>
              <a:rPr lang="en"/>
              <a:t>going to make it </a:t>
            </a:r>
            <a:r>
              <a:rPr lang="en" b="1"/>
              <a:t>worse</a:t>
            </a:r>
            <a:r>
              <a:rPr lang="en"/>
              <a:t>.</a:t>
            </a:r>
            <a:endParaRPr/>
          </a:p>
          <a:p>
            <a:pPr marL="0" lvl="0" indent="0">
              <a:spcBef>
                <a:spcPts val="1600"/>
              </a:spcBef>
              <a:spcAft>
                <a:spcPts val="1600"/>
              </a:spcAft>
              <a:buNone/>
            </a:pPr>
            <a:r>
              <a:rPr lang="en"/>
              <a:t>Crossover takes the fittest and second fittest individual and makes a crossover at the calculated point (for crossover to be beneficial).</a:t>
            </a:r>
            <a:endParaRPr/>
          </a:p>
        </p:txBody>
      </p:sp>
      <p:pic>
        <p:nvPicPr>
          <p:cNvPr id="109" name="Shape 109"/>
          <p:cNvPicPr preferRelativeResize="0"/>
          <p:nvPr/>
        </p:nvPicPr>
        <p:blipFill>
          <a:blip r:embed="rId3">
            <a:alphaModFix/>
          </a:blip>
          <a:stretch>
            <a:fillRect/>
          </a:stretch>
        </p:blipFill>
        <p:spPr>
          <a:xfrm>
            <a:off x="5193950" y="0"/>
            <a:ext cx="3950052"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Fitness Function</a:t>
            </a:r>
            <a:endParaRPr/>
          </a:p>
        </p:txBody>
      </p:sp>
      <p:sp>
        <p:nvSpPr>
          <p:cNvPr id="115" name="Shape 115"/>
          <p:cNvSpPr txBox="1">
            <a:spLocks noGrp="1"/>
          </p:cNvSpPr>
          <p:nvPr>
            <p:ph type="body" idx="1"/>
          </p:nvPr>
        </p:nvSpPr>
        <p:spPr>
          <a:xfrm>
            <a:off x="387900" y="1489825"/>
            <a:ext cx="4697100" cy="30789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a:t>Fitness function is used to determine the melody’s fitness with the user selected chord progression. Takes every note independently, calculates the fitness of the note and assigns fitness values to an array. Average fitness function calculates the average fitness of the notes in array for each individual.</a:t>
            </a:r>
            <a:endParaRPr/>
          </a:p>
        </p:txBody>
      </p:sp>
      <p:pic>
        <p:nvPicPr>
          <p:cNvPr id="116" name="Shape 116"/>
          <p:cNvPicPr preferRelativeResize="0"/>
          <p:nvPr/>
        </p:nvPicPr>
        <p:blipFill>
          <a:blip r:embed="rId3">
            <a:alphaModFix/>
          </a:blip>
          <a:stretch>
            <a:fillRect/>
          </a:stretch>
        </p:blipFill>
        <p:spPr>
          <a:xfrm>
            <a:off x="5195211" y="0"/>
            <a:ext cx="3948778" cy="5143502"/>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72</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The Harmonization Project</vt:lpstr>
      <vt:lpstr>What our project is about</vt:lpstr>
      <vt:lpstr>Audience</vt:lpstr>
      <vt:lpstr>Creating music one step at a time!</vt:lpstr>
      <vt:lpstr>How we designed it</vt:lpstr>
      <vt:lpstr>Evolutionary Approach</vt:lpstr>
      <vt:lpstr>Mutations and Crossover</vt:lpstr>
      <vt:lpstr>Mutations and Crossover</vt:lpstr>
      <vt:lpstr>Fitness Function</vt:lpstr>
      <vt:lpstr>The Demo</vt:lpstr>
      <vt:lpstr>PowerPoint Presentation</vt:lpstr>
      <vt:lpstr>PowerPoint Presentation</vt:lpstr>
      <vt:lpstr> Future Features</vt:lpstr>
      <vt:lpstr>Future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Harmonization Project</dc:title>
  <cp:lastModifiedBy>Selim Karaoglu</cp:lastModifiedBy>
  <cp:revision>1</cp:revision>
  <dcterms:modified xsi:type="dcterms:W3CDTF">2018-08-18T11:08:55Z</dcterms:modified>
</cp:coreProperties>
</file>