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042AE-374E-489B-8A5D-43A06F23C25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0F193-47B4-4396-BD89-CDF771FC2235}">
      <dgm:prSet phldrT="[Text]"/>
      <dgm:spPr/>
      <dgm:t>
        <a:bodyPr/>
        <a:lstStyle/>
        <a:p>
          <a:pPr algn="l"/>
          <a:r>
            <a:rPr lang="en-US" dirty="0"/>
            <a:t>Data pre-processing</a:t>
          </a:r>
        </a:p>
      </dgm:t>
    </dgm:pt>
    <dgm:pt modelId="{5A2A0D00-08F6-4FFC-A506-C96109EFAF08}" type="parTrans" cxnId="{6F01F066-99D9-455E-8FC8-A023E726F0DE}">
      <dgm:prSet/>
      <dgm:spPr/>
      <dgm:t>
        <a:bodyPr/>
        <a:lstStyle/>
        <a:p>
          <a:pPr algn="l"/>
          <a:endParaRPr lang="en-US"/>
        </a:p>
      </dgm:t>
    </dgm:pt>
    <dgm:pt modelId="{1A857437-B0C1-473F-834A-6665AF9D99CA}" type="sibTrans" cxnId="{6F01F066-99D9-455E-8FC8-A023E726F0DE}">
      <dgm:prSet/>
      <dgm:spPr/>
      <dgm:t>
        <a:bodyPr/>
        <a:lstStyle/>
        <a:p>
          <a:pPr algn="l"/>
          <a:endParaRPr lang="en-US"/>
        </a:p>
      </dgm:t>
    </dgm:pt>
    <dgm:pt modelId="{1BF2FD9B-CAF5-4575-9B89-A0875FFE3C09}">
      <dgm:prSet phldrT="[Text]"/>
      <dgm:spPr/>
      <dgm:t>
        <a:bodyPr/>
        <a:lstStyle/>
        <a:p>
          <a:pPr algn="l"/>
          <a:r>
            <a:rPr lang="en-US" dirty="0"/>
            <a:t>Feature Selection</a:t>
          </a:r>
        </a:p>
      </dgm:t>
    </dgm:pt>
    <dgm:pt modelId="{C0AED7E5-D206-4114-95FE-8400A752EF36}" type="parTrans" cxnId="{D85C199E-CC21-4782-AFEB-898E96C8B949}">
      <dgm:prSet/>
      <dgm:spPr/>
      <dgm:t>
        <a:bodyPr/>
        <a:lstStyle/>
        <a:p>
          <a:pPr algn="l"/>
          <a:endParaRPr lang="en-US"/>
        </a:p>
      </dgm:t>
    </dgm:pt>
    <dgm:pt modelId="{F487598F-C4F2-412B-BA52-94CF58302567}" type="sibTrans" cxnId="{D85C199E-CC21-4782-AFEB-898E96C8B949}">
      <dgm:prSet/>
      <dgm:spPr/>
      <dgm:t>
        <a:bodyPr/>
        <a:lstStyle/>
        <a:p>
          <a:pPr algn="l"/>
          <a:endParaRPr lang="en-US"/>
        </a:p>
      </dgm:t>
    </dgm:pt>
    <dgm:pt modelId="{F9105068-E100-4576-9E4A-C827B728A162}">
      <dgm:prSet phldrT="[Text]"/>
      <dgm:spPr/>
      <dgm:t>
        <a:bodyPr/>
        <a:lstStyle/>
        <a:p>
          <a:pPr algn="l"/>
          <a:r>
            <a:rPr lang="en-US" dirty="0"/>
            <a:t>Model Selection</a:t>
          </a:r>
        </a:p>
      </dgm:t>
    </dgm:pt>
    <dgm:pt modelId="{FA823A74-B8E6-47FB-912C-D007A3AB6072}" type="parTrans" cxnId="{0267E426-BB6B-4590-9294-BE0AC5F29D41}">
      <dgm:prSet/>
      <dgm:spPr/>
      <dgm:t>
        <a:bodyPr/>
        <a:lstStyle/>
        <a:p>
          <a:pPr algn="l"/>
          <a:endParaRPr lang="en-US"/>
        </a:p>
      </dgm:t>
    </dgm:pt>
    <dgm:pt modelId="{E12DFAFD-35DA-4661-AFFB-75F2ADD35A47}" type="sibTrans" cxnId="{0267E426-BB6B-4590-9294-BE0AC5F29D41}">
      <dgm:prSet/>
      <dgm:spPr/>
      <dgm:t>
        <a:bodyPr/>
        <a:lstStyle/>
        <a:p>
          <a:pPr algn="l"/>
          <a:endParaRPr lang="en-US"/>
        </a:p>
      </dgm:t>
    </dgm:pt>
    <dgm:pt modelId="{45097A29-C872-4A1E-A925-89678CED59C9}">
      <dgm:prSet/>
      <dgm:spPr/>
      <dgm:t>
        <a:bodyPr/>
        <a:lstStyle/>
        <a:p>
          <a:pPr algn="l"/>
          <a:r>
            <a:rPr lang="en-US" dirty="0"/>
            <a:t>Results</a:t>
          </a:r>
        </a:p>
      </dgm:t>
    </dgm:pt>
    <dgm:pt modelId="{1D3081A3-8988-4FE3-A494-37983A192877}" type="parTrans" cxnId="{C6ADD631-8FD8-4773-9A02-7DF1064AB143}">
      <dgm:prSet/>
      <dgm:spPr/>
      <dgm:t>
        <a:bodyPr/>
        <a:lstStyle/>
        <a:p>
          <a:pPr algn="l"/>
          <a:endParaRPr lang="en-US"/>
        </a:p>
      </dgm:t>
    </dgm:pt>
    <dgm:pt modelId="{F9418F6C-E882-41D0-9E39-F52E5953E572}" type="sibTrans" cxnId="{C6ADD631-8FD8-4773-9A02-7DF1064AB143}">
      <dgm:prSet/>
      <dgm:spPr/>
      <dgm:t>
        <a:bodyPr/>
        <a:lstStyle/>
        <a:p>
          <a:pPr algn="l"/>
          <a:endParaRPr lang="en-US"/>
        </a:p>
      </dgm:t>
    </dgm:pt>
    <dgm:pt modelId="{866064C0-2710-4A56-BC64-F3537939ED03}" type="pres">
      <dgm:prSet presAssocID="{D4B042AE-374E-489B-8A5D-43A06F23C25F}" presName="outerComposite" presStyleCnt="0">
        <dgm:presLayoutVars>
          <dgm:chMax val="5"/>
          <dgm:dir/>
          <dgm:resizeHandles val="exact"/>
        </dgm:presLayoutVars>
      </dgm:prSet>
      <dgm:spPr/>
    </dgm:pt>
    <dgm:pt modelId="{27348E3E-A4E1-4CFA-B6EF-018ADF2D435C}" type="pres">
      <dgm:prSet presAssocID="{D4B042AE-374E-489B-8A5D-43A06F23C25F}" presName="dummyMaxCanvas" presStyleCnt="0">
        <dgm:presLayoutVars/>
      </dgm:prSet>
      <dgm:spPr/>
    </dgm:pt>
    <dgm:pt modelId="{C36D27EE-60E2-4BDE-934A-5A2E03F48982}" type="pres">
      <dgm:prSet presAssocID="{D4B042AE-374E-489B-8A5D-43A06F23C25F}" presName="FourNodes_1" presStyleLbl="node1" presStyleIdx="0" presStyleCnt="4">
        <dgm:presLayoutVars>
          <dgm:bulletEnabled val="1"/>
        </dgm:presLayoutVars>
      </dgm:prSet>
      <dgm:spPr/>
    </dgm:pt>
    <dgm:pt modelId="{EF9B1F55-088E-44D7-87D4-E86C4C715671}" type="pres">
      <dgm:prSet presAssocID="{D4B042AE-374E-489B-8A5D-43A06F23C25F}" presName="FourNodes_2" presStyleLbl="node1" presStyleIdx="1" presStyleCnt="4">
        <dgm:presLayoutVars>
          <dgm:bulletEnabled val="1"/>
        </dgm:presLayoutVars>
      </dgm:prSet>
      <dgm:spPr/>
    </dgm:pt>
    <dgm:pt modelId="{5D43E159-0CD2-4833-BC82-5EC65DA95B1A}" type="pres">
      <dgm:prSet presAssocID="{D4B042AE-374E-489B-8A5D-43A06F23C25F}" presName="FourNodes_3" presStyleLbl="node1" presStyleIdx="2" presStyleCnt="4">
        <dgm:presLayoutVars>
          <dgm:bulletEnabled val="1"/>
        </dgm:presLayoutVars>
      </dgm:prSet>
      <dgm:spPr/>
    </dgm:pt>
    <dgm:pt modelId="{E4453F84-7F57-4D33-BD01-68A8DEF141E9}" type="pres">
      <dgm:prSet presAssocID="{D4B042AE-374E-489B-8A5D-43A06F23C25F}" presName="FourNodes_4" presStyleLbl="node1" presStyleIdx="3" presStyleCnt="4">
        <dgm:presLayoutVars>
          <dgm:bulletEnabled val="1"/>
        </dgm:presLayoutVars>
      </dgm:prSet>
      <dgm:spPr/>
    </dgm:pt>
    <dgm:pt modelId="{E0388936-5AAA-4AA6-9D2D-3FAA90FE5AEC}" type="pres">
      <dgm:prSet presAssocID="{D4B042AE-374E-489B-8A5D-43A06F23C25F}" presName="FourConn_1-2" presStyleLbl="fgAccFollowNode1" presStyleIdx="0" presStyleCnt="3">
        <dgm:presLayoutVars>
          <dgm:bulletEnabled val="1"/>
        </dgm:presLayoutVars>
      </dgm:prSet>
      <dgm:spPr/>
    </dgm:pt>
    <dgm:pt modelId="{F3EC5D57-DFC1-4B0A-9FFF-0E90471CE2CA}" type="pres">
      <dgm:prSet presAssocID="{D4B042AE-374E-489B-8A5D-43A06F23C25F}" presName="FourConn_2-3" presStyleLbl="fgAccFollowNode1" presStyleIdx="1" presStyleCnt="3">
        <dgm:presLayoutVars>
          <dgm:bulletEnabled val="1"/>
        </dgm:presLayoutVars>
      </dgm:prSet>
      <dgm:spPr/>
    </dgm:pt>
    <dgm:pt modelId="{871393AC-B6E2-42C5-814E-01012AEFDCB7}" type="pres">
      <dgm:prSet presAssocID="{D4B042AE-374E-489B-8A5D-43A06F23C25F}" presName="FourConn_3-4" presStyleLbl="fgAccFollowNode1" presStyleIdx="2" presStyleCnt="3">
        <dgm:presLayoutVars>
          <dgm:bulletEnabled val="1"/>
        </dgm:presLayoutVars>
      </dgm:prSet>
      <dgm:spPr/>
    </dgm:pt>
    <dgm:pt modelId="{2C8FBBF2-1EB7-47BA-9519-FA9A4087C289}" type="pres">
      <dgm:prSet presAssocID="{D4B042AE-374E-489B-8A5D-43A06F23C25F}" presName="FourNodes_1_text" presStyleLbl="node1" presStyleIdx="3" presStyleCnt="4">
        <dgm:presLayoutVars>
          <dgm:bulletEnabled val="1"/>
        </dgm:presLayoutVars>
      </dgm:prSet>
      <dgm:spPr/>
    </dgm:pt>
    <dgm:pt modelId="{022C08FC-E4DE-4152-A56D-77118B63C36F}" type="pres">
      <dgm:prSet presAssocID="{D4B042AE-374E-489B-8A5D-43A06F23C25F}" presName="FourNodes_2_text" presStyleLbl="node1" presStyleIdx="3" presStyleCnt="4">
        <dgm:presLayoutVars>
          <dgm:bulletEnabled val="1"/>
        </dgm:presLayoutVars>
      </dgm:prSet>
      <dgm:spPr/>
    </dgm:pt>
    <dgm:pt modelId="{0A5D76DE-709F-4451-8DEA-7508EC2FF418}" type="pres">
      <dgm:prSet presAssocID="{D4B042AE-374E-489B-8A5D-43A06F23C25F}" presName="FourNodes_3_text" presStyleLbl="node1" presStyleIdx="3" presStyleCnt="4">
        <dgm:presLayoutVars>
          <dgm:bulletEnabled val="1"/>
        </dgm:presLayoutVars>
      </dgm:prSet>
      <dgm:spPr/>
    </dgm:pt>
    <dgm:pt modelId="{5B1DE67D-3FE8-4B2A-ADFB-190E21B29A69}" type="pres">
      <dgm:prSet presAssocID="{D4B042AE-374E-489B-8A5D-43A06F23C25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267E426-BB6B-4590-9294-BE0AC5F29D41}" srcId="{D4B042AE-374E-489B-8A5D-43A06F23C25F}" destId="{F9105068-E100-4576-9E4A-C827B728A162}" srcOrd="2" destOrd="0" parTransId="{FA823A74-B8E6-47FB-912C-D007A3AB6072}" sibTransId="{E12DFAFD-35DA-4661-AFFB-75F2ADD35A47}"/>
    <dgm:cxn modelId="{C6ADD631-8FD8-4773-9A02-7DF1064AB143}" srcId="{D4B042AE-374E-489B-8A5D-43A06F23C25F}" destId="{45097A29-C872-4A1E-A925-89678CED59C9}" srcOrd="3" destOrd="0" parTransId="{1D3081A3-8988-4FE3-A494-37983A192877}" sibTransId="{F9418F6C-E882-41D0-9E39-F52E5953E572}"/>
    <dgm:cxn modelId="{E948675C-6E51-4A98-9206-3BF157E1A3D7}" type="presOf" srcId="{1BF2FD9B-CAF5-4575-9B89-A0875FFE3C09}" destId="{022C08FC-E4DE-4152-A56D-77118B63C36F}" srcOrd="1" destOrd="0" presId="urn:microsoft.com/office/officeart/2005/8/layout/vProcess5"/>
    <dgm:cxn modelId="{6F01F066-99D9-455E-8FC8-A023E726F0DE}" srcId="{D4B042AE-374E-489B-8A5D-43A06F23C25F}" destId="{6200F193-47B4-4396-BD89-CDF771FC2235}" srcOrd="0" destOrd="0" parTransId="{5A2A0D00-08F6-4FFC-A506-C96109EFAF08}" sibTransId="{1A857437-B0C1-473F-834A-6665AF9D99CA}"/>
    <dgm:cxn modelId="{7E67AB4F-1BE8-4977-9250-7A43DAF1A355}" type="presOf" srcId="{F487598F-C4F2-412B-BA52-94CF58302567}" destId="{F3EC5D57-DFC1-4B0A-9FFF-0E90471CE2CA}" srcOrd="0" destOrd="0" presId="urn:microsoft.com/office/officeart/2005/8/layout/vProcess5"/>
    <dgm:cxn modelId="{FA57017D-C314-4002-AEF2-0F41D14ADC7C}" type="presOf" srcId="{6200F193-47B4-4396-BD89-CDF771FC2235}" destId="{C36D27EE-60E2-4BDE-934A-5A2E03F48982}" srcOrd="0" destOrd="0" presId="urn:microsoft.com/office/officeart/2005/8/layout/vProcess5"/>
    <dgm:cxn modelId="{D85C199E-CC21-4782-AFEB-898E96C8B949}" srcId="{D4B042AE-374E-489B-8A5D-43A06F23C25F}" destId="{1BF2FD9B-CAF5-4575-9B89-A0875FFE3C09}" srcOrd="1" destOrd="0" parTransId="{C0AED7E5-D206-4114-95FE-8400A752EF36}" sibTransId="{F487598F-C4F2-412B-BA52-94CF58302567}"/>
    <dgm:cxn modelId="{B223C7AB-848F-45A1-AB30-650A22E1343C}" type="presOf" srcId="{1A857437-B0C1-473F-834A-6665AF9D99CA}" destId="{E0388936-5AAA-4AA6-9D2D-3FAA90FE5AEC}" srcOrd="0" destOrd="0" presId="urn:microsoft.com/office/officeart/2005/8/layout/vProcess5"/>
    <dgm:cxn modelId="{FBB7EEB0-E196-4D9E-9362-A55B023A4652}" type="presOf" srcId="{1BF2FD9B-CAF5-4575-9B89-A0875FFE3C09}" destId="{EF9B1F55-088E-44D7-87D4-E86C4C715671}" srcOrd="0" destOrd="0" presId="urn:microsoft.com/office/officeart/2005/8/layout/vProcess5"/>
    <dgm:cxn modelId="{EAED0FC2-CB4B-4B6C-A7B4-F8152E709F92}" type="presOf" srcId="{F9105068-E100-4576-9E4A-C827B728A162}" destId="{0A5D76DE-709F-4451-8DEA-7508EC2FF418}" srcOrd="1" destOrd="0" presId="urn:microsoft.com/office/officeart/2005/8/layout/vProcess5"/>
    <dgm:cxn modelId="{AEFDEDC5-5DA7-4C11-B685-84819BFE931F}" type="presOf" srcId="{F9105068-E100-4576-9E4A-C827B728A162}" destId="{5D43E159-0CD2-4833-BC82-5EC65DA95B1A}" srcOrd="0" destOrd="0" presId="urn:microsoft.com/office/officeart/2005/8/layout/vProcess5"/>
    <dgm:cxn modelId="{673707D2-47CF-402F-933E-02FB2512341E}" type="presOf" srcId="{E12DFAFD-35DA-4661-AFFB-75F2ADD35A47}" destId="{871393AC-B6E2-42C5-814E-01012AEFDCB7}" srcOrd="0" destOrd="0" presId="urn:microsoft.com/office/officeart/2005/8/layout/vProcess5"/>
    <dgm:cxn modelId="{95AB18D3-18B6-4371-9229-848BB8EAF529}" type="presOf" srcId="{45097A29-C872-4A1E-A925-89678CED59C9}" destId="{5B1DE67D-3FE8-4B2A-ADFB-190E21B29A69}" srcOrd="1" destOrd="0" presId="urn:microsoft.com/office/officeart/2005/8/layout/vProcess5"/>
    <dgm:cxn modelId="{04F6AADB-2549-4E47-8CD5-B75AF2E0458C}" type="presOf" srcId="{D4B042AE-374E-489B-8A5D-43A06F23C25F}" destId="{866064C0-2710-4A56-BC64-F3537939ED03}" srcOrd="0" destOrd="0" presId="urn:microsoft.com/office/officeart/2005/8/layout/vProcess5"/>
    <dgm:cxn modelId="{739FA4EE-5B80-499F-ADA7-A58420328440}" type="presOf" srcId="{45097A29-C872-4A1E-A925-89678CED59C9}" destId="{E4453F84-7F57-4D33-BD01-68A8DEF141E9}" srcOrd="0" destOrd="0" presId="urn:microsoft.com/office/officeart/2005/8/layout/vProcess5"/>
    <dgm:cxn modelId="{7B1689F3-4DF1-4223-A98A-CBBDB35DB792}" type="presOf" srcId="{6200F193-47B4-4396-BD89-CDF771FC2235}" destId="{2C8FBBF2-1EB7-47BA-9519-FA9A4087C289}" srcOrd="1" destOrd="0" presId="urn:microsoft.com/office/officeart/2005/8/layout/vProcess5"/>
    <dgm:cxn modelId="{27CD6A4D-C25E-4F2C-ACA1-DD1291E69316}" type="presParOf" srcId="{866064C0-2710-4A56-BC64-F3537939ED03}" destId="{27348E3E-A4E1-4CFA-B6EF-018ADF2D435C}" srcOrd="0" destOrd="0" presId="urn:microsoft.com/office/officeart/2005/8/layout/vProcess5"/>
    <dgm:cxn modelId="{6196E4FB-7788-4611-B973-640B51FE7939}" type="presParOf" srcId="{866064C0-2710-4A56-BC64-F3537939ED03}" destId="{C36D27EE-60E2-4BDE-934A-5A2E03F48982}" srcOrd="1" destOrd="0" presId="urn:microsoft.com/office/officeart/2005/8/layout/vProcess5"/>
    <dgm:cxn modelId="{962003EE-6951-4B54-9531-7445174E25A6}" type="presParOf" srcId="{866064C0-2710-4A56-BC64-F3537939ED03}" destId="{EF9B1F55-088E-44D7-87D4-E86C4C715671}" srcOrd="2" destOrd="0" presId="urn:microsoft.com/office/officeart/2005/8/layout/vProcess5"/>
    <dgm:cxn modelId="{77F4DDC7-5088-4FEB-A6FC-CC52507C8534}" type="presParOf" srcId="{866064C0-2710-4A56-BC64-F3537939ED03}" destId="{5D43E159-0CD2-4833-BC82-5EC65DA95B1A}" srcOrd="3" destOrd="0" presId="urn:microsoft.com/office/officeart/2005/8/layout/vProcess5"/>
    <dgm:cxn modelId="{17046ED1-A4EC-4A88-B578-B3FF37015081}" type="presParOf" srcId="{866064C0-2710-4A56-BC64-F3537939ED03}" destId="{E4453F84-7F57-4D33-BD01-68A8DEF141E9}" srcOrd="4" destOrd="0" presId="urn:microsoft.com/office/officeart/2005/8/layout/vProcess5"/>
    <dgm:cxn modelId="{36C631FA-E2C6-4F56-A666-EDCB842A5052}" type="presParOf" srcId="{866064C0-2710-4A56-BC64-F3537939ED03}" destId="{E0388936-5AAA-4AA6-9D2D-3FAA90FE5AEC}" srcOrd="5" destOrd="0" presId="urn:microsoft.com/office/officeart/2005/8/layout/vProcess5"/>
    <dgm:cxn modelId="{3EF695E0-5339-4DCC-B6C4-4467FA9D46C7}" type="presParOf" srcId="{866064C0-2710-4A56-BC64-F3537939ED03}" destId="{F3EC5D57-DFC1-4B0A-9FFF-0E90471CE2CA}" srcOrd="6" destOrd="0" presId="urn:microsoft.com/office/officeart/2005/8/layout/vProcess5"/>
    <dgm:cxn modelId="{A8DA10BE-7C25-4F3E-951C-A098AFEAA21D}" type="presParOf" srcId="{866064C0-2710-4A56-BC64-F3537939ED03}" destId="{871393AC-B6E2-42C5-814E-01012AEFDCB7}" srcOrd="7" destOrd="0" presId="urn:microsoft.com/office/officeart/2005/8/layout/vProcess5"/>
    <dgm:cxn modelId="{152DFAB6-E3DA-4E82-9701-9BFF4B5A203E}" type="presParOf" srcId="{866064C0-2710-4A56-BC64-F3537939ED03}" destId="{2C8FBBF2-1EB7-47BA-9519-FA9A4087C289}" srcOrd="8" destOrd="0" presId="urn:microsoft.com/office/officeart/2005/8/layout/vProcess5"/>
    <dgm:cxn modelId="{4232264A-3E19-4753-A86C-EDA0B89CB18A}" type="presParOf" srcId="{866064C0-2710-4A56-BC64-F3537939ED03}" destId="{022C08FC-E4DE-4152-A56D-77118B63C36F}" srcOrd="9" destOrd="0" presId="urn:microsoft.com/office/officeart/2005/8/layout/vProcess5"/>
    <dgm:cxn modelId="{D437D52B-AA65-4D0E-98CE-27699DC53198}" type="presParOf" srcId="{866064C0-2710-4A56-BC64-F3537939ED03}" destId="{0A5D76DE-709F-4451-8DEA-7508EC2FF418}" srcOrd="10" destOrd="0" presId="urn:microsoft.com/office/officeart/2005/8/layout/vProcess5"/>
    <dgm:cxn modelId="{22034B37-1BE4-40C6-B2B4-0E5341F0BB47}" type="presParOf" srcId="{866064C0-2710-4A56-BC64-F3537939ED03}" destId="{5B1DE67D-3FE8-4B2A-ADFB-190E21B29A6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D27EE-60E2-4BDE-934A-5A2E03F48982}">
      <dsp:nvSpPr>
        <dsp:cNvPr id="0" name=""/>
        <dsp:cNvSpPr/>
      </dsp:nvSpPr>
      <dsp:spPr>
        <a:xfrm>
          <a:off x="0" y="0"/>
          <a:ext cx="6178036" cy="847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 pre-processing</a:t>
          </a:r>
        </a:p>
      </dsp:txBody>
      <dsp:txXfrm>
        <a:off x="24811" y="24811"/>
        <a:ext cx="5192346" cy="797498"/>
      </dsp:txXfrm>
    </dsp:sp>
    <dsp:sp modelId="{EF9B1F55-088E-44D7-87D4-E86C4C715671}">
      <dsp:nvSpPr>
        <dsp:cNvPr id="0" name=""/>
        <dsp:cNvSpPr/>
      </dsp:nvSpPr>
      <dsp:spPr>
        <a:xfrm>
          <a:off x="517410" y="1001142"/>
          <a:ext cx="6178036" cy="847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Feature Selection</a:t>
          </a:r>
        </a:p>
      </dsp:txBody>
      <dsp:txXfrm>
        <a:off x="542221" y="1025953"/>
        <a:ext cx="5060375" cy="797498"/>
      </dsp:txXfrm>
    </dsp:sp>
    <dsp:sp modelId="{5D43E159-0CD2-4833-BC82-5EC65DA95B1A}">
      <dsp:nvSpPr>
        <dsp:cNvPr id="0" name=""/>
        <dsp:cNvSpPr/>
      </dsp:nvSpPr>
      <dsp:spPr>
        <a:xfrm>
          <a:off x="1027098" y="2002284"/>
          <a:ext cx="6178036" cy="847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Model Selection</a:t>
          </a:r>
        </a:p>
      </dsp:txBody>
      <dsp:txXfrm>
        <a:off x="1051909" y="2027095"/>
        <a:ext cx="5068097" cy="797498"/>
      </dsp:txXfrm>
    </dsp:sp>
    <dsp:sp modelId="{E4453F84-7F57-4D33-BD01-68A8DEF141E9}">
      <dsp:nvSpPr>
        <dsp:cNvPr id="0" name=""/>
        <dsp:cNvSpPr/>
      </dsp:nvSpPr>
      <dsp:spPr>
        <a:xfrm>
          <a:off x="1544508" y="3003426"/>
          <a:ext cx="6178036" cy="847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Results</a:t>
          </a:r>
        </a:p>
      </dsp:txBody>
      <dsp:txXfrm>
        <a:off x="1569319" y="3028237"/>
        <a:ext cx="5060375" cy="797498"/>
      </dsp:txXfrm>
    </dsp:sp>
    <dsp:sp modelId="{E0388936-5AAA-4AA6-9D2D-3FAA90FE5AEC}">
      <dsp:nvSpPr>
        <dsp:cNvPr id="0" name=""/>
        <dsp:cNvSpPr/>
      </dsp:nvSpPr>
      <dsp:spPr>
        <a:xfrm>
          <a:off x="5627407" y="648817"/>
          <a:ext cx="550628" cy="550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751298" y="648817"/>
        <a:ext cx="302846" cy="414348"/>
      </dsp:txXfrm>
    </dsp:sp>
    <dsp:sp modelId="{F3EC5D57-DFC1-4B0A-9FFF-0E90471CE2CA}">
      <dsp:nvSpPr>
        <dsp:cNvPr id="0" name=""/>
        <dsp:cNvSpPr/>
      </dsp:nvSpPr>
      <dsp:spPr>
        <a:xfrm>
          <a:off x="6144818" y="1649959"/>
          <a:ext cx="550628" cy="550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268709" y="1649959"/>
        <a:ext cx="302846" cy="414348"/>
      </dsp:txXfrm>
    </dsp:sp>
    <dsp:sp modelId="{871393AC-B6E2-42C5-814E-01012AEFDCB7}">
      <dsp:nvSpPr>
        <dsp:cNvPr id="0" name=""/>
        <dsp:cNvSpPr/>
      </dsp:nvSpPr>
      <dsp:spPr>
        <a:xfrm>
          <a:off x="6654506" y="2651101"/>
          <a:ext cx="550628" cy="550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778397" y="2651101"/>
        <a:ext cx="302846" cy="414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28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9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3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50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5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3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B5A7EA3-835E-409F-B540-B812C7A3E6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AB8F06C-0392-47C0-A836-55E007AA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3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D720-1BAB-C0C7-64C0-42DA74236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Abadi" panose="020B0604020104020204" pitchFamily="34" charset="0"/>
              </a:rPr>
              <a:t>Major Depression Disorder Analysis with Gene Expression and Demographic Symptom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8052E-72CA-E80B-3D36-241819E16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Selim Karaoglu</a:t>
            </a:r>
          </a:p>
        </p:txBody>
      </p:sp>
    </p:spTree>
    <p:extLst>
      <p:ext uri="{BB962C8B-B14F-4D97-AF65-F5344CB8AC3E}">
        <p14:creationId xmlns:p14="http://schemas.microsoft.com/office/powerpoint/2010/main" val="39400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2422" cy="435133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Gaussian Naïve Bayes</a:t>
            </a:r>
          </a:p>
          <a:p>
            <a:r>
              <a:rPr lang="en-US" sz="2400" dirty="0"/>
              <a:t>K-Nearest Neighbor</a:t>
            </a:r>
          </a:p>
          <a:p>
            <a:r>
              <a:rPr lang="en-US" sz="2400" dirty="0"/>
              <a:t>Linear SVC</a:t>
            </a:r>
          </a:p>
          <a:p>
            <a:r>
              <a:rPr lang="en-US" sz="2400" dirty="0"/>
              <a:t>RBF SVC</a:t>
            </a:r>
          </a:p>
          <a:p>
            <a:r>
              <a:rPr lang="en-US" sz="2400" dirty="0"/>
              <a:t>Logistic Regression</a:t>
            </a:r>
          </a:p>
          <a:p>
            <a:r>
              <a:rPr lang="en-US" sz="2400"/>
              <a:t>Decision Tree Classifier</a:t>
            </a:r>
            <a:endParaRPr lang="en-US" sz="2400" dirty="0"/>
          </a:p>
          <a:p>
            <a:r>
              <a:rPr lang="en-US" sz="2400" dirty="0"/>
              <a:t>Random Forest Classifier</a:t>
            </a:r>
          </a:p>
          <a:p>
            <a:r>
              <a:rPr lang="en-US" sz="2400" dirty="0"/>
              <a:t>AdaBoost Classifier</a:t>
            </a:r>
          </a:p>
          <a:p>
            <a:r>
              <a:rPr lang="en-US" sz="2400" dirty="0"/>
              <a:t>Quadratic Discriminant Analysis (QDA)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476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2422" cy="4351337"/>
          </a:xfrm>
        </p:spPr>
        <p:txBody>
          <a:bodyPr>
            <a:normAutofit/>
          </a:bodyPr>
          <a:lstStyle/>
          <a:p>
            <a:r>
              <a:rPr lang="en-US" sz="2400" dirty="0"/>
              <a:t>Decision Tree Classifier (10-fold CV)</a:t>
            </a:r>
          </a:p>
          <a:p>
            <a:pPr lvl="1"/>
            <a:r>
              <a:rPr lang="en-US" sz="2200" dirty="0"/>
              <a:t>achieved max. </a:t>
            </a:r>
            <a:r>
              <a:rPr lang="en-US" sz="2200" b="1" dirty="0"/>
              <a:t>0.75 on filtered </a:t>
            </a:r>
            <a:r>
              <a:rPr lang="en-US" sz="2200" dirty="0"/>
              <a:t>genes </a:t>
            </a:r>
          </a:p>
          <a:p>
            <a:pPr lvl="1"/>
            <a:r>
              <a:rPr lang="en-US" sz="2200" dirty="0"/>
              <a:t>achieved max. </a:t>
            </a:r>
            <a:r>
              <a:rPr lang="en-US" sz="2200" b="1" dirty="0"/>
              <a:t>0.67 on selected </a:t>
            </a:r>
            <a:r>
              <a:rPr lang="en-US" sz="2200" dirty="0"/>
              <a:t>genes </a:t>
            </a:r>
          </a:p>
          <a:p>
            <a:r>
              <a:rPr lang="en-US" sz="2400" dirty="0"/>
              <a:t>Gaussian Naïve Bayes</a:t>
            </a:r>
          </a:p>
          <a:p>
            <a:pPr lvl="1"/>
            <a:r>
              <a:rPr lang="en-US" sz="2200" dirty="0"/>
              <a:t>On filtered gene data achieved </a:t>
            </a:r>
            <a:r>
              <a:rPr lang="en-US" sz="2200" b="1" dirty="0"/>
              <a:t>0.56</a:t>
            </a:r>
          </a:p>
          <a:p>
            <a:pPr lvl="1"/>
            <a:r>
              <a:rPr lang="en-US" sz="2200" dirty="0"/>
              <a:t>On selected gene data achieved </a:t>
            </a:r>
            <a:r>
              <a:rPr lang="en-US" sz="2200" b="1" dirty="0"/>
              <a:t>0.76</a:t>
            </a:r>
          </a:p>
          <a:p>
            <a:r>
              <a:rPr lang="en-US" sz="2400" dirty="0"/>
              <a:t>K-Nearest Neighbor</a:t>
            </a:r>
          </a:p>
          <a:p>
            <a:pPr lvl="1"/>
            <a:r>
              <a:rPr lang="en-US" sz="2400" dirty="0"/>
              <a:t>On filtered gene data achieved </a:t>
            </a:r>
            <a:r>
              <a:rPr lang="en-US" sz="2400" b="1" dirty="0"/>
              <a:t>0.6</a:t>
            </a:r>
          </a:p>
          <a:p>
            <a:pPr lvl="1"/>
            <a:r>
              <a:rPr lang="en-US" sz="2400" dirty="0"/>
              <a:t>On selected gene data achieved </a:t>
            </a:r>
            <a:r>
              <a:rPr lang="en-US" sz="2400" b="1" dirty="0"/>
              <a:t>0.77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409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2422" cy="4351337"/>
          </a:xfrm>
        </p:spPr>
        <p:txBody>
          <a:bodyPr>
            <a:normAutofit/>
          </a:bodyPr>
          <a:lstStyle/>
          <a:p>
            <a:r>
              <a:rPr lang="en-US" sz="2400" dirty="0"/>
              <a:t>Linear SVC</a:t>
            </a:r>
          </a:p>
          <a:p>
            <a:pPr lvl="1"/>
            <a:r>
              <a:rPr lang="en-US" sz="2400" dirty="0"/>
              <a:t>On filtered gene data achieved </a:t>
            </a:r>
            <a:r>
              <a:rPr lang="en-US" sz="2400" b="1" dirty="0"/>
              <a:t>0.49</a:t>
            </a:r>
          </a:p>
          <a:p>
            <a:pPr lvl="1"/>
            <a:r>
              <a:rPr lang="en-US" sz="2400" dirty="0"/>
              <a:t>On selected gene data achieved </a:t>
            </a:r>
            <a:r>
              <a:rPr lang="en-US" sz="2400" b="1" dirty="0"/>
              <a:t>0.72</a:t>
            </a:r>
          </a:p>
          <a:p>
            <a:r>
              <a:rPr lang="en-US" sz="2400" dirty="0"/>
              <a:t>RBF SVC</a:t>
            </a:r>
          </a:p>
          <a:p>
            <a:pPr lvl="1"/>
            <a:r>
              <a:rPr lang="en-US" sz="2400" dirty="0"/>
              <a:t>On filtered gene data achieved </a:t>
            </a:r>
            <a:r>
              <a:rPr lang="en-US" sz="2400" b="1" dirty="0"/>
              <a:t>0.19</a:t>
            </a:r>
          </a:p>
          <a:p>
            <a:pPr lvl="1"/>
            <a:r>
              <a:rPr lang="en-US" sz="2400" dirty="0"/>
              <a:t>On selected gene data achieved </a:t>
            </a:r>
            <a:r>
              <a:rPr lang="en-US" sz="2400" b="1" dirty="0"/>
              <a:t>0.81</a:t>
            </a:r>
          </a:p>
          <a:p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On filtered gene data achieved </a:t>
            </a:r>
            <a:r>
              <a:rPr lang="en-US" sz="2400" b="1" dirty="0"/>
              <a:t>0.39</a:t>
            </a:r>
          </a:p>
          <a:p>
            <a:pPr lvl="1"/>
            <a:r>
              <a:rPr lang="en-US" sz="2400" dirty="0"/>
              <a:t>On selected gene data achieved </a:t>
            </a:r>
            <a:r>
              <a:rPr lang="en-US" sz="2400" b="1" dirty="0"/>
              <a:t>0.72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97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2422" cy="4351337"/>
          </a:xfrm>
        </p:spPr>
        <p:txBody>
          <a:bodyPr>
            <a:normAutofit/>
          </a:bodyPr>
          <a:lstStyle/>
          <a:p>
            <a:r>
              <a:rPr lang="en-US" sz="2400" dirty="0"/>
              <a:t>Random Forest Classifier</a:t>
            </a:r>
          </a:p>
          <a:p>
            <a:pPr lvl="1"/>
            <a:r>
              <a:rPr lang="en-US" sz="2400" dirty="0"/>
              <a:t>On filtered gene data achieved </a:t>
            </a:r>
            <a:r>
              <a:rPr lang="en-US" sz="2400" b="1" dirty="0"/>
              <a:t>0.52</a:t>
            </a:r>
          </a:p>
          <a:p>
            <a:pPr lvl="1"/>
            <a:r>
              <a:rPr lang="en-US" sz="2400" dirty="0"/>
              <a:t>On selected gene data achieved </a:t>
            </a:r>
            <a:r>
              <a:rPr lang="en-US" sz="2400" b="1" dirty="0"/>
              <a:t>0.71</a:t>
            </a:r>
            <a:endParaRPr lang="en-US" sz="2400" dirty="0"/>
          </a:p>
          <a:p>
            <a:r>
              <a:rPr lang="en-US" sz="2400" dirty="0"/>
              <a:t>AdaBoost Classifier</a:t>
            </a:r>
          </a:p>
          <a:p>
            <a:pPr lvl="1"/>
            <a:r>
              <a:rPr lang="en-US" sz="2400" dirty="0"/>
              <a:t>On filtered gene data achieved </a:t>
            </a:r>
            <a:r>
              <a:rPr lang="en-US" sz="2400" b="1" dirty="0"/>
              <a:t>0.35</a:t>
            </a:r>
          </a:p>
          <a:p>
            <a:pPr lvl="1"/>
            <a:r>
              <a:rPr lang="en-US" sz="2400" dirty="0"/>
              <a:t>On selected gene data achieved </a:t>
            </a:r>
            <a:r>
              <a:rPr lang="en-US" sz="2400" b="1" dirty="0"/>
              <a:t>0.75</a:t>
            </a:r>
            <a:endParaRPr lang="en-US" sz="2400" dirty="0"/>
          </a:p>
          <a:p>
            <a:r>
              <a:rPr lang="en-US" sz="2400" dirty="0"/>
              <a:t>Quadratic Discriminant Analysis (QDA)</a:t>
            </a:r>
          </a:p>
          <a:p>
            <a:pPr lvl="1"/>
            <a:r>
              <a:rPr lang="en-US" sz="2400" dirty="0"/>
              <a:t>On filtered gene data achieved </a:t>
            </a:r>
            <a:r>
              <a:rPr lang="en-US" sz="2400" b="1" dirty="0"/>
              <a:t>0.41</a:t>
            </a:r>
          </a:p>
          <a:p>
            <a:pPr lvl="1"/>
            <a:r>
              <a:rPr lang="en-US" sz="2400" dirty="0"/>
              <a:t>On selected gene data achieved </a:t>
            </a:r>
            <a:r>
              <a:rPr lang="en-US" sz="2400" b="1" dirty="0"/>
              <a:t>0.62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41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2422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Simple Dense Neural Network</a:t>
            </a:r>
          </a:p>
          <a:p>
            <a:r>
              <a:rPr lang="en-US" sz="2400" dirty="0"/>
              <a:t>2 hidden </a:t>
            </a:r>
            <a:r>
              <a:rPr lang="en-US" sz="2400" dirty="0" err="1"/>
              <a:t>ReLu</a:t>
            </a:r>
            <a:r>
              <a:rPr lang="en-US" sz="2400" dirty="0"/>
              <a:t> layer (16,8) with Sigmoid output layer</a:t>
            </a:r>
          </a:p>
          <a:p>
            <a:pPr lvl="1"/>
            <a:r>
              <a:rPr lang="en-US" sz="2400" dirty="0"/>
              <a:t>On selected gene data achieved </a:t>
            </a:r>
            <a:r>
              <a:rPr lang="en-US" sz="2400" b="1" dirty="0"/>
              <a:t>0.73</a:t>
            </a:r>
            <a:endParaRPr lang="en-US" sz="2400" dirty="0"/>
          </a:p>
          <a:p>
            <a:r>
              <a:rPr lang="en-US" sz="2400" dirty="0"/>
              <a:t>3 hidden </a:t>
            </a:r>
            <a:r>
              <a:rPr lang="en-US" sz="2400" dirty="0" err="1"/>
              <a:t>ReLu</a:t>
            </a:r>
            <a:r>
              <a:rPr lang="en-US" sz="2400" dirty="0"/>
              <a:t> layer (16,8,4) with Sigmoid output layer</a:t>
            </a:r>
          </a:p>
          <a:p>
            <a:pPr lvl="1"/>
            <a:r>
              <a:rPr lang="en-US" sz="2400" dirty="0"/>
              <a:t>On selected gene data achieved </a:t>
            </a:r>
            <a:r>
              <a:rPr lang="en-US" sz="2400" b="1" dirty="0"/>
              <a:t>0.76</a:t>
            </a:r>
          </a:p>
          <a:p>
            <a:r>
              <a:rPr lang="en-US" sz="2400" dirty="0"/>
              <a:t>2 hidden layer (16-ReLu,8-TanH) with Sigmoid output layer and 0.2 Dropout layer</a:t>
            </a:r>
          </a:p>
          <a:p>
            <a:pPr lvl="1"/>
            <a:r>
              <a:rPr lang="en-US" sz="2400" dirty="0"/>
              <a:t>On selected gene data achieved </a:t>
            </a:r>
            <a:r>
              <a:rPr lang="en-US" sz="2400" b="1" dirty="0"/>
              <a:t>0.79</a:t>
            </a:r>
            <a:endParaRPr lang="en-US" sz="2400" dirty="0"/>
          </a:p>
          <a:p>
            <a:pPr lvl="1"/>
            <a:endParaRPr lang="en-US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921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2422" cy="4351337"/>
          </a:xfrm>
        </p:spPr>
        <p:txBody>
          <a:bodyPr>
            <a:normAutofit/>
          </a:bodyPr>
          <a:lstStyle/>
          <a:p>
            <a:r>
              <a:rPr lang="en-US" sz="2400" dirty="0"/>
              <a:t>The bigger dataset can yield more accurate classification.</a:t>
            </a:r>
          </a:p>
          <a:p>
            <a:r>
              <a:rPr lang="en-US" sz="2400" dirty="0"/>
              <a:t>Other feature selection methods can be implemented.</a:t>
            </a:r>
          </a:p>
          <a:p>
            <a:r>
              <a:rPr lang="en-US" sz="2400" dirty="0"/>
              <a:t>PCA – ICA analysis.</a:t>
            </a:r>
          </a:p>
          <a:p>
            <a:r>
              <a:rPr lang="en-US" sz="2400" dirty="0"/>
              <a:t>Sparse NNs, RNNs and Encoder-Decoder Networks can be implemented for classification tasks.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93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Thank you.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dirty="0">
                <a:latin typeface="Abadi" panose="020B0604020104020204" pitchFamily="34" charset="0"/>
              </a:rPr>
              <a:t>Questions?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341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RNA-seq data provided by Le et al.'s research[1].</a:t>
            </a:r>
          </a:p>
          <a:p>
            <a:pPr marL="0" indent="0">
              <a:buNone/>
            </a:pPr>
            <a:r>
              <a:rPr lang="en-US" sz="2200" dirty="0"/>
              <a:t>The data provided in two separate sets; the gene expression and the demographic symptom data. </a:t>
            </a:r>
          </a:p>
          <a:p>
            <a:pPr marL="0" indent="0">
              <a:buNone/>
            </a:pPr>
            <a:r>
              <a:rPr lang="en-US" sz="2200" dirty="0"/>
              <a:t>Recreate a similar scenario to understand the importance of different genes in gene expression data. </a:t>
            </a:r>
          </a:p>
          <a:p>
            <a:pPr marL="0" indent="0">
              <a:buNone/>
            </a:pPr>
            <a:r>
              <a:rPr lang="en-US" sz="2200" dirty="0"/>
              <a:t>Experiment with the demographic symptom dataset to uncover the important features. </a:t>
            </a:r>
          </a:p>
          <a:p>
            <a:pPr marL="0" indent="0">
              <a:buNone/>
            </a:pPr>
            <a:r>
              <a:rPr lang="en-US" sz="2200" dirty="0"/>
              <a:t>Train different AI models and present the results of the experiments.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BD9CD-09A4-006D-5D20-1CD4F21B58F4}"/>
              </a:ext>
            </a:extLst>
          </p:cNvPr>
          <p:cNvSpPr txBox="1"/>
          <p:nvPr/>
        </p:nvSpPr>
        <p:spPr>
          <a:xfrm>
            <a:off x="1261872" y="5994449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[1] Le T., 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Savitz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J., Suzuki H., Misaki M., Teague K., White B., Marino J., Wiley G., Gaffney P., 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Drevets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W., McKinney B. and 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Bodurka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J., “Identification and replication of RNA-Seq gene network modules associated with depression severity”. Translational Psychiatry (2018)8:180, DOI 10.1038/s41398-018-0234-3</a:t>
            </a:r>
          </a:p>
        </p:txBody>
      </p:sp>
    </p:spTree>
    <p:extLst>
      <p:ext uri="{BB962C8B-B14F-4D97-AF65-F5344CB8AC3E}">
        <p14:creationId xmlns:p14="http://schemas.microsoft.com/office/powerpoint/2010/main" val="16976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Project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892A2C-F0E2-8742-59FC-A3C601BBD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974365"/>
              </p:ext>
            </p:extLst>
          </p:nvPr>
        </p:nvGraphicFramePr>
        <p:xfrm>
          <a:off x="2234727" y="2248250"/>
          <a:ext cx="7722545" cy="3850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39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Gene expression dataset contains </a:t>
            </a:r>
            <a:r>
              <a:rPr lang="en-US" sz="2400" b="1" dirty="0"/>
              <a:t>8923</a:t>
            </a:r>
            <a:r>
              <a:rPr lang="en-US" sz="2400" dirty="0"/>
              <a:t> genes for 157 subjects.</a:t>
            </a:r>
          </a:p>
          <a:p>
            <a:pPr marL="0" indent="0">
              <a:buNone/>
            </a:pPr>
            <a:r>
              <a:rPr lang="en-US" sz="2400" dirty="0"/>
              <a:t>Quantile normalization, Log2 transform and Coefficient of Variation (</a:t>
            </a:r>
            <a:r>
              <a:rPr lang="en-US" sz="2400" dirty="0" err="1"/>
              <a:t>CoV</a:t>
            </a:r>
            <a:r>
              <a:rPr lang="en-US" sz="2400" dirty="0"/>
              <a:t>) filtering resulting with </a:t>
            </a:r>
            <a:r>
              <a:rPr lang="en-US" sz="2400" b="1" dirty="0"/>
              <a:t>5587</a:t>
            </a:r>
            <a:r>
              <a:rPr lang="en-US" sz="2400" dirty="0"/>
              <a:t> genes.</a:t>
            </a:r>
          </a:p>
          <a:p>
            <a:pPr marL="0" indent="0">
              <a:buNone/>
            </a:pPr>
            <a:r>
              <a:rPr lang="en-US" sz="2400" dirty="0"/>
              <a:t>Demographic symptom dataset contains 40 columns for 157 subjects. Removed “</a:t>
            </a:r>
            <a:r>
              <a:rPr lang="en-US" sz="2400" dirty="0" err="1"/>
              <a:t>PrimaryDiagnosis</a:t>
            </a:r>
            <a:r>
              <a:rPr lang="en-US" sz="2400" dirty="0"/>
              <a:t>”, “batch” and “</a:t>
            </a:r>
            <a:r>
              <a:rPr lang="en-US" sz="2400" dirty="0" err="1"/>
              <a:t>Diag</a:t>
            </a:r>
            <a:r>
              <a:rPr lang="en-US" sz="2400" dirty="0"/>
              <a:t>”, filled </a:t>
            </a:r>
            <a:r>
              <a:rPr lang="en-US" sz="2400" dirty="0" err="1"/>
              <a:t>NaNs</a:t>
            </a:r>
            <a:r>
              <a:rPr lang="en-US" sz="2400" dirty="0"/>
              <a:t> with mean resulting with 36 features.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89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E321D-B8AF-412C-759F-49A71D01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27" y="479660"/>
            <a:ext cx="10086737" cy="2723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342DE-B501-A9BF-8C5B-8C608C4C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27" y="3615964"/>
            <a:ext cx="10086737" cy="2761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CEC94-6303-CFB7-666A-49E45177A108}"/>
              </a:ext>
            </a:extLst>
          </p:cNvPr>
          <p:cNvSpPr txBox="1"/>
          <p:nvPr/>
        </p:nvSpPr>
        <p:spPr>
          <a:xfrm>
            <a:off x="4453106" y="192171"/>
            <a:ext cx="3284375" cy="36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 expression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1BF70-02AD-090F-704F-378AEF9D9F6B}"/>
              </a:ext>
            </a:extLst>
          </p:cNvPr>
          <p:cNvSpPr txBox="1"/>
          <p:nvPr/>
        </p:nvSpPr>
        <p:spPr>
          <a:xfrm>
            <a:off x="3756084" y="3285990"/>
            <a:ext cx="467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Demographic symptom data</a:t>
            </a:r>
          </a:p>
        </p:txBody>
      </p:sp>
    </p:spTree>
    <p:extLst>
      <p:ext uri="{BB962C8B-B14F-4D97-AF65-F5344CB8AC3E}">
        <p14:creationId xmlns:p14="http://schemas.microsoft.com/office/powerpoint/2010/main" val="303687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2422" cy="43513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Chi square</a:t>
            </a:r>
          </a:p>
          <a:p>
            <a:r>
              <a:rPr lang="en-US" sz="2400" dirty="0"/>
              <a:t>ANOVA f-value</a:t>
            </a:r>
          </a:p>
          <a:p>
            <a:r>
              <a:rPr lang="en-US" sz="2400" dirty="0"/>
              <a:t>Mutual information</a:t>
            </a:r>
          </a:p>
          <a:p>
            <a:r>
              <a:rPr lang="en-US" sz="2400" dirty="0"/>
              <a:t>Recursive Feature Elimination with Cross Validation (RFECV)</a:t>
            </a:r>
          </a:p>
          <a:p>
            <a:r>
              <a:rPr lang="en-US" sz="2400" dirty="0"/>
              <a:t>False Positive Rate (with chi square and ANOVA f-value)</a:t>
            </a:r>
          </a:p>
          <a:p>
            <a:r>
              <a:rPr lang="en-US" sz="2400" dirty="0"/>
              <a:t>False Discovery Rate (with ANOVA f-value)</a:t>
            </a:r>
          </a:p>
          <a:p>
            <a:r>
              <a:rPr lang="en-US" sz="2400" dirty="0"/>
              <a:t>Family Wise Error (with ANOVA f-value)</a:t>
            </a:r>
          </a:p>
          <a:p>
            <a:r>
              <a:rPr lang="en-US" sz="2400" dirty="0"/>
              <a:t>L1 penalty and Tree Based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58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Demographic Symptom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2422" cy="435133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ANOVA f-value</a:t>
            </a:r>
          </a:p>
          <a:p>
            <a:pPr lvl="1"/>
            <a:r>
              <a:rPr lang="en-US" sz="1900" dirty="0"/>
              <a:t>Best 10: '</a:t>
            </a:r>
            <a:r>
              <a:rPr lang="en-US" sz="1900" dirty="0" err="1"/>
              <a:t>shaps_score</a:t>
            </a:r>
            <a:r>
              <a:rPr lang="en-US" sz="1900" dirty="0"/>
              <a:t>', '</a:t>
            </a:r>
            <a:r>
              <a:rPr lang="en-US" sz="1900" dirty="0" err="1"/>
              <a:t>madrs_score</a:t>
            </a:r>
            <a:r>
              <a:rPr lang="en-US" sz="1900" dirty="0"/>
              <a:t>', 'hamd_hamd17_score', 'hamd_hamd21_score’, '</a:t>
            </a:r>
            <a:r>
              <a:rPr lang="en-US" sz="1900" dirty="0" err="1"/>
              <a:t>hama_score</a:t>
            </a:r>
            <a:r>
              <a:rPr lang="en-US" sz="1900" dirty="0"/>
              <a:t>', '</a:t>
            </a:r>
            <a:r>
              <a:rPr lang="en-US" sz="1900" dirty="0" err="1"/>
              <a:t>poms_score_fatigue</a:t>
            </a:r>
            <a:r>
              <a:rPr lang="en-US" sz="1900" dirty="0"/>
              <a:t>', '</a:t>
            </a:r>
            <a:r>
              <a:rPr lang="en-US" sz="1900" dirty="0" err="1"/>
              <a:t>poms_score_tmd</a:t>
            </a:r>
            <a:r>
              <a:rPr lang="en-US" sz="1900" dirty="0"/>
              <a:t>’, '</a:t>
            </a:r>
            <a:r>
              <a:rPr lang="en-US" sz="1900" dirty="0" err="1"/>
              <a:t>qids_sleep_score</a:t>
            </a:r>
            <a:r>
              <a:rPr lang="en-US" sz="1900" dirty="0"/>
              <a:t>', '</a:t>
            </a:r>
            <a:r>
              <a:rPr lang="en-US" sz="1900" dirty="0" err="1"/>
              <a:t>qids_appetite_score</a:t>
            </a:r>
            <a:r>
              <a:rPr lang="en-US" sz="1900" dirty="0"/>
              <a:t>', '</a:t>
            </a:r>
            <a:r>
              <a:rPr lang="en-US" sz="1900" dirty="0" err="1"/>
              <a:t>qids_score</a:t>
            </a:r>
            <a:r>
              <a:rPr lang="en-US" sz="1900" dirty="0"/>
              <a:t>’</a:t>
            </a:r>
          </a:p>
          <a:p>
            <a:pPr lvl="1"/>
            <a:r>
              <a:rPr lang="en-US" sz="1900" dirty="0"/>
              <a:t>Best %1: '</a:t>
            </a:r>
            <a:r>
              <a:rPr lang="en-US" sz="1900" dirty="0" err="1"/>
              <a:t>madrs_score</a:t>
            </a:r>
            <a:r>
              <a:rPr lang="en-US" sz="1900" dirty="0"/>
              <a:t>', 'hamd_hamd17_score', 'hamd_hamd21_score', '</a:t>
            </a:r>
            <a:r>
              <a:rPr lang="en-US" sz="1900" dirty="0" err="1"/>
              <a:t>hama_score</a:t>
            </a:r>
            <a:r>
              <a:rPr lang="en-US" sz="1900" dirty="0"/>
              <a:t>'</a:t>
            </a:r>
          </a:p>
          <a:p>
            <a:r>
              <a:rPr lang="en-US" sz="2400" dirty="0"/>
              <a:t>Mutual information</a:t>
            </a:r>
          </a:p>
          <a:p>
            <a:pPr lvl="1"/>
            <a:r>
              <a:rPr lang="en-US" sz="1900" dirty="0"/>
              <a:t>Best 10: '</a:t>
            </a:r>
            <a:r>
              <a:rPr lang="en-US" sz="1900" dirty="0" err="1"/>
              <a:t>shaps_score</a:t>
            </a:r>
            <a:r>
              <a:rPr lang="en-US" sz="1900" dirty="0"/>
              <a:t>', '</a:t>
            </a:r>
            <a:r>
              <a:rPr lang="en-US" sz="1900" dirty="0" err="1"/>
              <a:t>psqi_score</a:t>
            </a:r>
            <a:r>
              <a:rPr lang="en-US" sz="1900" dirty="0"/>
              <a:t>', '</a:t>
            </a:r>
            <a:r>
              <a:rPr lang="en-US" sz="1900" dirty="0" err="1"/>
              <a:t>madrs_score</a:t>
            </a:r>
            <a:r>
              <a:rPr lang="en-US" sz="1900" dirty="0"/>
              <a:t>', 'hamd_hamd17_score’, 'hamd_hamd21_score', '</a:t>
            </a:r>
            <a:r>
              <a:rPr lang="en-US" sz="1900" dirty="0" err="1"/>
              <a:t>hama_score</a:t>
            </a:r>
            <a:r>
              <a:rPr lang="en-US" sz="1900" dirty="0"/>
              <a:t>', '</a:t>
            </a:r>
            <a:r>
              <a:rPr lang="en-US" sz="1900" dirty="0" err="1"/>
              <a:t>poms_score_depression</a:t>
            </a:r>
            <a:r>
              <a:rPr lang="en-US" sz="1900" dirty="0"/>
              <a:t>’, '</a:t>
            </a:r>
            <a:r>
              <a:rPr lang="en-US" sz="1900" dirty="0" err="1"/>
              <a:t>poms_score_tmd</a:t>
            </a:r>
            <a:r>
              <a:rPr lang="en-US" sz="1900" dirty="0"/>
              <a:t>', '</a:t>
            </a:r>
            <a:r>
              <a:rPr lang="en-US" sz="1900" dirty="0" err="1"/>
              <a:t>qids_appetite_score</a:t>
            </a:r>
            <a:r>
              <a:rPr lang="en-US" sz="1900" dirty="0"/>
              <a:t>', '</a:t>
            </a:r>
            <a:r>
              <a:rPr lang="en-US" sz="1900" dirty="0" err="1"/>
              <a:t>qids_score</a:t>
            </a:r>
            <a:r>
              <a:rPr lang="en-US" sz="1900" dirty="0"/>
              <a:t>’</a:t>
            </a:r>
          </a:p>
          <a:p>
            <a:pPr lvl="1"/>
            <a:r>
              <a:rPr lang="en-US" sz="1900" dirty="0"/>
              <a:t>Best %1: '</a:t>
            </a:r>
            <a:r>
              <a:rPr lang="en-US" sz="1900" dirty="0" err="1"/>
              <a:t>madrs_score</a:t>
            </a:r>
            <a:r>
              <a:rPr lang="en-US" sz="1900" dirty="0"/>
              <a:t>', 'hamd_hamd17_score', 'hamd_hamd21_score', '</a:t>
            </a:r>
            <a:r>
              <a:rPr lang="en-US" sz="1900" dirty="0" err="1"/>
              <a:t>hama_score</a:t>
            </a:r>
            <a:r>
              <a:rPr lang="en-US" sz="1900" dirty="0"/>
              <a:t>'</a:t>
            </a:r>
          </a:p>
          <a:p>
            <a:r>
              <a:rPr lang="en-US" sz="2400" dirty="0"/>
              <a:t>RFECV</a:t>
            </a:r>
          </a:p>
          <a:p>
            <a:pPr lvl="1"/>
            <a:r>
              <a:rPr lang="en-US" sz="1900" dirty="0"/>
              <a:t>Optimal number of features: 2. '</a:t>
            </a:r>
            <a:r>
              <a:rPr lang="en-US" sz="1900" dirty="0" err="1"/>
              <a:t>psqi_score</a:t>
            </a:r>
            <a:r>
              <a:rPr lang="en-US" sz="1900" dirty="0"/>
              <a:t>' and 'hamd_hamd21_score'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29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2422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With Gaussian Naïve Bayes, weighted average precision score &gt; .65:</a:t>
            </a:r>
          </a:p>
          <a:p>
            <a:r>
              <a:rPr lang="en-US" sz="2400" dirty="0"/>
              <a:t>Chi square best-10 = 0.69</a:t>
            </a:r>
          </a:p>
          <a:p>
            <a:r>
              <a:rPr lang="en-US" sz="2400" dirty="0"/>
              <a:t>ANOVA f-value best-10 = 0.7, best %1 = 0.66, best %0.1 = 0.69</a:t>
            </a:r>
          </a:p>
          <a:p>
            <a:r>
              <a:rPr lang="en-US" sz="2400" dirty="0"/>
              <a:t>Mutual information</a:t>
            </a:r>
          </a:p>
          <a:p>
            <a:r>
              <a:rPr lang="en-US" sz="2400" dirty="0"/>
              <a:t>Recursive Feature Elimination with CV 4 features = 0.66</a:t>
            </a:r>
          </a:p>
          <a:p>
            <a:r>
              <a:rPr lang="en-US" sz="2400" dirty="0"/>
              <a:t>False Positive Rate (with ANOVA f-value) 46 features = 0.66</a:t>
            </a:r>
          </a:p>
          <a:p>
            <a:r>
              <a:rPr lang="en-US" sz="2400" dirty="0"/>
              <a:t>False Discovery Rate (with ANOVA f-value) 44 features = 0.7</a:t>
            </a:r>
          </a:p>
          <a:p>
            <a:r>
              <a:rPr lang="en-US" sz="2400" dirty="0"/>
              <a:t>Family Wise Error (with ANOVA f-value)</a:t>
            </a:r>
          </a:p>
          <a:p>
            <a:r>
              <a:rPr lang="en-US" sz="2400" dirty="0"/>
              <a:t>L1 penalty = 0.65 and Tree Based model = 0.69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47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6733B-AB7B-BCAD-BABA-3550C6F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Most Common - Selected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38E-4545-9826-3799-4B4D3106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2422" cy="43513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MDGA1 - 10</a:t>
            </a:r>
          </a:p>
          <a:p>
            <a:pPr marL="0" indent="0">
              <a:buNone/>
            </a:pPr>
            <a:r>
              <a:rPr lang="en-US" sz="2400" dirty="0"/>
              <a:t>ZDHHC20 - 10</a:t>
            </a:r>
          </a:p>
          <a:p>
            <a:pPr marL="0" indent="0">
              <a:buNone/>
            </a:pPr>
            <a:r>
              <a:rPr lang="en-US" sz="2400" dirty="0"/>
              <a:t>UBD - 8</a:t>
            </a:r>
          </a:p>
          <a:p>
            <a:pPr marL="0" indent="0">
              <a:buNone/>
            </a:pPr>
            <a:r>
              <a:rPr lang="en-US" sz="2400" dirty="0"/>
              <a:t>HMGN2P46 - 7</a:t>
            </a:r>
          </a:p>
          <a:p>
            <a:pPr marL="0" indent="0">
              <a:buNone/>
            </a:pPr>
            <a:r>
              <a:rPr lang="en-US" sz="2400" dirty="0"/>
              <a:t>ZMYM6NB - 7</a:t>
            </a:r>
          </a:p>
          <a:p>
            <a:pPr marL="0" indent="0">
              <a:buNone/>
            </a:pPr>
            <a:r>
              <a:rPr lang="en-US" sz="2400" dirty="0"/>
              <a:t>ARFGAP1 - 6</a:t>
            </a:r>
          </a:p>
          <a:p>
            <a:pPr marL="0" indent="0">
              <a:buNone/>
            </a:pPr>
            <a:r>
              <a:rPr lang="en-US" sz="2400" dirty="0"/>
              <a:t>NPFF - 6</a:t>
            </a:r>
          </a:p>
          <a:p>
            <a:pPr marL="0" indent="0">
              <a:buNone/>
            </a:pPr>
            <a:r>
              <a:rPr lang="en-US" sz="2400" dirty="0"/>
              <a:t>CD83 - 6</a:t>
            </a:r>
          </a:p>
          <a:p>
            <a:pPr marL="0" indent="0">
              <a:buNone/>
            </a:pPr>
            <a:r>
              <a:rPr lang="en-US" sz="2400" dirty="0"/>
              <a:t>DPEP3 - 6</a:t>
            </a:r>
          </a:p>
          <a:p>
            <a:pPr marL="0" indent="0">
              <a:buNone/>
            </a:pPr>
            <a:r>
              <a:rPr lang="en-US" sz="2400" dirty="0"/>
              <a:t>RARS2 - 6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55517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285</TotalTime>
  <Words>855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Abadi</vt:lpstr>
      <vt:lpstr>Arial</vt:lpstr>
      <vt:lpstr>Century Schoolbook</vt:lpstr>
      <vt:lpstr>Wingdings 2</vt:lpstr>
      <vt:lpstr>View</vt:lpstr>
      <vt:lpstr>Major Depression Disorder Analysis with Gene Expression and Demographic Symptom Data</vt:lpstr>
      <vt:lpstr>Project Design</vt:lpstr>
      <vt:lpstr>Project Design</vt:lpstr>
      <vt:lpstr>Pre-processing</vt:lpstr>
      <vt:lpstr>PowerPoint Presentation</vt:lpstr>
      <vt:lpstr>Feature Selection Methods</vt:lpstr>
      <vt:lpstr>Demographic Symptom Features</vt:lpstr>
      <vt:lpstr>Feature Selection Methods</vt:lpstr>
      <vt:lpstr>Most Common - Selected Genes</vt:lpstr>
      <vt:lpstr>Model Selection</vt:lpstr>
      <vt:lpstr>Results</vt:lpstr>
      <vt:lpstr>Results</vt:lpstr>
      <vt:lpstr>Results</vt:lpstr>
      <vt:lpstr>Results</vt:lpstr>
      <vt:lpstr>Future Work</vt:lpstr>
      <vt:lpstr>Thank you.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Depression Disorder analysis with Gene Expression and Demographic Symptom data</dc:title>
  <dc:creator>Karaoglu, Selim</dc:creator>
  <cp:lastModifiedBy>Karaoglu, Selim</cp:lastModifiedBy>
  <cp:revision>8</cp:revision>
  <dcterms:created xsi:type="dcterms:W3CDTF">2022-12-05T12:27:20Z</dcterms:created>
  <dcterms:modified xsi:type="dcterms:W3CDTF">2022-12-05T17:34:08Z</dcterms:modified>
</cp:coreProperties>
</file>