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89" r:id="rId7"/>
    <p:sldId id="297" r:id="rId8"/>
    <p:sldId id="290" r:id="rId9"/>
    <p:sldId id="291" r:id="rId10"/>
    <p:sldId id="298"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5646" autoAdjust="0"/>
  </p:normalViewPr>
  <p:slideViewPr>
    <p:cSldViewPr snapToGrid="0">
      <p:cViewPr varScale="1">
        <p:scale>
          <a:sx n="95" d="100"/>
          <a:sy n="95" d="100"/>
        </p:scale>
        <p:origin x="114" y="504"/>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3/28/2024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42515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1302182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pPr algn="l"/>
            <a:r>
              <a:rPr lang="en-US" sz="2800" b="0" i="0" u="none" strike="noStrike" baseline="0" dirty="0">
                <a:latin typeface="Times New Roman" panose="02020603050405020304" pitchFamily="18" charset="0"/>
                <a:cs typeface="Times New Roman" panose="02020603050405020304" pitchFamily="18" charset="0"/>
              </a:rPr>
              <a:t>NONLINEAR DYNAMICAL SYSTEM</a:t>
            </a:r>
            <a:br>
              <a:rPr lang="en-US" sz="2800" b="0" i="0" u="none" strike="noStrike" baseline="0" dirty="0">
                <a:latin typeface="Times New Roman" panose="02020603050405020304" pitchFamily="18" charset="0"/>
                <a:cs typeface="Times New Roman" panose="02020603050405020304" pitchFamily="18" charset="0"/>
              </a:rPr>
            </a:br>
            <a:r>
              <a:rPr lang="en-US" sz="2800" b="0" i="0" u="none" strike="noStrike" baseline="0" dirty="0">
                <a:latin typeface="Times New Roman" panose="02020603050405020304" pitchFamily="18" charset="0"/>
                <a:cs typeface="Times New Roman" panose="02020603050405020304" pitchFamily="18" charset="0"/>
              </a:rPr>
              <a:t>IDENTIFICATION FROM UNCERTAIN AND</a:t>
            </a:r>
            <a:br>
              <a:rPr lang="en-US" sz="2800" b="0" i="0" u="none" strike="noStrike" baseline="0" dirty="0">
                <a:latin typeface="Times New Roman" panose="02020603050405020304" pitchFamily="18" charset="0"/>
                <a:cs typeface="Times New Roman" panose="02020603050405020304" pitchFamily="18" charset="0"/>
              </a:rPr>
            </a:br>
            <a:r>
              <a:rPr lang="en-US" sz="2800" b="0" i="0" u="none" strike="noStrike" baseline="0" dirty="0">
                <a:latin typeface="Times New Roman" panose="02020603050405020304" pitchFamily="18" charset="0"/>
                <a:cs typeface="Times New Roman" panose="02020603050405020304" pitchFamily="18" charset="0"/>
              </a:rPr>
              <a:t>INDIRECT MEASUREMENTS</a:t>
            </a:r>
            <a:endParaRPr lang="en-US"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0A0CE85-E5C7-2025-D67B-EDC55A0C9C54}"/>
              </a:ext>
            </a:extLst>
          </p:cNvPr>
          <p:cNvSpPr txBox="1"/>
          <p:nvPr/>
        </p:nvSpPr>
        <p:spPr>
          <a:xfrm>
            <a:off x="2851265" y="4962698"/>
            <a:ext cx="4646815" cy="830997"/>
          </a:xfrm>
          <a:prstGeom prst="rect">
            <a:avLst/>
          </a:prstGeom>
          <a:noFill/>
        </p:spPr>
        <p:txBody>
          <a:bodyPr wrap="square" rtlCol="0">
            <a:spAutoFit/>
          </a:bodyPr>
          <a:lstStyle/>
          <a:p>
            <a:r>
              <a:rPr lang="en-US" sz="2400">
                <a:latin typeface="Times New Roman" panose="02020603050405020304" pitchFamily="18" charset="0"/>
                <a:cs typeface="Times New Roman" panose="02020603050405020304" pitchFamily="18" charset="0"/>
              </a:rPr>
              <a:t>Selim Karaoglu</a:t>
            </a:r>
          </a:p>
          <a:p>
            <a:r>
              <a:rPr lang="en-US" sz="2400">
                <a:latin typeface="Times New Roman" panose="02020603050405020304" pitchFamily="18" charset="0"/>
                <a:cs typeface="Times New Roman" panose="02020603050405020304" pitchFamily="18" charset="0"/>
              </a:rPr>
              <a:t>Hamideh Khaleghpour</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3" y="560919"/>
            <a:ext cx="9779183" cy="1744415"/>
          </a:xfrm>
        </p:spPr>
        <p:txBody>
          <a:bodyPr/>
          <a:lstStyle/>
          <a:p>
            <a:r>
              <a:rPr lang="en-US" sz="3200" b="1" i="0" dirty="0">
                <a:solidFill>
                  <a:srgbClr val="0D0D0D"/>
                </a:solidFill>
                <a:effectLst/>
                <a:latin typeface="Times New Roman" panose="02020603050405020304" pitchFamily="18" charset="0"/>
                <a:cs typeface="Times New Roman" panose="02020603050405020304" pitchFamily="18" charset="0"/>
              </a:rPr>
              <a:t>Introduction to Nonlinear Dynamical Systems and Neuroscience</a:t>
            </a:r>
            <a:br>
              <a:rPr lang="en-US" sz="3200" b="1" i="0" dirty="0">
                <a:solidFill>
                  <a:srgbClr val="0D0D0D"/>
                </a:solidFill>
                <a:effectLst/>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3" y="2610134"/>
            <a:ext cx="9779182" cy="3366815"/>
          </a:xfrm>
        </p:spPr>
        <p:txBody>
          <a:bodyPr vert="horz" lIns="91440" tIns="45720" rIns="91440" bIns="45720" rtlCol="0" anchor="t">
            <a:normAutofit/>
          </a:bodyPr>
          <a:lstStyle/>
          <a:p>
            <a:r>
              <a:rPr lang="en-US" sz="2000" b="0" i="0" dirty="0">
                <a:solidFill>
                  <a:srgbClr val="0D0D0D"/>
                </a:solidFill>
                <a:effectLst/>
                <a:latin typeface="Times New Roman" panose="02020603050405020304" pitchFamily="18" charset="0"/>
                <a:cs typeface="Times New Roman" panose="02020603050405020304" pitchFamily="18" charset="0"/>
              </a:rPr>
              <a:t>This presentation begins at the nexus of nonlinear dynamical systems and neuroscience, underscoring the pivotal role of precise modeling in deciphering the complex workings of the brain. We spotlight the formidable challenges posed by the analysis of fMRI data, notable for its indirect measurement techniques and vulnerability to noise. </a:t>
            </a:r>
          </a:p>
          <a:p>
            <a:endParaRPr lang="en-US" sz="2000" b="0" i="0" dirty="0">
              <a:solidFill>
                <a:srgbClr val="0D0D0D"/>
              </a:solidFill>
              <a:effectLst/>
              <a:latin typeface="Times New Roman" panose="02020603050405020304" pitchFamily="18" charset="0"/>
              <a:cs typeface="Times New Roman" panose="02020603050405020304" pitchFamily="18" charset="0"/>
            </a:endParaRPr>
          </a:p>
          <a:p>
            <a:r>
              <a:rPr lang="en-US" sz="2000" b="0" i="0" dirty="0">
                <a:solidFill>
                  <a:srgbClr val="0D0D0D"/>
                </a:solidFill>
                <a:effectLst/>
                <a:latin typeface="Times New Roman" panose="02020603050405020304" pitchFamily="18" charset="0"/>
                <a:cs typeface="Times New Roman" panose="02020603050405020304" pitchFamily="18" charset="0"/>
              </a:rPr>
              <a:t>This project advocates for the adoption of sophisticated analysis methodologies to navigate the intricacies of brain activity data, setting a robust foundation for the exploration that follows.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69008"/>
            <a:ext cx="9779183" cy="1706563"/>
          </a:xfrm>
        </p:spPr>
        <p:txBody>
          <a:bodyPr anchor="b">
            <a:normAutofit/>
          </a:bodyPr>
          <a:lstStyle/>
          <a:p>
            <a:r>
              <a:rPr lang="en-US" b="1" i="0">
                <a:effectLst/>
              </a:rPr>
              <a:t>Understanding fMRI Data</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2"/>
          </p:nvPr>
        </p:nvSpPr>
        <p:spPr>
          <a:xfrm>
            <a:off x="1167493" y="2023984"/>
            <a:ext cx="4663440" cy="3332832"/>
          </a:xfrm>
        </p:spPr>
        <p:txBody>
          <a:bodyPr>
            <a:normAutofit/>
          </a:bodyPr>
          <a:lstStyle/>
          <a:p>
            <a:pPr marL="59436" indent="0">
              <a:buNone/>
            </a:pPr>
            <a:r>
              <a:rPr lang="en-US" sz="1400" b="0" i="0">
                <a:effectLst/>
              </a:rPr>
              <a:t>FMRI data is typically associated with brain imaging and would be an application area for the discussed techniques, especially in understanding brain dynamics from noisy and indirect measurements.</a:t>
            </a:r>
          </a:p>
          <a:p>
            <a:pPr marL="59436" indent="0">
              <a:buNone/>
            </a:pPr>
            <a:endParaRPr lang="en-US" sz="1400" b="0" i="0">
              <a:effectLst/>
            </a:endParaRPr>
          </a:p>
          <a:p>
            <a:pPr marL="59436" indent="0">
              <a:buNone/>
            </a:pPr>
            <a:r>
              <a:rPr lang="en-US" sz="1400" b="0" i="0">
                <a:effectLst/>
              </a:rPr>
              <a:t>Functional MRI (fMRI) is pivotal in mapping brain activity by detecting changes in blood flow.</a:t>
            </a:r>
          </a:p>
          <a:p>
            <a:pPr marL="59436" indent="0">
              <a:buNone/>
            </a:pPr>
            <a:endParaRPr lang="en-US" sz="1400" b="0" i="0">
              <a:effectLst/>
            </a:endParaRPr>
          </a:p>
          <a:p>
            <a:pPr marL="59436" indent="0">
              <a:buNone/>
            </a:pPr>
            <a:r>
              <a:rPr lang="en-US" sz="1400" b="0" i="0">
                <a:effectLst/>
              </a:rPr>
              <a:t> However, the BOLD signal provides an indirect measure of neural activity, presenting unique challenges such as significant noise and the complexity of interpreting high-dimensional data.</a:t>
            </a:r>
            <a:endParaRPr lang="en-US" sz="1400"/>
          </a:p>
        </p:txBody>
      </p:sp>
      <p:pic>
        <p:nvPicPr>
          <p:cNvPr id="4" name="Picture 3" descr="A close-up of a brain&#10;&#10;Description automatically generated">
            <a:extLst>
              <a:ext uri="{FF2B5EF4-FFF2-40B4-BE49-F238E27FC236}">
                <a16:creationId xmlns:a16="http://schemas.microsoft.com/office/drawing/2014/main" id="{94978BD6-8589-CF0E-5972-C8BEF74CD315}"/>
              </a:ext>
            </a:extLst>
          </p:cNvPr>
          <p:cNvPicPr>
            <a:picLocks noChangeAspect="1"/>
          </p:cNvPicPr>
          <p:nvPr/>
        </p:nvPicPr>
        <p:blipFill>
          <a:blip r:embed="rId3"/>
          <a:stretch>
            <a:fillRect/>
          </a:stretch>
        </p:blipFill>
        <p:spPr>
          <a:xfrm>
            <a:off x="6283234" y="2023984"/>
            <a:ext cx="5446517" cy="2913886"/>
          </a:xfrm>
          <a:prstGeom prst="rect">
            <a:avLst/>
          </a:prstGeom>
          <a:noFill/>
        </p:spPr>
      </p:pic>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AA093-E00B-31E9-0A13-71142E30E57C}"/>
              </a:ext>
            </a:extLst>
          </p:cNvPr>
          <p:cNvSpPr>
            <a:spLocks noGrp="1"/>
          </p:cNvSpPr>
          <p:nvPr>
            <p:ph type="ctrTitle"/>
          </p:nvPr>
        </p:nvSpPr>
        <p:spPr>
          <a:xfrm>
            <a:off x="1167494" y="177553"/>
            <a:ext cx="6245912" cy="3269447"/>
          </a:xfrm>
        </p:spPr>
        <p:txBody>
          <a:bodyPr/>
          <a:lstStyle/>
          <a:p>
            <a:pPr algn="l"/>
            <a:r>
              <a:rPr lang="en-US" sz="4000" b="1" i="0" dirty="0">
                <a:solidFill>
                  <a:srgbClr val="0D0D0D"/>
                </a:solidFill>
                <a:effectLst/>
                <a:latin typeface="Times New Roman" panose="02020603050405020304" pitchFamily="18" charset="0"/>
                <a:cs typeface="Times New Roman" panose="02020603050405020304" pitchFamily="18" charset="0"/>
              </a:rPr>
              <a:t>Goals of the Project</a:t>
            </a:r>
          </a:p>
        </p:txBody>
      </p:sp>
      <p:sp>
        <p:nvSpPr>
          <p:cNvPr id="3" name="Subtitle 2">
            <a:extLst>
              <a:ext uri="{FF2B5EF4-FFF2-40B4-BE49-F238E27FC236}">
                <a16:creationId xmlns:a16="http://schemas.microsoft.com/office/drawing/2014/main" id="{C62C8177-F0B6-B02C-3682-183D8307E999}"/>
              </a:ext>
            </a:extLst>
          </p:cNvPr>
          <p:cNvSpPr>
            <a:spLocks noGrp="1"/>
          </p:cNvSpPr>
          <p:nvPr>
            <p:ph type="subTitle" idx="1"/>
          </p:nvPr>
        </p:nvSpPr>
        <p:spPr>
          <a:xfrm>
            <a:off x="1167494" y="4191165"/>
            <a:ext cx="6245912" cy="912850"/>
          </a:xfrm>
        </p:spPr>
        <p:txBody>
          <a:bodyPr/>
          <a:lstStyle/>
          <a:p>
            <a:r>
              <a:rPr lang="en-US" sz="2000" b="0" i="0" dirty="0">
                <a:solidFill>
                  <a:srgbClr val="0D0D0D"/>
                </a:solidFill>
                <a:effectLst/>
                <a:latin typeface="Times New Roman" panose="02020603050405020304" pitchFamily="18" charset="0"/>
                <a:cs typeface="Times New Roman" panose="02020603050405020304" pitchFamily="18" charset="0"/>
              </a:rPr>
              <a:t>This project aims to leverage nonlinear system identification techniques, focusing on the Unscented Kalman Filter, to enhance modeling and understanding of neural dynamics from fMRI data, addressing the direct challenges of noise and indirect measurement.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715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779183" cy="1570038"/>
          </a:xfrm>
        </p:spPr>
        <p:txBody>
          <a:bodyPr anchor="b">
            <a:normAutofit/>
          </a:bodyPr>
          <a:lstStyle/>
          <a:p>
            <a:r>
              <a:rPr lang="en-US" b="1" i="0">
                <a:effectLst/>
              </a:rPr>
              <a:t>Unscented Kalman Filter (UKF)</a:t>
            </a:r>
          </a:p>
        </p:txBody>
      </p:sp>
      <p:sp>
        <p:nvSpPr>
          <p:cNvPr id="3" name="Content Placeholder 2">
            <a:extLst>
              <a:ext uri="{FF2B5EF4-FFF2-40B4-BE49-F238E27FC236}">
                <a16:creationId xmlns:a16="http://schemas.microsoft.com/office/drawing/2014/main" id="{D1455C0B-19FB-954B-532A-0A68CAC4E0E4}"/>
              </a:ext>
            </a:extLst>
          </p:cNvPr>
          <p:cNvSpPr>
            <a:spLocks/>
          </p:cNvSpPr>
          <p:nvPr/>
        </p:nvSpPr>
        <p:spPr>
          <a:xfrm>
            <a:off x="1167492" y="1926077"/>
            <a:ext cx="9581571" cy="2728299"/>
          </a:xfrm>
          <a:prstGeom prst="rect">
            <a:avLst/>
          </a:prstGeom>
        </p:spPr>
        <p:txBody>
          <a:bodyPr>
            <a:normAutofit/>
          </a:bodyPr>
          <a:lstStyle/>
          <a:p>
            <a:pPr defTabSz="704088"/>
            <a:r>
              <a:rPr lang="en-US" sz="2400" kern="1200" dirty="0">
                <a:solidFill>
                  <a:srgbClr val="0D0D0D"/>
                </a:solidFill>
                <a:latin typeface="Times New Roman" panose="02020603050405020304" pitchFamily="18" charset="0"/>
                <a:ea typeface="+mn-ea"/>
                <a:cs typeface="Times New Roman" panose="02020603050405020304" pitchFamily="18" charset="0"/>
              </a:rPr>
              <a:t>The Unscented Kalman Filter represents an advancement in filtering technology, adept at handling nonlinearities in data without necessitating linear approximations, making it particularly suited for the complex and noisy data characteristic of fMRI.</a:t>
            </a:r>
            <a:endParaRPr lang="en-US" sz="3200" b="0" i="0" dirty="0">
              <a:solidFill>
                <a:srgbClr val="0D0D0D"/>
              </a:solidFill>
              <a:effectLst/>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941582C9-A1C3-64E5-07B3-472AAC1B58EC}"/>
              </a:ext>
            </a:extLst>
          </p:cNvPr>
          <p:cNvGraphicFramePr>
            <a:graphicFrameLocks noGrp="1"/>
          </p:cNvGraphicFramePr>
          <p:nvPr>
            <p:extLst>
              <p:ext uri="{D42A27DB-BD31-4B8C-83A1-F6EECF244321}">
                <p14:modId xmlns:p14="http://schemas.microsoft.com/office/powerpoint/2010/main" val="4255522917"/>
              </p:ext>
            </p:extLst>
          </p:nvPr>
        </p:nvGraphicFramePr>
        <p:xfrm>
          <a:off x="1661505" y="3482502"/>
          <a:ext cx="8791155" cy="2961915"/>
        </p:xfrm>
        <a:graphic>
          <a:graphicData uri="http://schemas.openxmlformats.org/drawingml/2006/table">
            <a:tbl>
              <a:tblPr firstRow="1" bandRow="1">
                <a:tableStyleId>{72833802-FEF1-4C79-8D5D-14CF1EAF98D9}</a:tableStyleId>
              </a:tblPr>
              <a:tblGrid>
                <a:gridCol w="2383711">
                  <a:extLst>
                    <a:ext uri="{9D8B030D-6E8A-4147-A177-3AD203B41FA5}">
                      <a16:colId xmlns:a16="http://schemas.microsoft.com/office/drawing/2014/main" val="1697993699"/>
                    </a:ext>
                  </a:extLst>
                </a:gridCol>
                <a:gridCol w="2833816">
                  <a:extLst>
                    <a:ext uri="{9D8B030D-6E8A-4147-A177-3AD203B41FA5}">
                      <a16:colId xmlns:a16="http://schemas.microsoft.com/office/drawing/2014/main" val="2827323217"/>
                    </a:ext>
                  </a:extLst>
                </a:gridCol>
                <a:gridCol w="3573628">
                  <a:extLst>
                    <a:ext uri="{9D8B030D-6E8A-4147-A177-3AD203B41FA5}">
                      <a16:colId xmlns:a16="http://schemas.microsoft.com/office/drawing/2014/main" val="3596020921"/>
                    </a:ext>
                  </a:extLst>
                </a:gridCol>
              </a:tblGrid>
              <a:tr h="401595">
                <a:tc>
                  <a:txBody>
                    <a:bodyPr/>
                    <a:lstStyle/>
                    <a:p>
                      <a:r>
                        <a:rPr lang="en-US" sz="1800" dirty="0">
                          <a:solidFill>
                            <a:srgbClr val="0D0D0D"/>
                          </a:solidFill>
                        </a:rPr>
                        <a:t>KF</a:t>
                      </a:r>
                      <a:endParaRPr lang="en-US" dirty="0"/>
                    </a:p>
                  </a:txBody>
                  <a:tcPr/>
                </a:tc>
                <a:tc>
                  <a:txBody>
                    <a:bodyPr/>
                    <a:lstStyle/>
                    <a:p>
                      <a:r>
                        <a:rPr lang="en-US" sz="1800" dirty="0">
                          <a:solidFill>
                            <a:srgbClr val="0D0D0D"/>
                          </a:solidFill>
                        </a:rPr>
                        <a:t>EKF</a:t>
                      </a:r>
                      <a:endParaRPr lang="en-US" dirty="0"/>
                    </a:p>
                  </a:txBody>
                  <a:tcPr/>
                </a:tc>
                <a:tc>
                  <a:txBody>
                    <a:bodyPr/>
                    <a:lstStyle/>
                    <a:p>
                      <a:r>
                        <a:rPr lang="en-US" sz="1800" dirty="0">
                          <a:solidFill>
                            <a:srgbClr val="0D0D0D"/>
                          </a:solidFill>
                        </a:rPr>
                        <a:t>UKF</a:t>
                      </a:r>
                      <a:endParaRPr lang="en-US" dirty="0"/>
                    </a:p>
                  </a:txBody>
                  <a:tcPr/>
                </a:tc>
                <a:extLst>
                  <a:ext uri="{0D108BD9-81ED-4DB2-BD59-A6C34878D82A}">
                    <a16:rowId xmlns:a16="http://schemas.microsoft.com/office/drawing/2014/main" val="10239450"/>
                  </a:ext>
                </a:extLst>
              </a:tr>
              <a:tr h="2389836">
                <a:tc>
                  <a:txBody>
                    <a:bodyPr/>
                    <a:lstStyle/>
                    <a:p>
                      <a:r>
                        <a:rPr lang="en-US" dirty="0"/>
                        <a:t>Linear state space models.</a:t>
                      </a:r>
                    </a:p>
                    <a:p>
                      <a:r>
                        <a:rPr lang="en-US" dirty="0"/>
                        <a:t>Gaussian random variables.</a:t>
                      </a:r>
                    </a:p>
                    <a:p>
                      <a:r>
                        <a:rPr lang="en-US" dirty="0" err="1"/>
                        <a:t>x</a:t>
                      </a:r>
                      <a:r>
                        <a:rPr lang="en-US" baseline="-25000" dirty="0" err="1"/>
                        <a:t>t</a:t>
                      </a:r>
                      <a:r>
                        <a:rPr lang="en-US" baseline="-25000" dirty="0"/>
                        <a:t>+∆t </a:t>
                      </a:r>
                      <a:r>
                        <a:rPr lang="en-US" dirty="0"/>
                        <a:t>= F(</a:t>
                      </a:r>
                      <a:r>
                        <a:rPr lang="en-US" dirty="0" err="1"/>
                        <a:t>x</a:t>
                      </a:r>
                      <a:r>
                        <a:rPr lang="en-US" baseline="-25000" dirty="0" err="1"/>
                        <a:t>t</a:t>
                      </a:r>
                      <a:r>
                        <a:rPr lang="en-US" dirty="0"/>
                        <a:t>) </a:t>
                      </a:r>
                    </a:p>
                  </a:txBody>
                  <a:tcPr/>
                </a:tc>
                <a:tc>
                  <a:txBody>
                    <a:bodyPr/>
                    <a:lstStyle/>
                    <a:p>
                      <a:r>
                        <a:rPr lang="en-US" dirty="0"/>
                        <a:t>Taylor expanded up</a:t>
                      </a:r>
                    </a:p>
                    <a:p>
                      <a:r>
                        <a:rPr lang="en-US" dirty="0"/>
                        <a:t>to a given order.</a:t>
                      </a:r>
                    </a:p>
                    <a:p>
                      <a:r>
                        <a:rPr lang="en-US" dirty="0"/>
                        <a:t>Expectations are</a:t>
                      </a:r>
                    </a:p>
                    <a:p>
                      <a:r>
                        <a:rPr lang="en-US" dirty="0"/>
                        <a:t>taken to compute the updated mean and covariance.</a:t>
                      </a:r>
                    </a:p>
                    <a:p>
                      <a:r>
                        <a:rPr lang="en-US" dirty="0" err="1"/>
                        <a:t>x</a:t>
                      </a:r>
                      <a:r>
                        <a:rPr lang="en-US" baseline="-25000" dirty="0" err="1"/>
                        <a:t>t</a:t>
                      </a:r>
                      <a:r>
                        <a:rPr lang="en-US" baseline="-25000" dirty="0"/>
                        <a:t>+∆t </a:t>
                      </a:r>
                      <a:r>
                        <a:rPr lang="en-US" dirty="0"/>
                        <a:t>≈ F(</a:t>
                      </a:r>
                      <a:r>
                        <a:rPr lang="en-US" dirty="0" err="1"/>
                        <a:t>x</a:t>
                      </a:r>
                      <a:r>
                        <a:rPr lang="en-US" baseline="-25000" dirty="0" err="1"/>
                        <a:t>t</a:t>
                      </a:r>
                      <a:r>
                        <a:rPr lang="en-US" dirty="0"/>
                        <a:t>),</a:t>
                      </a:r>
                    </a:p>
                    <a:p>
                      <a:r>
                        <a:rPr lang="en-US" dirty="0" err="1"/>
                        <a:t>P</a:t>
                      </a:r>
                      <a:r>
                        <a:rPr lang="en-US" baseline="-25000" dirty="0" err="1"/>
                        <a:t>xx,t</a:t>
                      </a:r>
                      <a:r>
                        <a:rPr lang="en-US" baseline="-25000" dirty="0"/>
                        <a:t>+∆t </a:t>
                      </a:r>
                      <a:r>
                        <a:rPr lang="en-US" dirty="0"/>
                        <a:t>≈ ∇F(</a:t>
                      </a:r>
                      <a:r>
                        <a:rPr lang="en-US" dirty="0" err="1"/>
                        <a:t>x</a:t>
                      </a:r>
                      <a:r>
                        <a:rPr lang="en-US" baseline="-25000" dirty="0" err="1"/>
                        <a:t>t</a:t>
                      </a:r>
                      <a:r>
                        <a:rPr lang="en-US" dirty="0"/>
                        <a:t>) </a:t>
                      </a:r>
                      <a:r>
                        <a:rPr lang="en-US" dirty="0" err="1"/>
                        <a:t>P</a:t>
                      </a:r>
                      <a:r>
                        <a:rPr lang="en-US" baseline="-25000" dirty="0" err="1"/>
                        <a:t>xx,t</a:t>
                      </a:r>
                      <a:r>
                        <a:rPr lang="en-US" dirty="0"/>
                        <a:t>(∇F(</a:t>
                      </a:r>
                      <a:r>
                        <a:rPr lang="en-US" dirty="0" err="1"/>
                        <a:t>x</a:t>
                      </a:r>
                      <a:r>
                        <a:rPr lang="en-US" baseline="-25000" dirty="0" err="1"/>
                        <a:t>t</a:t>
                      </a:r>
                      <a:r>
                        <a:rPr lang="en-US" dirty="0"/>
                        <a:t>))′</a:t>
                      </a:r>
                    </a:p>
                  </a:txBody>
                  <a:tcPr/>
                </a:tc>
                <a:tc>
                  <a:txBody>
                    <a:bodyPr/>
                    <a:lstStyle/>
                    <a:p>
                      <a:r>
                        <a:rPr lang="en-US" dirty="0"/>
                        <a:t>Retains the exact nonlinearity of F but approximates the </a:t>
                      </a:r>
                      <a:r>
                        <a:rPr lang="en-US" i="1" dirty="0"/>
                        <a:t>a posteriori </a:t>
                      </a:r>
                      <a:r>
                        <a:rPr lang="en-US" dirty="0"/>
                        <a:t>probability density of the state </a:t>
                      </a:r>
                      <a:r>
                        <a:rPr lang="en-US" dirty="0" err="1"/>
                        <a:t>x</a:t>
                      </a:r>
                      <a:r>
                        <a:rPr lang="en-US" baseline="-25000" dirty="0" err="1"/>
                        <a:t>t</a:t>
                      </a:r>
                      <a:r>
                        <a:rPr lang="en-US" baseline="-25000" dirty="0"/>
                        <a:t>+∆t </a:t>
                      </a:r>
                      <a:r>
                        <a:rPr lang="en-US" dirty="0"/>
                        <a:t>by a Gaussian.</a:t>
                      </a:r>
                    </a:p>
                    <a:p>
                      <a:r>
                        <a:rPr lang="en-US" dirty="0" err="1"/>
                        <a:t>x</a:t>
                      </a:r>
                      <a:r>
                        <a:rPr lang="en-US" baseline="-25000" dirty="0" err="1"/>
                        <a:t>t</a:t>
                      </a:r>
                      <a:r>
                        <a:rPr lang="en-US" baseline="-25000" dirty="0"/>
                        <a:t>+∆t</a:t>
                      </a:r>
                      <a:r>
                        <a:rPr lang="en-US" dirty="0"/>
                        <a:t> ≈ F(</a:t>
                      </a:r>
                      <a:r>
                        <a:rPr lang="en-US" dirty="0" err="1"/>
                        <a:t>x</a:t>
                      </a:r>
                      <a:r>
                        <a:rPr lang="en-US" baseline="-25000" dirty="0" err="1"/>
                        <a:t>t</a:t>
                      </a:r>
                      <a:r>
                        <a:rPr lang="en-US" dirty="0"/>
                        <a:t>) + (∇′</a:t>
                      </a:r>
                      <a:r>
                        <a:rPr lang="en-US" dirty="0" err="1"/>
                        <a:t>P</a:t>
                      </a:r>
                      <a:r>
                        <a:rPr lang="en-US" baseline="-25000" dirty="0" err="1"/>
                        <a:t>xx,t</a:t>
                      </a:r>
                      <a:r>
                        <a:rPr lang="en-US" dirty="0"/>
                        <a:t>∇/2) F(</a:t>
                      </a:r>
                      <a:r>
                        <a:rPr lang="en-US" dirty="0" err="1"/>
                        <a:t>x</a:t>
                      </a:r>
                      <a:r>
                        <a:rPr lang="en-US" baseline="-25000" dirty="0" err="1"/>
                        <a:t>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a:t>
                      </a:r>
                      <a:r>
                        <a:rPr lang="en-US" baseline="-25000" dirty="0" err="1"/>
                        <a:t>xx,t</a:t>
                      </a:r>
                      <a:r>
                        <a:rPr lang="en-US" baseline="-25000" dirty="0"/>
                        <a:t>+∆t </a:t>
                      </a:r>
                      <a:r>
                        <a:rPr lang="en-US" dirty="0"/>
                        <a:t>≈ ∇F(</a:t>
                      </a:r>
                      <a:r>
                        <a:rPr lang="en-US" dirty="0" err="1"/>
                        <a:t>x</a:t>
                      </a:r>
                      <a:r>
                        <a:rPr lang="en-US" baseline="-25000" dirty="0" err="1"/>
                        <a:t>t</a:t>
                      </a:r>
                      <a:r>
                        <a:rPr lang="en-US" dirty="0"/>
                        <a:t>) </a:t>
                      </a:r>
                      <a:r>
                        <a:rPr lang="en-US" dirty="0" err="1"/>
                        <a:t>P</a:t>
                      </a:r>
                      <a:r>
                        <a:rPr lang="en-US" baseline="-25000" dirty="0" err="1"/>
                        <a:t>xx,t</a:t>
                      </a:r>
                      <a:r>
                        <a:rPr lang="en-US" dirty="0"/>
                        <a:t>(∇F(</a:t>
                      </a:r>
                      <a:r>
                        <a:rPr lang="en-US" dirty="0" err="1"/>
                        <a:t>x</a:t>
                      </a:r>
                      <a:r>
                        <a:rPr lang="en-US" baseline="-25000" dirty="0" err="1"/>
                        <a:t>t</a:t>
                      </a:r>
                      <a:r>
                        <a:rPr lang="en-US" dirty="0"/>
                        <a:t>))′</a:t>
                      </a:r>
                    </a:p>
                    <a:p>
                      <a:r>
                        <a:rPr lang="en-US" dirty="0"/>
                        <a:t>More accurate for nonlinear systems, and computationally much simpler to implement.</a:t>
                      </a:r>
                    </a:p>
                  </a:txBody>
                  <a:tcPr/>
                </a:tc>
                <a:extLst>
                  <a:ext uri="{0D108BD9-81ED-4DB2-BD59-A6C34878D82A}">
                    <a16:rowId xmlns:a16="http://schemas.microsoft.com/office/drawing/2014/main" val="3989172246"/>
                  </a:ext>
                </a:extLst>
              </a:tr>
            </a:tbl>
          </a:graphicData>
        </a:graphic>
      </p:graphicFrame>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136526"/>
            <a:ext cx="9601200" cy="1653371"/>
          </a:xfrm>
        </p:spPr>
        <p:txBody>
          <a:bodyPr anchor="b">
            <a:normAutofit/>
          </a:bodyPr>
          <a:lstStyle/>
          <a:p>
            <a:r>
              <a:rPr lang="en-US" b="1" i="0">
                <a:effectLst/>
              </a:rPr>
              <a:t>UKF Application to fMRI Data</a:t>
            </a:r>
          </a:p>
        </p:txBody>
      </p:sp>
      <p:pic>
        <p:nvPicPr>
          <p:cNvPr id="3" name="Picture 2" descr="A graph of a function&#10;&#10;Description automatically generated with medium confidence">
            <a:extLst>
              <a:ext uri="{FF2B5EF4-FFF2-40B4-BE49-F238E27FC236}">
                <a16:creationId xmlns:a16="http://schemas.microsoft.com/office/drawing/2014/main" id="{3FBB5D14-B97C-1E53-96E2-36F96F4679B3}"/>
              </a:ext>
            </a:extLst>
          </p:cNvPr>
          <p:cNvPicPr>
            <a:picLocks noChangeAspect="1"/>
          </p:cNvPicPr>
          <p:nvPr/>
        </p:nvPicPr>
        <p:blipFill>
          <a:blip r:embed="rId3"/>
          <a:stretch>
            <a:fillRect/>
          </a:stretch>
        </p:blipFill>
        <p:spPr>
          <a:xfrm>
            <a:off x="94486" y="2087343"/>
            <a:ext cx="5736447" cy="3943806"/>
          </a:xfrm>
          <a:prstGeom prst="rect">
            <a:avLst/>
          </a:prstGeom>
          <a:noFill/>
        </p:spPr>
      </p:pic>
      <p:sp>
        <p:nvSpPr>
          <p:cNvPr id="4" name="Content Placeholder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663440" cy="3332832"/>
          </a:xfrm>
        </p:spPr>
        <p:txBody>
          <a:bodyPr>
            <a:normAutofit/>
          </a:bodyPr>
          <a:lstStyle/>
          <a:p>
            <a:pPr marL="0" indent="0">
              <a:buNone/>
            </a:pPr>
            <a:r>
              <a:rPr lang="en-US" b="0" i="0">
                <a:effectLst/>
              </a:rPr>
              <a:t>The application of UKF to fMRI data has demonstrated significant improvements in modeling accuracy, providing deeper insights into brain activity patterns and enhancing our ability to interpret complex neural signals.</a:t>
            </a:r>
            <a:endParaRPr lang="en-US"/>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58864" y="102021"/>
            <a:ext cx="9779183" cy="1744415"/>
          </a:xfrm>
        </p:spPr>
        <p:txBody>
          <a:bodyPr anchor="b">
            <a:normAutofit/>
          </a:bodyPr>
          <a:lstStyle/>
          <a:p>
            <a:r>
              <a:rPr lang="en-US" b="1" i="0" dirty="0">
                <a:effectLst/>
              </a:rPr>
              <a:t>Conclusion and Future Directions</a:t>
            </a:r>
          </a:p>
        </p:txBody>
      </p:sp>
      <p:sp>
        <p:nvSpPr>
          <p:cNvPr id="11" name="Content Placeholder 2">
            <a:extLst>
              <a:ext uri="{FF2B5EF4-FFF2-40B4-BE49-F238E27FC236}">
                <a16:creationId xmlns:a16="http://schemas.microsoft.com/office/drawing/2014/main" id="{0DE7D1AA-3660-3166-D156-B878CD391C6F}"/>
              </a:ext>
            </a:extLst>
          </p:cNvPr>
          <p:cNvSpPr>
            <a:spLocks noGrp="1"/>
          </p:cNvSpPr>
          <p:nvPr>
            <p:ph idx="1"/>
          </p:nvPr>
        </p:nvSpPr>
        <p:spPr>
          <a:xfrm>
            <a:off x="1158865" y="2017467"/>
            <a:ext cx="9779182" cy="3366815"/>
          </a:xfrm>
        </p:spPr>
        <p:txBody>
          <a:bodyPr/>
          <a:lstStyle/>
          <a:p>
            <a:pPr marL="457200" indent="-457200">
              <a:buFont typeface="Arial" panose="020B0604020202020204" pitchFamily="34" charset="0"/>
              <a:buChar char="•"/>
            </a:pPr>
            <a:r>
              <a:rPr lang="en-US" dirty="0"/>
              <a:t>UKF on different fMRI signals (different regions, different subjects)</a:t>
            </a:r>
          </a:p>
          <a:p>
            <a:pPr marL="457200" indent="-457200">
              <a:buFont typeface="Arial" panose="020B0604020202020204" pitchFamily="34" charset="0"/>
              <a:buChar char="•"/>
            </a:pPr>
            <a:r>
              <a:rPr lang="en-US" dirty="0"/>
              <a:t>Coupled oscillator model modification</a:t>
            </a:r>
          </a:p>
          <a:p>
            <a:pPr marL="457200" indent="-457200">
              <a:buFont typeface="Arial" panose="020B0604020202020204" pitchFamily="34" charset="0"/>
              <a:buChar char="•"/>
            </a:pPr>
            <a:r>
              <a:rPr lang="en-US" dirty="0"/>
              <a:t>Parameter estimation methods comparison</a:t>
            </a:r>
          </a:p>
          <a:p>
            <a:pPr marL="457200" indent="-457200">
              <a:buFont typeface="Arial" panose="020B0604020202020204" pitchFamily="34" charset="0"/>
              <a:buChar char="•"/>
            </a:pPr>
            <a:r>
              <a:rPr lang="en-US" dirty="0"/>
              <a:t>Measuring coupling on more than 2 regions simultaneously</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461507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466</TotalTime>
  <Words>501</Words>
  <Application>Microsoft Office PowerPoint</Application>
  <PresentationFormat>Widescreen</PresentationFormat>
  <Paragraphs>49</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Tenorite</vt:lpstr>
      <vt:lpstr>Times New Roman</vt:lpstr>
      <vt:lpstr>Custom</vt:lpstr>
      <vt:lpstr>NONLINEAR DYNAMICAL SYSTEM IDENTIFICATION FROM UNCERTAIN AND INDIRECT MEASUREMENTS</vt:lpstr>
      <vt:lpstr>Introduction to Nonlinear Dynamical Systems and Neuroscience </vt:lpstr>
      <vt:lpstr>Understanding fMRI Data</vt:lpstr>
      <vt:lpstr>Goals of the Project</vt:lpstr>
      <vt:lpstr>Unscented Kalman Filter (UKF)</vt:lpstr>
      <vt:lpstr>UKF Application to fMRI Data</vt:lpstr>
      <vt:lpstr>Conclusion and 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NONLINEAR DYNAMICAL SYSTEM IDENTIFICATION FROM UNCERTAIN AND INDIRECT MEASUREMENTS</dc:title>
  <dc:creator>Khaleghpour, Hamideh</dc:creator>
  <cp:lastModifiedBy>Karaoglu, Selim</cp:lastModifiedBy>
  <cp:revision>6</cp:revision>
  <dcterms:created xsi:type="dcterms:W3CDTF">2024-03-28T04:25:00Z</dcterms:created>
  <dcterms:modified xsi:type="dcterms:W3CDTF">2024-03-28T13:33:41Z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