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4C28-F8C7-4135-9EDF-4443391607C4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C687-27D0-490A-AECF-EC53EF6C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1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4C28-F8C7-4135-9EDF-4443391607C4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C687-27D0-490A-AECF-EC53EF6C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7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4C28-F8C7-4135-9EDF-4443391607C4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C687-27D0-490A-AECF-EC53EF6C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4C28-F8C7-4135-9EDF-4443391607C4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C687-27D0-490A-AECF-EC53EF6C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6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4C28-F8C7-4135-9EDF-4443391607C4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C687-27D0-490A-AECF-EC53EF6C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1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4C28-F8C7-4135-9EDF-4443391607C4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C687-27D0-490A-AECF-EC53EF6C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3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4C28-F8C7-4135-9EDF-4443391607C4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C687-27D0-490A-AECF-EC53EF6C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7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4C28-F8C7-4135-9EDF-4443391607C4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C687-27D0-490A-AECF-EC53EF6C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6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4C28-F8C7-4135-9EDF-4443391607C4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C687-27D0-490A-AECF-EC53EF6C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0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4C28-F8C7-4135-9EDF-4443391607C4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C687-27D0-490A-AECF-EC53EF6C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9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4C28-F8C7-4135-9EDF-4443391607C4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C687-27D0-490A-AECF-EC53EF6C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8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D4C28-F8C7-4135-9EDF-4443391607C4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6C687-27D0-490A-AECF-EC53EF6CF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9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8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Imperfection that Make Risk Management Relevant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Financial Distress</a:t>
            </a:r>
          </a:p>
          <a:p>
            <a:r>
              <a:rPr lang="en-US" dirty="0" smtClean="0"/>
              <a:t>Costly activity, e.g. legal and accounting fees</a:t>
            </a:r>
          </a:p>
          <a:p>
            <a:r>
              <a:rPr lang="en-US" dirty="0" smtClean="0"/>
              <a:t>Generate significant disruptions in the company</a:t>
            </a:r>
          </a:p>
          <a:p>
            <a:r>
              <a:rPr lang="en-US" dirty="0" smtClean="0"/>
              <a:t>The firm can use risk management to reduce financial distress</a:t>
            </a:r>
          </a:p>
          <a:p>
            <a:pPr marL="0" indent="0">
              <a:buNone/>
            </a:pPr>
            <a:r>
              <a:rPr lang="en-US" dirty="0" smtClean="0"/>
              <a:t>Ex: </a:t>
            </a:r>
            <a:r>
              <a:rPr lang="en-US" dirty="0" err="1" smtClean="0"/>
              <a:t>Widgeco</a:t>
            </a:r>
            <a:r>
              <a:rPr lang="en-US" dirty="0" smtClean="0"/>
              <a:t> Ltd has near-monopoly in selling golden widget.	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Widgeco</a:t>
            </a:r>
            <a:r>
              <a:rPr lang="en-US" dirty="0" smtClean="0"/>
              <a:t> can bankrupt if the price of gold rise dramatically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Company can buy gold-price risk management at market price to protect its excess-profit-producing monopoly</a:t>
            </a:r>
            <a:r>
              <a:rPr lang="en-US" dirty="0" smtClean="0">
                <a:sym typeface="Wingdings" panose="05000000000000000000" pitchFamily="2" charset="2"/>
              </a:rPr>
              <a:t> create value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When the investor imitate the action in risk management that firm does, the cost of financial distress for the investor would be greater.</a:t>
            </a:r>
          </a:p>
          <a:p>
            <a:pPr marL="514350" indent="-514350">
              <a:buAutoNum type="arabicPeriod" startAt="2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dirty="0" smtClean="0"/>
              <a:t>Investment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Ex : Biotech company with large R&amp;D expenditure</a:t>
            </a:r>
          </a:p>
          <a:p>
            <a:pPr marL="0" indent="0">
              <a:buNone/>
            </a:pPr>
            <a:r>
              <a:rPr lang="en-US" dirty="0" smtClean="0"/>
              <a:t>Its cash flow are unhedged</a:t>
            </a:r>
          </a:p>
          <a:p>
            <a:pPr marL="0" indent="0">
              <a:buNone/>
            </a:pPr>
            <a:r>
              <a:rPr lang="en-US" dirty="0" smtClean="0"/>
              <a:t>The option</a:t>
            </a:r>
          </a:p>
          <a:p>
            <a:pPr marL="0" indent="0">
              <a:buNone/>
            </a:pPr>
            <a:r>
              <a:rPr lang="en-US" dirty="0" smtClean="0"/>
              <a:t>External source of funding </a:t>
            </a:r>
            <a:r>
              <a:rPr lang="en-US" dirty="0" smtClean="0">
                <a:sym typeface="Wingdings" panose="05000000000000000000" pitchFamily="2" charset="2"/>
              </a:rPr>
              <a:t> the impact due the information asymmetries and moral hazard could make the expensive cost</a:t>
            </a:r>
          </a:p>
          <a:p>
            <a:pPr marL="0" indent="0">
              <a:buNone/>
            </a:pPr>
            <a:r>
              <a:rPr lang="en-US" dirty="0" smtClean="0"/>
              <a:t>cut back on R&amp;D expenditure </a:t>
            </a:r>
            <a:r>
              <a:rPr lang="en-US" dirty="0" smtClean="0">
                <a:sym typeface="Wingdings" panose="05000000000000000000" pitchFamily="2" charset="2"/>
              </a:rPr>
              <a:t> the selected by the unhedged firm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The solution : reduces the variability of its cash flows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Benefit of managing risk :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Able to predict with more certainty its future cash flows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en-US" dirty="0" smtClean="0">
                <a:sym typeface="Wingdings" panose="05000000000000000000" pitchFamily="2" charset="2"/>
              </a:rPr>
              <a:t>Set realistic level of investment spending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en-US" dirty="0" smtClean="0">
                <a:sym typeface="Wingdings" panose="05000000000000000000" pitchFamily="2" charset="2"/>
              </a:rPr>
              <a:t>Ensures firm with steady stream internally-generated funding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en-US" dirty="0">
                <a:sym typeface="Wingdings" panose="05000000000000000000" pitchFamily="2" charset="2"/>
              </a:rPr>
              <a:t>	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1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Conflicts bondholders and shareholders</a:t>
            </a:r>
          </a:p>
          <a:p>
            <a:r>
              <a:rPr lang="en-US" dirty="0" smtClean="0"/>
              <a:t>Shareholders </a:t>
            </a:r>
            <a:r>
              <a:rPr lang="en-US" dirty="0" smtClean="0">
                <a:sym typeface="Wingdings" panose="05000000000000000000" pitchFamily="2" charset="2"/>
              </a:rPr>
              <a:t> increasing value by </a:t>
            </a:r>
            <a:r>
              <a:rPr lang="en-US" dirty="0" smtClean="0">
                <a:sym typeface="Wingdings" panose="05000000000000000000" pitchFamily="2" charset="2"/>
              </a:rPr>
              <a:t>demand riskier project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Impact bondholder will demand higher return for making the debt riskier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Solution : firm must commit not to increase certain type of risk that will decrease </a:t>
            </a:r>
            <a:r>
              <a:rPr lang="en-US" dirty="0" err="1" smtClean="0">
                <a:sym typeface="Wingdings" panose="05000000000000000000" pitchFamily="2" charset="2"/>
              </a:rPr>
              <a:t>bonholders</a:t>
            </a:r>
            <a:r>
              <a:rPr lang="en-US" dirty="0" smtClean="0">
                <a:sym typeface="Wingdings" panose="05000000000000000000" pitchFamily="2" charset="2"/>
              </a:rPr>
              <a:t> value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Benefit : reduce its cost of debt through the reduction of potential agency costs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2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Most firm face convex tax schedules(the tax rate increase as the income rise)</a:t>
            </a:r>
          </a:p>
          <a:p>
            <a:r>
              <a:rPr lang="en-US" dirty="0" smtClean="0"/>
              <a:t>Tax on average earning &lt; average tax on the actual earning</a:t>
            </a:r>
          </a:p>
          <a:p>
            <a:r>
              <a:rPr lang="en-US" dirty="0" smtClean="0"/>
              <a:t>Ex: </a:t>
            </a:r>
          </a:p>
          <a:p>
            <a:r>
              <a:rPr lang="en-US" dirty="0" smtClean="0"/>
              <a:t>Earning are $100 and $300</a:t>
            </a:r>
            <a:r>
              <a:rPr lang="en-US" dirty="0" smtClean="0">
                <a:sym typeface="Wingdings" panose="05000000000000000000" pitchFamily="2" charset="2"/>
              </a:rPr>
              <a:t>average is $200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If the earning $100  tax $10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If the earning $200  tax $22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If the earning $300  tax $40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If the income is locked to $200 then the tax is $22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If the income varies $100 and $300 then the tax is  (10+40)/2 =$25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Firm use risk management to lock in the earning and tax bill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50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case of transaction cost of risk management, the investor can engage at cheaper level by the firm than shareholder </a:t>
            </a:r>
          </a:p>
          <a:p>
            <a:r>
              <a:rPr lang="en-US" dirty="0" smtClean="0"/>
              <a:t>Why?</a:t>
            </a:r>
          </a:p>
          <a:p>
            <a:r>
              <a:rPr lang="en-US" dirty="0" smtClean="0"/>
              <a:t>Individual investor </a:t>
            </a:r>
            <a:r>
              <a:rPr lang="en-US" dirty="0" smtClean="0">
                <a:sym typeface="Wingdings" panose="05000000000000000000" pitchFamily="2" charset="2"/>
              </a:rPr>
              <a:t> pay higher commission and face significant barriers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Large investors  able to execute the transaction as cheaply and efficiently as firm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7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Asymetric</a:t>
            </a:r>
            <a:r>
              <a:rPr lang="en-US" dirty="0" smtClean="0"/>
              <a:t>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information affect financial risk management:</a:t>
            </a:r>
          </a:p>
          <a:p>
            <a:r>
              <a:rPr lang="en-US" dirty="0" smtClean="0"/>
              <a:t>Expensive external financing </a:t>
            </a:r>
            <a:r>
              <a:rPr lang="en-US" dirty="0" smtClean="0">
                <a:sym typeface="Wingdings" panose="05000000000000000000" pitchFamily="2" charset="2"/>
              </a:rPr>
              <a:t> underinvest</a:t>
            </a:r>
          </a:p>
          <a:p>
            <a:r>
              <a:rPr lang="en-US" dirty="0" smtClean="0"/>
              <a:t>Hedging activities can reduce the noises surrounding the managerial effectiveness</a:t>
            </a:r>
            <a:r>
              <a:rPr lang="en-US" dirty="0" smtClean="0">
                <a:sym typeface="Wingdings" panose="05000000000000000000" pitchFamily="2" charset="2"/>
              </a:rPr>
              <a:t> improving the information content in profit report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Benefit of the information = Make optimal decision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Managerial concern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Risk averse manager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0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Managerial concern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Risk averse manager with poorly </a:t>
            </a:r>
            <a:r>
              <a:rPr lang="en-US" dirty="0" err="1" smtClean="0">
                <a:sym typeface="Wingdings" panose="05000000000000000000" pitchFamily="2" charset="2"/>
              </a:rPr>
              <a:t>divesivied</a:t>
            </a:r>
            <a:r>
              <a:rPr lang="en-US" dirty="0" smtClean="0">
                <a:sym typeface="Wingdings" panose="05000000000000000000" pitchFamily="2" charset="2"/>
              </a:rPr>
              <a:t> human capital and </a:t>
            </a:r>
            <a:r>
              <a:rPr lang="en-US" dirty="0" err="1" smtClean="0">
                <a:sym typeface="Wingdings" panose="05000000000000000000" pitchFamily="2" charset="2"/>
              </a:rPr>
              <a:t>portofolio</a:t>
            </a:r>
            <a:r>
              <a:rPr lang="en-US" dirty="0" smtClean="0">
                <a:sym typeface="Wingdings" panose="05000000000000000000" pitchFamily="2" charset="2"/>
              </a:rPr>
              <a:t> may have strong incentives to manage risk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It can add value if: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There was no employment contract the firm could make to satisfy risk averse manager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These manager would add more value to the firm than the cost of implementing risk management programs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5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Corporate risk management activity can be a value maximizing activity</a:t>
            </a:r>
          </a:p>
          <a:p>
            <a:r>
              <a:rPr lang="en-US" dirty="0" err="1" smtClean="0"/>
              <a:t>Riks</a:t>
            </a:r>
            <a:r>
              <a:rPr lang="en-US" dirty="0" smtClean="0"/>
              <a:t> management can accomplish</a:t>
            </a:r>
          </a:p>
          <a:p>
            <a:r>
              <a:rPr lang="en-US" dirty="0" smtClean="0"/>
              <a:t>reduce the cost of financial distress</a:t>
            </a:r>
          </a:p>
          <a:p>
            <a:r>
              <a:rPr lang="en-US" dirty="0" smtClean="0"/>
              <a:t> enjoy the tax benefit</a:t>
            </a:r>
          </a:p>
          <a:p>
            <a:r>
              <a:rPr lang="en-US" dirty="0" smtClean="0"/>
              <a:t>Avoid external financing due to asymmetric information</a:t>
            </a:r>
          </a:p>
          <a:p>
            <a:r>
              <a:rPr lang="en-US" dirty="0" smtClean="0"/>
              <a:t>Concern about asset substitution lead to higher debt</a:t>
            </a:r>
          </a:p>
          <a:p>
            <a:r>
              <a:rPr lang="en-US" dirty="0" smtClean="0"/>
              <a:t>Manage risk more cheaply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49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494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Imperfection that Make Risk Management Relevant</vt:lpstr>
      <vt:lpstr>Investment Policy</vt:lpstr>
      <vt:lpstr>PowerPoint Presentation</vt:lpstr>
      <vt:lpstr>Tax Effect</vt:lpstr>
      <vt:lpstr>Transaction cost</vt:lpstr>
      <vt:lpstr>Asymetric information</vt:lpstr>
      <vt:lpstr>Managerial concern</vt:lpstr>
      <vt:lpstr>PowerPoint Presentation</vt:lpstr>
    </vt:vector>
  </TitlesOfParts>
  <Company>TEAM 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sein</dc:creator>
  <cp:lastModifiedBy>sein</cp:lastModifiedBy>
  <cp:revision>15</cp:revision>
  <dcterms:created xsi:type="dcterms:W3CDTF">2015-08-30T06:46:48Z</dcterms:created>
  <dcterms:modified xsi:type="dcterms:W3CDTF">2015-08-30T20:03:32Z</dcterms:modified>
</cp:coreProperties>
</file>