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A4B5156-16B5-4D7D-8772-C4BEDDA26A09}" type="datetimeFigureOut">
              <a:rPr lang="en-US" smtClean="0"/>
              <a:t>31-Jan-15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63C995C-7A53-492E-996D-74056AFAF743}"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4B5156-16B5-4D7D-8772-C4BEDDA26A09}" type="datetimeFigureOut">
              <a:rPr lang="en-US" smtClean="0"/>
              <a:t>31-Jan-15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C995C-7A53-492E-996D-74056AFAF7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4B5156-16B5-4D7D-8772-C4BEDDA26A09}" type="datetimeFigureOut">
              <a:rPr lang="en-US" smtClean="0"/>
              <a:t>31-Jan-15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C995C-7A53-492E-996D-74056AFAF743}"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A4B5156-16B5-4D7D-8772-C4BEDDA26A09}" type="datetimeFigureOut">
              <a:rPr lang="en-US" smtClean="0"/>
              <a:t>31-Jan-15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C995C-7A53-492E-996D-74056AFAF743}"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A4B5156-16B5-4D7D-8772-C4BEDDA26A09}" type="datetimeFigureOut">
              <a:rPr lang="en-US" smtClean="0"/>
              <a:t>31-Jan-15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63C995C-7A53-492E-996D-74056AFAF743}"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A4B5156-16B5-4D7D-8772-C4BEDDA26A09}" type="datetimeFigureOut">
              <a:rPr lang="en-US" smtClean="0"/>
              <a:t>31-Jan-15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C995C-7A53-492E-996D-74056AFAF743}"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A4B5156-16B5-4D7D-8772-C4BEDDA26A09}" type="datetimeFigureOut">
              <a:rPr lang="en-US" smtClean="0"/>
              <a:t>31-Jan-15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C995C-7A53-492E-996D-74056AFAF743}"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4B5156-16B5-4D7D-8772-C4BEDDA26A09}" type="datetimeFigureOut">
              <a:rPr lang="en-US" smtClean="0"/>
              <a:t>31-Jan-15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C995C-7A53-492E-996D-74056AFAF743}"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B5156-16B5-4D7D-8772-C4BEDDA26A09}" type="datetimeFigureOut">
              <a:rPr lang="en-US" smtClean="0"/>
              <a:t>31-Jan-15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C995C-7A53-492E-996D-74056AFAF743}"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4B5156-16B5-4D7D-8772-C4BEDDA26A09}" type="datetimeFigureOut">
              <a:rPr lang="en-US" smtClean="0"/>
              <a:t>31-Jan-15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C995C-7A53-492E-996D-74056AFAF743}"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4B5156-16B5-4D7D-8772-C4BEDDA26A09}" type="datetimeFigureOut">
              <a:rPr lang="en-US" smtClean="0"/>
              <a:t>31-Jan-15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C995C-7A53-492E-996D-74056AFAF743}"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A4B5156-16B5-4D7D-8772-C4BEDDA26A09}" type="datetimeFigureOut">
              <a:rPr lang="en-US" smtClean="0"/>
              <a:t>31-Jan-15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63C995C-7A53-492E-996D-74056AFAF743}"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FlyBaboo</a:t>
            </a:r>
            <a:r>
              <a:rPr lang="en-US" dirty="0" smtClean="0"/>
              <a:t>: How High Can It Fly?</a:t>
            </a:r>
            <a:endParaRPr lang="en-US" dirty="0"/>
          </a:p>
        </p:txBody>
      </p:sp>
      <p:sp>
        <p:nvSpPr>
          <p:cNvPr id="3" name="Subtitle 2"/>
          <p:cNvSpPr>
            <a:spLocks noGrp="1"/>
          </p:cNvSpPr>
          <p:nvPr>
            <p:ph type="subTitle" idx="1"/>
          </p:nvPr>
        </p:nvSpPr>
        <p:spPr/>
        <p:txBody>
          <a:bodyPr/>
          <a:lstStyle/>
          <a:p>
            <a:r>
              <a:rPr lang="en-US" dirty="0" smtClean="0"/>
              <a:t>Value Chain and Strategic Innovation</a:t>
            </a:r>
            <a:endParaRPr lang="en-US" dirty="0"/>
          </a:p>
        </p:txBody>
      </p:sp>
    </p:spTree>
    <p:extLst>
      <p:ext uri="{BB962C8B-B14F-4D97-AF65-F5344CB8AC3E}">
        <p14:creationId xmlns:p14="http://schemas.microsoft.com/office/powerpoint/2010/main" val="193718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Discussion</a:t>
            </a:r>
            <a:endParaRPr lang="en-US" dirty="0"/>
          </a:p>
        </p:txBody>
      </p:sp>
      <p:sp>
        <p:nvSpPr>
          <p:cNvPr id="3" name="Content Placeholder 2"/>
          <p:cNvSpPr>
            <a:spLocks noGrp="1"/>
          </p:cNvSpPr>
          <p:nvPr>
            <p:ph sz="quarter" idx="1"/>
          </p:nvPr>
        </p:nvSpPr>
        <p:spPr/>
        <p:txBody>
          <a:bodyPr>
            <a:normAutofit fontScale="85000" lnSpcReduction="10000"/>
          </a:bodyPr>
          <a:lstStyle/>
          <a:p>
            <a:pPr marL="514350" indent="-514350">
              <a:buFont typeface="+mj-lt"/>
              <a:buAutoNum type="arabicPeriod"/>
            </a:pPr>
            <a:r>
              <a:rPr lang="en-US" dirty="0"/>
              <a:t>Please provide Five Forces Analysis of </a:t>
            </a:r>
            <a:r>
              <a:rPr lang="en-US" dirty="0" smtClean="0"/>
              <a:t>the European airlines industry?</a:t>
            </a:r>
          </a:p>
          <a:p>
            <a:pPr marL="514350" indent="-514350">
              <a:buFont typeface="+mj-lt"/>
              <a:buAutoNum type="arabicPeriod"/>
            </a:pPr>
            <a:endParaRPr lang="en-US" dirty="0" smtClean="0"/>
          </a:p>
          <a:p>
            <a:pPr marL="514350" indent="-514350">
              <a:buFont typeface="+mj-lt"/>
              <a:buAutoNum type="arabicPeriod"/>
            </a:pPr>
            <a:r>
              <a:rPr lang="en-US" dirty="0" smtClean="0"/>
              <a:t>What are the key elements of the </a:t>
            </a:r>
            <a:r>
              <a:rPr lang="en-US" dirty="0" err="1" smtClean="0"/>
              <a:t>FlyBaboo</a:t>
            </a:r>
            <a:r>
              <a:rPr lang="en-US" dirty="0" smtClean="0"/>
              <a:t> value systems (</a:t>
            </a:r>
            <a:r>
              <a:rPr lang="en-US" dirty="0" err="1" smtClean="0"/>
              <a:t>FlyBaboo</a:t>
            </a:r>
            <a:r>
              <a:rPr lang="en-US" dirty="0" smtClean="0"/>
              <a:t> Value Chain)?</a:t>
            </a:r>
          </a:p>
          <a:p>
            <a:pPr marL="514350" indent="-514350">
              <a:buFont typeface="+mj-lt"/>
              <a:buAutoNum type="arabicPeriod"/>
            </a:pPr>
            <a:endParaRPr lang="en-US" dirty="0" smtClean="0"/>
          </a:p>
          <a:p>
            <a:pPr marL="514350" indent="-514350">
              <a:buFont typeface="+mj-lt"/>
              <a:buAutoNum type="arabicPeriod"/>
            </a:pPr>
            <a:r>
              <a:rPr lang="en-US" dirty="0" smtClean="0"/>
              <a:t>What are the key elements of </a:t>
            </a:r>
            <a:r>
              <a:rPr lang="en-US" dirty="0" err="1" smtClean="0"/>
              <a:t>FlyBaboo’s</a:t>
            </a:r>
            <a:r>
              <a:rPr lang="en-US" dirty="0" smtClean="0"/>
              <a:t> strategic innovation?</a:t>
            </a:r>
          </a:p>
          <a:p>
            <a:pPr marL="514350" indent="-514350">
              <a:buFont typeface="+mj-lt"/>
              <a:buAutoNum type="arabicPeriod"/>
            </a:pPr>
            <a:endParaRPr lang="en-US" dirty="0" smtClean="0"/>
          </a:p>
          <a:p>
            <a:pPr marL="514350" indent="-514350">
              <a:buFont typeface="+mj-lt"/>
              <a:buAutoNum type="arabicPeriod"/>
            </a:pPr>
            <a:r>
              <a:rPr lang="en-US" dirty="0" smtClean="0"/>
              <a:t>Which customer segment is </a:t>
            </a:r>
            <a:r>
              <a:rPr lang="en-US" dirty="0" err="1" smtClean="0"/>
              <a:t>FlyBaboo</a:t>
            </a:r>
            <a:r>
              <a:rPr lang="en-US" dirty="0" smtClean="0"/>
              <a:t> serving? What perceived value are </a:t>
            </a:r>
            <a:r>
              <a:rPr lang="en-US" dirty="0" err="1" smtClean="0"/>
              <a:t>FlyBaboo</a:t>
            </a:r>
            <a:r>
              <a:rPr lang="en-US" dirty="0" smtClean="0"/>
              <a:t> aiming for?</a:t>
            </a:r>
          </a:p>
          <a:p>
            <a:pPr marL="514350" indent="-514350">
              <a:buFont typeface="+mj-lt"/>
              <a:buAutoNum type="arabicPeriod"/>
            </a:pPr>
            <a:endParaRPr lang="en-US" dirty="0" smtClean="0"/>
          </a:p>
          <a:p>
            <a:pPr marL="514350" indent="-514350">
              <a:buFont typeface="+mj-lt"/>
              <a:buAutoNum type="arabicPeriod"/>
            </a:pPr>
            <a:r>
              <a:rPr lang="en-US" dirty="0" smtClean="0"/>
              <a:t>How could the upstart airline build sustainable competitive advantage and what strategy should it pursue to ensure long-term growth and profitability?</a:t>
            </a:r>
          </a:p>
          <a:p>
            <a:pPr marL="514350" indent="-514350">
              <a:buFont typeface="+mj-lt"/>
              <a:buAutoNum type="arabicPeriod"/>
            </a:pPr>
            <a:endParaRPr lang="en-US" dirty="0"/>
          </a:p>
        </p:txBody>
      </p:sp>
    </p:spTree>
    <p:extLst>
      <p:ext uri="{BB962C8B-B14F-4D97-AF65-F5344CB8AC3E}">
        <p14:creationId xmlns:p14="http://schemas.microsoft.com/office/powerpoint/2010/main" val="354599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990600"/>
          </a:xfrm>
        </p:spPr>
        <p:txBody>
          <a:bodyPr>
            <a:noAutofit/>
          </a:bodyPr>
          <a:lstStyle/>
          <a:p>
            <a:r>
              <a:rPr lang="en-US" sz="2000" dirty="0"/>
              <a:t>How could the upstart airline build sustainable competitive advantage and what strategy should it pursue to ensure long-term growth and profitability</a:t>
            </a:r>
            <a:r>
              <a:rPr lang="en-US" sz="2000" dirty="0" smtClean="0"/>
              <a:t>?</a:t>
            </a:r>
            <a:endParaRPr lang="id-ID" sz="2000" dirty="0"/>
          </a:p>
        </p:txBody>
      </p:sp>
      <p:sp>
        <p:nvSpPr>
          <p:cNvPr id="3" name="Content Placeholder 2"/>
          <p:cNvSpPr>
            <a:spLocks noGrp="1"/>
          </p:cNvSpPr>
          <p:nvPr>
            <p:ph sz="quarter" idx="1"/>
          </p:nvPr>
        </p:nvSpPr>
        <p:spPr>
          <a:xfrm>
            <a:off x="457200" y="1166388"/>
            <a:ext cx="8229600" cy="4937760"/>
          </a:xfrm>
        </p:spPr>
        <p:txBody>
          <a:bodyPr>
            <a:normAutofit fontScale="77500" lnSpcReduction="20000"/>
          </a:bodyPr>
          <a:lstStyle/>
          <a:p>
            <a:r>
              <a:rPr lang="id-ID" dirty="0" smtClean="0"/>
              <a:t>A newcomer player in the airline industry could done several strategy as what Flybaboo did when they started-up their business:</a:t>
            </a:r>
          </a:p>
          <a:p>
            <a:pPr marL="731520" lvl="1" indent="-457200">
              <a:buAutoNum type="arabicPeriod"/>
            </a:pPr>
            <a:r>
              <a:rPr lang="id-ID" dirty="0" smtClean="0"/>
              <a:t>Competitive advantage from responsiveness to change, this happened to Flybaboo when FOCA released new regulation that banned landings at Agno with aircraft that didn’t have certification for decents at more than 6 degrees, this advantage could be used for establishing new route that use the same standard.</a:t>
            </a:r>
          </a:p>
          <a:p>
            <a:pPr marL="731520" lvl="1" indent="-457200">
              <a:buAutoNum type="arabicPeriod"/>
            </a:pPr>
            <a:r>
              <a:rPr lang="id-ID" dirty="0" smtClean="0"/>
              <a:t>Opportunistic, Establishing route that other airline didn’t do, Flybaboo aware the opportunity of abandoned regional route (Geneva to Lugano), with LCC flight, Flybaboo managed to compete with other airline and alternative land transportation.</a:t>
            </a:r>
          </a:p>
          <a:p>
            <a:pPr marL="731520" lvl="1" indent="-457200">
              <a:buAutoNum type="arabicPeriod"/>
            </a:pPr>
            <a:r>
              <a:rPr lang="id-ID" dirty="0" smtClean="0"/>
              <a:t>Push down expenses, Flybaboo push down its expenses because it also part of LCC, by offering no catering in-flight, use of secondary airports, no agents travel commissions (using internet and telephone booking), etc</a:t>
            </a:r>
          </a:p>
          <a:p>
            <a:pPr marL="731520" lvl="1" indent="-457200">
              <a:buAutoNum type="arabicPeriod"/>
            </a:pPr>
            <a:r>
              <a:rPr lang="id-ID" dirty="0" smtClean="0"/>
              <a:t>Competitive price and method, Flybaboo using method first-come first-served which give low fare to limited passengers based on their early booking time </a:t>
            </a:r>
          </a:p>
          <a:p>
            <a:pPr marL="731520" lvl="1" indent="-457200">
              <a:buAutoNum type="arabicPeriod"/>
            </a:pPr>
            <a:r>
              <a:rPr lang="id-ID" dirty="0" smtClean="0"/>
              <a:t>Ready to expand the business, Flybaboo was always ready to expand its business to medium-haul destinations using a second aircraft type.</a:t>
            </a:r>
          </a:p>
          <a:p>
            <a:pPr marL="731520" lvl="1" indent="-457200">
              <a:buAutoNum type="arabicPeriod"/>
            </a:pPr>
            <a:r>
              <a:rPr lang="id-ID" dirty="0" smtClean="0"/>
              <a:t>Target large segmentation, Flybaboo with their 2 different destination Geneva-Lugano serve business passengers and for Venice serves leisure passengers</a:t>
            </a:r>
            <a:endParaRPr lang="id-ID" dirty="0"/>
          </a:p>
        </p:txBody>
      </p:sp>
    </p:spTree>
    <p:extLst>
      <p:ext uri="{BB962C8B-B14F-4D97-AF65-F5344CB8AC3E}">
        <p14:creationId xmlns:p14="http://schemas.microsoft.com/office/powerpoint/2010/main" val="28432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err="1" smtClean="0"/>
              <a:t>FlyBaboo</a:t>
            </a:r>
            <a:r>
              <a:rPr lang="en-US" dirty="0" smtClean="0"/>
              <a:t> Strategic Innovation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149802088"/>
              </p:ext>
            </p:extLst>
          </p:nvPr>
        </p:nvGraphicFramePr>
        <p:xfrm>
          <a:off x="457200" y="609600"/>
          <a:ext cx="8229600" cy="62636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sz="1400" dirty="0"/>
                    </a:p>
                  </a:txBody>
                  <a:tcPr/>
                </a:tc>
                <a:tc>
                  <a:txBody>
                    <a:bodyPr/>
                    <a:lstStyle/>
                    <a:p>
                      <a:r>
                        <a:rPr lang="en-US" sz="1400" dirty="0" smtClean="0"/>
                        <a:t>Traditional</a:t>
                      </a:r>
                      <a:endParaRPr lang="en-US" sz="1400" dirty="0"/>
                    </a:p>
                  </a:txBody>
                  <a:tcPr/>
                </a:tc>
                <a:tc>
                  <a:txBody>
                    <a:bodyPr/>
                    <a:lstStyle/>
                    <a:p>
                      <a:r>
                        <a:rPr lang="en-US" sz="1400" dirty="0" err="1" smtClean="0"/>
                        <a:t>EasyJet</a:t>
                      </a:r>
                      <a:endParaRPr lang="en-US" sz="1400" dirty="0"/>
                    </a:p>
                  </a:txBody>
                  <a:tcPr/>
                </a:tc>
                <a:tc>
                  <a:txBody>
                    <a:bodyPr/>
                    <a:lstStyle/>
                    <a:p>
                      <a:r>
                        <a:rPr lang="en-US" sz="1400" dirty="0" err="1" smtClean="0"/>
                        <a:t>FlyBaboo</a:t>
                      </a:r>
                      <a:endParaRPr lang="en-US" sz="1400" dirty="0"/>
                    </a:p>
                  </a:txBody>
                  <a:tcPr/>
                </a:tc>
              </a:tr>
              <a:tr h="370840">
                <a:tc>
                  <a:txBody>
                    <a:bodyPr/>
                    <a:lstStyle/>
                    <a:p>
                      <a:r>
                        <a:rPr lang="en-US" sz="1400" dirty="0" smtClean="0"/>
                        <a:t>VALUED</a:t>
                      </a:r>
                      <a:r>
                        <a:rPr lang="en-US" sz="1400" baseline="0" dirty="0" smtClean="0"/>
                        <a:t> CUSTOMER</a:t>
                      </a:r>
                      <a:endParaRPr lang="en-US" sz="1400" dirty="0"/>
                    </a:p>
                  </a:txBody>
                  <a:tcPr/>
                </a:tc>
                <a:tc>
                  <a:txBody>
                    <a:bodyPr/>
                    <a:lstStyle/>
                    <a:p>
                      <a:r>
                        <a:rPr lang="en-US" sz="1400" dirty="0" smtClean="0"/>
                        <a:t>Everyone, especially business class</a:t>
                      </a:r>
                      <a:endParaRPr lang="en-US" sz="1400" dirty="0"/>
                    </a:p>
                  </a:txBody>
                  <a:tcPr/>
                </a:tc>
                <a:tc>
                  <a:txBody>
                    <a:bodyPr/>
                    <a:lstStyle/>
                    <a:p>
                      <a:r>
                        <a:rPr lang="en-US" sz="1400" dirty="0" smtClean="0"/>
                        <a:t>People who pay from</a:t>
                      </a:r>
                      <a:r>
                        <a:rPr lang="en-US" sz="1400" baseline="0" dirty="0" smtClean="0"/>
                        <a:t> their own pockets and some who don’t fly</a:t>
                      </a:r>
                      <a:endParaRPr lang="en-US" sz="1400" dirty="0"/>
                    </a:p>
                  </a:txBody>
                  <a:tcPr/>
                </a:tc>
                <a:tc>
                  <a:txBody>
                    <a:bodyPr/>
                    <a:lstStyle/>
                    <a:p>
                      <a:pPr marL="285750" indent="-285750">
                        <a:buFont typeface="Arial" panose="020B0604020202020204" pitchFamily="34" charset="0"/>
                        <a:buChar char="•"/>
                      </a:pPr>
                      <a:r>
                        <a:rPr lang="id-ID" sz="1400" dirty="0" smtClean="0"/>
                        <a:t>Business and Leisure Customers</a:t>
                      </a:r>
                      <a:endParaRPr lang="en-US" sz="1400" dirty="0"/>
                    </a:p>
                  </a:txBody>
                  <a:tcPr/>
                </a:tc>
              </a:tr>
              <a:tr h="370840">
                <a:tc>
                  <a:txBody>
                    <a:bodyPr/>
                    <a:lstStyle/>
                    <a:p>
                      <a:r>
                        <a:rPr lang="en-US" sz="1400" dirty="0" smtClean="0"/>
                        <a:t>VALUE PROPOSITION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Flexible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Full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Worldwide</a:t>
                      </a:r>
                      <a:r>
                        <a:rPr lang="en-US" sz="1400" baseline="0" dirty="0" smtClean="0"/>
                        <a:t> Network</a:t>
                      </a:r>
                      <a:endParaRPr lang="en-US" sz="1400" dirty="0" smtClean="0"/>
                    </a:p>
                    <a:p>
                      <a:r>
                        <a:rPr lang="en-US" sz="1400" dirty="0" smtClean="0"/>
                        <a:t>High prices</a:t>
                      </a:r>
                    </a:p>
                    <a:p>
                      <a:endParaRPr lang="en-US" sz="1400" dirty="0"/>
                    </a:p>
                  </a:txBody>
                  <a:tcPr/>
                </a:tc>
                <a:tc>
                  <a:txBody>
                    <a:bodyPr/>
                    <a:lstStyle/>
                    <a:p>
                      <a:r>
                        <a:rPr lang="en-US" sz="1400" dirty="0" smtClean="0"/>
                        <a:t>One-way</a:t>
                      </a:r>
                      <a:r>
                        <a:rPr lang="en-US" sz="1400" baseline="0" dirty="0" smtClean="0"/>
                        <a:t> fares</a:t>
                      </a:r>
                    </a:p>
                    <a:p>
                      <a:r>
                        <a:rPr lang="en-US" sz="1400" baseline="0" dirty="0" smtClean="0"/>
                        <a:t>Refunds, if plane is late</a:t>
                      </a:r>
                    </a:p>
                    <a:p>
                      <a:r>
                        <a:rPr lang="en-US" sz="1400" baseline="0" dirty="0" smtClean="0"/>
                        <a:t>No seat choice</a:t>
                      </a:r>
                    </a:p>
                    <a:p>
                      <a:r>
                        <a:rPr lang="en-US" sz="1400" dirty="0" smtClean="0"/>
                        <a:t>Low prices</a:t>
                      </a:r>
                    </a:p>
                    <a:p>
                      <a:r>
                        <a:rPr lang="en-US" sz="1400" dirty="0" smtClean="0"/>
                        <a:t>No meals</a:t>
                      </a:r>
                      <a:endParaRPr lang="en-US" sz="1400" dirty="0"/>
                    </a:p>
                  </a:txBody>
                  <a:tcPr/>
                </a:tc>
                <a:tc>
                  <a:txBody>
                    <a:bodyPr/>
                    <a:lstStyle/>
                    <a:p>
                      <a:pPr marL="285750" indent="-285750">
                        <a:buFont typeface="Arial" panose="020B0604020202020204" pitchFamily="34" charset="0"/>
                        <a:buChar char="•"/>
                      </a:pPr>
                      <a:r>
                        <a:rPr lang="id-ID" sz="1400" dirty="0" smtClean="0"/>
                        <a:t>First</a:t>
                      </a:r>
                      <a:r>
                        <a:rPr lang="id-ID" sz="1400" baseline="0" dirty="0" smtClean="0"/>
                        <a:t> come, first served basis</a:t>
                      </a:r>
                    </a:p>
                    <a:p>
                      <a:pPr marL="285750" indent="-285750">
                        <a:buFont typeface="Arial" panose="020B0604020202020204" pitchFamily="34" charset="0"/>
                        <a:buChar char="•"/>
                      </a:pPr>
                      <a:r>
                        <a:rPr lang="id-ID" sz="1400" baseline="0" dirty="0" smtClean="0"/>
                        <a:t>Low fares to limited passengers who book early</a:t>
                      </a:r>
                    </a:p>
                    <a:p>
                      <a:pPr marL="285750" indent="-285750">
                        <a:buFont typeface="Arial" panose="020B0604020202020204" pitchFamily="34" charset="0"/>
                        <a:buChar char="•"/>
                      </a:pPr>
                      <a:r>
                        <a:rPr lang="id-ID" sz="1400" baseline="0" dirty="0" smtClean="0"/>
                        <a:t>Low price – No in-flight catering</a:t>
                      </a:r>
                      <a:endParaRPr lang="en-US" sz="1400" dirty="0"/>
                    </a:p>
                  </a:txBody>
                  <a:tcPr/>
                </a:tc>
              </a:tr>
              <a:tr h="370840">
                <a:tc>
                  <a:txBody>
                    <a:bodyPr/>
                    <a:lstStyle/>
                    <a:p>
                      <a:r>
                        <a:rPr lang="en-US" sz="1400" dirty="0" smtClean="0"/>
                        <a:t>VALUE</a:t>
                      </a:r>
                      <a:r>
                        <a:rPr lang="en-US" sz="1400" baseline="0" dirty="0" smtClean="0"/>
                        <a:t> CHAIN</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Purchasing</a:t>
                      </a:r>
                      <a:endParaRPr lang="en-US" sz="1400" dirty="0"/>
                    </a:p>
                  </a:txBody>
                  <a:tcPr/>
                </a:tc>
                <a:tc>
                  <a:txBody>
                    <a:bodyPr/>
                    <a:lstStyle/>
                    <a:p>
                      <a:r>
                        <a:rPr lang="en-US" sz="1400" dirty="0" smtClean="0"/>
                        <a:t>Integrated</a:t>
                      </a:r>
                      <a:endParaRPr lang="en-US" sz="1400" dirty="0"/>
                    </a:p>
                  </a:txBody>
                  <a:tcPr/>
                </a:tc>
                <a:tc>
                  <a:txBody>
                    <a:bodyPr/>
                    <a:lstStyle/>
                    <a:p>
                      <a:r>
                        <a:rPr lang="en-US" sz="1400" dirty="0" smtClean="0"/>
                        <a:t>Outsourced</a:t>
                      </a:r>
                      <a:endParaRPr lang="en-US" sz="1400" dirty="0"/>
                    </a:p>
                  </a:txBody>
                  <a:tcPr/>
                </a:tc>
                <a:tc>
                  <a:txBody>
                    <a:bodyPr/>
                    <a:lstStyle/>
                    <a:p>
                      <a:r>
                        <a:rPr lang="id-ID" sz="1400" dirty="0" smtClean="0"/>
                        <a:t>Integrated</a:t>
                      </a:r>
                      <a:endParaRPr lang="en-US" sz="1400" dirty="0"/>
                    </a:p>
                  </a:txBody>
                  <a:tcPr/>
                </a:tc>
              </a:tr>
              <a:tr h="370840">
                <a:tc>
                  <a:txBody>
                    <a:bodyPr/>
                    <a:lstStyle/>
                    <a:p>
                      <a:r>
                        <a:rPr lang="en-US" sz="1400" dirty="0" smtClean="0"/>
                        <a:t>Operations</a:t>
                      </a:r>
                      <a:endParaRPr lang="en-US" sz="1400" dirty="0"/>
                    </a:p>
                  </a:txBody>
                  <a:tcPr/>
                </a:tc>
                <a:tc>
                  <a:txBody>
                    <a:bodyPr/>
                    <a:lstStyle/>
                    <a:p>
                      <a:r>
                        <a:rPr lang="en-US" sz="1400" dirty="0" smtClean="0"/>
                        <a:t>Multiple planes for mix of short and long haul travel</a:t>
                      </a:r>
                    </a:p>
                    <a:p>
                      <a:r>
                        <a:rPr lang="en-US" sz="1400" dirty="0" smtClean="0"/>
                        <a:t>Worldwide network</a:t>
                      </a:r>
                      <a:endParaRPr lang="en-US" sz="1400" dirty="0"/>
                    </a:p>
                  </a:txBody>
                  <a:tcPr/>
                </a:tc>
                <a:tc>
                  <a:txBody>
                    <a:bodyPr/>
                    <a:lstStyle/>
                    <a:p>
                      <a:r>
                        <a:rPr lang="en-US" sz="1400" dirty="0" smtClean="0"/>
                        <a:t>Short</a:t>
                      </a:r>
                      <a:r>
                        <a:rPr lang="en-US" sz="1400" baseline="0" dirty="0" smtClean="0"/>
                        <a:t>-haul routes</a:t>
                      </a:r>
                    </a:p>
                    <a:p>
                      <a:r>
                        <a:rPr lang="en-US" sz="1400" baseline="0" dirty="0" smtClean="0"/>
                        <a:t>Single type of plane</a:t>
                      </a:r>
                    </a:p>
                    <a:p>
                      <a:r>
                        <a:rPr lang="en-US" sz="1400" baseline="0" dirty="0" smtClean="0"/>
                        <a:t>Select destinations</a:t>
                      </a:r>
                      <a:endParaRPr lang="en-US" sz="1400" dirty="0"/>
                    </a:p>
                  </a:txBody>
                  <a:tcPr/>
                </a:tc>
                <a:tc>
                  <a:txBody>
                    <a:bodyPr/>
                    <a:lstStyle/>
                    <a:p>
                      <a:pPr marL="285750" indent="-285750">
                        <a:buFont typeface="Arial" panose="020B0604020202020204" pitchFamily="34" charset="0"/>
                        <a:buChar char="•"/>
                      </a:pPr>
                      <a:r>
                        <a:rPr lang="id-ID" sz="1400" dirty="0" smtClean="0"/>
                        <a:t>Niche market</a:t>
                      </a:r>
                    </a:p>
                    <a:p>
                      <a:pPr marL="285750" indent="-285750">
                        <a:buFont typeface="Arial" panose="020B0604020202020204" pitchFamily="34" charset="0"/>
                        <a:buChar char="•"/>
                      </a:pPr>
                      <a:r>
                        <a:rPr lang="id-ID" sz="1400" dirty="0" smtClean="0"/>
                        <a:t>Short-haul routes</a:t>
                      </a:r>
                    </a:p>
                    <a:p>
                      <a:pPr marL="285750" indent="-285750">
                        <a:buFont typeface="Arial" panose="020B0604020202020204" pitchFamily="34" charset="0"/>
                        <a:buChar char="•"/>
                      </a:pPr>
                      <a:r>
                        <a:rPr lang="id-ID" sz="1400" dirty="0" smtClean="0"/>
                        <a:t>Single</a:t>
                      </a:r>
                      <a:r>
                        <a:rPr lang="id-ID" sz="1400" baseline="0" dirty="0" smtClean="0"/>
                        <a:t> type of plane</a:t>
                      </a:r>
                    </a:p>
                    <a:p>
                      <a:pPr marL="285750" indent="-285750">
                        <a:buFont typeface="Arial" panose="020B0604020202020204" pitchFamily="34" charset="0"/>
                        <a:buChar char="•"/>
                      </a:pPr>
                      <a:r>
                        <a:rPr lang="id-ID" sz="1400" baseline="0" dirty="0" smtClean="0"/>
                        <a:t>Point-to-point destinations</a:t>
                      </a:r>
                      <a:endParaRPr lang="en-US" sz="1400" dirty="0"/>
                    </a:p>
                  </a:txBody>
                  <a:tcPr/>
                </a:tc>
              </a:tr>
              <a:tr h="370840">
                <a:tc>
                  <a:txBody>
                    <a:bodyPr/>
                    <a:lstStyle/>
                    <a:p>
                      <a:r>
                        <a:rPr lang="en-US" sz="1400" dirty="0" smtClean="0"/>
                        <a:t>Marketing</a:t>
                      </a:r>
                      <a:endParaRPr lang="en-US" sz="1400" dirty="0"/>
                    </a:p>
                  </a:txBody>
                  <a:tcPr/>
                </a:tc>
                <a:tc>
                  <a:txBody>
                    <a:bodyPr/>
                    <a:lstStyle/>
                    <a:p>
                      <a:r>
                        <a:rPr lang="en-US" sz="1400" dirty="0" smtClean="0"/>
                        <a:t>Segmented</a:t>
                      </a:r>
                      <a:r>
                        <a:rPr lang="en-US" sz="1400" baseline="0" dirty="0" smtClean="0"/>
                        <a:t> customers</a:t>
                      </a:r>
                    </a:p>
                    <a:p>
                      <a:r>
                        <a:rPr lang="en-US" sz="1400" baseline="0" dirty="0" smtClean="0"/>
                        <a:t>Varied meal services</a:t>
                      </a:r>
                    </a:p>
                    <a:p>
                      <a:r>
                        <a:rPr lang="en-US" sz="1400" baseline="0" dirty="0" smtClean="0"/>
                        <a:t>Frequent flyer program</a:t>
                      </a:r>
                      <a:endParaRPr lang="en-US" sz="1400" dirty="0"/>
                    </a:p>
                  </a:txBody>
                  <a:tcPr/>
                </a:tc>
                <a:tc>
                  <a:txBody>
                    <a:bodyPr/>
                    <a:lstStyle/>
                    <a:p>
                      <a:r>
                        <a:rPr lang="en-US" sz="1400" dirty="0" smtClean="0"/>
                        <a:t>Treat all customers the same</a:t>
                      </a:r>
                    </a:p>
                    <a:p>
                      <a:r>
                        <a:rPr lang="en-US" sz="1400" dirty="0" smtClean="0"/>
                        <a:t>“Focused”</a:t>
                      </a:r>
                      <a:endParaRPr lang="en-US" sz="1400" dirty="0"/>
                    </a:p>
                  </a:txBody>
                  <a:tcPr/>
                </a:tc>
                <a:tc>
                  <a:txBody>
                    <a:bodyPr/>
                    <a:lstStyle/>
                    <a:p>
                      <a:pPr marL="285750" indent="-285750" algn="l">
                        <a:buFont typeface="Arial" panose="020B0604020202020204" pitchFamily="34" charset="0"/>
                        <a:buChar char="•"/>
                      </a:pPr>
                      <a:r>
                        <a:rPr lang="id-ID" sz="1400" dirty="0" smtClean="0"/>
                        <a:t>Increase brand awareness using PR by extensive</a:t>
                      </a:r>
                      <a:r>
                        <a:rPr lang="id-ID" sz="1400" baseline="0" dirty="0" smtClean="0"/>
                        <a:t> billboard and local newspaper</a:t>
                      </a:r>
                      <a:endParaRPr lang="en-US" sz="1400" dirty="0"/>
                    </a:p>
                  </a:txBody>
                  <a:tcPr/>
                </a:tc>
              </a:tr>
              <a:tr h="370840">
                <a:tc>
                  <a:txBody>
                    <a:bodyPr/>
                    <a:lstStyle/>
                    <a:p>
                      <a:r>
                        <a:rPr lang="en-US" sz="1400" dirty="0" smtClean="0"/>
                        <a:t>Distribution</a:t>
                      </a:r>
                      <a:endParaRPr lang="en-US" sz="1400" dirty="0"/>
                    </a:p>
                  </a:txBody>
                  <a:tcPr/>
                </a:tc>
                <a:tc>
                  <a:txBody>
                    <a:bodyPr/>
                    <a:lstStyle/>
                    <a:p>
                      <a:r>
                        <a:rPr lang="en-US" sz="1400" dirty="0" smtClean="0"/>
                        <a:t>Travel agents</a:t>
                      </a:r>
                    </a:p>
                    <a:p>
                      <a:r>
                        <a:rPr lang="en-US" sz="1400" dirty="0" smtClean="0"/>
                        <a:t>Bundling possibilities</a:t>
                      </a:r>
                      <a:endParaRPr lang="en-US" sz="1400" dirty="0"/>
                    </a:p>
                  </a:txBody>
                  <a:tcPr/>
                </a:tc>
                <a:tc>
                  <a:txBody>
                    <a:bodyPr/>
                    <a:lstStyle/>
                    <a:p>
                      <a:r>
                        <a:rPr lang="en-US" sz="1400" dirty="0" smtClean="0"/>
                        <a:t>Direct sales/internet</a:t>
                      </a:r>
                      <a:endParaRPr lang="en-US" sz="1400" dirty="0"/>
                    </a:p>
                  </a:txBody>
                  <a:tcPr/>
                </a:tc>
                <a:tc>
                  <a:txBody>
                    <a:bodyPr/>
                    <a:lstStyle/>
                    <a:p>
                      <a:pPr marL="285750" indent="-285750">
                        <a:buFont typeface="Arial" panose="020B0604020202020204" pitchFamily="34" charset="0"/>
                        <a:buChar char="•"/>
                      </a:pPr>
                      <a:r>
                        <a:rPr lang="id-ID" sz="1400" dirty="0" smtClean="0"/>
                        <a:t>Direct sales</a:t>
                      </a:r>
                    </a:p>
                    <a:p>
                      <a:pPr marL="285750" indent="-285750">
                        <a:buFont typeface="Arial" panose="020B0604020202020204" pitchFamily="34" charset="0"/>
                        <a:buChar char="•"/>
                      </a:pPr>
                      <a:r>
                        <a:rPr lang="id-ID" sz="1400" dirty="0" smtClean="0"/>
                        <a:t>Telephone bookings</a:t>
                      </a:r>
                    </a:p>
                    <a:p>
                      <a:pPr marL="285750" indent="-285750">
                        <a:buFont typeface="Arial" panose="020B0604020202020204" pitchFamily="34" charset="0"/>
                        <a:buChar char="•"/>
                      </a:pPr>
                      <a:r>
                        <a:rPr lang="id-ID" sz="1400" dirty="0" smtClean="0"/>
                        <a:t>Internet</a:t>
                      </a:r>
                      <a:endParaRPr lang="en-US" sz="1400" dirty="0"/>
                    </a:p>
                  </a:txBody>
                  <a:tcPr/>
                </a:tc>
              </a:tr>
            </a:tbl>
          </a:graphicData>
        </a:graphic>
      </p:graphicFrame>
    </p:spTree>
    <p:extLst>
      <p:ext uri="{BB962C8B-B14F-4D97-AF65-F5344CB8AC3E}">
        <p14:creationId xmlns:p14="http://schemas.microsoft.com/office/powerpoint/2010/main" val="4207221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146</TotalTime>
  <Words>475</Words>
  <Application>Microsoft Office PowerPoint</Application>
  <PresentationFormat>On-screen Show (4:3)</PresentationFormat>
  <Paragraphs>70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Bookman Old Style</vt:lpstr>
      <vt:lpstr>Gill Sans MT</vt:lpstr>
      <vt:lpstr>Wingdings</vt:lpstr>
      <vt:lpstr>Wingdings 3</vt:lpstr>
      <vt:lpstr>Origin</vt:lpstr>
      <vt:lpstr>FlyBaboo: How High Can It Fly?</vt:lpstr>
      <vt:lpstr>Case Discussion</vt:lpstr>
      <vt:lpstr>How could the upstart airline build sustainable competitive advantage and what strategy should it pursue to ensure long-term growth and profitability?</vt:lpstr>
      <vt:lpstr>FlyBaboo Strategic Innovation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FlyBaboo: How High Can It Fly?</dc:title>
  <dc:creator>User</dc:creator>
  <cp:lastModifiedBy>Kijohnlaw</cp:lastModifiedBy>
  <cp:revision>20</cp:revision>
  <dcterms:created xsi:type="dcterms:W3CDTF">2014-01-20T08:50:50Z</dcterms:created>
  <dcterms:modified xsi:type="dcterms:W3CDTF">2015-01-31T04:45:52Z</dcterms:modified>
</cp:coreProperties>
</file>