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2A7AE-C3FA-4FF8-A674-6930DC5A3CCD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6D5BA-8DA8-4D77-83D8-A4F3AB4C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69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6D5BA-8DA8-4D77-83D8-A4F3AB4C17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31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6D5BA-8DA8-4D77-83D8-A4F3AB4C17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64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6D5BA-8DA8-4D77-83D8-A4F3AB4C17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65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6D5BA-8DA8-4D77-83D8-A4F3AB4C17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76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6D5BA-8DA8-4D77-83D8-A4F3AB4C17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05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6D5BA-8DA8-4D77-83D8-A4F3AB4C17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81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6D5BA-8DA8-4D77-83D8-A4F3AB4C17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3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6D5BA-8DA8-4D77-83D8-A4F3AB4C17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45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6D5BA-8DA8-4D77-83D8-A4F3AB4C17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77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6D5BA-8DA8-4D77-83D8-A4F3AB4C17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6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ECE4-2EFB-4730-A8BD-6B7CB86E71A5}" type="datetime1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4178-2170-4A82-AC7F-4713E17D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3B96-E3CF-4737-A792-D6A2E991F87F}" type="datetime1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4178-2170-4A82-AC7F-4713E17D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4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E4CA-E6F7-4FB4-B83F-B0DC8971BA2C}" type="datetime1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4178-2170-4A82-AC7F-4713E17DF77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7932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29D4-C616-423C-B0E2-3861D1CBA594}" type="datetime1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4178-2170-4A82-AC7F-4713E17D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6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69CD-AE7F-481A-A11E-16ED2479E3CF}" type="datetime1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4178-2170-4A82-AC7F-4713E17DF77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2443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0F9D-5683-4C36-B295-01720663E1E1}" type="datetime1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4178-2170-4A82-AC7F-4713E17D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96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8CE1-5043-4C63-A0AF-CAADD35E8F69}" type="datetime1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4178-2170-4A82-AC7F-4713E17D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71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00B7-0305-4E34-9433-3AB059993FCC}" type="datetime1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4178-2170-4A82-AC7F-4713E17D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9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F56E5-A2F7-45A8-BEAA-BB3F9059B247}" type="datetime1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4178-2170-4A82-AC7F-4713E17D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3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2A9D4-7BF9-4DF3-84DD-AF25BC0FE977}" type="datetime1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4178-2170-4A82-AC7F-4713E17D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5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26FB-E721-4BC9-8DFD-DEDE768C0CA8}" type="datetime1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4178-2170-4A82-AC7F-4713E17D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3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A003-909A-49EA-B5F1-E54C5A79950A}" type="datetime1">
              <a:rPr lang="en-US" smtClean="0"/>
              <a:t>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4178-2170-4A82-AC7F-4713E17D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9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16ED-EE80-4334-BE6B-898FDA72104E}" type="datetime1">
              <a:rPr lang="en-US" smtClean="0"/>
              <a:t>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4178-2170-4A82-AC7F-4713E17D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0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087D-F2C4-484A-9ACF-8DEF1EC1460F}" type="datetime1">
              <a:rPr lang="en-US" smtClean="0"/>
              <a:t>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4178-2170-4A82-AC7F-4713E17D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391A-4DCB-4262-80F5-F4F25DB3EE55}" type="datetime1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4178-2170-4A82-AC7F-4713E17D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8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2218-520E-4A8F-BB95-C466AA0FCCF5}" type="datetime1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4178-2170-4A82-AC7F-4713E17D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9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1C0D2-902C-4FC4-8356-BA23570E087C}" type="datetime1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2D4178-2170-4A82-AC7F-4713E17D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1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a-IR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بسم الله الرحمن الرحیم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fa-IR" sz="28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اللهم صل علی محمد و آل محمد</a:t>
            </a:r>
            <a:endParaRPr lang="en-US" sz="28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5367" y="6041362"/>
            <a:ext cx="1028636" cy="564390"/>
          </a:xfrm>
        </p:spPr>
        <p:txBody>
          <a:bodyPr/>
          <a:lstStyle/>
          <a:p>
            <a:fld id="{5F2D4178-2170-4A82-AC7F-4713E17DF774}" type="slidenum">
              <a:rPr lang="en-US" sz="2800" smtClean="0">
                <a:solidFill>
                  <a:schemeClr val="tx1"/>
                </a:solidFill>
              </a:rPr>
              <a:t>1</a:t>
            </a:fld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2"/>
          <a:stretch/>
        </p:blipFill>
        <p:spPr>
          <a:xfrm>
            <a:off x="0" y="0"/>
            <a:ext cx="2143125" cy="200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6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14855"/>
            <a:ext cx="8596668" cy="5426507"/>
          </a:xfrm>
        </p:spPr>
        <p:txBody>
          <a:bodyPr>
            <a:normAutofit lnSpcReduction="10000"/>
          </a:bodyPr>
          <a:lstStyle/>
          <a:p>
            <a:pPr marL="0" lvl="0" indent="0" algn="r" defTabSz="914400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a-IR" altLang="en-US" sz="24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سيستم هاي دو سطحي ( كلاينت و سرور)</a:t>
            </a:r>
          </a:p>
          <a:p>
            <a:pPr marL="0" lvl="0" indent="0" algn="r" defTabSz="914400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ar-SA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سیستم های دو </a:t>
            </a:r>
            <a:r>
              <a:rPr lang="fa-IR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سطحي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</a:t>
            </a:r>
            <a:r>
              <a:rPr lang="ar-SA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یا سیستم 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های</a:t>
            </a:r>
            <a:r>
              <a:rPr lang="fa-IR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كلاينت-سرور ، 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در </a:t>
            </a:r>
            <a:r>
              <a:rPr lang="ar-SA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دهه 1980 با 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ظهور رایانه</a:t>
            </a:r>
            <a:r>
              <a:rPr lang="fa-IR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هاي 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رومیزی شخصی</a:t>
            </a:r>
            <a:r>
              <a:rPr lang="fa-IR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، مطرح شدند.</a:t>
            </a:r>
          </a:p>
          <a:p>
            <a:pPr marL="0" lvl="0" indent="0" algn="r" defTabSz="914400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</a:t>
            </a:r>
            <a:r>
              <a:rPr lang="ar-SA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کامپیوترهای رومیزی و ایستگاه های کاری 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با</a:t>
            </a:r>
            <a:r>
              <a:rPr lang="fa-IR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تصاوير بيت مپ ، 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رابط کاربری</a:t>
            </a:r>
            <a:r>
              <a:rPr lang="fa-IR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قوي تري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</a:t>
            </a:r>
            <a:r>
              <a:rPr lang="ar-SA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نسبت به قبل فراهم 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کرد</a:t>
            </a:r>
            <a:r>
              <a:rPr lang="fa-IR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ند كه در اسلايد قبل نشان داده شده است .</a:t>
            </a:r>
          </a:p>
          <a:p>
            <a:pPr marL="0" lvl="0" indent="0" algn="r" defTabSz="914400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پذیرش </a:t>
            </a:r>
            <a:r>
              <a:rPr lang="ar-SA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این رابط ها با </a:t>
            </a:r>
            <a:r>
              <a:rPr lang="fa-IR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با شبكه هاي </a:t>
            </a:r>
            <a:r>
              <a:rPr lang="en-US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LAN </a:t>
            </a:r>
            <a:r>
              <a:rPr lang="ar-SA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و توزیع 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</a:t>
            </a:r>
            <a:r>
              <a:rPr lang="ar-SA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مانند اترنت و تماس از راه 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دور</a:t>
            </a:r>
            <a:r>
              <a:rPr lang="fa-IR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تسهيل شد.</a:t>
            </a:r>
          </a:p>
          <a:p>
            <a:pPr marL="0" lvl="0" indent="0" algn="r" defTabSz="914400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</a:t>
            </a:r>
            <a:r>
              <a:rPr lang="ar-SA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یکی از مهمترین تحولات در سیستم های </a:t>
            </a:r>
            <a:r>
              <a:rPr lang="fa-IR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سرويس دهنده-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</a:t>
            </a:r>
            <a:r>
              <a:rPr lang="ar-SA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سرویس گیرنده 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، </a:t>
            </a:r>
            <a:r>
              <a:rPr lang="ar-SA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رابط برنامه کاربردی</a:t>
            </a:r>
            <a:r>
              <a:rPr lang="en-US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(API) 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است</a:t>
            </a:r>
            <a:r>
              <a:rPr lang="fa-IR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.</a:t>
            </a:r>
            <a:r>
              <a:rPr lang="fa-IR" altLang="en-US" sz="4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(</a:t>
            </a:r>
            <a:r>
              <a:rPr lang="en-US" i="1" dirty="0"/>
              <a:t>application program interface</a:t>
            </a:r>
            <a:r>
              <a:rPr lang="fa-IR" altLang="en-US" sz="4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)</a:t>
            </a:r>
            <a:endParaRPr lang="fa-IR" altLang="en-US" sz="2400" dirty="0" smtClean="0">
              <a:solidFill>
                <a:schemeClr val="tx1"/>
              </a:solidFill>
              <a:latin typeface="Arial Unicode MS" panose="020B0604020202020204" pitchFamily="34" charset="-128"/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4178-2170-4A82-AC7F-4713E17DF774}" type="slidenum">
              <a:rPr lang="en-US" sz="2000" smtClean="0">
                <a:solidFill>
                  <a:schemeClr val="tx1"/>
                </a:solidFill>
              </a:rPr>
              <a:t>10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2"/>
          <a:stretch/>
        </p:blipFill>
        <p:spPr>
          <a:xfrm>
            <a:off x="10048875" y="0"/>
            <a:ext cx="2143125" cy="200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8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معماری نرم افزار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 Software Architecture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fa-IR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Dominic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Duggan</a:t>
            </a:r>
            <a:endParaRPr lang="fa-IR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a-I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141" y="0"/>
            <a:ext cx="4594859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7334" y="5858799"/>
            <a:ext cx="1293356" cy="557767"/>
          </a:xfrm>
        </p:spPr>
        <p:txBody>
          <a:bodyPr/>
          <a:lstStyle/>
          <a:p>
            <a:fld id="{5F2D4178-2170-4A82-AC7F-4713E17DF774}" type="slidenum">
              <a:rPr lang="en-US" sz="2000" smtClean="0">
                <a:solidFill>
                  <a:schemeClr val="tx1"/>
                </a:solidFill>
              </a:rPr>
              <a:t>2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2"/>
          <a:stretch/>
        </p:blipFill>
        <p:spPr>
          <a:xfrm>
            <a:off x="252449" y="150595"/>
            <a:ext cx="2143125" cy="200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1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a-IR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کارشناسی ارشد مهندسی کامپیوتر گرایش نرم افزار </a:t>
            </a:r>
            <a:br>
              <a:rPr lang="fa-IR" b="1" dirty="0" smtClean="0">
                <a:solidFill>
                  <a:schemeClr val="tx1"/>
                </a:solidFill>
                <a:cs typeface="B Nazanin" panose="00000400000000000000" pitchFamily="2" charset="-78"/>
              </a:rPr>
            </a:br>
            <a:r>
              <a:rPr lang="fa-IR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معماری نرم افزار</a:t>
            </a:r>
            <a:br>
              <a:rPr lang="fa-IR" b="1" dirty="0" smtClean="0">
                <a:solidFill>
                  <a:schemeClr val="tx1"/>
                </a:solidFill>
                <a:cs typeface="B Nazanin" panose="00000400000000000000" pitchFamily="2" charset="-78"/>
              </a:rPr>
            </a:br>
            <a:r>
              <a:rPr lang="fa-IR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/>
            </a:r>
            <a:br>
              <a:rPr lang="fa-IR" b="1" dirty="0" smtClean="0">
                <a:solidFill>
                  <a:schemeClr val="tx1"/>
                </a:solidFill>
                <a:cs typeface="B Nazanin" panose="00000400000000000000" pitchFamily="2" charset="-78"/>
              </a:rPr>
            </a:br>
            <a:r>
              <a:rPr lang="fa-IR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/>
            </a:r>
            <a:br>
              <a:rPr lang="fa-IR" b="1" dirty="0" smtClean="0">
                <a:solidFill>
                  <a:schemeClr val="tx1"/>
                </a:solidFill>
                <a:cs typeface="B Nazanin" panose="00000400000000000000" pitchFamily="2" charset="-78"/>
              </a:rPr>
            </a:b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 rtl="1">
              <a:buNone/>
            </a:pPr>
            <a:r>
              <a:rPr lang="fa-IR" sz="3600" b="1" dirty="0">
                <a:solidFill>
                  <a:schemeClr val="tx1"/>
                </a:solidFill>
                <a:cs typeface="B Nazanin" panose="00000400000000000000" pitchFamily="2" charset="-78"/>
              </a:rPr>
              <a:t>استاد : </a:t>
            </a:r>
            <a:endParaRPr lang="fa-IR" sz="3600" b="1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ctr" rtl="1">
              <a:buNone/>
            </a:pPr>
            <a:r>
              <a:rPr lang="fa-IR" sz="3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دکتر </a:t>
            </a:r>
            <a:r>
              <a:rPr lang="fa-IR" sz="3600" b="1" dirty="0">
                <a:solidFill>
                  <a:schemeClr val="tx1"/>
                </a:solidFill>
                <a:cs typeface="B Nazanin" panose="00000400000000000000" pitchFamily="2" charset="-78"/>
              </a:rPr>
              <a:t>سید علی رضوی</a:t>
            </a:r>
            <a:endParaRPr lang="fa-IR" sz="3600" b="1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ctr" rtl="1">
              <a:buNone/>
            </a:pPr>
            <a:r>
              <a:rPr lang="fa-IR" sz="3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ارائه دهنده :</a:t>
            </a:r>
          </a:p>
          <a:p>
            <a:pPr marL="0" indent="0" algn="ctr" rtl="1">
              <a:buNone/>
            </a:pPr>
            <a:r>
              <a:rPr lang="fa-IR" sz="3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سمیه کرباسی </a:t>
            </a:r>
          </a:p>
          <a:p>
            <a:pPr marL="0" indent="0" algn="ctr" rtl="1">
              <a:buNone/>
            </a:pPr>
            <a:endParaRPr lang="fa-IR" sz="3600" b="1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ctr" rtl="1">
              <a:buNone/>
            </a:pPr>
            <a:r>
              <a:rPr lang="fa-IR" sz="3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ترم مهر1400 </a:t>
            </a:r>
          </a:p>
          <a:p>
            <a:pPr marL="0" indent="0" algn="ctr" rtl="1">
              <a:buNone/>
            </a:pPr>
            <a:endParaRPr lang="en-US" sz="3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8429" y="5817476"/>
            <a:ext cx="965574" cy="589011"/>
          </a:xfrm>
        </p:spPr>
        <p:txBody>
          <a:bodyPr/>
          <a:lstStyle/>
          <a:p>
            <a:fld id="{5F2D4178-2170-4A82-AC7F-4713E17DF774}" type="slidenum">
              <a:rPr lang="en-US" sz="2000" smtClean="0">
                <a:solidFill>
                  <a:schemeClr val="tx1"/>
                </a:solidFill>
              </a:rPr>
              <a:t>3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2"/>
          <a:stretch/>
        </p:blipFill>
        <p:spPr>
          <a:xfrm>
            <a:off x="10048875" y="0"/>
            <a:ext cx="2143125" cy="200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0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فصل 2 : </a:t>
            </a:r>
            <a:r>
              <a:rPr lang="en-US" b="1" i="1" dirty="0">
                <a:solidFill>
                  <a:schemeClr val="tx1"/>
                </a:solidFill>
                <a:cs typeface="B Nazanin" panose="00000400000000000000" pitchFamily="2" charset="-78"/>
              </a:rPr>
              <a:t>Middleware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1247020" cy="674748"/>
          </a:xfrm>
        </p:spPr>
        <p:txBody>
          <a:bodyPr/>
          <a:lstStyle/>
          <a:p>
            <a:fld id="{5F2D4178-2170-4A82-AC7F-4713E17DF774}" type="slidenum">
              <a:rPr lang="en-US" sz="2000" smtClean="0">
                <a:solidFill>
                  <a:schemeClr val="tx1"/>
                </a:solidFill>
              </a:rPr>
              <a:t>4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2770933"/>
            <a:ext cx="859666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r" defTabSz="914400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ar-SA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برای اهداف کلی</a:t>
            </a:r>
            <a:r>
              <a:rPr lang="en-US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، </a:t>
            </a:r>
            <a:r>
              <a:rPr lang="en-US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RPC </a:t>
            </a:r>
            <a:r>
              <a:rPr lang="fa-IR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شکست </a:t>
            </a:r>
            <a:r>
              <a:rPr lang="ar-SA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خورده است. زیرا هدف پنهان کردن واقعیت </a:t>
            </a:r>
            <a:r>
              <a:rPr lang="fa-IR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بود 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و </a:t>
            </a:r>
            <a:r>
              <a:rPr lang="ar-SA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شما نمی توانید این کار را انجام دهید. من در تعدادی از </a:t>
            </a:r>
            <a:r>
              <a:rPr lang="fa-IR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پروژه ها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</a:t>
            </a:r>
            <a:r>
              <a:rPr lang="ar-SA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مشارکت داشته ام 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</a:t>
            </a:r>
            <a:r>
              <a:rPr lang="ar-SA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و من به وضوح متقاعد شده ام که مجموع سهم تلاش های</a:t>
            </a:r>
            <a:r>
              <a:rPr lang="en-US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RPC</a:t>
            </a:r>
            <a:r>
              <a:rPr lang="fa-IR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نتیجه درستی ندارد. </a:t>
            </a:r>
          </a:p>
          <a:p>
            <a:pPr marL="0" lvl="0" indent="0" algn="r" defTabSz="914400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باتلر لامپسون </a:t>
            </a:r>
            <a:endParaRPr lang="en-US" altLang="en-US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lvl="0" indent="0" algn="r" defTabSz="914400" rt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2"/>
          <a:stretch/>
        </p:blipFill>
        <p:spPr>
          <a:xfrm>
            <a:off x="10048875" y="0"/>
            <a:ext cx="2143125" cy="200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مطلب تکمیلی خارج از کتاب 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buNone/>
            </a:pPr>
            <a:endParaRPr lang="en-US" sz="24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just" rtl="1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cs typeface="B Nazanin" panose="00000400000000000000" pitchFamily="2" charset="-78"/>
              </a:rPr>
              <a:t>RPC</a:t>
            </a:r>
            <a:r>
              <a:rPr lang="en-US" sz="2400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مخفف </a:t>
            </a:r>
            <a:r>
              <a:rPr lang="en-US" sz="2400" b="1" dirty="0">
                <a:solidFill>
                  <a:schemeClr val="tx1"/>
                </a:solidFill>
                <a:cs typeface="B Nazanin" panose="00000400000000000000" pitchFamily="2" charset="-78"/>
              </a:rPr>
              <a:t>Remote Procedure Call</a:t>
            </a:r>
            <a:r>
              <a:rPr lang="en-US" sz="2400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یک پروتکل درخواست پاسخ </a:t>
            </a:r>
            <a:r>
              <a:rPr lang="en-US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request–response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است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، به زبان ساده پروتکلی است که یک برنامه می تواند با استفاده از آن بدون درک جزئیات شبکه ، از یک برنامه واقع در یک رایانه دیگر در شبکه سرویس بخواهد.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( در درس سیستم عامل بیشتر آشنا شدیم )</a:t>
            </a:r>
            <a:endParaRPr lang="fa-IR" sz="2400" dirty="0">
              <a:solidFill>
                <a:schemeClr val="tx1"/>
              </a:solidFill>
              <a:effectLst/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1120896" cy="627452"/>
          </a:xfrm>
        </p:spPr>
        <p:txBody>
          <a:bodyPr/>
          <a:lstStyle/>
          <a:p>
            <a:fld id="{5F2D4178-2170-4A82-AC7F-4713E17DF774}" type="slidenum">
              <a:rPr lang="en-US" sz="2000" smtClean="0">
                <a:solidFill>
                  <a:schemeClr val="tx1"/>
                </a:solidFill>
              </a:rPr>
              <a:t>5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2"/>
          <a:stretch/>
        </p:blipFill>
        <p:spPr>
          <a:xfrm>
            <a:off x="10048875" y="0"/>
            <a:ext cx="2143125" cy="200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4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 1.2  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ENTERPRISE INFORMATION </a:t>
            </a:r>
            <a:r>
              <a:rPr lang="en-US" dirty="0" smtClean="0">
                <a:solidFill>
                  <a:schemeClr val="tx1"/>
                </a:solidFill>
                <a:cs typeface="B Nazanin" panose="00000400000000000000" pitchFamily="2" charset="-78"/>
              </a:rPr>
              <a:t>SYSTEMS</a:t>
            </a:r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/>
            </a:r>
            <a:b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</a:br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سیستم اطلاعات شرکت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931709" cy="658983"/>
          </a:xfrm>
        </p:spPr>
        <p:txBody>
          <a:bodyPr/>
          <a:lstStyle/>
          <a:p>
            <a:fld id="{5F2D4178-2170-4A82-AC7F-4713E17DF774}" type="slidenum">
              <a:rPr lang="en-US" sz="2000" smtClean="0">
                <a:solidFill>
                  <a:schemeClr val="tx1"/>
                </a:solidFill>
              </a:rPr>
              <a:t>6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2"/>
          <a:stretch/>
        </p:blipFill>
        <p:spPr>
          <a:xfrm>
            <a:off x="10048875" y="0"/>
            <a:ext cx="2143125" cy="2009994"/>
          </a:xfrm>
          <a:prstGeom prst="rect">
            <a:avLst/>
          </a:prstGeom>
        </p:spPr>
      </p:pic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5310" y="2312406"/>
            <a:ext cx="9317421" cy="417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r" defTabSz="914400" rt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ar-SA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مهمترین منبع در یک شرکت اطلاعات است. </a:t>
            </a:r>
            <a:endParaRPr lang="fa-IR" altLang="en-US" sz="2400" dirty="0" smtClean="0">
              <a:solidFill>
                <a:schemeClr val="tx1"/>
              </a:solidFill>
              <a:latin typeface="Arial Unicode MS" panose="020B0604020202020204" pitchFamily="34" charset="-128"/>
              <a:cs typeface="B Nazanin" panose="00000400000000000000" pitchFamily="2" charset="-78"/>
            </a:endParaRPr>
          </a:p>
          <a:p>
            <a:pPr marL="0" lvl="0" indent="0" algn="r" defTabSz="914400" rt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روش </a:t>
            </a:r>
            <a:r>
              <a:rPr lang="ar-SA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استاندارد برای مفهوم سازی معماری</a:t>
            </a:r>
            <a:r>
              <a:rPr lang="en-US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EIS </a:t>
            </a:r>
            <a:r>
              <a:rPr lang="ar-SA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در سه سطح است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:</a:t>
            </a:r>
            <a:endParaRPr lang="fa-IR" altLang="en-US" sz="2400" dirty="0" smtClean="0">
              <a:solidFill>
                <a:schemeClr val="tx1"/>
              </a:solidFill>
              <a:latin typeface="Arial Unicode MS" panose="020B0604020202020204" pitchFamily="34" charset="-128"/>
              <a:cs typeface="B Nazanin" panose="00000400000000000000" pitchFamily="2" charset="-78"/>
            </a:endParaRPr>
          </a:p>
          <a:p>
            <a:pPr algn="just" rtl="1"/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1</a:t>
            </a:r>
            <a:r>
              <a:rPr lang="ar-SA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. </a:t>
            </a:r>
            <a:r>
              <a:rPr lang="fa-IR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سطح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</a:t>
            </a:r>
            <a:r>
              <a:rPr lang="ar-SA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منابع ، 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معمولاً </a:t>
            </a:r>
            <a:r>
              <a:rPr lang="ar-SA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یک پایگاه داده یا یک منبع 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</a:t>
            </a:r>
            <a:r>
              <a:rPr lang="ar-SA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است ، برای 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مثال</a:t>
            </a:r>
            <a:r>
              <a:rPr lang="fa-IR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برنامه </a:t>
            </a:r>
            <a:r>
              <a:rPr lang="fa-IR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سيستم 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کنترل اطلاعات</a:t>
            </a:r>
            <a:r>
              <a:rPr lang="fa-IR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مشتري</a:t>
            </a:r>
            <a:r>
              <a:rPr lang="en-US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(</a:t>
            </a:r>
            <a:r>
              <a:rPr lang="en-US" dirty="0" smtClean="0">
                <a:solidFill>
                  <a:schemeClr val="tx1"/>
                </a:solidFill>
              </a:rPr>
              <a:t>Customer Information </a:t>
            </a:r>
            <a:r>
              <a:rPr lang="en-US" dirty="0">
                <a:solidFill>
                  <a:schemeClr val="tx1"/>
                </a:solidFill>
              </a:rPr>
              <a:t>Control </a:t>
            </a:r>
            <a:r>
              <a:rPr lang="en-US" dirty="0" smtClean="0">
                <a:solidFill>
                  <a:schemeClr val="tx1"/>
                </a:solidFill>
              </a:rPr>
              <a:t>System: </a:t>
            </a:r>
            <a:r>
              <a:rPr lang="en-US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CICS</a:t>
            </a:r>
            <a:r>
              <a:rPr lang="en-US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) </a:t>
            </a:r>
            <a:r>
              <a:rPr lang="fa-IR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برای </a:t>
            </a:r>
            <a:r>
              <a:rPr lang="ar-SA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پردازش تراکنش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.</a:t>
            </a:r>
            <a:endParaRPr lang="fa-IR" altLang="en-US" sz="2400" dirty="0" smtClean="0">
              <a:solidFill>
                <a:schemeClr val="tx1"/>
              </a:solidFill>
              <a:latin typeface="Arial Unicode MS" panose="020B0604020202020204" pitchFamily="34" charset="-128"/>
              <a:cs typeface="B Nazanin" panose="00000400000000000000" pitchFamily="2" charset="-78"/>
            </a:endParaRPr>
          </a:p>
          <a:p>
            <a:pPr algn="r" rtl="1"/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</a:t>
            </a:r>
            <a:r>
              <a:rPr lang="ar-SA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2. </a:t>
            </a:r>
            <a:r>
              <a:rPr lang="fa-IR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سطح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</a:t>
            </a:r>
            <a:r>
              <a:rPr lang="ar-SA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برنامه ، منطق کسب و کار یا برنامه 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کاربردی برای </a:t>
            </a:r>
            <a:r>
              <a:rPr lang="ar-SA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پشتیبانی از یک برنامه سازمانی به عنوان مثال ، </a:t>
            </a:r>
            <a:r>
              <a:rPr lang="fa-IR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در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</a:t>
            </a:r>
            <a:r>
              <a:rPr lang="ar-SA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تجارت الکترونیکی </a:t>
            </a:r>
            <a:r>
              <a:rPr lang="fa-IR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، 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برنامه </a:t>
            </a:r>
            <a:r>
              <a:rPr lang="ar-SA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ای که از پایگاه داده ای برای ثبت تراکنش ها استفاده می کند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.</a:t>
            </a:r>
            <a:endParaRPr lang="fa-IR" altLang="en-US" sz="2400" dirty="0" smtClean="0">
              <a:solidFill>
                <a:schemeClr val="tx1"/>
              </a:solidFill>
              <a:latin typeface="Arial Unicode MS" panose="020B0604020202020204" pitchFamily="34" charset="-128"/>
              <a:cs typeface="B Nazanin" panose="00000400000000000000" pitchFamily="2" charset="-78"/>
            </a:endParaRPr>
          </a:p>
          <a:p>
            <a:pPr algn="r" rtl="1"/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</a:t>
            </a:r>
            <a:r>
              <a:rPr lang="ar-SA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3. 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سطح </a:t>
            </a:r>
            <a:r>
              <a:rPr lang="ar-SA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مشتری 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</a:t>
            </a:r>
            <a:r>
              <a:rPr lang="ar-SA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، 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</a:t>
            </a:r>
            <a:r>
              <a:rPr lang="ar-SA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ارائه 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رابط </a:t>
            </a:r>
            <a:r>
              <a:rPr lang="ar-SA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بین برنامه و 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مشتری</a:t>
            </a:r>
            <a:r>
              <a:rPr lang="fa-IR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است.</a:t>
            </a:r>
            <a:endParaRPr lang="en-US" altLang="en-US" sz="24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lvl="0" indent="0" algn="r" defTabSz="914400" rt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8941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09903"/>
            <a:ext cx="8596668" cy="5631460"/>
          </a:xfrm>
        </p:spPr>
        <p:txBody>
          <a:bodyPr>
            <a:noAutofit/>
          </a:bodyPr>
          <a:lstStyle/>
          <a:p>
            <a:pPr marL="0" lvl="0" indent="0" algn="r" defTabSz="914400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ar-SA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برنامه های اولیه سازمانی </a:t>
            </a:r>
            <a:r>
              <a:rPr lang="fa-IR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به صورت متمركز روي 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پردازنده اصلی بودند</a:t>
            </a:r>
            <a:r>
              <a:rPr lang="fa-IR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.</a:t>
            </a:r>
          </a:p>
          <a:p>
            <a:pPr marL="0" lvl="0" indent="0" algn="just" defTabSz="914400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</a:t>
            </a:r>
            <a:r>
              <a:rPr lang="fa-IR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شكل 1.2 كتاب ، سيستم هاي تك سطحي (</a:t>
            </a:r>
            <a:r>
              <a:rPr lang="en-US" i="1" dirty="0" smtClean="0"/>
              <a:t>Single-tier </a:t>
            </a:r>
            <a:r>
              <a:rPr lang="en-US" i="1" dirty="0"/>
              <a:t>systems</a:t>
            </a:r>
            <a:r>
              <a:rPr lang="fa-IR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) را با 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</a:t>
            </a:r>
            <a:r>
              <a:rPr lang="ar-SA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برنامه نوشته شده در</a:t>
            </a:r>
            <a:r>
              <a:rPr lang="en-US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COBOL </a:t>
            </a:r>
            <a:r>
              <a:rPr lang="ar-SA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یا</a:t>
            </a:r>
            <a:r>
              <a:rPr lang="en-US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PL/1 </a:t>
            </a:r>
            <a:r>
              <a:rPr lang="fa-IR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را نشان مي دهد كه د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اده </a:t>
            </a:r>
            <a:r>
              <a:rPr lang="ar-SA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ها در </a:t>
            </a:r>
            <a:r>
              <a:rPr lang="fa-IR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فايل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</a:t>
            </a:r>
            <a:r>
              <a:rPr lang="ar-SA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ها یا پایگاه های داده </a:t>
            </a:r>
            <a:r>
              <a:rPr lang="fa-IR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هستند. در واقع دو منطق نمايشي و كسب وكار داريم.</a:t>
            </a:r>
          </a:p>
          <a:p>
            <a:pPr marL="0" lvl="0" indent="0" algn="just" defTabSz="914400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76441" y="6041362"/>
            <a:ext cx="697561" cy="643217"/>
          </a:xfrm>
        </p:spPr>
        <p:txBody>
          <a:bodyPr/>
          <a:lstStyle/>
          <a:p>
            <a:fld id="{5F2D4178-2170-4A82-AC7F-4713E17DF774}" type="slidenum">
              <a:rPr lang="en-US" sz="2000" smtClean="0">
                <a:solidFill>
                  <a:schemeClr val="tx1"/>
                </a:solidFill>
              </a:rPr>
              <a:t>7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2"/>
          <a:stretch/>
        </p:blipFill>
        <p:spPr>
          <a:xfrm>
            <a:off x="10048875" y="0"/>
            <a:ext cx="2143125" cy="2009994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58" y="2680138"/>
            <a:ext cx="5104640" cy="417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5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77917"/>
            <a:ext cx="8596668" cy="5363445"/>
          </a:xfrm>
        </p:spPr>
        <p:txBody>
          <a:bodyPr>
            <a:normAutofit/>
          </a:bodyPr>
          <a:lstStyle/>
          <a:p>
            <a:pPr marL="0" lvl="0" indent="0" algn="just" defTabSz="914400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نمونه کلاسیک</a:t>
            </a:r>
            <a:r>
              <a:rPr lang="fa-IR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سيستم هاي سطحي،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CICS </a:t>
            </a:r>
            <a:r>
              <a:rPr lang="fa-IR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(</a:t>
            </a:r>
            <a:r>
              <a:rPr lang="en-US" sz="2400" dirty="0">
                <a:solidFill>
                  <a:schemeClr val="tx1"/>
                </a:solidFill>
                <a:cs typeface="B Nazanin" panose="00000400000000000000" pitchFamily="2" charset="-78"/>
              </a:rPr>
              <a:t>Customer Information Control </a:t>
            </a:r>
            <a:r>
              <a:rPr lang="en-US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System</a:t>
            </a:r>
            <a:r>
              <a:rPr lang="fa-IR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) 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است </a:t>
            </a:r>
            <a:r>
              <a:rPr lang="ar-SA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که </a:t>
            </a:r>
            <a:r>
              <a:rPr lang="fa-IR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يكي از 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پرکاربردترین سیستم</a:t>
            </a:r>
            <a:r>
              <a:rPr lang="fa-IR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هاي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</a:t>
            </a:r>
            <a:r>
              <a:rPr lang="ar-SA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نرم 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افزاری</a:t>
            </a:r>
            <a:r>
              <a:rPr lang="fa-IR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در جهان</a:t>
            </a:r>
            <a:r>
              <a:rPr lang="fa-IR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است با 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</a:t>
            </a:r>
            <a:r>
              <a:rPr lang="ar-SA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بیش از 20 </a:t>
            </a:r>
            <a:r>
              <a:rPr lang="fa-IR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بيليون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</a:t>
            </a:r>
            <a:r>
              <a:rPr lang="ar-SA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معامله</a:t>
            </a:r>
            <a:r>
              <a:rPr lang="en-US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روزانه</a:t>
            </a:r>
            <a:r>
              <a:rPr lang="fa-IR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. </a:t>
            </a:r>
          </a:p>
          <a:p>
            <a:pPr marL="0" lvl="0" indent="0" algn="just" defTabSz="914400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a-IR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90 درصد 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معاملات </a:t>
            </a:r>
            <a:r>
              <a:rPr lang="ar-SA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مالی و 70</a:t>
            </a:r>
            <a:r>
              <a:rPr lang="en-US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</a:t>
            </a:r>
            <a:r>
              <a:rPr lang="fa-IR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درصد 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از</a:t>
            </a:r>
            <a:r>
              <a:rPr lang="fa-IR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كل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معاملات</a:t>
            </a:r>
            <a:r>
              <a:rPr lang="fa-IR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، 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</a:t>
            </a:r>
            <a:r>
              <a:rPr lang="ar-SA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در زمینه برنامه های</a:t>
            </a:r>
            <a:r>
              <a:rPr lang="en-US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COBOL </a:t>
            </a:r>
            <a:r>
              <a:rPr lang="ar-SA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انجام می شود</a:t>
            </a:r>
            <a:r>
              <a:rPr lang="ar-SA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.</a:t>
            </a:r>
            <a:endParaRPr lang="fa-IR" altLang="en-US" sz="2400" dirty="0" smtClean="0">
              <a:solidFill>
                <a:schemeClr val="tx1"/>
              </a:solidFill>
              <a:latin typeface="Arial Unicode MS" panose="020B0604020202020204" pitchFamily="34" charset="-128"/>
              <a:cs typeface="B Nazanin" panose="00000400000000000000" pitchFamily="2" charset="-78"/>
            </a:endParaRPr>
          </a:p>
          <a:p>
            <a:pPr marL="0" lvl="0" indent="0" algn="just" defTabSz="914400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CICS </a:t>
            </a:r>
            <a:r>
              <a:rPr lang="fa-IR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يك سيستم </a:t>
            </a:r>
            <a:r>
              <a:rPr lang="ar-SA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عملیاتی است </a:t>
            </a:r>
            <a:r>
              <a:rPr lang="fa-IR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كه </a:t>
            </a:r>
            <a:r>
              <a:rPr lang="ar-SA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امکاناتی را برای پردازش معاملات فراهم می کند</a:t>
            </a:r>
            <a:r>
              <a:rPr lang="fa-IR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كه براي آنها امكان پردازش د</a:t>
            </a:r>
            <a:r>
              <a:rPr lang="ar-SA" altLang="en-US" sz="2400" dirty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سته ای وجود نداشت. </a:t>
            </a:r>
            <a:endParaRPr lang="fa-IR" altLang="en-US" sz="2400" dirty="0" smtClean="0">
              <a:solidFill>
                <a:schemeClr val="tx1"/>
              </a:solidFill>
              <a:latin typeface="Arial Unicode MS" panose="020B0604020202020204" pitchFamily="34" charset="-128"/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4178-2170-4A82-AC7F-4713E17DF774}" type="slidenum">
              <a:rPr lang="en-US" sz="2000" smtClean="0">
                <a:solidFill>
                  <a:schemeClr val="tx1"/>
                </a:solidFill>
              </a:rPr>
              <a:t>8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2"/>
          <a:stretch/>
        </p:blipFill>
        <p:spPr>
          <a:xfrm>
            <a:off x="10048875" y="0"/>
            <a:ext cx="2143125" cy="200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7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14855"/>
            <a:ext cx="8596668" cy="5426507"/>
          </a:xfrm>
        </p:spPr>
        <p:txBody>
          <a:bodyPr>
            <a:normAutofit/>
          </a:bodyPr>
          <a:lstStyle/>
          <a:p>
            <a:pPr marL="0" lvl="0" indent="0" algn="r" defTabSz="914400" rt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a-IR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سيستم هاي  دو سطحي (‌كلاينت – سرور)</a:t>
            </a:r>
          </a:p>
          <a:p>
            <a:pPr marL="0" lvl="0" indent="0" algn="r" defTabSz="914400" rt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a-IR" alt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cs typeface="B Nazanin" panose="00000400000000000000" pitchFamily="2" charset="-78"/>
              </a:rPr>
              <a:t> </a:t>
            </a:r>
            <a:endParaRPr lang="en-US" altLang="en-US" sz="24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4178-2170-4A82-AC7F-4713E17DF774}" type="slidenum">
              <a:rPr lang="en-US" sz="2000" smtClean="0">
                <a:solidFill>
                  <a:schemeClr val="tx1"/>
                </a:solidFill>
              </a:rPr>
              <a:t>9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2"/>
          <a:stretch/>
        </p:blipFill>
        <p:spPr>
          <a:xfrm>
            <a:off x="10048875" y="0"/>
            <a:ext cx="2143125" cy="2009994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17" y="1258671"/>
            <a:ext cx="6680673" cy="561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</TotalTime>
  <Words>562</Words>
  <Application>Microsoft Office PowerPoint</Application>
  <PresentationFormat>Widescreen</PresentationFormat>
  <Paragraphs>58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 Unicode MS</vt:lpstr>
      <vt:lpstr>Arial</vt:lpstr>
      <vt:lpstr>B Nazanin</vt:lpstr>
      <vt:lpstr>Calibri</vt:lpstr>
      <vt:lpstr>Times New Roman</vt:lpstr>
      <vt:lpstr>Trebuchet MS</vt:lpstr>
      <vt:lpstr>Wingdings 3</vt:lpstr>
      <vt:lpstr>Facet</vt:lpstr>
      <vt:lpstr>بسم الله الرحمن الرحیم</vt:lpstr>
      <vt:lpstr>معماری نرم افزار</vt:lpstr>
      <vt:lpstr>کارشناسی ارشد مهندسی کامپیوتر گرایش نرم افزار  معماری نرم افزار   </vt:lpstr>
      <vt:lpstr>فصل 2 : Middleware</vt:lpstr>
      <vt:lpstr>مطلب تکمیلی خارج از کتاب </vt:lpstr>
      <vt:lpstr> 1.2  ENTERPRISE INFORMATION SYSTEMS سیستم اطلاعات شرکت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بسم الله الرحمن الرحیم</dc:title>
  <dc:creator>anita</dc:creator>
  <cp:lastModifiedBy>anita</cp:lastModifiedBy>
  <cp:revision>27</cp:revision>
  <dcterms:created xsi:type="dcterms:W3CDTF">2021-09-25T07:10:40Z</dcterms:created>
  <dcterms:modified xsi:type="dcterms:W3CDTF">2021-01-02T12:57:59Z</dcterms:modified>
</cp:coreProperties>
</file>