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402" r:id="rId2"/>
    <p:sldId id="401" r:id="rId3"/>
    <p:sldId id="281" r:id="rId4"/>
    <p:sldId id="404" r:id="rId5"/>
    <p:sldId id="405" r:id="rId6"/>
    <p:sldId id="406" r:id="rId7"/>
    <p:sldId id="407" r:id="rId8"/>
    <p:sldId id="449" r:id="rId9"/>
    <p:sldId id="408" r:id="rId10"/>
    <p:sldId id="409" r:id="rId11"/>
    <p:sldId id="410" r:id="rId12"/>
    <p:sldId id="450" r:id="rId13"/>
    <p:sldId id="4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3" d="100"/>
          <a:sy n="103" d="100"/>
        </p:scale>
        <p:origin x="13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9EF7E-152A-004E-96A6-69ADA07D2F7A}" type="datetimeFigureOut">
              <a:rPr lang="en-US" smtClean="0"/>
              <a:t>9/18/25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8B7B4-7316-7A4A-8196-7D2A5F6445EA}" type="slidenum">
              <a:rPr lang="en-US" smtClean="0"/>
              <a:t>‹#›</a:t>
            </a:fld>
            <a:endParaRPr lang="en-US"/>
          </a:p>
        </p:txBody>
      </p:sp>
    </p:spTree>
    <p:extLst>
      <p:ext uri="{BB962C8B-B14F-4D97-AF65-F5344CB8AC3E}">
        <p14:creationId xmlns:p14="http://schemas.microsoft.com/office/powerpoint/2010/main" val="56505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now shift gears and talk about something you’ve probably heard a lot — </a:t>
            </a:r>
            <a:r>
              <a:rPr lang="en-GB" b="1" dirty="0"/>
              <a:t>Cloud Computing</a:t>
            </a:r>
            <a:r>
              <a:rPr lang="en-GB" dirty="0"/>
              <a:t>. But what </a:t>
            </a:r>
            <a:r>
              <a:rPr lang="en-GB" i="1" dirty="0"/>
              <a:t>is</a:t>
            </a:r>
            <a:r>
              <a:rPr lang="en-GB" dirty="0"/>
              <a:t> it really?</a:t>
            </a:r>
          </a:p>
          <a:p>
            <a:pPr>
              <a:buNone/>
            </a:pPr>
            <a:r>
              <a:rPr lang="en-GB" dirty="0"/>
              <a:t>Cloud computing, in the simplest terms, is like </a:t>
            </a:r>
            <a:r>
              <a:rPr lang="en-GB" b="1" dirty="0"/>
              <a:t>renting computing power</a:t>
            </a:r>
            <a:r>
              <a:rPr lang="en-GB" dirty="0"/>
              <a:t> instead of buying it.</a:t>
            </a:r>
          </a:p>
          <a:p>
            <a:pPr>
              <a:buNone/>
            </a:pPr>
            <a:r>
              <a:rPr lang="en-GB" dirty="0"/>
              <a:t>Let me give you a quick analogy:</a:t>
            </a:r>
            <a:br>
              <a:rPr lang="en-GB" dirty="0"/>
            </a:br>
            <a:r>
              <a:rPr lang="en-GB" dirty="0"/>
              <a:t>Think about electricity. You don’t have a power plant in your backyard, right? You </a:t>
            </a:r>
            <a:r>
              <a:rPr lang="en-GB" b="1" dirty="0"/>
              <a:t>consume electricity on demand</a:t>
            </a:r>
            <a:r>
              <a:rPr lang="en-GB" dirty="0"/>
              <a:t>, pay only for what you use, and the electric company takes care of maintenance and uptime.</a:t>
            </a:r>
          </a:p>
          <a:p>
            <a:pPr>
              <a:buNone/>
            </a:pPr>
            <a:r>
              <a:rPr lang="en-GB" dirty="0"/>
              <a:t>Cloud computing works the same way — instead of owning physical servers and data </a:t>
            </a:r>
            <a:r>
              <a:rPr lang="en-GB" dirty="0" err="1"/>
              <a:t>centers</a:t>
            </a:r>
            <a:r>
              <a:rPr lang="en-GB" dirty="0"/>
              <a:t>, you use the internet to access </a:t>
            </a:r>
            <a:r>
              <a:rPr lang="en-GB" b="1" dirty="0"/>
              <a:t>computing services on demand</a:t>
            </a:r>
            <a:r>
              <a:rPr lang="en-GB" dirty="0"/>
              <a:t> — servers, databases, storage, networking, AI tools, and more.</a:t>
            </a:r>
          </a:p>
          <a:p>
            <a:pPr>
              <a:buNone/>
            </a:pPr>
            <a:r>
              <a:rPr lang="en-GB" dirty="0"/>
              <a:t>🧩 </a:t>
            </a:r>
            <a:r>
              <a:rPr lang="en-GB" b="1" dirty="0"/>
              <a:t>So why use the cloud?</a:t>
            </a:r>
            <a:br>
              <a:rPr lang="en-GB" dirty="0"/>
            </a:br>
            <a:r>
              <a:rPr lang="en-GB" dirty="0"/>
              <a:t>Because it’s:</a:t>
            </a:r>
          </a:p>
          <a:p>
            <a:pPr>
              <a:buNone/>
            </a:pPr>
            <a:r>
              <a:rPr lang="en-GB" dirty="0"/>
              <a:t>✅ </a:t>
            </a:r>
            <a:r>
              <a:rPr lang="en-GB" b="1" dirty="0"/>
              <a:t>On-demand</a:t>
            </a:r>
            <a:r>
              <a:rPr lang="en-GB" dirty="0"/>
              <a:t> – You only pay when you need it.</a:t>
            </a:r>
            <a:br>
              <a:rPr lang="en-GB" dirty="0"/>
            </a:br>
            <a:r>
              <a:rPr lang="en-GB" dirty="0"/>
              <a:t>✅ </a:t>
            </a:r>
            <a:r>
              <a:rPr lang="en-GB" b="1" dirty="0"/>
              <a:t>Scalable</a:t>
            </a:r>
            <a:r>
              <a:rPr lang="en-GB" dirty="0"/>
              <a:t> – You can go from one user to one million overnight.</a:t>
            </a:r>
            <a:br>
              <a:rPr lang="en-GB" dirty="0"/>
            </a:br>
            <a:r>
              <a:rPr lang="en-GB" dirty="0"/>
              <a:t>✅ </a:t>
            </a:r>
            <a:r>
              <a:rPr lang="en-GB" b="1" dirty="0"/>
              <a:t>Reliable</a:t>
            </a:r>
            <a:r>
              <a:rPr lang="en-GB" dirty="0"/>
              <a:t> – Providers guarantee uptime and take care of backups.</a:t>
            </a:r>
            <a:br>
              <a:rPr lang="en-GB" dirty="0"/>
            </a:br>
            <a:r>
              <a:rPr lang="en-GB" dirty="0"/>
              <a:t>✅ </a:t>
            </a:r>
            <a:r>
              <a:rPr lang="en-GB" b="1" dirty="0"/>
              <a:t>Cost-efficient</a:t>
            </a:r>
            <a:r>
              <a:rPr lang="en-GB" dirty="0"/>
              <a:t> – No capital expenses on hardware or IT staff to maintain it.</a:t>
            </a:r>
          </a:p>
          <a:p>
            <a:pPr>
              <a:buNone/>
            </a:pPr>
            <a:r>
              <a:rPr lang="en-GB" dirty="0"/>
              <a:t>📦 </a:t>
            </a:r>
            <a:r>
              <a:rPr lang="en-GB" b="1" dirty="0"/>
              <a:t>Now, there are three things you can ‘rent’ from the cloud:</a:t>
            </a:r>
            <a:endParaRPr lang="en-GB" dirty="0"/>
          </a:p>
          <a:p>
            <a:pPr>
              <a:buFont typeface="+mj-lt"/>
              <a:buAutoNum type="arabicPeriod"/>
            </a:pPr>
            <a:r>
              <a:rPr lang="en-GB" b="1" dirty="0"/>
              <a:t>Infrastructure</a:t>
            </a:r>
            <a:r>
              <a:rPr lang="en-GB" dirty="0"/>
              <a:t> — like servers and networks</a:t>
            </a:r>
          </a:p>
          <a:p>
            <a:pPr>
              <a:buFont typeface="+mj-lt"/>
              <a:buAutoNum type="arabicPeriod"/>
            </a:pPr>
            <a:r>
              <a:rPr lang="en-GB" b="1" dirty="0"/>
              <a:t>Platforms</a:t>
            </a:r>
            <a:r>
              <a:rPr lang="en-GB" dirty="0"/>
              <a:t> — like tools to deploy your code</a:t>
            </a:r>
          </a:p>
          <a:p>
            <a:pPr>
              <a:buFont typeface="+mj-lt"/>
              <a:buAutoNum type="arabicPeriod"/>
            </a:pPr>
            <a:r>
              <a:rPr lang="en-GB" b="1" dirty="0"/>
              <a:t>Software</a:t>
            </a:r>
            <a:r>
              <a:rPr lang="en-GB" dirty="0"/>
              <a:t> — fully functional apps you just log into</a:t>
            </a:r>
          </a:p>
          <a:p>
            <a:pPr>
              <a:buNone/>
            </a:pPr>
            <a:r>
              <a:rPr lang="en-GB" dirty="0"/>
              <a:t>We'll break these down in the upcoming slides as </a:t>
            </a:r>
            <a:r>
              <a:rPr lang="en-GB" b="1" dirty="0"/>
              <a:t>IaaS, PaaS, and SaaS</a:t>
            </a:r>
            <a:r>
              <a:rPr lang="en-GB" dirty="0"/>
              <a:t> — but remember, at its heart, cloud computing is just </a:t>
            </a:r>
            <a:r>
              <a:rPr lang="en-GB" b="1" dirty="0"/>
              <a:t>outsourcing your IT needs to the internet</a:t>
            </a:r>
            <a:r>
              <a:rPr lang="en-GB" dirty="0"/>
              <a:t>.</a:t>
            </a:r>
          </a:p>
          <a:p>
            <a:pPr>
              <a:buNone/>
            </a:pPr>
            <a:r>
              <a:rPr lang="en-GB" dirty="0"/>
              <a:t>💡 </a:t>
            </a:r>
            <a:r>
              <a:rPr lang="en-GB" b="1" dirty="0"/>
              <a:t>Real-world example</a:t>
            </a:r>
            <a:r>
              <a:rPr lang="en-GB" dirty="0"/>
              <a:t>:</a:t>
            </a:r>
            <a:br>
              <a:rPr lang="en-GB" dirty="0"/>
            </a:br>
            <a:r>
              <a:rPr lang="en-GB" dirty="0"/>
              <a:t>Imagine a startup wants to launch a mobile app. Instead of buying servers, setting up databases, hiring admins… they use </a:t>
            </a:r>
            <a:r>
              <a:rPr lang="en-GB" b="1" dirty="0"/>
              <a:t>AWS</a:t>
            </a:r>
            <a:r>
              <a:rPr lang="en-GB" dirty="0"/>
              <a:t> to launch a server in minutes, </a:t>
            </a:r>
            <a:r>
              <a:rPr lang="en-GB" b="1" dirty="0"/>
              <a:t>Firebase</a:t>
            </a:r>
            <a:r>
              <a:rPr lang="en-GB" dirty="0"/>
              <a:t> to store user data, and </a:t>
            </a:r>
            <a:r>
              <a:rPr lang="en-GB" b="1" dirty="0"/>
              <a:t>SendGrid</a:t>
            </a:r>
            <a:r>
              <a:rPr lang="en-GB" dirty="0"/>
              <a:t> to send emails — all cloud-based services.</a:t>
            </a:r>
          </a:p>
          <a:p>
            <a:pPr>
              <a:buNone/>
            </a:pPr>
            <a:r>
              <a:rPr lang="en-GB" dirty="0"/>
              <a:t>They’re live in a day — that’s the power of the cloud.</a:t>
            </a:r>
          </a:p>
          <a:p>
            <a:pPr>
              <a:buNone/>
            </a:pPr>
            <a:r>
              <a:rPr lang="en-GB" dirty="0"/>
              <a:t>So whenever you hear 'cloud', think of it as:</a:t>
            </a:r>
            <a:br>
              <a:rPr lang="en-GB" dirty="0"/>
            </a:br>
            <a:r>
              <a:rPr lang="en-GB" dirty="0"/>
              <a:t>➡️ </a:t>
            </a:r>
            <a:r>
              <a:rPr lang="en-GB" i="1" dirty="0"/>
              <a:t>Pay-as-you-go computing over the internet, without the hassle of owning anything.</a:t>
            </a:r>
            <a:endParaRPr lang="en-GB" dirty="0"/>
          </a:p>
          <a:p>
            <a:r>
              <a:rPr lang="en-GB" dirty="0"/>
              <a:t>Cool? Let’s now explore the different ways you can use the cloud — starting with deployment models.”</a:t>
            </a:r>
          </a:p>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A7E1BB-25B4-574B-B089-309528012E51}" type="slidenum">
              <a:rPr kumimoji="0" lang="en-US" sz="1200" b="0" i="0" u="none" strike="noStrike" kern="1200" cap="none" spc="0" normalizeH="0" baseline="0" noProof="0" smtClean="0">
                <a:ln>
                  <a:noFill/>
                </a:ln>
                <a:solidFill>
                  <a:prstClr val="black"/>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TWK Everett" panose="020B0204000000000000" pitchFamily="34" charset="77"/>
              <a:ea typeface="+mn-ea"/>
              <a:cs typeface="+mn-cs"/>
            </a:endParaRPr>
          </a:p>
        </p:txBody>
      </p:sp>
    </p:spTree>
    <p:extLst>
      <p:ext uri="{BB962C8B-B14F-4D97-AF65-F5344CB8AC3E}">
        <p14:creationId xmlns:p14="http://schemas.microsoft.com/office/powerpoint/2010/main" val="271476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A7E1BB-25B4-574B-B089-309528012E51}" type="slidenum">
              <a:rPr kumimoji="0" lang="en-US" sz="1200" b="0" i="0" u="none" strike="noStrike" kern="1200" cap="none" spc="0" normalizeH="0" baseline="0" noProof="0" smtClean="0">
                <a:ln>
                  <a:noFill/>
                </a:ln>
                <a:solidFill>
                  <a:prstClr val="black"/>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TWK Everett" panose="020B0204000000000000" pitchFamily="34" charset="77"/>
              <a:ea typeface="+mn-ea"/>
              <a:cs typeface="+mn-cs"/>
            </a:endParaRPr>
          </a:p>
        </p:txBody>
      </p:sp>
    </p:spTree>
    <p:extLst>
      <p:ext uri="{BB962C8B-B14F-4D97-AF65-F5344CB8AC3E}">
        <p14:creationId xmlns:p14="http://schemas.microsoft.com/office/powerpoint/2010/main" val="67415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IAM is your gatekeeper in the cloud. It ensures that only the right people or systems access specific resources, at the right time, and for the right reasons. Think of it as giving out customized keycards in a high-security building — you decide who gets into which rooms.</a:t>
            </a:r>
          </a:p>
          <a:p>
            <a:br>
              <a:rPr lang="en-IN" dirty="0"/>
            </a:br>
            <a:r>
              <a:rPr lang="en-IN" dirty="0"/>
              <a:t>IAM uses a combination of users, groups, roles, and policies. You can think of it like building a permissions system with Lego blocks — flexible, modular, and powerful. One role can be reused by many users, and one policy can control access across multiple services.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A7E1BB-25B4-574B-B089-309528012E51}" type="slidenum">
              <a:rPr kumimoji="0" lang="en-US" sz="1200" b="0" i="0" u="none" strike="noStrike" kern="1200" cap="none" spc="0" normalizeH="0" baseline="0" noProof="0" smtClean="0">
                <a:ln>
                  <a:noFill/>
                </a:ln>
                <a:solidFill>
                  <a:prstClr val="black"/>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TWK Everett" panose="020B0204000000000000" pitchFamily="34" charset="77"/>
              <a:ea typeface="+mn-ea"/>
              <a:cs typeface="+mn-cs"/>
            </a:endParaRPr>
          </a:p>
        </p:txBody>
      </p:sp>
    </p:spTree>
    <p:extLst>
      <p:ext uri="{BB962C8B-B14F-4D97-AF65-F5344CB8AC3E}">
        <p14:creationId xmlns:p14="http://schemas.microsoft.com/office/powerpoint/2010/main" val="69215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E5A4A-6589-89DB-AB57-6AE078B24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81167-BAB0-F3A5-B8EE-DE4FFF353B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BF0674-2C66-E570-BC7A-FAB28A7B9C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Every cloud platform has its own way of doing IAM, but the principles are the same. If you follow the best practices, especially "least privilege" and MFA, you’re already ahead of 90% of security issues. IAM is the foundation of secure cloud usage — get this right and everything else becomes easier.</a:t>
            </a:r>
          </a:p>
        </p:txBody>
      </p:sp>
      <p:sp>
        <p:nvSpPr>
          <p:cNvPr id="4" name="Slide Number Placeholder 3">
            <a:extLst>
              <a:ext uri="{FF2B5EF4-FFF2-40B4-BE49-F238E27FC236}">
                <a16:creationId xmlns:a16="http://schemas.microsoft.com/office/drawing/2014/main" id="{E1778693-F38A-A059-3941-3C80E110F0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A7E1BB-25B4-574B-B089-309528012E51}" type="slidenum">
              <a:rPr kumimoji="0" lang="en-US" sz="1200" b="0" i="0" u="none" strike="noStrike" kern="1200" cap="none" spc="0" normalizeH="0" baseline="0" noProof="0" smtClean="0">
                <a:ln>
                  <a:noFill/>
                </a:ln>
                <a:solidFill>
                  <a:prstClr val="black"/>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TWK Everett" panose="020B0204000000000000" pitchFamily="34" charset="77"/>
              <a:ea typeface="+mn-ea"/>
              <a:cs typeface="+mn-cs"/>
            </a:endParaRPr>
          </a:p>
        </p:txBody>
      </p:sp>
    </p:spTree>
    <p:extLst>
      <p:ext uri="{BB962C8B-B14F-4D97-AF65-F5344CB8AC3E}">
        <p14:creationId xmlns:p14="http://schemas.microsoft.com/office/powerpoint/2010/main" val="27761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rgbClr val="FF462D"/>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8282823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585467322"/>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pic>
        <p:nvPicPr>
          <p:cNvPr id="2" name="Picture 1">
            <a:extLst>
              <a:ext uri="{FF2B5EF4-FFF2-40B4-BE49-F238E27FC236}">
                <a16:creationId xmlns:a16="http://schemas.microsoft.com/office/drawing/2014/main" id="{4D9B9204-7844-CB19-321D-8A41969E4CE8}"/>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8585665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Table">
    <p:bg>
      <p:bgPr>
        <a:solidFill>
          <a:schemeClr val="bg1"/>
        </a:solidFill>
        <a:effectLst/>
      </p:bgPr>
    </p:bg>
    <p:spTree>
      <p:nvGrpSpPr>
        <p:cNvPr id="1" name=""/>
        <p:cNvGrpSpPr/>
        <p:nvPr/>
      </p:nvGrpSpPr>
      <p:grpSpPr>
        <a:xfrm>
          <a:off x="0" y="0"/>
          <a:ext cx="0" cy="0"/>
          <a:chOff x="0" y="0"/>
          <a:chExt cx="0" cy="0"/>
        </a:xfrm>
      </p:grpSpPr>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pic>
        <p:nvPicPr>
          <p:cNvPr id="2" name="Picture 1">
            <a:extLst>
              <a:ext uri="{FF2B5EF4-FFF2-40B4-BE49-F238E27FC236}">
                <a16:creationId xmlns:a16="http://schemas.microsoft.com/office/drawing/2014/main" id="{3F62DC2C-C7F9-7BAD-EE4E-87743B8C9A6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4220691209"/>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pic>
        <p:nvPicPr>
          <p:cNvPr id="2" name="Picture 1">
            <a:extLst>
              <a:ext uri="{FF2B5EF4-FFF2-40B4-BE49-F238E27FC236}">
                <a16:creationId xmlns:a16="http://schemas.microsoft.com/office/drawing/2014/main" id="{924CC989-DCDF-3410-61E0-2C1AEE3105D9}"/>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340687057"/>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797895674"/>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pic>
        <p:nvPicPr>
          <p:cNvPr id="2" name="Picture 1">
            <a:extLst>
              <a:ext uri="{FF2B5EF4-FFF2-40B4-BE49-F238E27FC236}">
                <a16:creationId xmlns:a16="http://schemas.microsoft.com/office/drawing/2014/main" id="{57DDD3D8-15BF-3C53-0687-61B874B41FB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320030378"/>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829DCC27-EFFF-EE3E-9898-3415D8007C3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07544196"/>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userDrawn="1"/>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userDrawn="1"/>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7C489EC3-691D-323C-D778-25465BBEF927}"/>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223799122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userDrawn="1"/>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userDrawn="1"/>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BDA7BCC3-AEA8-BCDF-504B-0A3E62E04883}"/>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283388373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userDrawn="1"/>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userDrawn="1"/>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BB55D76A-9B6E-CD41-ABBE-F6C938295BAD}" type="slidenum">
              <a:rPr lang="en-US" smtClean="0"/>
              <a:pPr/>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95F635D7-88DF-F862-78A9-066C040190A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02830836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userDrawn="1"/>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userDrawn="1"/>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A7221A8E-1358-A382-7E58-E1DE413E8B63}"/>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234764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609845977"/>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05556559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pic>
        <p:nvPicPr>
          <p:cNvPr id="2" name="Picture 1">
            <a:extLst>
              <a:ext uri="{FF2B5EF4-FFF2-40B4-BE49-F238E27FC236}">
                <a16:creationId xmlns:a16="http://schemas.microsoft.com/office/drawing/2014/main" id="{73DF897D-884E-00E0-79F1-32F148EA9F9B}"/>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267429880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w Footer">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CD91C5FE-D9B9-89CB-73CC-663CAECD51C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7235108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Cloud-w Footer">
    <p:bg>
      <p:bgPr>
        <a:solidFill>
          <a:schemeClr val="bg2"/>
        </a:solid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088E62A8-E5BC-5EC4-775F-5BB35EB09176}"/>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47043017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960302A2-C1FB-42C3-EBA1-0AE2DE221D52}"/>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5866572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Dark Stone w Footer">
    <p:bg>
      <p:bgPr>
        <a:solidFill>
          <a:srgbClr val="3D3C3C"/>
        </a:solid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01C55325-FDC9-4F2D-8C4D-16A1191A23E3}"/>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54962160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A03D65CD-CAE1-3F91-9180-60FF13498D9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41649446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16BE76A1-9D39-8432-88A2-F8B22917A205}"/>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2044173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1B1C65F6-7AFC-E4B8-6929-12DE4ED33090}"/>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5897468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02C0CE39-6AD8-41DB-3649-DD339BD21B9C}"/>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5743774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933528805"/>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642803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96266763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81907777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294042504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46633732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69140577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userDrawn="1"/>
        </p:nvPicPr>
        <p:blipFill>
          <a:blip r:embed="rId2"/>
          <a:srcRect t="33" b="33"/>
          <a:stretch/>
        </p:blipFill>
        <p:spPr>
          <a:xfrm>
            <a:off x="7409137" y="-6536"/>
            <a:ext cx="4782863" cy="6864536"/>
          </a:xfrm>
          <a:prstGeom prst="rect">
            <a:avLst/>
          </a:prstGeom>
        </p:spPr>
      </p:pic>
    </p:spTree>
    <p:extLst>
      <p:ext uri="{BB962C8B-B14F-4D97-AF65-F5344CB8AC3E}">
        <p14:creationId xmlns:p14="http://schemas.microsoft.com/office/powerpoint/2010/main" val="224548485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userDrawn="1"/>
        </p:nvPicPr>
        <p:blipFill rotWithShape="1">
          <a:blip r:embed="rId2"/>
          <a:srcRect l="72" r="59620"/>
          <a:stretch/>
        </p:blipFill>
        <p:spPr>
          <a:xfrm>
            <a:off x="7223861" y="0"/>
            <a:ext cx="4968139" cy="6858000"/>
          </a:xfrm>
          <a:prstGeom prst="rect">
            <a:avLst/>
          </a:prstGeom>
        </p:spPr>
      </p:pic>
    </p:spTree>
    <p:extLst>
      <p:ext uri="{BB962C8B-B14F-4D97-AF65-F5344CB8AC3E}">
        <p14:creationId xmlns:p14="http://schemas.microsoft.com/office/powerpoint/2010/main" val="17583295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335707213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EE8B1A74-0186-4F16-154F-C0CA099D8D40}"/>
              </a:ext>
            </a:extLst>
          </p:cNvPr>
          <p:cNvPicPr>
            <a:picLocks/>
          </p:cNvPicPr>
          <p:nvPr userDrawn="1"/>
        </p:nvPicPr>
        <p:blipFill rotWithShape="1">
          <a:blip r:embed="rId2"/>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1176159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28036272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299309523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E2121BAE-A4D8-B505-11EE-0A79783EE8CE}"/>
              </a:ext>
            </a:extLst>
          </p:cNvPr>
          <p:cNvPicPr>
            <a:picLocks/>
          </p:cNvPicPr>
          <p:nvPr userDrawn="1"/>
        </p:nvPicPr>
        <p:blipFill>
          <a:blip r:embed="rId2"/>
          <a:srcRect t="148" b="148"/>
          <a:stretch/>
        </p:blipFill>
        <p:spPr>
          <a:xfrm>
            <a:off x="7972926" y="-9814"/>
            <a:ext cx="4227443" cy="6881066"/>
          </a:xfrm>
          <a:prstGeom prst="rect">
            <a:avLst/>
          </a:prstGeom>
        </p:spPr>
      </p:pic>
    </p:spTree>
    <p:extLst>
      <p:ext uri="{BB962C8B-B14F-4D97-AF65-F5344CB8AC3E}">
        <p14:creationId xmlns:p14="http://schemas.microsoft.com/office/powerpoint/2010/main" val="52574604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3187494221"/>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05374178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436542297"/>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52441556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61277107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98214655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723640954"/>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Divider Blue">
    <p:bg>
      <p:bgPr>
        <a:solidFill>
          <a:srgbClr val="DDEDEA"/>
        </a:solidFill>
        <a:effectLst/>
      </p:bgPr>
    </p:bg>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a:t>02</a:t>
            </a:r>
          </a:p>
        </p:txBody>
      </p:sp>
    </p:spTree>
    <p:extLst>
      <p:ext uri="{BB962C8B-B14F-4D97-AF65-F5344CB8AC3E}">
        <p14:creationId xmlns:p14="http://schemas.microsoft.com/office/powerpoint/2010/main" val="98213006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87996185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5" name="Picture 4">
            <a:extLst>
              <a:ext uri="{FF2B5EF4-FFF2-40B4-BE49-F238E27FC236}">
                <a16:creationId xmlns:a16="http://schemas.microsoft.com/office/drawing/2014/main" id="{F29BB170-C560-6D47-BE04-7215B1F1BEDE}"/>
              </a:ext>
            </a:extLst>
          </p:cNvPr>
          <p:cNvPicPr>
            <a:picLocks/>
          </p:cNvPicPr>
          <p:nvPr userDrawn="1"/>
        </p:nvPicPr>
        <p:blipFill>
          <a:blip r:embed="rId2"/>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3750348072"/>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pic>
        <p:nvPicPr>
          <p:cNvPr id="8" name="Picture 7">
            <a:extLst>
              <a:ext uri="{FF2B5EF4-FFF2-40B4-BE49-F238E27FC236}">
                <a16:creationId xmlns:a16="http://schemas.microsoft.com/office/drawing/2014/main" id="{DB8DFD8F-EF20-1F67-F7FC-11C0BF987F8C}"/>
              </a:ext>
            </a:extLst>
          </p:cNvPr>
          <p:cNvPicPr>
            <a:picLocks/>
          </p:cNvPicPr>
          <p:nvPr userDrawn="1"/>
        </p:nvPicPr>
        <p:blipFill rotWithShape="1">
          <a:blip r:embed="rId2"/>
          <a:srcRect l="198" r="18826"/>
          <a:stretch/>
        </p:blipFill>
        <p:spPr>
          <a:xfrm>
            <a:off x="7443995" y="0"/>
            <a:ext cx="4968139" cy="6858000"/>
          </a:xfrm>
          <a:prstGeom prst="rect">
            <a:avLst/>
          </a:prstGeom>
        </p:spPr>
      </p:pic>
    </p:spTree>
    <p:extLst>
      <p:ext uri="{BB962C8B-B14F-4D97-AF65-F5344CB8AC3E}">
        <p14:creationId xmlns:p14="http://schemas.microsoft.com/office/powerpoint/2010/main" val="509556748"/>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pruce">
    <p:bg>
      <p:bgPr>
        <a:solidFill>
          <a:srgbClr val="29707A"/>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963639504"/>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17704398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Digital Dark Earth">
    <p:bg>
      <p:bgPr>
        <a:solidFill>
          <a:srgbClr val="565049"/>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userDrawn="1"/>
        </p:nvPicPr>
        <p:blipFill rotWithShape="1">
          <a:blip r:embed="rId2"/>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117610195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3058950643"/>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3318542455"/>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pic>
        <p:nvPicPr>
          <p:cNvPr id="2" name="Picture 1">
            <a:extLst>
              <a:ext uri="{FF2B5EF4-FFF2-40B4-BE49-F238E27FC236}">
                <a16:creationId xmlns:a16="http://schemas.microsoft.com/office/drawing/2014/main" id="{6D7E52CC-0F2B-E272-F6FF-EC4EE74C0BF1}"/>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18605308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428174981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315120293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31093204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67A0A08F-55BB-41B4-2946-AF913B5B7A06}"/>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7411643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6715463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rotWithShape="1">
          <a:blip r:embed="rId2"/>
          <a:srcRect l="1" r="47580" b="47410"/>
          <a:stretch/>
        </p:blipFill>
        <p:spPr>
          <a:xfrm>
            <a:off x="7643813" y="354709"/>
            <a:ext cx="2264275" cy="3074291"/>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userDrawn="1"/>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36863129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userDrawn="1"/>
        </p:nvPicPr>
        <p:blipFill rotWithShape="1">
          <a:blip r:embed="rId2"/>
          <a:srcRect l="46347" t="42760"/>
          <a:stretch/>
        </p:blipFill>
        <p:spPr>
          <a:xfrm>
            <a:off x="9652958" y="3033687"/>
            <a:ext cx="2310441" cy="3335810"/>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312803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userDrawn="1"/>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userDrawn="1"/>
        </p:nvPicPr>
        <p:blipFill rotWithShape="1">
          <a:blip r:embed="rId2"/>
          <a:srcRect r="48095" b="46156"/>
          <a:stretch/>
        </p:blipFill>
        <p:spPr>
          <a:xfrm>
            <a:off x="7643813" y="354710"/>
            <a:ext cx="2242059" cy="3147616"/>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595124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2" name="Picture 1">
            <a:extLst>
              <a:ext uri="{FF2B5EF4-FFF2-40B4-BE49-F238E27FC236}">
                <a16:creationId xmlns:a16="http://schemas.microsoft.com/office/drawing/2014/main" id="{B8967B83-B4A1-EAC4-81F9-10CC185DA128}"/>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883654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GB"/>
              <a:t>Click icon to add picture</a:t>
            </a:r>
            <a:endParaRPr lang="en-US"/>
          </a:p>
        </p:txBody>
      </p:sp>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21920194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334838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Digital Dark Earth">
    <p:bg>
      <p:bgPr>
        <a:solidFill>
          <a:srgbClr val="565049"/>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285973040"/>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3200" b="0" i="0">
                <a:solidFill>
                  <a:srgbClr val="3D3C3C"/>
                </a:solidFill>
                <a:latin typeface="TWK Everett" panose="020B0204000000000000" pitchFamily="34" charset="77"/>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8130986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16793639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9560787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22362371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22012097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11013477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1">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31660831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8798626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userDrawn="1"/>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98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Tree>
    <p:extLst>
      <p:ext uri="{BB962C8B-B14F-4D97-AF65-F5344CB8AC3E}">
        <p14:creationId xmlns:p14="http://schemas.microsoft.com/office/powerpoint/2010/main" val="178923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userDrawn="1"/>
        </p:nvPicPr>
        <p:blipFill rotWithShape="1">
          <a:blip r:embed="rId2"/>
          <a:srcRect r="52528"/>
          <a:stretch/>
        </p:blipFill>
        <p:spPr>
          <a:xfrm>
            <a:off x="6240464" y="0"/>
            <a:ext cx="5951536" cy="6858000"/>
          </a:xfrm>
          <a:prstGeom prst="rect">
            <a:avLst/>
          </a:prstGeom>
        </p:spPr>
      </p:pic>
    </p:spTree>
    <p:extLst>
      <p:ext uri="{BB962C8B-B14F-4D97-AF65-F5344CB8AC3E}">
        <p14:creationId xmlns:p14="http://schemas.microsoft.com/office/powerpoint/2010/main" val="82557654"/>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82424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ight Arrow 3">
            <a:extLst>
              <a:ext uri="{FF2B5EF4-FFF2-40B4-BE49-F238E27FC236}">
                <a16:creationId xmlns:a16="http://schemas.microsoft.com/office/drawing/2014/main" id="{8D096CDA-242D-D948-869B-FB5A126D191B}"/>
              </a:ext>
            </a:extLst>
          </p:cNvPr>
          <p:cNvSpPr/>
          <p:nvPr userDrawn="1"/>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3598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5091008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75572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3214BF51-86A8-6DA9-6102-54E40430247A}"/>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563723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80165E73-1FF9-1042-6DE7-30EB48CDED5E}"/>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93520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pic>
        <p:nvPicPr>
          <p:cNvPr id="2" name="Picture 1">
            <a:extLst>
              <a:ext uri="{FF2B5EF4-FFF2-40B4-BE49-F238E27FC236}">
                <a16:creationId xmlns:a16="http://schemas.microsoft.com/office/drawing/2014/main" id="{16C6DCCC-2A5B-22F8-0854-2D0E48D7E42D}"/>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8112178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57E12E93-42FE-600C-3009-D7504C6A27AB}"/>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2163043626"/>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D98DB5FA-520B-76C3-F962-B67586118A58}"/>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439290433"/>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B9334840-2F42-35CA-6F2D-7165B8921A7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1308684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userDrawn="1"/>
        </p:nvPicPr>
        <p:blipFill>
          <a:blip r:embed="rId2"/>
          <a:srcRect t="148" b="148"/>
          <a:stretch/>
        </p:blipFill>
        <p:spPr>
          <a:xfrm>
            <a:off x="7972926" y="-9814"/>
            <a:ext cx="4227443" cy="6881066"/>
          </a:xfrm>
          <a:prstGeom prst="rect">
            <a:avLst/>
          </a:prstGeom>
        </p:spPr>
      </p:pic>
    </p:spTree>
    <p:extLst>
      <p:ext uri="{BB962C8B-B14F-4D97-AF65-F5344CB8AC3E}">
        <p14:creationId xmlns:p14="http://schemas.microsoft.com/office/powerpoint/2010/main" val="1574328064"/>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9DE2AC77-1937-766D-306F-7FAEBCE325E5}"/>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2450489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21368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9390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DA5C07C5-BF6D-7D9D-F69D-0CBB0F049624}"/>
              </a:ext>
            </a:extLst>
          </p:cNvPr>
          <p:cNvPicPr>
            <a:picLocks noChangeAspect="1"/>
          </p:cNvPicPr>
          <p:nvPr userDrawn="1"/>
        </p:nvPicPr>
        <p:blipFill>
          <a:blip r:embed="rId3"/>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018843765"/>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CCC8D20D-0E6A-FF89-8A6C-5D699D43AF5D}"/>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1209867680"/>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172C34D7-4CB8-89E6-D9DC-B88E62A71394}"/>
              </a:ext>
            </a:extLst>
          </p:cNvPr>
          <p:cNvPicPr>
            <a:picLocks noChangeAspect="1"/>
          </p:cNvPicPr>
          <p:nvPr userDrawn="1"/>
        </p:nvPicPr>
        <p:blipFill>
          <a:blip r:embed="rId2"/>
          <a:stretch>
            <a:fillRect/>
          </a:stretch>
        </p:blipFill>
        <p:spPr>
          <a:xfrm>
            <a:off x="233401" y="6343599"/>
            <a:ext cx="723467" cy="227941"/>
          </a:xfrm>
          <a:prstGeom prst="rect">
            <a:avLst/>
          </a:prstGeom>
        </p:spPr>
      </p:pic>
    </p:spTree>
    <p:extLst>
      <p:ext uri="{BB962C8B-B14F-4D97-AF65-F5344CB8AC3E}">
        <p14:creationId xmlns:p14="http://schemas.microsoft.com/office/powerpoint/2010/main" val="419331397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3" name="Picture 2">
            <a:extLst>
              <a:ext uri="{FF2B5EF4-FFF2-40B4-BE49-F238E27FC236}">
                <a16:creationId xmlns:a16="http://schemas.microsoft.com/office/drawing/2014/main" id="{ED93E6FB-452B-269A-52A8-C6C2B2122C26}"/>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6874220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A226900B-2378-1876-9B3E-58963FCC2306}"/>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1125082093"/>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114926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3" name="Picture 2">
            <a:extLst>
              <a:ext uri="{FF2B5EF4-FFF2-40B4-BE49-F238E27FC236}">
                <a16:creationId xmlns:a16="http://schemas.microsoft.com/office/drawing/2014/main" id="{37A7CF0E-1B8E-5582-3480-A7D31626685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9281571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3067082966"/>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userDrawn="1"/>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3" name="Picture 2">
            <a:extLst>
              <a:ext uri="{FF2B5EF4-FFF2-40B4-BE49-F238E27FC236}">
                <a16:creationId xmlns:a16="http://schemas.microsoft.com/office/drawing/2014/main" id="{9E4AB656-47BB-7294-3232-458F00F1B332}"/>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277628435"/>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guide id="3" orient="horz" pos="1224">
          <p15:clr>
            <a:srgbClr val="FBAE40"/>
          </p15:clr>
        </p15:guide>
        <p15:guide id="4" orient="horz" pos="93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userDrawn="1"/>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D69604CB-A0CF-BD1D-E9EC-206CA3058F5F}"/>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713144611"/>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guide id="3" orient="horz" pos="936">
          <p15:clr>
            <a:srgbClr val="FBAE40"/>
          </p15:clr>
        </p15:guide>
        <p15:guide id="4" orient="horz" pos="122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userDrawn="1"/>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8B3BEE50-5F44-B3D5-8C90-13FE2A32A29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758430536"/>
      </p:ext>
    </p:extLst>
  </p:cSld>
  <p:clrMapOvr>
    <a:masterClrMapping/>
  </p:clrMapOvr>
  <p:extLst>
    <p:ext uri="{DCECCB84-F9BA-43D5-87BE-67443E8EF086}">
      <p15:sldGuideLst xmlns:p15="http://schemas.microsoft.com/office/powerpoint/2012/main">
        <p15:guide id="1" orient="horz" pos="216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29718DCB-A108-105D-C431-CEA8398A1FA4}"/>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4160450436"/>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pic>
        <p:nvPicPr>
          <p:cNvPr id="2" name="Picture 1">
            <a:extLst>
              <a:ext uri="{FF2B5EF4-FFF2-40B4-BE49-F238E27FC236}">
                <a16:creationId xmlns:a16="http://schemas.microsoft.com/office/drawing/2014/main" id="{4BD0CA21-B11D-ECD2-7920-06EDA7264517}"/>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38791047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pic>
        <p:nvPicPr>
          <p:cNvPr id="2" name="Picture 1">
            <a:extLst>
              <a:ext uri="{FF2B5EF4-FFF2-40B4-BE49-F238E27FC236}">
                <a16:creationId xmlns:a16="http://schemas.microsoft.com/office/drawing/2014/main" id="{6B47491D-6EE4-0280-449F-E7303DECD2A5}"/>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16675900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6BB579AE-6410-8F0B-0B3D-BE9EDE8FE799}"/>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1627040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55536040-934E-8212-FC4C-155734799F86}"/>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6770625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518C7F6A-D8A4-992E-7D7C-A9D64ED0DE92}"/>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7621021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4E631A8C-2D91-F1F7-7837-EC8EEDD90B6D}"/>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66963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0" name="Picture 9">
            <a:extLst>
              <a:ext uri="{FF2B5EF4-FFF2-40B4-BE49-F238E27FC236}">
                <a16:creationId xmlns:a16="http://schemas.microsoft.com/office/drawing/2014/main" id="{C04FDB74-DEEC-DD83-46E0-6C9EEB309AAE}"/>
              </a:ext>
            </a:extLst>
          </p:cNvPr>
          <p:cNvPicPr>
            <a:picLocks/>
          </p:cNvPicPr>
          <p:nvPr userDrawn="1"/>
        </p:nvPicPr>
        <p:blipFill rotWithShape="1">
          <a:blip r:embed="rId2"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1061821539"/>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GB"/>
              <a:t>Click icon to add picture</a:t>
            </a:r>
            <a:endParaRPr lang="en-US"/>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660CD906-D759-AD4D-84A1-E504320196B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096162855"/>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a:t>ADD PHOTO HERE</a:t>
            </a:r>
          </a:p>
        </p:txBody>
      </p:sp>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a:t>Add icon or text</a:t>
            </a:r>
          </a:p>
        </p:txBody>
      </p:sp>
      <p:pic>
        <p:nvPicPr>
          <p:cNvPr id="2" name="Picture 1">
            <a:extLst>
              <a:ext uri="{FF2B5EF4-FFF2-40B4-BE49-F238E27FC236}">
                <a16:creationId xmlns:a16="http://schemas.microsoft.com/office/drawing/2014/main" id="{902AD82E-B149-723E-0AF7-6B9D1D43052E}"/>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9435714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A284707C-DD76-403C-8AF4-6C761F23CDD1}"/>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074747537"/>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pic>
        <p:nvPicPr>
          <p:cNvPr id="2" name="Picture 1">
            <a:extLst>
              <a:ext uri="{FF2B5EF4-FFF2-40B4-BE49-F238E27FC236}">
                <a16:creationId xmlns:a16="http://schemas.microsoft.com/office/drawing/2014/main" id="{C6CB4BC5-C2BB-A3DC-A6B8-3F56E075E533}"/>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544690306"/>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893A9CA1-74CC-30CE-3AC1-58A03188B4D4}"/>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39622042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0FC216E6-B03C-D559-A95A-7195EB2DD98A}"/>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153360823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9C8BF525-2ADC-D5DB-87CE-06155E6A4714}"/>
              </a:ext>
            </a:extLst>
          </p:cNvPr>
          <p:cNvPicPr>
            <a:picLocks noChangeAspect="1"/>
          </p:cNvPicPr>
          <p:nvPr userDrawn="1"/>
        </p:nvPicPr>
        <p:blipFill>
          <a:blip r:embed="rId2"/>
          <a:stretch>
            <a:fillRect/>
          </a:stretch>
        </p:blipFill>
        <p:spPr>
          <a:xfrm>
            <a:off x="233401" y="6344685"/>
            <a:ext cx="723467" cy="227941"/>
          </a:xfrm>
          <a:prstGeom prst="rect">
            <a:avLst/>
          </a:prstGeom>
        </p:spPr>
      </p:pic>
    </p:spTree>
    <p:extLst>
      <p:ext uri="{BB962C8B-B14F-4D97-AF65-F5344CB8AC3E}">
        <p14:creationId xmlns:p14="http://schemas.microsoft.com/office/powerpoint/2010/main" val="3798652921"/>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2" name="Picture 1">
            <a:extLst>
              <a:ext uri="{FF2B5EF4-FFF2-40B4-BE49-F238E27FC236}">
                <a16:creationId xmlns:a16="http://schemas.microsoft.com/office/drawing/2014/main" id="{68347B53-2659-6F68-6336-16D1D539E891}"/>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20745157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61689206-3542-CB8B-AEBE-A0DEB1920FFA}"/>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42199816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pic>
        <p:nvPicPr>
          <p:cNvPr id="2" name="Picture 1">
            <a:extLst>
              <a:ext uri="{FF2B5EF4-FFF2-40B4-BE49-F238E27FC236}">
                <a16:creationId xmlns:a16="http://schemas.microsoft.com/office/drawing/2014/main" id="{F2F6B938-8518-BCEA-57A7-EA25437D3BC2}"/>
              </a:ext>
            </a:extLst>
          </p:cNvPr>
          <p:cNvPicPr>
            <a:picLocks noChangeAspect="1"/>
          </p:cNvPicPr>
          <p:nvPr userDrawn="1"/>
        </p:nvPicPr>
        <p:blipFill>
          <a:blip r:embed="rId2"/>
          <a:stretch>
            <a:fillRect/>
          </a:stretch>
        </p:blipFill>
        <p:spPr>
          <a:xfrm>
            <a:off x="233400" y="6342513"/>
            <a:ext cx="723467" cy="227941"/>
          </a:xfrm>
          <a:prstGeom prst="rect">
            <a:avLst/>
          </a:prstGeom>
        </p:spPr>
      </p:pic>
    </p:spTree>
    <p:extLst>
      <p:ext uri="{BB962C8B-B14F-4D97-AF65-F5344CB8AC3E}">
        <p14:creationId xmlns:p14="http://schemas.microsoft.com/office/powerpoint/2010/main" val="87827949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a:t>Click to add text</a:t>
            </a:r>
          </a:p>
          <a:p>
            <a:pPr lvl="1"/>
            <a:r>
              <a:rPr lang="en-US"/>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a:t>Third level</a:t>
            </a:r>
          </a:p>
          <a:p>
            <a:pPr lvl="3"/>
            <a:r>
              <a:rPr lang="en-US"/>
              <a:t>Fourth level</a:t>
            </a:r>
          </a:p>
          <a:p>
            <a:pPr lvl="4"/>
            <a:r>
              <a:rPr lang="en-US"/>
              <a:t>Fifth level</a:t>
            </a:r>
          </a:p>
          <a:p>
            <a:pPr lvl="0"/>
            <a:endParaRPr lang="en-US"/>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988556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p15:clr>
            <a:srgbClr val="F26B43"/>
          </p15:clr>
        </p15:guide>
        <p15:guide id="26" pos="3840">
          <p15:clr>
            <a:srgbClr val="F26B43"/>
          </p15:clr>
        </p15:guide>
        <p15:guide id="27" pos="2880">
          <p15:clr>
            <a:srgbClr val="F26B43"/>
          </p15:clr>
        </p15:guide>
        <p15:guide id="28" pos="3984">
          <p15:clr>
            <a:srgbClr val="F26B43"/>
          </p15:clr>
        </p15:guide>
        <p15:guide id="29" pos="4800">
          <p15:clr>
            <a:srgbClr val="F26B43"/>
          </p15:clr>
        </p15:guide>
        <p15:guide id="30" pos="5616">
          <p15:clr>
            <a:srgbClr val="F26B43"/>
          </p15:clr>
        </p15:guide>
        <p15:guide id="31" pos="2064">
          <p15:clr>
            <a:srgbClr val="F26B43"/>
          </p15:clr>
        </p15:guide>
        <p15:guide id="32" pos="1920">
          <p15:clr>
            <a:srgbClr val="F26B43"/>
          </p15:clr>
        </p15:guide>
        <p15:guide id="33" pos="1776">
          <p15:clr>
            <a:srgbClr val="F26B43"/>
          </p15:clr>
        </p15:guide>
        <p15:guide id="34" pos="144">
          <p15:clr>
            <a:srgbClr val="F26B43"/>
          </p15:clr>
        </p15:guide>
        <p15:guide id="35" pos="5904">
          <p15:clr>
            <a:srgbClr val="F26B43"/>
          </p15:clr>
        </p15:guide>
        <p15:guide id="36" orient="horz" pos="216">
          <p15:clr>
            <a:srgbClr val="F26B43"/>
          </p15:clr>
        </p15:guide>
        <p15:guide id="37" orient="horz" pos="4104">
          <p15:clr>
            <a:srgbClr val="F26B43"/>
          </p15:clr>
        </p15:guide>
        <p15:guide id="38" pos="960">
          <p15:clr>
            <a:srgbClr val="F26B43"/>
          </p15:clr>
        </p15:guide>
        <p15:guide id="39" pos="5760">
          <p15:clr>
            <a:srgbClr val="F26B43"/>
          </p15:clr>
        </p15:guide>
        <p15:guide id="40" orient="horz" pos="552">
          <p15:clr>
            <a:srgbClr val="F26B43"/>
          </p15:clr>
        </p15:guide>
        <p15:guide id="41" orient="horz" pos="3792">
          <p15:clr>
            <a:srgbClr val="F26B43"/>
          </p15:clr>
        </p15:guide>
        <p15:guide id="42" orient="horz" pos="2160">
          <p15:clr>
            <a:srgbClr val="F26B43"/>
          </p15:clr>
        </p15:guide>
        <p15:guide id="44" orient="horz" pos="1080">
          <p15:clr>
            <a:srgbClr val="F26B43"/>
          </p15:clr>
        </p15:guide>
        <p15:guide id="45" orient="horz" pos="2688">
          <p15:clr>
            <a:srgbClr val="F26B43"/>
          </p15:clr>
        </p15:guide>
        <p15:guide id="47" orient="horz" pos="3264">
          <p15:clr>
            <a:srgbClr val="F26B43"/>
          </p15:clr>
        </p15:guide>
        <p15:guide id="49" orient="horz" pos="1632">
          <p15:clr>
            <a:srgbClr val="F26B43"/>
          </p15:clr>
        </p15:guide>
        <p15:guide id="51" pos="7536">
          <p15:clr>
            <a:srgbClr val="F26B43"/>
          </p15:clr>
        </p15:guide>
        <p15:guide id="52" pos="67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0.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0.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0.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A8ABE-1880-5CE3-2115-ECE77D58E657}"/>
              </a:ext>
            </a:extLst>
          </p:cNvPr>
          <p:cNvSpPr>
            <a:spLocks noGrp="1"/>
          </p:cNvSpPr>
          <p:nvPr>
            <p:ph idx="17"/>
          </p:nvPr>
        </p:nvSpPr>
        <p:spPr/>
        <p:txBody>
          <a:bodyPr/>
          <a:lstStyle/>
          <a:p>
            <a:endParaRPr lang="en-US"/>
          </a:p>
        </p:txBody>
      </p:sp>
      <p:sp>
        <p:nvSpPr>
          <p:cNvPr id="4" name="Content Placeholder 3">
            <a:extLst>
              <a:ext uri="{FF2B5EF4-FFF2-40B4-BE49-F238E27FC236}">
                <a16:creationId xmlns:a16="http://schemas.microsoft.com/office/drawing/2014/main" id="{226382B1-1C3A-D6DC-09B2-CEB27BFDC6C7}"/>
              </a:ext>
            </a:extLst>
          </p:cNvPr>
          <p:cNvSpPr>
            <a:spLocks noGrp="1"/>
          </p:cNvSpPr>
          <p:nvPr>
            <p:ph idx="16"/>
          </p:nvPr>
        </p:nvSpPr>
        <p:spPr/>
        <p:txBody>
          <a:bodyPr/>
          <a:lstStyle/>
          <a:p>
            <a:r>
              <a:rPr lang="en-US" dirty="0"/>
              <a:t>Cloud Computing</a:t>
            </a:r>
          </a:p>
        </p:txBody>
      </p:sp>
    </p:spTree>
    <p:extLst>
      <p:ext uri="{BB962C8B-B14F-4D97-AF65-F5344CB8AC3E}">
        <p14:creationId xmlns:p14="http://schemas.microsoft.com/office/powerpoint/2010/main" val="117984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38765-D407-EA52-2F69-5B35C8D26C2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E80B5E-4DA0-A3B9-85C3-DBD92EC27E4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F4F85B36-F8BD-9985-EFA3-0696C163BFB8}"/>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7569AA8B-8CEF-5F8D-CB6B-F48104AFF376}"/>
              </a:ext>
            </a:extLst>
          </p:cNvPr>
          <p:cNvSpPr>
            <a:spLocks noGrp="1"/>
          </p:cNvSpPr>
          <p:nvPr>
            <p:ph type="body" sz="quarter" idx="51"/>
          </p:nvPr>
        </p:nvSpPr>
        <p:spPr/>
        <p:txBody>
          <a:bodyPr/>
          <a:lstStyle/>
          <a:p>
            <a:r>
              <a:rPr lang="en-US" dirty="0"/>
              <a:t>Cloud Security – Identify &amp; Access Management (IAM)</a:t>
            </a:r>
          </a:p>
        </p:txBody>
      </p:sp>
      <p:sp>
        <p:nvSpPr>
          <p:cNvPr id="7" name="TextBox 6">
            <a:extLst>
              <a:ext uri="{FF2B5EF4-FFF2-40B4-BE49-F238E27FC236}">
                <a16:creationId xmlns:a16="http://schemas.microsoft.com/office/drawing/2014/main" id="{3282E2EA-4B29-766E-3953-F00C51253474}"/>
              </a:ext>
            </a:extLst>
          </p:cNvPr>
          <p:cNvSpPr txBox="1"/>
          <p:nvPr/>
        </p:nvSpPr>
        <p:spPr>
          <a:xfrm>
            <a:off x="228599" y="1163328"/>
            <a:ext cx="10296395"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Identity &amp; Access Management (IAM)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What is IAM?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IAM helps organizations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securely manage who has access</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to what resources in the cloud. It's the gatekeeper of your cloud environment.</a:t>
            </a:r>
          </a:p>
        </p:txBody>
      </p:sp>
      <p:sp>
        <p:nvSpPr>
          <p:cNvPr id="8" name="TextBox 7">
            <a:extLst>
              <a:ext uri="{FF2B5EF4-FFF2-40B4-BE49-F238E27FC236}">
                <a16:creationId xmlns:a16="http://schemas.microsoft.com/office/drawing/2014/main" id="{482204CB-9F03-E48E-A0BA-9379D7FC8F09}"/>
              </a:ext>
            </a:extLst>
          </p:cNvPr>
          <p:cNvSpPr txBox="1"/>
          <p:nvPr/>
        </p:nvSpPr>
        <p:spPr>
          <a:xfrm>
            <a:off x="228599" y="2630886"/>
            <a:ext cx="7815650"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2313"/>
                </a:solidFill>
                <a:effectLst/>
                <a:uLnTx/>
                <a:uFillTx/>
                <a:latin typeface="TWK Everett"/>
                <a:ea typeface="+mn-ea"/>
                <a:cs typeface="+mn-cs"/>
              </a:rPr>
              <a:t>🔐 </a:t>
            </a:r>
            <a:r>
              <a:rPr kumimoji="0" lang="en-IN" sz="1400" b="1" i="0" u="none" strike="noStrike" kern="1200" cap="none" spc="0" normalizeH="0" baseline="0" noProof="0" dirty="0">
                <a:ln>
                  <a:noFill/>
                </a:ln>
                <a:solidFill>
                  <a:srgbClr val="FF462D"/>
                </a:solidFill>
                <a:effectLst/>
                <a:uLnTx/>
                <a:uFillTx/>
                <a:latin typeface="TWK Everett"/>
                <a:ea typeface="+mn-ea"/>
                <a:cs typeface="+mn-cs"/>
              </a:rPr>
              <a:t>Key IAM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2313"/>
                </a:solidFill>
                <a:effectLst/>
                <a:uLnTx/>
                <a:uFillTx/>
                <a:latin typeface="TWK Everett"/>
                <a:ea typeface="+mn-ea"/>
                <a:cs typeface="+mn-cs"/>
              </a:rPr>
              <a:t>✅ </a:t>
            </a:r>
            <a:r>
              <a:rPr kumimoji="0" lang="en-IN" sz="1400" b="1" i="0" u="none" strike="noStrike" kern="1200" cap="none" spc="0" normalizeH="0" baseline="0" noProof="0" dirty="0">
                <a:ln>
                  <a:noFill/>
                </a:ln>
                <a:solidFill>
                  <a:srgbClr val="287079"/>
                </a:solidFill>
                <a:effectLst/>
                <a:uLnTx/>
                <a:uFillTx/>
                <a:latin typeface="TWK Everett"/>
                <a:ea typeface="+mn-ea"/>
                <a:cs typeface="+mn-cs"/>
              </a:rPr>
              <a:t>Role-Based Access Control (RBAC)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Assigns permissions to users based on their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role</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(e.g., Admin, Developer, Reader)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You don’t give access directly to users — you give it through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roles</a:t>
            </a: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Example: A "Reader" can view a VM but can’t stop or delete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2313"/>
                </a:solidFill>
                <a:effectLst/>
                <a:uLnTx/>
                <a:uFillTx/>
                <a:latin typeface="TWK Everett"/>
                <a:ea typeface="+mn-ea"/>
                <a:cs typeface="+mn-cs"/>
              </a:rPr>
              <a:t>✅ </a:t>
            </a:r>
            <a:r>
              <a:rPr kumimoji="0" lang="en-IN" sz="1400" b="1" i="0" u="none" strike="noStrike" kern="1200" cap="none" spc="0" normalizeH="0" baseline="0" noProof="0" dirty="0">
                <a:ln>
                  <a:noFill/>
                </a:ln>
                <a:solidFill>
                  <a:srgbClr val="287079"/>
                </a:solidFill>
                <a:effectLst/>
                <a:uLnTx/>
                <a:uFillTx/>
                <a:latin typeface="TWK Everett"/>
                <a:ea typeface="+mn-ea"/>
                <a:cs typeface="+mn-cs"/>
              </a:rPr>
              <a:t>Principle of Least Privilege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Users should have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only the minimum access needed</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to do their job — nothing more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Helps reduce the risk of mistakes or breaches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2313"/>
                </a:solidFill>
                <a:effectLst/>
                <a:uLnTx/>
                <a:uFillTx/>
                <a:latin typeface="TWK Everett"/>
                <a:ea typeface="+mn-ea"/>
                <a:cs typeface="+mn-cs"/>
              </a:rPr>
              <a:t>✅ </a:t>
            </a:r>
            <a:r>
              <a:rPr kumimoji="0" lang="en-IN" sz="1400" b="1" i="0" u="none" strike="noStrike" kern="1200" cap="none" spc="0" normalizeH="0" baseline="0" noProof="0" dirty="0">
                <a:ln>
                  <a:noFill/>
                </a:ln>
                <a:solidFill>
                  <a:srgbClr val="287079"/>
                </a:solidFill>
                <a:effectLst/>
                <a:uLnTx/>
                <a:uFillTx/>
                <a:latin typeface="TWK Everett"/>
                <a:ea typeface="+mn-ea"/>
                <a:cs typeface="+mn-cs"/>
              </a:rPr>
              <a:t>Multi-Factor Authentication (MFA)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Adds an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extra layer of security</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beyond just username &amp; password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User must also verify via:</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SMS code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Mobile app (e.g., Microsoft Authenticator)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Biometric login (e.g., fingerprint)</a:t>
            </a:r>
          </a:p>
        </p:txBody>
      </p:sp>
      <p:sp>
        <p:nvSpPr>
          <p:cNvPr id="9" name="TextBox 8">
            <a:extLst>
              <a:ext uri="{FF2B5EF4-FFF2-40B4-BE49-F238E27FC236}">
                <a16:creationId xmlns:a16="http://schemas.microsoft.com/office/drawing/2014/main" id="{05105918-4380-CF91-CEF4-0D4AD2B3AF66}"/>
              </a:ext>
            </a:extLst>
          </p:cNvPr>
          <p:cNvSpPr txBox="1"/>
          <p:nvPr/>
        </p:nvSpPr>
        <p:spPr>
          <a:xfrm>
            <a:off x="8523758" y="2630886"/>
            <a:ext cx="3319399"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Why IAM is Critical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Prevents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unauthorized access</a:t>
            </a: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Supports compliance (e.g., ISO, GDPR)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Essential for secure collaboration in DevOps teams</a:t>
            </a:r>
          </a:p>
        </p:txBody>
      </p:sp>
      <p:pic>
        <p:nvPicPr>
          <p:cNvPr id="11" name="Picture 10" descr="A blue shield with a white circle and a white circle&#10;&#10;AI-generated content may be incorrect.">
            <a:extLst>
              <a:ext uri="{FF2B5EF4-FFF2-40B4-BE49-F238E27FC236}">
                <a16:creationId xmlns:a16="http://schemas.microsoft.com/office/drawing/2014/main" id="{BC7D1D53-9A8A-6ABA-D9A1-BCCF374952F6}"/>
              </a:ext>
            </a:extLst>
          </p:cNvPr>
          <p:cNvPicPr>
            <a:picLocks noChangeAspect="1"/>
          </p:cNvPicPr>
          <p:nvPr/>
        </p:nvPicPr>
        <p:blipFill>
          <a:blip r:embed="rId2"/>
          <a:stretch>
            <a:fillRect/>
          </a:stretch>
        </p:blipFill>
        <p:spPr>
          <a:xfrm>
            <a:off x="9231664" y="4755305"/>
            <a:ext cx="1295400" cy="1562100"/>
          </a:xfrm>
          <a:prstGeom prst="rect">
            <a:avLst/>
          </a:prstGeom>
        </p:spPr>
      </p:pic>
    </p:spTree>
    <p:extLst>
      <p:ext uri="{BB962C8B-B14F-4D97-AF65-F5344CB8AC3E}">
        <p14:creationId xmlns:p14="http://schemas.microsoft.com/office/powerpoint/2010/main" val="391602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B6FC6-DA72-DAC1-32D7-7C8E64530D5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3B0FC-6B73-1E45-F980-D0D5D7E90DD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C4331094-918C-D7C0-B944-E236FF69206B}"/>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4C1A901C-CE88-9775-48EC-F6565C350913}"/>
              </a:ext>
            </a:extLst>
          </p:cNvPr>
          <p:cNvSpPr>
            <a:spLocks noGrp="1"/>
          </p:cNvSpPr>
          <p:nvPr>
            <p:ph type="body" sz="quarter" idx="51"/>
          </p:nvPr>
        </p:nvSpPr>
        <p:spPr/>
        <p:txBody>
          <a:bodyPr/>
          <a:lstStyle/>
          <a:p>
            <a:r>
              <a:rPr lang="en-US" dirty="0"/>
              <a:t>Identity &amp; Access Management</a:t>
            </a:r>
          </a:p>
        </p:txBody>
      </p:sp>
      <p:sp>
        <p:nvSpPr>
          <p:cNvPr id="6" name="TextBox 5">
            <a:extLst>
              <a:ext uri="{FF2B5EF4-FFF2-40B4-BE49-F238E27FC236}">
                <a16:creationId xmlns:a16="http://schemas.microsoft.com/office/drawing/2014/main" id="{C4FDBF43-B382-9C8B-9856-759118298C86}"/>
              </a:ext>
            </a:extLst>
          </p:cNvPr>
          <p:cNvSpPr txBox="1"/>
          <p:nvPr/>
        </p:nvSpPr>
        <p:spPr>
          <a:xfrm>
            <a:off x="228599" y="1163328"/>
            <a:ext cx="5313406" cy="48320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What is IAM (Identity and Access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3D3B3B"/>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Framework to manage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who can access what</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in the cloud.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Ensures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secure, controlled, and auditable access</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to resources.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Manages: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Identities</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(users, apps, services)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Authentication</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(verify identity)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Authorization</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(grant/deny access)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Why IAM is Critical in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FF462D"/>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Cloud is accessible from anywhere → strong access control is a must.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Prevents unauthorized access, accidental deletions, security breaches.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Helps with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compliance, accountability, and operational security</a:t>
            </a:r>
            <a:r>
              <a:rPr kumimoji="0" lang="en-IN" sz="1400" b="0" i="0" u="none" strike="noStrike" kern="1200" cap="none" spc="0" normalizeH="0" baseline="0" noProof="0" dirty="0">
                <a:ln>
                  <a:noFill/>
                </a:ln>
                <a:solidFill>
                  <a:srgbClr val="3D3B3B"/>
                </a:solidFill>
                <a:effectLst/>
                <a:uLnTx/>
                <a:uFillTx/>
                <a:latin typeface="TWK Everett"/>
                <a:ea typeface="+mn-ea"/>
                <a:cs typeface="+mn-cs"/>
              </a:rPr>
              <a:t>.</a:t>
            </a:r>
          </a:p>
        </p:txBody>
      </p:sp>
      <p:graphicFrame>
        <p:nvGraphicFramePr>
          <p:cNvPr id="7" name="Table 6">
            <a:extLst>
              <a:ext uri="{FF2B5EF4-FFF2-40B4-BE49-F238E27FC236}">
                <a16:creationId xmlns:a16="http://schemas.microsoft.com/office/drawing/2014/main" id="{2200CBDD-7CC8-9C87-7576-7C711C7E67BC}"/>
              </a:ext>
            </a:extLst>
          </p:cNvPr>
          <p:cNvGraphicFramePr>
            <a:graphicFrameLocks noGrp="1"/>
          </p:cNvGraphicFramePr>
          <p:nvPr/>
        </p:nvGraphicFramePr>
        <p:xfrm>
          <a:off x="6203091" y="1658027"/>
          <a:ext cx="5313406" cy="2773099"/>
        </p:xfrm>
        <a:graphic>
          <a:graphicData uri="http://schemas.openxmlformats.org/drawingml/2006/table">
            <a:tbl>
              <a:tblPr firstRow="1">
                <a:tableStyleId>{F2DE63D5-997A-4646-A377-4702673A728D}</a:tableStyleId>
              </a:tblPr>
              <a:tblGrid>
                <a:gridCol w="1754660">
                  <a:extLst>
                    <a:ext uri="{9D8B030D-6E8A-4147-A177-3AD203B41FA5}">
                      <a16:colId xmlns:a16="http://schemas.microsoft.com/office/drawing/2014/main" val="1563140997"/>
                    </a:ext>
                  </a:extLst>
                </a:gridCol>
                <a:gridCol w="3558746">
                  <a:extLst>
                    <a:ext uri="{9D8B030D-6E8A-4147-A177-3AD203B41FA5}">
                      <a16:colId xmlns:a16="http://schemas.microsoft.com/office/drawing/2014/main" val="3419066697"/>
                    </a:ext>
                  </a:extLst>
                </a:gridCol>
              </a:tblGrid>
              <a:tr h="251631">
                <a:tc>
                  <a:txBody>
                    <a:bodyPr/>
                    <a:lstStyle/>
                    <a:p>
                      <a:r>
                        <a:rPr lang="en-IN" sz="1400" dirty="0"/>
                        <a:t>Component</a:t>
                      </a:r>
                    </a:p>
                  </a:txBody>
                  <a:tcPr anchor="ctr"/>
                </a:tc>
                <a:tc>
                  <a:txBody>
                    <a:bodyPr/>
                    <a:lstStyle/>
                    <a:p>
                      <a:r>
                        <a:rPr lang="en-IN" sz="1400"/>
                        <a:t>Purpose</a:t>
                      </a:r>
                    </a:p>
                  </a:txBody>
                  <a:tcPr anchor="ctr"/>
                </a:tc>
                <a:extLst>
                  <a:ext uri="{0D108BD9-81ED-4DB2-BD59-A6C34878D82A}">
                    <a16:rowId xmlns:a16="http://schemas.microsoft.com/office/drawing/2014/main" val="1020795072"/>
                  </a:ext>
                </a:extLst>
              </a:tr>
              <a:tr h="440354">
                <a:tc>
                  <a:txBody>
                    <a:bodyPr/>
                    <a:lstStyle/>
                    <a:p>
                      <a:r>
                        <a:rPr lang="en-IN" sz="1400" b="1"/>
                        <a:t>User</a:t>
                      </a:r>
                      <a:endParaRPr lang="en-IN" sz="1400"/>
                    </a:p>
                  </a:txBody>
                  <a:tcPr anchor="ctr"/>
                </a:tc>
                <a:tc>
                  <a:txBody>
                    <a:bodyPr/>
                    <a:lstStyle/>
                    <a:p>
                      <a:r>
                        <a:rPr lang="en-IN" sz="1400" dirty="0"/>
                        <a:t>Individual identity (e.g., developer)</a:t>
                      </a:r>
                    </a:p>
                  </a:txBody>
                  <a:tcPr anchor="ctr"/>
                </a:tc>
                <a:extLst>
                  <a:ext uri="{0D108BD9-81ED-4DB2-BD59-A6C34878D82A}">
                    <a16:rowId xmlns:a16="http://schemas.microsoft.com/office/drawing/2014/main" val="1824050751"/>
                  </a:ext>
                </a:extLst>
              </a:tr>
              <a:tr h="440354">
                <a:tc>
                  <a:txBody>
                    <a:bodyPr/>
                    <a:lstStyle/>
                    <a:p>
                      <a:r>
                        <a:rPr lang="en-IN" sz="1400" b="1"/>
                        <a:t>Group</a:t>
                      </a:r>
                      <a:endParaRPr lang="en-IN" sz="1400"/>
                    </a:p>
                  </a:txBody>
                  <a:tcPr anchor="ctr"/>
                </a:tc>
                <a:tc>
                  <a:txBody>
                    <a:bodyPr/>
                    <a:lstStyle/>
                    <a:p>
                      <a:r>
                        <a:rPr lang="en-IN" sz="1400"/>
                        <a:t>Collection of users with similar permissions</a:t>
                      </a:r>
                    </a:p>
                  </a:txBody>
                  <a:tcPr anchor="ctr"/>
                </a:tc>
                <a:extLst>
                  <a:ext uri="{0D108BD9-81ED-4DB2-BD59-A6C34878D82A}">
                    <a16:rowId xmlns:a16="http://schemas.microsoft.com/office/drawing/2014/main" val="3067457499"/>
                  </a:ext>
                </a:extLst>
              </a:tr>
              <a:tr h="440354">
                <a:tc>
                  <a:txBody>
                    <a:bodyPr/>
                    <a:lstStyle/>
                    <a:p>
                      <a:r>
                        <a:rPr lang="en-IN" sz="1400" b="1"/>
                        <a:t>Role</a:t>
                      </a:r>
                      <a:endParaRPr lang="en-IN" sz="1400"/>
                    </a:p>
                  </a:txBody>
                  <a:tcPr anchor="ctr"/>
                </a:tc>
                <a:tc>
                  <a:txBody>
                    <a:bodyPr/>
                    <a:lstStyle/>
                    <a:p>
                      <a:r>
                        <a:rPr lang="en-IN" sz="1400"/>
                        <a:t>Defined set of permissions for tasks</a:t>
                      </a:r>
                    </a:p>
                  </a:txBody>
                  <a:tcPr anchor="ctr"/>
                </a:tc>
                <a:extLst>
                  <a:ext uri="{0D108BD9-81ED-4DB2-BD59-A6C34878D82A}">
                    <a16:rowId xmlns:a16="http://schemas.microsoft.com/office/drawing/2014/main" val="439172386"/>
                  </a:ext>
                </a:extLst>
              </a:tr>
              <a:tr h="440354">
                <a:tc>
                  <a:txBody>
                    <a:bodyPr/>
                    <a:lstStyle/>
                    <a:p>
                      <a:r>
                        <a:rPr lang="en-IN" sz="1400" b="1"/>
                        <a:t>Policy</a:t>
                      </a:r>
                      <a:endParaRPr lang="en-IN" sz="1400"/>
                    </a:p>
                  </a:txBody>
                  <a:tcPr anchor="ctr"/>
                </a:tc>
                <a:tc>
                  <a:txBody>
                    <a:bodyPr/>
                    <a:lstStyle/>
                    <a:p>
                      <a:r>
                        <a:rPr lang="en-IN" sz="1400"/>
                        <a:t>Rules that allow/deny actions</a:t>
                      </a:r>
                    </a:p>
                  </a:txBody>
                  <a:tcPr anchor="ctr"/>
                </a:tc>
                <a:extLst>
                  <a:ext uri="{0D108BD9-81ED-4DB2-BD59-A6C34878D82A}">
                    <a16:rowId xmlns:a16="http://schemas.microsoft.com/office/drawing/2014/main" val="1878850721"/>
                  </a:ext>
                </a:extLst>
              </a:tr>
              <a:tr h="629077">
                <a:tc>
                  <a:txBody>
                    <a:bodyPr/>
                    <a:lstStyle/>
                    <a:p>
                      <a:r>
                        <a:rPr lang="en-IN" sz="1400" b="1"/>
                        <a:t>Permissions</a:t>
                      </a:r>
                      <a:endParaRPr lang="en-IN" sz="1400"/>
                    </a:p>
                  </a:txBody>
                  <a:tcPr anchor="ctr"/>
                </a:tc>
                <a:tc>
                  <a:txBody>
                    <a:bodyPr/>
                    <a:lstStyle/>
                    <a:p>
                      <a:r>
                        <a:rPr lang="en-IN" sz="1400" dirty="0"/>
                        <a:t>Fine-grained controls (e.g., read/write/delete access)</a:t>
                      </a:r>
                    </a:p>
                  </a:txBody>
                  <a:tcPr anchor="ctr"/>
                </a:tc>
                <a:extLst>
                  <a:ext uri="{0D108BD9-81ED-4DB2-BD59-A6C34878D82A}">
                    <a16:rowId xmlns:a16="http://schemas.microsoft.com/office/drawing/2014/main" val="1058935893"/>
                  </a:ext>
                </a:extLst>
              </a:tr>
            </a:tbl>
          </a:graphicData>
        </a:graphic>
      </p:graphicFrame>
      <p:sp>
        <p:nvSpPr>
          <p:cNvPr id="9" name="TextBox 8">
            <a:extLst>
              <a:ext uri="{FF2B5EF4-FFF2-40B4-BE49-F238E27FC236}">
                <a16:creationId xmlns:a16="http://schemas.microsoft.com/office/drawing/2014/main" id="{C562447E-118B-8C34-A447-D3F6EA9EC318}"/>
              </a:ext>
            </a:extLst>
          </p:cNvPr>
          <p:cNvSpPr txBox="1"/>
          <p:nvPr/>
        </p:nvSpPr>
        <p:spPr>
          <a:xfrm>
            <a:off x="6203091" y="1187554"/>
            <a:ext cx="351240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Core Components of IAM:</a:t>
            </a:r>
            <a:endParaRPr kumimoji="0" lang="en-US" sz="1400" b="1" i="0" u="none" strike="noStrike" kern="1200" cap="none" spc="0" normalizeH="0" baseline="0" noProof="0" dirty="0">
              <a:ln>
                <a:noFill/>
              </a:ln>
              <a:solidFill>
                <a:srgbClr val="FF462D"/>
              </a:solidFill>
              <a:effectLst/>
              <a:uLnTx/>
              <a:uFillTx/>
              <a:latin typeface="TWK Everett"/>
              <a:ea typeface="+mn-ea"/>
              <a:cs typeface="+mn-cs"/>
            </a:endParaRPr>
          </a:p>
        </p:txBody>
      </p:sp>
      <p:sp>
        <p:nvSpPr>
          <p:cNvPr id="11" name="TextBox 10">
            <a:extLst>
              <a:ext uri="{FF2B5EF4-FFF2-40B4-BE49-F238E27FC236}">
                <a16:creationId xmlns:a16="http://schemas.microsoft.com/office/drawing/2014/main" id="{DBBB70DC-BA87-CA54-3E56-07BACC264591}"/>
              </a:ext>
            </a:extLst>
          </p:cNvPr>
          <p:cNvSpPr txBox="1"/>
          <p:nvPr/>
        </p:nvSpPr>
        <p:spPr>
          <a:xfrm>
            <a:off x="6203090" y="4931782"/>
            <a:ext cx="5511389" cy="116955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Rahul, a developer: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Identity created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Added to “Dev Team” group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Assigned a role that allows code push but blocks production deletes</a:t>
            </a:r>
          </a:p>
        </p:txBody>
      </p:sp>
      <p:sp>
        <p:nvSpPr>
          <p:cNvPr id="12" name="TextBox 11">
            <a:extLst>
              <a:ext uri="{FF2B5EF4-FFF2-40B4-BE49-F238E27FC236}">
                <a16:creationId xmlns:a16="http://schemas.microsoft.com/office/drawing/2014/main" id="{3A8E20ED-DC71-DD2D-A169-D8A6AA33FDC3}"/>
              </a:ext>
            </a:extLst>
          </p:cNvPr>
          <p:cNvSpPr txBox="1"/>
          <p:nvPr/>
        </p:nvSpPr>
        <p:spPr>
          <a:xfrm>
            <a:off x="6096000" y="4566857"/>
            <a:ext cx="351240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Example:</a:t>
            </a:r>
            <a:endParaRPr kumimoji="0" lang="en-US" sz="1400" b="1" i="0" u="none" strike="noStrike" kern="1200" cap="none" spc="0" normalizeH="0" baseline="0" noProof="0" dirty="0">
              <a:ln>
                <a:noFill/>
              </a:ln>
              <a:solidFill>
                <a:srgbClr val="FF462D"/>
              </a:solidFill>
              <a:effectLst/>
              <a:uLnTx/>
              <a:uFillTx/>
              <a:latin typeface="TWK Everett"/>
              <a:ea typeface="+mn-ea"/>
              <a:cs typeface="+mn-cs"/>
            </a:endParaRPr>
          </a:p>
        </p:txBody>
      </p:sp>
    </p:spTree>
    <p:extLst>
      <p:ext uri="{BB962C8B-B14F-4D97-AF65-F5344CB8AC3E}">
        <p14:creationId xmlns:p14="http://schemas.microsoft.com/office/powerpoint/2010/main" val="299248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CFC49-8137-E229-8DC3-9C16E991223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2500A0-5B68-991A-FCDE-37221027AE5F}"/>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D528FE3B-6EB4-1AFD-1034-88FD652A9D78}"/>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AF917B00-C417-C4E6-2468-287B237FC416}"/>
              </a:ext>
            </a:extLst>
          </p:cNvPr>
          <p:cNvSpPr>
            <a:spLocks noGrp="1"/>
          </p:cNvSpPr>
          <p:nvPr>
            <p:ph type="body" sz="quarter" idx="51"/>
          </p:nvPr>
        </p:nvSpPr>
        <p:spPr/>
        <p:txBody>
          <a:bodyPr/>
          <a:lstStyle/>
          <a:p>
            <a:r>
              <a:rPr lang="en-US" dirty="0"/>
              <a:t>Identity &amp; Access Management</a:t>
            </a:r>
          </a:p>
        </p:txBody>
      </p:sp>
      <p:sp>
        <p:nvSpPr>
          <p:cNvPr id="6" name="TextBox 5">
            <a:extLst>
              <a:ext uri="{FF2B5EF4-FFF2-40B4-BE49-F238E27FC236}">
                <a16:creationId xmlns:a16="http://schemas.microsoft.com/office/drawing/2014/main" id="{6D37E48B-D817-8EB4-9836-66E4AAC622D4}"/>
              </a:ext>
            </a:extLst>
          </p:cNvPr>
          <p:cNvSpPr txBox="1"/>
          <p:nvPr/>
        </p:nvSpPr>
        <p:spPr>
          <a:xfrm>
            <a:off x="228599" y="1163328"/>
            <a:ext cx="531340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What is IAM (Identity and Access Management)?</a:t>
            </a:r>
          </a:p>
        </p:txBody>
      </p:sp>
      <p:sp>
        <p:nvSpPr>
          <p:cNvPr id="9" name="TextBox 8">
            <a:extLst>
              <a:ext uri="{FF2B5EF4-FFF2-40B4-BE49-F238E27FC236}">
                <a16:creationId xmlns:a16="http://schemas.microsoft.com/office/drawing/2014/main" id="{9E0E8C84-85F5-60E4-393B-A2C0D338E06A}"/>
              </a:ext>
            </a:extLst>
          </p:cNvPr>
          <p:cNvSpPr txBox="1"/>
          <p:nvPr/>
        </p:nvSpPr>
        <p:spPr>
          <a:xfrm>
            <a:off x="5865053" y="1187554"/>
            <a:ext cx="351240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Summary:</a:t>
            </a:r>
            <a:endParaRPr kumimoji="0" lang="en-US" sz="1400" b="1" i="0" u="none" strike="noStrike" kern="1200" cap="none" spc="0" normalizeH="0" baseline="0" noProof="0" dirty="0">
              <a:ln>
                <a:noFill/>
              </a:ln>
              <a:solidFill>
                <a:srgbClr val="FF462D"/>
              </a:solidFill>
              <a:effectLst/>
              <a:uLnTx/>
              <a:uFillTx/>
              <a:latin typeface="TWK Everett"/>
              <a:ea typeface="+mn-ea"/>
              <a:cs typeface="+mn-cs"/>
            </a:endParaRPr>
          </a:p>
        </p:txBody>
      </p:sp>
      <p:sp>
        <p:nvSpPr>
          <p:cNvPr id="8" name="TextBox 7">
            <a:extLst>
              <a:ext uri="{FF2B5EF4-FFF2-40B4-BE49-F238E27FC236}">
                <a16:creationId xmlns:a16="http://schemas.microsoft.com/office/drawing/2014/main" id="{DB3DDBBA-BC96-CFF5-AF3B-21D8FCD33E9E}"/>
              </a:ext>
            </a:extLst>
          </p:cNvPr>
          <p:cNvSpPr txBox="1"/>
          <p:nvPr/>
        </p:nvSpPr>
        <p:spPr>
          <a:xfrm>
            <a:off x="228599" y="1495331"/>
            <a:ext cx="5472954" cy="95410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Azure:</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Uses Azure AD + RBAC (roles like Reader, Contributor)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AWS:</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JSON-based policies for users, groups, and roles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GCP:</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Project-level roles (basic, predefined, custom)</a:t>
            </a:r>
          </a:p>
        </p:txBody>
      </p:sp>
      <p:sp>
        <p:nvSpPr>
          <p:cNvPr id="10" name="TextBox 9">
            <a:extLst>
              <a:ext uri="{FF2B5EF4-FFF2-40B4-BE49-F238E27FC236}">
                <a16:creationId xmlns:a16="http://schemas.microsoft.com/office/drawing/2014/main" id="{3950068A-1E41-1F2B-D529-C39D37B52190}"/>
              </a:ext>
            </a:extLst>
          </p:cNvPr>
          <p:cNvSpPr txBox="1"/>
          <p:nvPr/>
        </p:nvSpPr>
        <p:spPr>
          <a:xfrm>
            <a:off x="228599" y="3232459"/>
            <a:ext cx="5472954" cy="24622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 Grant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least privilege</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 Use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roles</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over individual permissions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 Enable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Multi-Factor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Review</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access regularly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 Use </a:t>
            </a:r>
            <a:r>
              <a:rPr kumimoji="0" lang="en-IN" sz="1400" b="1" i="0" u="none" strike="noStrike" kern="1200" cap="none" spc="0" normalizeH="0" baseline="0" noProof="0" dirty="0">
                <a:ln>
                  <a:noFill/>
                </a:ln>
                <a:solidFill>
                  <a:srgbClr val="002313"/>
                </a:solidFill>
                <a:effectLst/>
                <a:uLnTx/>
                <a:uFillTx/>
                <a:latin typeface="TWK Everett"/>
                <a:ea typeface="+mn-ea"/>
                <a:cs typeface="+mn-cs"/>
              </a:rPr>
              <a:t>managed identities/service accounts</a:t>
            </a:r>
            <a:r>
              <a:rPr kumimoji="0" lang="en-IN" sz="1400" b="0" i="0" u="none" strike="noStrike" kern="1200" cap="none" spc="0" normalizeH="0" baseline="0" noProof="0" dirty="0">
                <a:ln>
                  <a:noFill/>
                </a:ln>
                <a:solidFill>
                  <a:srgbClr val="002313"/>
                </a:solidFill>
                <a:effectLst/>
                <a:uLnTx/>
                <a:uFillTx/>
                <a:latin typeface="TWK Everett"/>
                <a:ea typeface="+mn-ea"/>
                <a:cs typeface="+mn-cs"/>
              </a:rPr>
              <a:t> for apps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002313"/>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313"/>
                </a:solidFill>
                <a:effectLst/>
                <a:uLnTx/>
                <a:uFillTx/>
                <a:latin typeface="TWK Everett"/>
                <a:ea typeface="+mn-ea"/>
                <a:cs typeface="+mn-cs"/>
              </a:rPr>
              <a:t>✅ Monitor access logs for suspicious activity</a:t>
            </a:r>
          </a:p>
        </p:txBody>
      </p:sp>
      <p:sp>
        <p:nvSpPr>
          <p:cNvPr id="14" name="TextBox 13">
            <a:extLst>
              <a:ext uri="{FF2B5EF4-FFF2-40B4-BE49-F238E27FC236}">
                <a16:creationId xmlns:a16="http://schemas.microsoft.com/office/drawing/2014/main" id="{35C37454-D415-2D98-94D2-89034617F5BA}"/>
              </a:ext>
            </a:extLst>
          </p:cNvPr>
          <p:cNvSpPr txBox="1"/>
          <p:nvPr/>
        </p:nvSpPr>
        <p:spPr>
          <a:xfrm>
            <a:off x="228599" y="2890687"/>
            <a:ext cx="5313406"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 IAM Best Practices:</a:t>
            </a:r>
          </a:p>
        </p:txBody>
      </p:sp>
      <p:graphicFrame>
        <p:nvGraphicFramePr>
          <p:cNvPr id="15" name="Table 14">
            <a:extLst>
              <a:ext uri="{FF2B5EF4-FFF2-40B4-BE49-F238E27FC236}">
                <a16:creationId xmlns:a16="http://schemas.microsoft.com/office/drawing/2014/main" id="{4F84DC4D-DB70-EAB1-6C4F-5834F97A18E5}"/>
              </a:ext>
            </a:extLst>
          </p:cNvPr>
          <p:cNvGraphicFramePr>
            <a:graphicFrameLocks noGrp="1"/>
          </p:cNvGraphicFramePr>
          <p:nvPr/>
        </p:nvGraphicFramePr>
        <p:xfrm>
          <a:off x="5865053" y="1674464"/>
          <a:ext cx="6106782" cy="1524000"/>
        </p:xfrm>
        <a:graphic>
          <a:graphicData uri="http://schemas.openxmlformats.org/drawingml/2006/table">
            <a:tbl>
              <a:tblPr firstRow="1">
                <a:tableStyleId>{17292A2E-F333-43FB-9621-5CBBE7FDCDCB}</a:tableStyleId>
              </a:tblPr>
              <a:tblGrid>
                <a:gridCol w="2063699">
                  <a:extLst>
                    <a:ext uri="{9D8B030D-6E8A-4147-A177-3AD203B41FA5}">
                      <a16:colId xmlns:a16="http://schemas.microsoft.com/office/drawing/2014/main" val="1381290867"/>
                    </a:ext>
                  </a:extLst>
                </a:gridCol>
                <a:gridCol w="4043083">
                  <a:extLst>
                    <a:ext uri="{9D8B030D-6E8A-4147-A177-3AD203B41FA5}">
                      <a16:colId xmlns:a16="http://schemas.microsoft.com/office/drawing/2014/main" val="3880931302"/>
                    </a:ext>
                  </a:extLst>
                </a:gridCol>
              </a:tblGrid>
              <a:tr h="0">
                <a:tc>
                  <a:txBody>
                    <a:bodyPr/>
                    <a:lstStyle/>
                    <a:p>
                      <a:r>
                        <a:rPr lang="en-IN" sz="1400"/>
                        <a:t>IAM Concept</a:t>
                      </a:r>
                    </a:p>
                  </a:txBody>
                  <a:tcPr anchor="ctr"/>
                </a:tc>
                <a:tc>
                  <a:txBody>
                    <a:bodyPr/>
                    <a:lstStyle/>
                    <a:p>
                      <a:r>
                        <a:rPr lang="en-IN" sz="1400"/>
                        <a:t>Purpose</a:t>
                      </a:r>
                    </a:p>
                  </a:txBody>
                  <a:tcPr anchor="ctr"/>
                </a:tc>
                <a:extLst>
                  <a:ext uri="{0D108BD9-81ED-4DB2-BD59-A6C34878D82A}">
                    <a16:rowId xmlns:a16="http://schemas.microsoft.com/office/drawing/2014/main" val="3091161418"/>
                  </a:ext>
                </a:extLst>
              </a:tr>
              <a:tr h="0">
                <a:tc>
                  <a:txBody>
                    <a:bodyPr/>
                    <a:lstStyle/>
                    <a:p>
                      <a:r>
                        <a:rPr lang="en-IN" sz="1400"/>
                        <a:t>Authentication</a:t>
                      </a:r>
                    </a:p>
                  </a:txBody>
                  <a:tcPr anchor="ctr"/>
                </a:tc>
                <a:tc>
                  <a:txBody>
                    <a:bodyPr/>
                    <a:lstStyle/>
                    <a:p>
                      <a:r>
                        <a:rPr lang="en-IN" sz="1400"/>
                        <a:t>Who you are</a:t>
                      </a:r>
                    </a:p>
                  </a:txBody>
                  <a:tcPr anchor="ctr"/>
                </a:tc>
                <a:extLst>
                  <a:ext uri="{0D108BD9-81ED-4DB2-BD59-A6C34878D82A}">
                    <a16:rowId xmlns:a16="http://schemas.microsoft.com/office/drawing/2014/main" val="1241551031"/>
                  </a:ext>
                </a:extLst>
              </a:tr>
              <a:tr h="0">
                <a:tc>
                  <a:txBody>
                    <a:bodyPr/>
                    <a:lstStyle/>
                    <a:p>
                      <a:r>
                        <a:rPr lang="en-IN" sz="1400"/>
                        <a:t>Authorization</a:t>
                      </a:r>
                    </a:p>
                  </a:txBody>
                  <a:tcPr anchor="ctr"/>
                </a:tc>
                <a:tc>
                  <a:txBody>
                    <a:bodyPr/>
                    <a:lstStyle/>
                    <a:p>
                      <a:r>
                        <a:rPr lang="en-IN" sz="1400"/>
                        <a:t>What you’re allowed to do</a:t>
                      </a:r>
                    </a:p>
                  </a:txBody>
                  <a:tcPr anchor="ctr"/>
                </a:tc>
                <a:extLst>
                  <a:ext uri="{0D108BD9-81ED-4DB2-BD59-A6C34878D82A}">
                    <a16:rowId xmlns:a16="http://schemas.microsoft.com/office/drawing/2014/main" val="2660455243"/>
                  </a:ext>
                </a:extLst>
              </a:tr>
              <a:tr h="0">
                <a:tc>
                  <a:txBody>
                    <a:bodyPr/>
                    <a:lstStyle/>
                    <a:p>
                      <a:r>
                        <a:rPr lang="en-IN" sz="1400"/>
                        <a:t>RBAC</a:t>
                      </a:r>
                    </a:p>
                  </a:txBody>
                  <a:tcPr anchor="ctr"/>
                </a:tc>
                <a:tc>
                  <a:txBody>
                    <a:bodyPr/>
                    <a:lstStyle/>
                    <a:p>
                      <a:r>
                        <a:rPr lang="en-IN" sz="1400"/>
                        <a:t>Role-based access</a:t>
                      </a:r>
                    </a:p>
                  </a:txBody>
                  <a:tcPr anchor="ctr"/>
                </a:tc>
                <a:extLst>
                  <a:ext uri="{0D108BD9-81ED-4DB2-BD59-A6C34878D82A}">
                    <a16:rowId xmlns:a16="http://schemas.microsoft.com/office/drawing/2014/main" val="266762194"/>
                  </a:ext>
                </a:extLst>
              </a:tr>
              <a:tr h="0">
                <a:tc>
                  <a:txBody>
                    <a:bodyPr/>
                    <a:lstStyle/>
                    <a:p>
                      <a:r>
                        <a:rPr lang="en-IN" sz="1400"/>
                        <a:t>MFA, Logs</a:t>
                      </a:r>
                    </a:p>
                  </a:txBody>
                  <a:tcPr anchor="ctr"/>
                </a:tc>
                <a:tc>
                  <a:txBody>
                    <a:bodyPr/>
                    <a:lstStyle/>
                    <a:p>
                      <a:r>
                        <a:rPr lang="en-IN" sz="1400" dirty="0"/>
                        <a:t>Boost security and visibility</a:t>
                      </a:r>
                    </a:p>
                  </a:txBody>
                  <a:tcPr anchor="ctr"/>
                </a:tc>
                <a:extLst>
                  <a:ext uri="{0D108BD9-81ED-4DB2-BD59-A6C34878D82A}">
                    <a16:rowId xmlns:a16="http://schemas.microsoft.com/office/drawing/2014/main" val="1025172182"/>
                  </a:ext>
                </a:extLst>
              </a:tr>
            </a:tbl>
          </a:graphicData>
        </a:graphic>
      </p:graphicFrame>
    </p:spTree>
    <p:extLst>
      <p:ext uri="{BB962C8B-B14F-4D97-AF65-F5344CB8AC3E}">
        <p14:creationId xmlns:p14="http://schemas.microsoft.com/office/powerpoint/2010/main" val="32047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8" grpId="0"/>
      <p:bldP spid="10"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6E786-611A-CFFA-5EE2-AB3568A4CC0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E0EBB4-1106-FDBE-574F-E39C1C9D809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601B3348-B5BC-19BD-DCF5-623D85D89C28}"/>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645568EC-D0E6-12A0-03BC-13A0BCAA376A}"/>
              </a:ext>
            </a:extLst>
          </p:cNvPr>
          <p:cNvSpPr>
            <a:spLocks noGrp="1"/>
          </p:cNvSpPr>
          <p:nvPr>
            <p:ph type="body" sz="quarter" idx="51"/>
          </p:nvPr>
        </p:nvSpPr>
        <p:spPr/>
        <p:txBody>
          <a:bodyPr/>
          <a:lstStyle/>
          <a:p>
            <a:r>
              <a:rPr lang="en-US" dirty="0"/>
              <a:t>Cloud Offerings</a:t>
            </a:r>
          </a:p>
        </p:txBody>
      </p:sp>
      <p:pic>
        <p:nvPicPr>
          <p:cNvPr id="5" name="Picture 4" descr="A diagram of a cloud service overview&#10;&#10;AI-generated content may be incorrect.">
            <a:extLst>
              <a:ext uri="{FF2B5EF4-FFF2-40B4-BE49-F238E27FC236}">
                <a16:creationId xmlns:a16="http://schemas.microsoft.com/office/drawing/2014/main" id="{364AF0F1-4758-5C3E-0F63-B97B1E524CE5}"/>
              </a:ext>
            </a:extLst>
          </p:cNvPr>
          <p:cNvPicPr>
            <a:picLocks noChangeAspect="1"/>
          </p:cNvPicPr>
          <p:nvPr/>
        </p:nvPicPr>
        <p:blipFill>
          <a:blip r:embed="rId2"/>
          <a:stretch>
            <a:fillRect/>
          </a:stretch>
        </p:blipFill>
        <p:spPr>
          <a:xfrm>
            <a:off x="6558040" y="787169"/>
            <a:ext cx="5283662" cy="5283662"/>
          </a:xfrm>
          <a:prstGeom prst="roundRect">
            <a:avLst>
              <a:gd name="adj" fmla="val 8594"/>
            </a:avLst>
          </a:prstGeom>
          <a:solidFill>
            <a:srgbClr val="FFFFFF">
              <a:shade val="85000"/>
            </a:srgbClr>
          </a:solidFill>
          <a:ln>
            <a:solidFill>
              <a:schemeClr val="accent1"/>
            </a:solidFill>
          </a:ln>
          <a:effectLst>
            <a:reflection blurRad="12700" stA="38000" endPos="28000" dist="5000" dir="5400000" sy="-100000" algn="bl" rotWithShape="0"/>
          </a:effectLst>
        </p:spPr>
      </p:pic>
      <p:graphicFrame>
        <p:nvGraphicFramePr>
          <p:cNvPr id="6" name="Table 5">
            <a:extLst>
              <a:ext uri="{FF2B5EF4-FFF2-40B4-BE49-F238E27FC236}">
                <a16:creationId xmlns:a16="http://schemas.microsoft.com/office/drawing/2014/main" id="{C09785D1-C550-7914-6871-45ABA298DBA8}"/>
              </a:ext>
            </a:extLst>
          </p:cNvPr>
          <p:cNvGraphicFramePr>
            <a:graphicFrameLocks noGrp="1"/>
          </p:cNvGraphicFramePr>
          <p:nvPr/>
        </p:nvGraphicFramePr>
        <p:xfrm>
          <a:off x="228599" y="1024858"/>
          <a:ext cx="6121400" cy="5160360"/>
        </p:xfrm>
        <a:graphic>
          <a:graphicData uri="http://schemas.openxmlformats.org/drawingml/2006/table">
            <a:tbl>
              <a:tblPr firstRow="1">
                <a:tableStyleId>{00A15C55-8517-42AA-B614-E9B94910E393}</a:tableStyleId>
              </a:tblPr>
              <a:tblGrid>
                <a:gridCol w="1056727">
                  <a:extLst>
                    <a:ext uri="{9D8B030D-6E8A-4147-A177-3AD203B41FA5}">
                      <a16:colId xmlns:a16="http://schemas.microsoft.com/office/drawing/2014/main" val="3227091496"/>
                    </a:ext>
                  </a:extLst>
                </a:gridCol>
                <a:gridCol w="3731864">
                  <a:extLst>
                    <a:ext uri="{9D8B030D-6E8A-4147-A177-3AD203B41FA5}">
                      <a16:colId xmlns:a16="http://schemas.microsoft.com/office/drawing/2014/main" val="2718750350"/>
                    </a:ext>
                  </a:extLst>
                </a:gridCol>
                <a:gridCol w="1332809">
                  <a:extLst>
                    <a:ext uri="{9D8B030D-6E8A-4147-A177-3AD203B41FA5}">
                      <a16:colId xmlns:a16="http://schemas.microsoft.com/office/drawing/2014/main" val="221013325"/>
                    </a:ext>
                  </a:extLst>
                </a:gridCol>
              </a:tblGrid>
              <a:tr h="444093">
                <a:tc>
                  <a:txBody>
                    <a:bodyPr/>
                    <a:lstStyle/>
                    <a:p>
                      <a:pPr algn="l" fontAlgn="b"/>
                      <a:r>
                        <a:rPr lang="en-IN" sz="1100" u="none" strike="noStrike">
                          <a:effectLst/>
                        </a:rPr>
                        <a:t>Category</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Services / Examples</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Platform(s)</a:t>
                      </a:r>
                      <a:endParaRPr lang="en-IN" sz="11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9972647"/>
                  </a:ext>
                </a:extLst>
              </a:tr>
              <a:tr h="444093">
                <a:tc>
                  <a:txBody>
                    <a:bodyPr/>
                    <a:lstStyle/>
                    <a:p>
                      <a:pPr algn="l" fontAlgn="b"/>
                      <a:r>
                        <a:rPr lang="en-IN" sz="1100" u="none" strike="noStrike">
                          <a:effectLst/>
                        </a:rPr>
                        <a:t>Compute</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VM, AWS EC2, AKS, EKS, Azure Functions, Lambda</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AWS</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16148921"/>
                  </a:ext>
                </a:extLst>
              </a:tr>
              <a:tr h="444093">
                <a:tc>
                  <a:txBody>
                    <a:bodyPr/>
                    <a:lstStyle/>
                    <a:p>
                      <a:pPr algn="l" fontAlgn="b"/>
                      <a:r>
                        <a:rPr lang="en-IN" sz="1100" u="none" strike="noStrike">
                          <a:effectLst/>
                        </a:rPr>
                        <a:t>Storage</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Blob, S3, Azure Files, EBS (block storage)</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AWS</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2543420"/>
                  </a:ext>
                </a:extLst>
              </a:tr>
              <a:tr h="444093">
                <a:tc>
                  <a:txBody>
                    <a:bodyPr/>
                    <a:lstStyle/>
                    <a:p>
                      <a:pPr algn="l" fontAlgn="b"/>
                      <a:r>
                        <a:rPr lang="en-IN" sz="1100" u="none" strike="noStrike">
                          <a:effectLst/>
                        </a:rPr>
                        <a:t>Database</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SQL, Cosmos DB, RDS, DynamoDB</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AWS</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83225167"/>
                  </a:ext>
                </a:extLst>
              </a:tr>
              <a:tr h="803808">
                <a:tc>
                  <a:txBody>
                    <a:bodyPr/>
                    <a:lstStyle/>
                    <a:p>
                      <a:pPr algn="l" fontAlgn="b"/>
                      <a:r>
                        <a:rPr lang="en-IN" sz="1100" u="none" strike="noStrike">
                          <a:effectLst/>
                        </a:rPr>
                        <a:t>Developer Tools</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DevOps, GitHub, Jenkins, CI/CD Pipelines</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GitHub, Jenkins</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23192943"/>
                  </a:ext>
                </a:extLst>
              </a:tr>
              <a:tr h="444093">
                <a:tc>
                  <a:txBody>
                    <a:bodyPr/>
                    <a:lstStyle/>
                    <a:p>
                      <a:pPr algn="l" fontAlgn="b"/>
                      <a:r>
                        <a:rPr lang="en-IN" sz="1100" u="none" strike="noStrike">
                          <a:effectLst/>
                        </a:rPr>
                        <a:t>Security</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IAM, Azure Key Vault, AWS KMS, NSGs, DDoS Protection</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AWS</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12330600"/>
                  </a:ext>
                </a:extLst>
              </a:tr>
              <a:tr h="444093">
                <a:tc>
                  <a:txBody>
                    <a:bodyPr/>
                    <a:lstStyle/>
                    <a:p>
                      <a:pPr algn="l" fontAlgn="b"/>
                      <a:r>
                        <a:rPr lang="en-IN" sz="1100" u="none" strike="noStrike">
                          <a:effectLst/>
                        </a:rPr>
                        <a:t>Networking</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VNet, Load Balancers, VPN Gateway, AWS VPC</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AWS</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5967103"/>
                  </a:ext>
                </a:extLst>
              </a:tr>
              <a:tr h="444093">
                <a:tc>
                  <a:txBody>
                    <a:bodyPr/>
                    <a:lstStyle/>
                    <a:p>
                      <a:pPr algn="l" fontAlgn="b"/>
                      <a:r>
                        <a:rPr lang="en-IN" sz="1100" u="none" strike="noStrike">
                          <a:effectLst/>
                        </a:rPr>
                        <a:t>Media</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CDN, AWS CloudFront, Encoding Services</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AWS</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14809758"/>
                  </a:ext>
                </a:extLst>
              </a:tr>
              <a:tr h="444093">
                <a:tc>
                  <a:txBody>
                    <a:bodyPr/>
                    <a:lstStyle/>
                    <a:p>
                      <a:pPr algn="l" fontAlgn="b"/>
                      <a:r>
                        <a:rPr lang="en-IN" sz="1100" u="none" strike="noStrike">
                          <a:effectLst/>
                        </a:rPr>
                        <a:t>Mobile</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Notification Hub, Firebase Cloud Messaging (FCM)</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Firebase</a:t>
                      </a:r>
                      <a:endParaRPr lang="en-IN" sz="11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37679874"/>
                  </a:ext>
                </a:extLst>
              </a:tr>
              <a:tr h="803808">
                <a:tc>
                  <a:txBody>
                    <a:bodyPr/>
                    <a:lstStyle/>
                    <a:p>
                      <a:pPr algn="l" fontAlgn="b"/>
                      <a:r>
                        <a:rPr lang="en-IN" sz="1100" u="none" strike="noStrike">
                          <a:effectLst/>
                        </a:rPr>
                        <a:t>Integration</a:t>
                      </a:r>
                      <a:endParaRPr lang="en-IN" sz="11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a:effectLst/>
                        </a:rPr>
                        <a:t>Azure Logic Apps, Service Bus, AWS Step Functions, EventBridge</a:t>
                      </a:r>
                      <a:endParaRPr lang="en-IN" sz="11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IN" sz="1100" u="none" strike="noStrike" dirty="0">
                          <a:effectLst/>
                        </a:rPr>
                        <a:t>Azure, AWS</a:t>
                      </a:r>
                      <a:endParaRPr lang="en-IN" sz="11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97778462"/>
                  </a:ext>
                </a:extLst>
              </a:tr>
            </a:tbl>
          </a:graphicData>
        </a:graphic>
      </p:graphicFrame>
    </p:spTree>
    <p:extLst>
      <p:ext uri="{BB962C8B-B14F-4D97-AF65-F5344CB8AC3E}">
        <p14:creationId xmlns:p14="http://schemas.microsoft.com/office/powerpoint/2010/main" val="246585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40F0A5-3E59-7630-AAA1-D4BEDBC53BF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EE70D091-91DE-3E42-0BB3-EF70416F5714}"/>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55103715-29C7-71BF-659A-6507823A26D3}"/>
              </a:ext>
            </a:extLst>
          </p:cNvPr>
          <p:cNvSpPr>
            <a:spLocks noGrp="1"/>
          </p:cNvSpPr>
          <p:nvPr>
            <p:ph type="body" sz="quarter" idx="51"/>
          </p:nvPr>
        </p:nvSpPr>
        <p:spPr/>
        <p:txBody>
          <a:bodyPr/>
          <a:lstStyle/>
          <a:p>
            <a:r>
              <a:rPr lang="en-US" dirty="0"/>
              <a:t>What is Cloud? And What is Cloud Computing?</a:t>
            </a:r>
          </a:p>
        </p:txBody>
      </p:sp>
      <p:sp>
        <p:nvSpPr>
          <p:cNvPr id="5" name="TextBox 4">
            <a:extLst>
              <a:ext uri="{FF2B5EF4-FFF2-40B4-BE49-F238E27FC236}">
                <a16:creationId xmlns:a16="http://schemas.microsoft.com/office/drawing/2014/main" id="{E8202D79-7FC3-662C-ADC8-9F4E5CC29540}"/>
              </a:ext>
            </a:extLst>
          </p:cNvPr>
          <p:cNvSpPr txBox="1"/>
          <p:nvPr/>
        </p:nvSpPr>
        <p:spPr>
          <a:xfrm>
            <a:off x="228599" y="1024858"/>
            <a:ext cx="11974051"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Definition:</a:t>
            </a:r>
            <a:br>
              <a:rPr kumimoji="0" lang="en-IN" sz="1400" b="0" i="0" u="none" strike="noStrike" kern="1200" cap="none" spc="0" normalizeH="0" baseline="0" noProof="0" dirty="0">
                <a:ln>
                  <a:noFill/>
                </a:ln>
                <a:solidFill>
                  <a:srgbClr val="3D3B3B"/>
                </a:solidFill>
                <a:effectLst/>
                <a:uLnTx/>
                <a:uFillTx/>
                <a:latin typeface="TWK Everett"/>
                <a:ea typeface="+mn-ea"/>
                <a:cs typeface="+mn-cs"/>
              </a:rPr>
            </a:br>
            <a:r>
              <a:rPr kumimoji="0" lang="en-IN" sz="1400" b="0" i="0" u="none" strike="noStrike" kern="1200" cap="none" spc="0" normalizeH="0" baseline="0" noProof="0" dirty="0">
                <a:ln>
                  <a:noFill/>
                </a:ln>
                <a:solidFill>
                  <a:srgbClr val="3D3B3B"/>
                </a:solidFill>
                <a:effectLst/>
                <a:uLnTx/>
                <a:uFillTx/>
                <a:latin typeface="TWK Everett"/>
                <a:ea typeface="+mn-ea"/>
                <a:cs typeface="+mn-cs"/>
              </a:rPr>
              <a:t>Cloud computing is the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on-demand delivery of IT resources</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over the internet with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pay-as-you-go pricing</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It allows users to rent computing services instead of buying and maintaining physical hardware.</a:t>
            </a:r>
          </a:p>
        </p:txBody>
      </p:sp>
      <p:pic>
        <p:nvPicPr>
          <p:cNvPr id="6" name="Picture 5" descr="A logo of a cloud&#10;&#10;AI-generated content may be incorrect.">
            <a:extLst>
              <a:ext uri="{FF2B5EF4-FFF2-40B4-BE49-F238E27FC236}">
                <a16:creationId xmlns:a16="http://schemas.microsoft.com/office/drawing/2014/main" id="{C746CBBA-50A7-67ED-2EE4-FEFC74B77368}"/>
              </a:ext>
            </a:extLst>
          </p:cNvPr>
          <p:cNvPicPr>
            <a:picLocks noChangeAspect="1"/>
          </p:cNvPicPr>
          <p:nvPr/>
        </p:nvPicPr>
        <p:blipFill>
          <a:blip r:embed="rId3"/>
          <a:stretch>
            <a:fillRect/>
          </a:stretch>
        </p:blipFill>
        <p:spPr>
          <a:xfrm>
            <a:off x="247982" y="1987550"/>
            <a:ext cx="1155493" cy="1135042"/>
          </a:xfrm>
          <a:prstGeom prst="rect">
            <a:avLst/>
          </a:prstGeom>
        </p:spPr>
      </p:pic>
      <p:pic>
        <p:nvPicPr>
          <p:cNvPr id="7" name="Picture 6" descr="A logo with a smile&#10;&#10;AI-generated content may be incorrect.">
            <a:extLst>
              <a:ext uri="{FF2B5EF4-FFF2-40B4-BE49-F238E27FC236}">
                <a16:creationId xmlns:a16="http://schemas.microsoft.com/office/drawing/2014/main" id="{5EF189BF-8965-B29A-91BD-474DF70E1E98}"/>
              </a:ext>
            </a:extLst>
          </p:cNvPr>
          <p:cNvPicPr>
            <a:picLocks noChangeAspect="1"/>
          </p:cNvPicPr>
          <p:nvPr/>
        </p:nvPicPr>
        <p:blipFill>
          <a:blip r:embed="rId4"/>
          <a:stretch>
            <a:fillRect/>
          </a:stretch>
        </p:blipFill>
        <p:spPr>
          <a:xfrm>
            <a:off x="9810289" y="1987550"/>
            <a:ext cx="1231107" cy="738664"/>
          </a:xfrm>
          <a:prstGeom prst="rect">
            <a:avLst/>
          </a:prstGeom>
        </p:spPr>
      </p:pic>
      <p:pic>
        <p:nvPicPr>
          <p:cNvPr id="8" name="Picture 7" descr="A blue triangle with a white background&#10;&#10;AI-generated content may be incorrect.">
            <a:extLst>
              <a:ext uri="{FF2B5EF4-FFF2-40B4-BE49-F238E27FC236}">
                <a16:creationId xmlns:a16="http://schemas.microsoft.com/office/drawing/2014/main" id="{62A5E2B1-9639-B4B0-2BCD-119EBFB09F31}"/>
              </a:ext>
            </a:extLst>
          </p:cNvPr>
          <p:cNvPicPr>
            <a:picLocks noChangeAspect="1"/>
          </p:cNvPicPr>
          <p:nvPr/>
        </p:nvPicPr>
        <p:blipFill>
          <a:blip r:embed="rId5"/>
          <a:stretch>
            <a:fillRect/>
          </a:stretch>
        </p:blipFill>
        <p:spPr>
          <a:xfrm>
            <a:off x="375629" y="4623050"/>
            <a:ext cx="1135042" cy="1135042"/>
          </a:xfrm>
          <a:prstGeom prst="rect">
            <a:avLst/>
          </a:prstGeom>
        </p:spPr>
      </p:pic>
      <p:pic>
        <p:nvPicPr>
          <p:cNvPr id="9" name="Picture 8" descr="A logo for a cloud company&#10;&#10;AI-generated content may be incorrect.">
            <a:extLst>
              <a:ext uri="{FF2B5EF4-FFF2-40B4-BE49-F238E27FC236}">
                <a16:creationId xmlns:a16="http://schemas.microsoft.com/office/drawing/2014/main" id="{58B63684-B7C7-6824-F062-667356962967}"/>
              </a:ext>
            </a:extLst>
          </p:cNvPr>
          <p:cNvPicPr>
            <a:picLocks noChangeAspect="1"/>
          </p:cNvPicPr>
          <p:nvPr/>
        </p:nvPicPr>
        <p:blipFill>
          <a:blip r:embed="rId6"/>
          <a:stretch>
            <a:fillRect/>
          </a:stretch>
        </p:blipFill>
        <p:spPr>
          <a:xfrm>
            <a:off x="9721621" y="3256336"/>
            <a:ext cx="1778000" cy="1143000"/>
          </a:xfrm>
          <a:prstGeom prst="rect">
            <a:avLst/>
          </a:prstGeom>
        </p:spPr>
      </p:pic>
      <p:pic>
        <p:nvPicPr>
          <p:cNvPr id="10" name="Picture 9" descr="A logo with red circles and black text&#10;&#10;AI-generated content may be incorrect.">
            <a:extLst>
              <a:ext uri="{FF2B5EF4-FFF2-40B4-BE49-F238E27FC236}">
                <a16:creationId xmlns:a16="http://schemas.microsoft.com/office/drawing/2014/main" id="{0A9E4293-1739-E88D-6D92-F550D95DF9A1}"/>
              </a:ext>
            </a:extLst>
          </p:cNvPr>
          <p:cNvPicPr>
            <a:picLocks noChangeAspect="1"/>
          </p:cNvPicPr>
          <p:nvPr/>
        </p:nvPicPr>
        <p:blipFill>
          <a:blip r:embed="rId7"/>
          <a:stretch>
            <a:fillRect/>
          </a:stretch>
        </p:blipFill>
        <p:spPr>
          <a:xfrm>
            <a:off x="375629" y="3141418"/>
            <a:ext cx="1056763" cy="1135042"/>
          </a:xfrm>
          <a:prstGeom prst="rect">
            <a:avLst/>
          </a:prstGeom>
        </p:spPr>
      </p:pic>
      <p:pic>
        <p:nvPicPr>
          <p:cNvPr id="11" name="Picture 10" descr="A blue and white logo&#10;&#10;AI-generated content may be incorrect.">
            <a:extLst>
              <a:ext uri="{FF2B5EF4-FFF2-40B4-BE49-F238E27FC236}">
                <a16:creationId xmlns:a16="http://schemas.microsoft.com/office/drawing/2014/main" id="{D1469487-CADD-C1D9-CD04-27780AB6E717}"/>
              </a:ext>
            </a:extLst>
          </p:cNvPr>
          <p:cNvPicPr>
            <a:picLocks noChangeAspect="1"/>
          </p:cNvPicPr>
          <p:nvPr/>
        </p:nvPicPr>
        <p:blipFill>
          <a:blip r:embed="rId8"/>
          <a:stretch>
            <a:fillRect/>
          </a:stretch>
        </p:blipFill>
        <p:spPr>
          <a:xfrm>
            <a:off x="9899421" y="4769022"/>
            <a:ext cx="1422400" cy="1422400"/>
          </a:xfrm>
          <a:prstGeom prst="rect">
            <a:avLst/>
          </a:prstGeom>
        </p:spPr>
      </p:pic>
      <p:pic>
        <p:nvPicPr>
          <p:cNvPr id="12" name="Picture 11" descr="A diagram of cloud computing&#10;&#10;AI-generated content may be incorrect.">
            <a:extLst>
              <a:ext uri="{FF2B5EF4-FFF2-40B4-BE49-F238E27FC236}">
                <a16:creationId xmlns:a16="http://schemas.microsoft.com/office/drawing/2014/main" id="{70F533AA-E418-160F-A2E2-ECEE76D9B5A2}"/>
              </a:ext>
            </a:extLst>
          </p:cNvPr>
          <p:cNvPicPr>
            <a:picLocks noChangeAspect="1"/>
          </p:cNvPicPr>
          <p:nvPr/>
        </p:nvPicPr>
        <p:blipFill>
          <a:blip r:embed="rId9"/>
          <a:stretch>
            <a:fillRect/>
          </a:stretch>
        </p:blipFill>
        <p:spPr>
          <a:xfrm>
            <a:off x="1902940" y="1844418"/>
            <a:ext cx="7426412" cy="4180008"/>
          </a:xfrm>
          <a:prstGeom prst="rect">
            <a:avLst/>
          </a:prstGeom>
        </p:spPr>
      </p:pic>
    </p:spTree>
    <p:extLst>
      <p:ext uri="{BB962C8B-B14F-4D97-AF65-F5344CB8AC3E}">
        <p14:creationId xmlns:p14="http://schemas.microsoft.com/office/powerpoint/2010/main" val="82386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FA7888-E13F-124D-8F05-C355B968611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2" name="Title 1">
            <a:extLst>
              <a:ext uri="{FF2B5EF4-FFF2-40B4-BE49-F238E27FC236}">
                <a16:creationId xmlns:a16="http://schemas.microsoft.com/office/drawing/2014/main" id="{6C1CC67D-43C0-F74A-9991-4A8FCE562889}"/>
              </a:ext>
            </a:extLst>
          </p:cNvPr>
          <p:cNvSpPr>
            <a:spLocks noGrp="1"/>
          </p:cNvSpPr>
          <p:nvPr>
            <p:ph type="title"/>
          </p:nvPr>
        </p:nvSpPr>
        <p:spPr/>
        <p:txBody>
          <a:bodyPr/>
          <a:lstStyle/>
          <a:p>
            <a:r>
              <a:rPr lang="en-US" dirty="0"/>
              <a:t>Cloud Computing</a:t>
            </a:r>
            <a:endParaRPr lang="en-MX"/>
          </a:p>
        </p:txBody>
      </p:sp>
      <p:sp>
        <p:nvSpPr>
          <p:cNvPr id="3" name="Text Placeholder 2">
            <a:extLst>
              <a:ext uri="{FF2B5EF4-FFF2-40B4-BE49-F238E27FC236}">
                <a16:creationId xmlns:a16="http://schemas.microsoft.com/office/drawing/2014/main" id="{6331FCB2-56B2-6A49-9542-4CF9FF298D63}"/>
              </a:ext>
            </a:extLst>
          </p:cNvPr>
          <p:cNvSpPr>
            <a:spLocks noGrp="1"/>
          </p:cNvSpPr>
          <p:nvPr>
            <p:ph type="body" sz="quarter" idx="55"/>
          </p:nvPr>
        </p:nvSpPr>
        <p:spPr/>
        <p:txBody>
          <a:bodyPr/>
          <a:lstStyle/>
          <a:p>
            <a:r>
              <a:rPr lang="en-US" dirty="0"/>
              <a:t>Deployment Models</a:t>
            </a:r>
            <a:endParaRPr lang="en-MX"/>
          </a:p>
        </p:txBody>
      </p:sp>
      <p:graphicFrame>
        <p:nvGraphicFramePr>
          <p:cNvPr id="36" name="Table 13">
            <a:extLst>
              <a:ext uri="{FF2B5EF4-FFF2-40B4-BE49-F238E27FC236}">
                <a16:creationId xmlns:a16="http://schemas.microsoft.com/office/drawing/2014/main" id="{788EAE63-1FE9-4B43-A305-9B3C3823C326}"/>
              </a:ext>
            </a:extLst>
          </p:cNvPr>
          <p:cNvGraphicFramePr>
            <a:graphicFrameLocks noGrp="1"/>
          </p:cNvGraphicFramePr>
          <p:nvPr>
            <p:ph type="tbl" sz="quarter" idx="56"/>
          </p:nvPr>
        </p:nvGraphicFramePr>
        <p:xfrm>
          <a:off x="3632886" y="876300"/>
          <a:ext cx="8229600" cy="43053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44749757"/>
                    </a:ext>
                  </a:extLst>
                </a:gridCol>
                <a:gridCol w="2743200">
                  <a:extLst>
                    <a:ext uri="{9D8B030D-6E8A-4147-A177-3AD203B41FA5}">
                      <a16:colId xmlns:a16="http://schemas.microsoft.com/office/drawing/2014/main" val="2317669300"/>
                    </a:ext>
                  </a:extLst>
                </a:gridCol>
                <a:gridCol w="2743200">
                  <a:extLst>
                    <a:ext uri="{9D8B030D-6E8A-4147-A177-3AD203B41FA5}">
                      <a16:colId xmlns:a16="http://schemas.microsoft.com/office/drawing/2014/main" val="2906261533"/>
                    </a:ext>
                  </a:extLst>
                </a:gridCol>
              </a:tblGrid>
              <a:tr h="861060">
                <a:tc>
                  <a:txBody>
                    <a:bodyPr/>
                    <a:lstStyle/>
                    <a:p>
                      <a:pPr algn="ctr" fontAlgn="b"/>
                      <a:r>
                        <a:rPr lang="en-IN" sz="1600" b="1" i="0" u="none" strike="noStrike" dirty="0">
                          <a:solidFill>
                            <a:schemeClr val="accent1"/>
                          </a:solidFill>
                          <a:effectLst/>
                          <a:latin typeface="Aptos Narrow" panose="020B0004020202020204" pitchFamily="34" charset="0"/>
                        </a:rPr>
                        <a:t>Model</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1" i="0" u="none" strike="noStrike" dirty="0">
                          <a:solidFill>
                            <a:schemeClr val="accent1"/>
                          </a:solidFill>
                          <a:effectLst/>
                          <a:latin typeface="Aptos Narrow" panose="020B0004020202020204" pitchFamily="34" charset="0"/>
                        </a:rPr>
                        <a:t>Description</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1" i="0" u="none" strike="noStrike" dirty="0">
                          <a:solidFill>
                            <a:schemeClr val="accent1"/>
                          </a:solidFill>
                          <a:effectLst/>
                          <a:latin typeface="Aptos Narrow" panose="020B0004020202020204" pitchFamily="34" charset="0"/>
                        </a:rPr>
                        <a:t>Example Use Case</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920782"/>
                  </a:ext>
                </a:extLst>
              </a:tr>
              <a:tr h="861060">
                <a:tc>
                  <a:txBody>
                    <a:bodyPr/>
                    <a:lstStyle/>
                    <a:p>
                      <a:pPr algn="ctr" fontAlgn="b"/>
                      <a:r>
                        <a:rPr lang="en-IN" sz="1600" b="1" i="0" u="none" strike="noStrike" dirty="0">
                          <a:solidFill>
                            <a:schemeClr val="accent4"/>
                          </a:solidFill>
                          <a:effectLst/>
                          <a:latin typeface="Aptos Narrow" panose="020B0004020202020204" pitchFamily="34" charset="0"/>
                        </a:rPr>
                        <a:t>Public</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Services delivered over internet and shared infrastructure</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Startups, Scalable apps (e.g., Azure)</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4839455"/>
                  </a:ext>
                </a:extLst>
              </a:tr>
              <a:tr h="861060">
                <a:tc>
                  <a:txBody>
                    <a:bodyPr/>
                    <a:lstStyle/>
                    <a:p>
                      <a:pPr algn="ctr" fontAlgn="b"/>
                      <a:r>
                        <a:rPr lang="en-IN" sz="1600" b="1" i="0" u="none" strike="noStrike" dirty="0">
                          <a:solidFill>
                            <a:schemeClr val="accent4"/>
                          </a:solidFill>
                          <a:effectLst/>
                          <a:latin typeface="Aptos Narrow" panose="020B0004020202020204" pitchFamily="34" charset="0"/>
                        </a:rPr>
                        <a:t>Private</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Dedicated infrastructure for one organization</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Banks, Government</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2434372"/>
                  </a:ext>
                </a:extLst>
              </a:tr>
              <a:tr h="861060">
                <a:tc>
                  <a:txBody>
                    <a:bodyPr/>
                    <a:lstStyle/>
                    <a:p>
                      <a:pPr algn="ctr" fontAlgn="b"/>
                      <a:r>
                        <a:rPr lang="en-IN" sz="1600" b="1" i="0" u="none" strike="noStrike" dirty="0">
                          <a:solidFill>
                            <a:schemeClr val="accent4"/>
                          </a:solidFill>
                          <a:effectLst/>
                          <a:latin typeface="Aptos Narrow" panose="020B0004020202020204" pitchFamily="34" charset="0"/>
                        </a:rPr>
                        <a:t>Hybrid</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Mix of public + private; integrated management</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Disaster recovery, burst scaling</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2328056"/>
                  </a:ext>
                </a:extLst>
              </a:tr>
              <a:tr h="861060">
                <a:tc>
                  <a:txBody>
                    <a:bodyPr/>
                    <a:lstStyle/>
                    <a:p>
                      <a:pPr algn="ctr" fontAlgn="b"/>
                      <a:r>
                        <a:rPr lang="en-IN" sz="1600" b="1" i="0" u="none" strike="noStrike" dirty="0">
                          <a:solidFill>
                            <a:schemeClr val="accent4"/>
                          </a:solidFill>
                          <a:effectLst/>
                          <a:latin typeface="Aptos Narrow" panose="020B0004020202020204" pitchFamily="34" charset="0"/>
                        </a:rPr>
                        <a:t>Multi-cloud</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Use of multiple public cloud providers</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600" b="0" i="0" u="none" strike="noStrike" dirty="0">
                          <a:solidFill>
                            <a:srgbClr val="000000"/>
                          </a:solidFill>
                          <a:effectLst/>
                          <a:latin typeface="Aptos Narrow" panose="020B0004020202020204" pitchFamily="34" charset="0"/>
                        </a:rPr>
                        <a:t>Avoid vendor lock-in, optimize pricing</a:t>
                      </a:r>
                    </a:p>
                  </a:txBody>
                  <a:tcPr marL="9525" marR="9525" marT="9525"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3820404"/>
                  </a:ext>
                </a:extLst>
              </a:tr>
            </a:tbl>
          </a:graphicData>
        </a:graphic>
      </p:graphicFrame>
    </p:spTree>
    <p:extLst>
      <p:ext uri="{BB962C8B-B14F-4D97-AF65-F5344CB8AC3E}">
        <p14:creationId xmlns:p14="http://schemas.microsoft.com/office/powerpoint/2010/main" val="155953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28121-6BBA-A2D5-610B-5EDFFBF4C3F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A2CF7C-24F5-05C3-76CF-5843E6BD3D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DD217316-28C7-7097-6B56-345EA9DB405A}"/>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4DC9634C-2BFA-0206-83A6-836B5F3EBD86}"/>
              </a:ext>
            </a:extLst>
          </p:cNvPr>
          <p:cNvSpPr>
            <a:spLocks noGrp="1"/>
          </p:cNvSpPr>
          <p:nvPr>
            <p:ph type="body" sz="quarter" idx="51"/>
          </p:nvPr>
        </p:nvSpPr>
        <p:spPr/>
        <p:txBody>
          <a:bodyPr/>
          <a:lstStyle/>
          <a:p>
            <a:r>
              <a:rPr lang="en-US" dirty="0"/>
              <a:t>Cloud Service Models</a:t>
            </a:r>
          </a:p>
        </p:txBody>
      </p:sp>
      <p:pic>
        <p:nvPicPr>
          <p:cNvPr id="14" name="Picture 13" descr="A screenshot of a computer&#10;&#10;AI-generated content may be incorrect.">
            <a:extLst>
              <a:ext uri="{FF2B5EF4-FFF2-40B4-BE49-F238E27FC236}">
                <a16:creationId xmlns:a16="http://schemas.microsoft.com/office/drawing/2014/main" id="{458EAAB8-05A3-7D48-E260-D7CCC3276ACE}"/>
              </a:ext>
            </a:extLst>
          </p:cNvPr>
          <p:cNvPicPr>
            <a:picLocks noChangeAspect="1"/>
          </p:cNvPicPr>
          <p:nvPr/>
        </p:nvPicPr>
        <p:blipFill>
          <a:blip r:embed="rId3"/>
          <a:stretch>
            <a:fillRect/>
          </a:stretch>
        </p:blipFill>
        <p:spPr>
          <a:xfrm>
            <a:off x="228599" y="1163328"/>
            <a:ext cx="6225273" cy="5612323"/>
          </a:xfrm>
          <a:prstGeom prst="rect">
            <a:avLst/>
          </a:prstGeom>
        </p:spPr>
      </p:pic>
      <p:sp>
        <p:nvSpPr>
          <p:cNvPr id="15" name="TextBox 14">
            <a:extLst>
              <a:ext uri="{FF2B5EF4-FFF2-40B4-BE49-F238E27FC236}">
                <a16:creationId xmlns:a16="http://schemas.microsoft.com/office/drawing/2014/main" id="{5C2EA1F7-CAB0-9242-6CD1-9B23999858B5}"/>
              </a:ext>
            </a:extLst>
          </p:cNvPr>
          <p:cNvSpPr txBox="1"/>
          <p:nvPr/>
        </p:nvSpPr>
        <p:spPr>
          <a:xfrm>
            <a:off x="6987436" y="1163328"/>
            <a:ext cx="4975965"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IaaS (Infrastructure as a Service)</a:t>
            </a:r>
            <a:endParaRPr kumimoji="0" lang="en-IN" sz="1400" b="0" i="0" u="none" strike="noStrike" kern="1200" cap="none" spc="0" normalizeH="0" baseline="0" noProof="0" dirty="0">
              <a:ln>
                <a:noFill/>
              </a:ln>
              <a:solidFill>
                <a:srgbClr val="FF462D"/>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Provides virtualized computing resources: VMs, storage, networks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Example: AWS EC2, Azure Virtual Machines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manage: OS, apps, runtime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PaaS (Platform as a Service)</a:t>
            </a:r>
            <a:endParaRPr kumimoji="0" lang="en-IN" sz="1400" b="0" i="0" u="none" strike="noStrike" kern="1200" cap="none" spc="0" normalizeH="0" baseline="0" noProof="0" dirty="0">
              <a:ln>
                <a:noFill/>
              </a:ln>
              <a:solidFill>
                <a:srgbClr val="FF462D"/>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Provides a platform to develop, run, and manage applications without managing infrastructure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Example: Azure App Services, Google App Engine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manage: Apps and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FF462D"/>
                </a:solidFill>
                <a:effectLst/>
                <a:uLnTx/>
                <a:uFillTx/>
                <a:latin typeface="TWK Everett"/>
                <a:ea typeface="+mn-ea"/>
                <a:cs typeface="+mn-cs"/>
              </a:rPr>
              <a:t>SaaS (Software as a Service)</a:t>
            </a:r>
            <a:endParaRPr kumimoji="0" lang="en-IN" sz="1400" b="0" i="0" u="none" strike="noStrike" kern="1200" cap="none" spc="0" normalizeH="0" baseline="0" noProof="0" dirty="0">
              <a:ln>
                <a:noFill/>
              </a:ln>
              <a:solidFill>
                <a:srgbClr val="FF462D"/>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Delivers software applications over the internet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Example: Gmail, Microsoft 365, Salesforce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use the software; provider manages everything else</a:t>
            </a:r>
          </a:p>
        </p:txBody>
      </p:sp>
      <p:grpSp>
        <p:nvGrpSpPr>
          <p:cNvPr id="21" name="Group 20">
            <a:extLst>
              <a:ext uri="{FF2B5EF4-FFF2-40B4-BE49-F238E27FC236}">
                <a16:creationId xmlns:a16="http://schemas.microsoft.com/office/drawing/2014/main" id="{1A452579-1ADF-0DCA-64F4-369C1735EA46}"/>
              </a:ext>
            </a:extLst>
          </p:cNvPr>
          <p:cNvGrpSpPr/>
          <p:nvPr/>
        </p:nvGrpSpPr>
        <p:grpSpPr>
          <a:xfrm>
            <a:off x="7043675" y="4908993"/>
            <a:ext cx="4619740" cy="1736476"/>
            <a:chOff x="7128385" y="5056352"/>
            <a:chExt cx="4619740" cy="1736476"/>
          </a:xfrm>
        </p:grpSpPr>
        <p:pic>
          <p:nvPicPr>
            <p:cNvPr id="16" name="Picture 15" descr="A black and purple text with a white background&#10;&#10;AI-generated content may be incorrect.">
              <a:extLst>
                <a:ext uri="{FF2B5EF4-FFF2-40B4-BE49-F238E27FC236}">
                  <a16:creationId xmlns:a16="http://schemas.microsoft.com/office/drawing/2014/main" id="{8CCE4680-B97B-70E6-617B-90D3726260DE}"/>
                </a:ext>
              </a:extLst>
            </p:cNvPr>
            <p:cNvPicPr>
              <a:picLocks noChangeAspect="1"/>
            </p:cNvPicPr>
            <p:nvPr/>
          </p:nvPicPr>
          <p:blipFill>
            <a:blip r:embed="rId4"/>
            <a:stretch>
              <a:fillRect/>
            </a:stretch>
          </p:blipFill>
          <p:spPr>
            <a:xfrm>
              <a:off x="7128385" y="5945218"/>
              <a:ext cx="1364589" cy="764170"/>
            </a:xfrm>
            <a:prstGeom prst="rect">
              <a:avLst/>
            </a:prstGeom>
          </p:spPr>
        </p:pic>
        <p:pic>
          <p:nvPicPr>
            <p:cNvPr id="17" name="Picture 16" descr="A blue logo with letters&#10;&#10;AI-generated content may be incorrect.">
              <a:extLst>
                <a:ext uri="{FF2B5EF4-FFF2-40B4-BE49-F238E27FC236}">
                  <a16:creationId xmlns:a16="http://schemas.microsoft.com/office/drawing/2014/main" id="{B3C6E41E-1AB9-0915-5FF9-D80A76C30A71}"/>
                </a:ext>
              </a:extLst>
            </p:cNvPr>
            <p:cNvPicPr>
              <a:picLocks noChangeAspect="1"/>
            </p:cNvPicPr>
            <p:nvPr/>
          </p:nvPicPr>
          <p:blipFill>
            <a:blip r:embed="rId5"/>
            <a:stretch>
              <a:fillRect/>
            </a:stretch>
          </p:blipFill>
          <p:spPr>
            <a:xfrm>
              <a:off x="7169560" y="5168606"/>
              <a:ext cx="1388494" cy="876425"/>
            </a:xfrm>
            <a:prstGeom prst="rect">
              <a:avLst/>
            </a:prstGeom>
          </p:spPr>
        </p:pic>
        <p:pic>
          <p:nvPicPr>
            <p:cNvPr id="18" name="Picture 17" descr="A colorful logo with blue text&#10;&#10;AI-generated content may be incorrect.">
              <a:extLst>
                <a:ext uri="{FF2B5EF4-FFF2-40B4-BE49-F238E27FC236}">
                  <a16:creationId xmlns:a16="http://schemas.microsoft.com/office/drawing/2014/main" id="{33EE8B65-960B-2673-76B6-73DF75C060CA}"/>
                </a:ext>
              </a:extLst>
            </p:cNvPr>
            <p:cNvPicPr>
              <a:picLocks noChangeAspect="1"/>
            </p:cNvPicPr>
            <p:nvPr/>
          </p:nvPicPr>
          <p:blipFill>
            <a:blip r:embed="rId6"/>
            <a:stretch>
              <a:fillRect/>
            </a:stretch>
          </p:blipFill>
          <p:spPr>
            <a:xfrm>
              <a:off x="8901802" y="5454899"/>
              <a:ext cx="1420234" cy="800669"/>
            </a:xfrm>
            <a:prstGeom prst="rect">
              <a:avLst/>
            </a:prstGeom>
          </p:spPr>
        </p:pic>
        <p:pic>
          <p:nvPicPr>
            <p:cNvPr id="19" name="Picture 18" descr="A logo with colorful dots&#10;&#10;AI-generated content may be incorrect.">
              <a:extLst>
                <a:ext uri="{FF2B5EF4-FFF2-40B4-BE49-F238E27FC236}">
                  <a16:creationId xmlns:a16="http://schemas.microsoft.com/office/drawing/2014/main" id="{09AEA519-36AB-73DA-E2FC-28003B13E33A}"/>
                </a:ext>
              </a:extLst>
            </p:cNvPr>
            <p:cNvPicPr>
              <a:picLocks noChangeAspect="1"/>
            </p:cNvPicPr>
            <p:nvPr/>
          </p:nvPicPr>
          <p:blipFill>
            <a:blip r:embed="rId7"/>
            <a:stretch>
              <a:fillRect/>
            </a:stretch>
          </p:blipFill>
          <p:spPr>
            <a:xfrm>
              <a:off x="10795945" y="5056352"/>
              <a:ext cx="952180" cy="952180"/>
            </a:xfrm>
            <a:prstGeom prst="rect">
              <a:avLst/>
            </a:prstGeom>
          </p:spPr>
        </p:pic>
        <p:pic>
          <p:nvPicPr>
            <p:cNvPr id="20" name="Picture 19" descr="A close up of a logo&#10;&#10;AI-generated content may be incorrect.">
              <a:extLst>
                <a:ext uri="{FF2B5EF4-FFF2-40B4-BE49-F238E27FC236}">
                  <a16:creationId xmlns:a16="http://schemas.microsoft.com/office/drawing/2014/main" id="{BB30B92B-0571-3749-2933-BCE8DD8AF082}"/>
                </a:ext>
              </a:extLst>
            </p:cNvPr>
            <p:cNvPicPr>
              <a:picLocks noChangeAspect="1"/>
            </p:cNvPicPr>
            <p:nvPr/>
          </p:nvPicPr>
          <p:blipFill>
            <a:blip r:embed="rId8"/>
            <a:stretch>
              <a:fillRect/>
            </a:stretch>
          </p:blipFill>
          <p:spPr>
            <a:xfrm>
              <a:off x="10020766" y="6245976"/>
              <a:ext cx="1727359" cy="546852"/>
            </a:xfrm>
            <a:prstGeom prst="rect">
              <a:avLst/>
            </a:prstGeom>
          </p:spPr>
        </p:pic>
      </p:grpSp>
    </p:spTree>
    <p:extLst>
      <p:ext uri="{BB962C8B-B14F-4D97-AF65-F5344CB8AC3E}">
        <p14:creationId xmlns:p14="http://schemas.microsoft.com/office/powerpoint/2010/main" val="298900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E2FEF-1489-F78C-D3CD-953AAC9BAFF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1A3AA27B-218E-68B5-F0BB-EB6817B0B342}"/>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603439E7-28A8-2AED-16E2-42BBDC4F1197}"/>
              </a:ext>
            </a:extLst>
          </p:cNvPr>
          <p:cNvSpPr>
            <a:spLocks noGrp="1"/>
          </p:cNvSpPr>
          <p:nvPr>
            <p:ph type="body" sz="quarter" idx="51"/>
          </p:nvPr>
        </p:nvSpPr>
        <p:spPr/>
        <p:txBody>
          <a:bodyPr/>
          <a:lstStyle/>
          <a:p>
            <a:r>
              <a:rPr lang="en-US" dirty="0"/>
              <a:t>Infrastructure As Service (IAAS)</a:t>
            </a:r>
          </a:p>
        </p:txBody>
      </p:sp>
      <p:sp>
        <p:nvSpPr>
          <p:cNvPr id="11" name="TextBox 10">
            <a:extLst>
              <a:ext uri="{FF2B5EF4-FFF2-40B4-BE49-F238E27FC236}">
                <a16:creationId xmlns:a16="http://schemas.microsoft.com/office/drawing/2014/main" id="{268040A3-EC86-9FBD-B141-AB4981C13489}"/>
              </a:ext>
            </a:extLst>
          </p:cNvPr>
          <p:cNvSpPr txBox="1"/>
          <p:nvPr/>
        </p:nvSpPr>
        <p:spPr>
          <a:xfrm>
            <a:off x="228599" y="1096913"/>
            <a:ext cx="11442356"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What It Means: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rent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infrastructure</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 virtual machines, storage, networking, etc.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manage the OS, runtime, and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The cloud provider manages the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physical servers, virtualization, and networking</a:t>
            </a:r>
            <a:r>
              <a:rPr kumimoji="0" lang="en-IN" sz="1400" b="0" i="0" u="none" strike="noStrike" kern="1200" cap="none" spc="0" normalizeH="0" baseline="0" noProof="0" dirty="0">
                <a:ln>
                  <a:noFill/>
                </a:ln>
                <a:solidFill>
                  <a:srgbClr val="3D3B3B"/>
                </a:solidFill>
                <a:effectLst/>
                <a:uLnTx/>
                <a:uFillTx/>
                <a:latin typeface="TWK Everet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get a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virtual server</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from Azure, install your operating system, your database, and then deploy your web app on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Real-World Analogy: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Imagine renting an empty house. You bring in your own furniture, appliances, do your own cooking and maintenance — but you don’t own the building.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Use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Developers who want full control over the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Hosting custom applications or legacy software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Examples of IaaS: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Microsoft Azure Virtual Machines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AWS EC2 (Elastic Compute Cloud)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Google Compute Engine</a:t>
            </a:r>
          </a:p>
        </p:txBody>
      </p:sp>
      <p:pic>
        <p:nvPicPr>
          <p:cNvPr id="13" name="Picture 12" descr="A diagram of a cloud&#10;&#10;AI-generated content may be incorrect.">
            <a:extLst>
              <a:ext uri="{FF2B5EF4-FFF2-40B4-BE49-F238E27FC236}">
                <a16:creationId xmlns:a16="http://schemas.microsoft.com/office/drawing/2014/main" id="{A01F83BD-C434-9EA4-E253-1862030A4107}"/>
              </a:ext>
            </a:extLst>
          </p:cNvPr>
          <p:cNvPicPr>
            <a:picLocks noChangeAspect="1"/>
          </p:cNvPicPr>
          <p:nvPr/>
        </p:nvPicPr>
        <p:blipFill>
          <a:blip r:embed="rId2"/>
          <a:stretch>
            <a:fillRect/>
          </a:stretch>
        </p:blipFill>
        <p:spPr>
          <a:xfrm>
            <a:off x="5949777" y="3777405"/>
            <a:ext cx="5080000" cy="2540000"/>
          </a:xfrm>
          <a:prstGeom prst="rect">
            <a:avLst/>
          </a:prstGeom>
        </p:spPr>
      </p:pic>
    </p:spTree>
    <p:extLst>
      <p:ext uri="{BB962C8B-B14F-4D97-AF65-F5344CB8AC3E}">
        <p14:creationId xmlns:p14="http://schemas.microsoft.com/office/powerpoint/2010/main" val="414039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F4915-BD69-7BB1-7B43-D9C501ED0C9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C37CFF-C62E-5EA1-556A-2E2590B4246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BD3E261B-C8FE-7AB9-C2C4-BFDBD71DB32E}"/>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BD9A7220-7B5D-FB10-3E39-770AB7BC2C38}"/>
              </a:ext>
            </a:extLst>
          </p:cNvPr>
          <p:cNvSpPr>
            <a:spLocks noGrp="1"/>
          </p:cNvSpPr>
          <p:nvPr>
            <p:ph type="body" sz="quarter" idx="51"/>
          </p:nvPr>
        </p:nvSpPr>
        <p:spPr/>
        <p:txBody>
          <a:bodyPr/>
          <a:lstStyle/>
          <a:p>
            <a:r>
              <a:rPr lang="en-US" dirty="0"/>
              <a:t>Platform As Service (PAAS)</a:t>
            </a:r>
          </a:p>
        </p:txBody>
      </p:sp>
      <p:sp>
        <p:nvSpPr>
          <p:cNvPr id="6" name="TextBox 5">
            <a:extLst>
              <a:ext uri="{FF2B5EF4-FFF2-40B4-BE49-F238E27FC236}">
                <a16:creationId xmlns:a16="http://schemas.microsoft.com/office/drawing/2014/main" id="{C479BC09-E94E-1587-530F-18409B7BBB7A}"/>
              </a:ext>
            </a:extLst>
          </p:cNvPr>
          <p:cNvSpPr txBox="1"/>
          <p:nvPr/>
        </p:nvSpPr>
        <p:spPr>
          <a:xfrm>
            <a:off x="228599" y="1150218"/>
            <a:ext cx="11158151" cy="504753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What It Means: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rent not just infrastructure, but also a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platform</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that includes the OS, runtime, and development 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only manage your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code and data</a:t>
            </a: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The provider manages the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OS, infrastructure, runtime, and tools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1"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use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Azure App Service</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to deploy a web app. You just upload your code — Azure takes care of the rest (hosting, scaling, patches).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Real-World Analogy: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Renting a fully furnished apartment where you just bring your suitcase. You can live there and cook meals, but don’t worry about repairs or appliances — it’s all maintained for you.</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Use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Quick web app deployments without worrying about servers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Focus on coding, not setup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Examples of PaaS: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Azure App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Google App Engine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Heroku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AWS Elastic Beanstalk</a:t>
            </a:r>
          </a:p>
        </p:txBody>
      </p:sp>
    </p:spTree>
    <p:extLst>
      <p:ext uri="{BB962C8B-B14F-4D97-AF65-F5344CB8AC3E}">
        <p14:creationId xmlns:p14="http://schemas.microsoft.com/office/powerpoint/2010/main" val="399789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0A0DC-3EB7-6EE8-311E-BC319E2F8F5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6830CA-643F-62B4-EF2C-581E3075DBA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80F11310-CF7E-38AB-3CD0-7C1169E41D7E}"/>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0D034F0F-F4BE-94B2-CE53-076C014A3E0C}"/>
              </a:ext>
            </a:extLst>
          </p:cNvPr>
          <p:cNvSpPr>
            <a:spLocks noGrp="1"/>
          </p:cNvSpPr>
          <p:nvPr>
            <p:ph type="body" sz="quarter" idx="51"/>
          </p:nvPr>
        </p:nvSpPr>
        <p:spPr/>
        <p:txBody>
          <a:bodyPr/>
          <a:lstStyle/>
          <a:p>
            <a:r>
              <a:rPr lang="en-US" dirty="0"/>
              <a:t>Software As Service (SAAS)</a:t>
            </a:r>
          </a:p>
        </p:txBody>
      </p:sp>
      <p:sp>
        <p:nvSpPr>
          <p:cNvPr id="6" name="TextBox 5">
            <a:extLst>
              <a:ext uri="{FF2B5EF4-FFF2-40B4-BE49-F238E27FC236}">
                <a16:creationId xmlns:a16="http://schemas.microsoft.com/office/drawing/2014/main" id="{082F2A79-DC17-988C-E9AB-F9E5674CD854}"/>
              </a:ext>
            </a:extLst>
          </p:cNvPr>
          <p:cNvSpPr txBox="1"/>
          <p:nvPr/>
        </p:nvSpPr>
        <p:spPr>
          <a:xfrm>
            <a:off x="228599" y="1228397"/>
            <a:ext cx="11016050"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What It Means: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use a complete software product</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hosted and managed by someone else.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don’t worry about the infrastructure or the platform — you just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use the application via browser or app</a:t>
            </a:r>
            <a:r>
              <a:rPr kumimoji="0" lang="en-IN" sz="1400" b="0" i="0" u="none" strike="noStrike" kern="1200" cap="none" spc="0" normalizeH="0" baseline="0" noProof="0" dirty="0">
                <a:ln>
                  <a:noFill/>
                </a:ln>
                <a:solidFill>
                  <a:srgbClr val="3D3B3B"/>
                </a:solidFill>
                <a:effectLst/>
                <a:uLnTx/>
                <a:uFillTx/>
                <a:latin typeface="TWK Everet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You log into </a:t>
            </a:r>
            <a:r>
              <a:rPr kumimoji="0" lang="en-IN" sz="1400" b="1" i="0" u="none" strike="noStrike" kern="1200" cap="none" spc="0" normalizeH="0" baseline="0" noProof="0" dirty="0">
                <a:ln>
                  <a:noFill/>
                </a:ln>
                <a:solidFill>
                  <a:srgbClr val="3D3B3B"/>
                </a:solidFill>
                <a:effectLst/>
                <a:uLnTx/>
                <a:uFillTx/>
                <a:latin typeface="TWK Everett"/>
                <a:ea typeface="+mn-ea"/>
                <a:cs typeface="+mn-cs"/>
              </a:rPr>
              <a:t>Outlook, Gmail, or Microsoft Teams</a:t>
            </a:r>
            <a:r>
              <a:rPr kumimoji="0" lang="en-IN" sz="1400" b="0" i="0" u="none" strike="noStrike" kern="1200" cap="none" spc="0" normalizeH="0" baseline="0" noProof="0" dirty="0">
                <a:ln>
                  <a:noFill/>
                </a:ln>
                <a:solidFill>
                  <a:srgbClr val="3D3B3B"/>
                </a:solidFill>
                <a:effectLst/>
                <a:uLnTx/>
                <a:uFillTx/>
                <a:latin typeface="TWK Everett"/>
                <a:ea typeface="+mn-ea"/>
                <a:cs typeface="+mn-cs"/>
              </a:rPr>
              <a:t> — you’re using a SaaS product. No setup, no installations.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Real-World Analogy: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Like eating at a restaurant — everything is prepared and served to you. You just enjoy the food (features), no cooking or cleaning.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Use Case: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Email, file storage, CRM, team collaboration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End users and businesses who need ready-to-use tools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3D3B3B"/>
                </a:solidFill>
                <a:effectLst/>
                <a:uLnTx/>
                <a:uFillTx/>
                <a:latin typeface="TWK Everett"/>
                <a:ea typeface="+mn-ea"/>
                <a:cs typeface="+mn-cs"/>
              </a:rPr>
              <a:t>🛠 Examples of SaaS: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Microsoft 365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Google Workspace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Dropbox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Salesforce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3D3B3B"/>
                </a:solidFill>
                <a:effectLst/>
                <a:uLnTx/>
                <a:uFillTx/>
                <a:latin typeface="TWK Everett"/>
                <a:ea typeface="+mn-ea"/>
                <a:cs typeface="+mn-cs"/>
              </a:rPr>
              <a:t>Zoom</a:t>
            </a:r>
          </a:p>
        </p:txBody>
      </p:sp>
    </p:spTree>
    <p:extLst>
      <p:ext uri="{BB962C8B-B14F-4D97-AF65-F5344CB8AC3E}">
        <p14:creationId xmlns:p14="http://schemas.microsoft.com/office/powerpoint/2010/main" val="276342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F5E852-4C1C-C542-3EC5-7FBF14AF1240}"/>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05380366-5AC7-5094-4951-AF43280DCA04}"/>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1B4714C2-7B1A-69B7-5423-F0F663B0B59C}"/>
              </a:ext>
            </a:extLst>
          </p:cNvPr>
          <p:cNvSpPr>
            <a:spLocks noGrp="1"/>
          </p:cNvSpPr>
          <p:nvPr>
            <p:ph type="body" sz="quarter" idx="51"/>
          </p:nvPr>
        </p:nvSpPr>
        <p:spPr/>
        <p:txBody>
          <a:bodyPr/>
          <a:lstStyle/>
          <a:p>
            <a:r>
              <a:rPr lang="en-US" dirty="0"/>
              <a:t>Cloud Service Models</a:t>
            </a:r>
          </a:p>
        </p:txBody>
      </p:sp>
      <p:graphicFrame>
        <p:nvGraphicFramePr>
          <p:cNvPr id="5" name="Table 4">
            <a:extLst>
              <a:ext uri="{FF2B5EF4-FFF2-40B4-BE49-F238E27FC236}">
                <a16:creationId xmlns:a16="http://schemas.microsoft.com/office/drawing/2014/main" id="{3EEE7EBC-879A-0A61-D2C1-08FDF9E3F7C6}"/>
              </a:ext>
            </a:extLst>
          </p:cNvPr>
          <p:cNvGraphicFramePr>
            <a:graphicFrameLocks noGrp="1"/>
          </p:cNvGraphicFramePr>
          <p:nvPr/>
        </p:nvGraphicFramePr>
        <p:xfrm>
          <a:off x="228599" y="1234440"/>
          <a:ext cx="11506200" cy="2011680"/>
        </p:xfrm>
        <a:graphic>
          <a:graphicData uri="http://schemas.openxmlformats.org/drawingml/2006/table">
            <a:tbl>
              <a:tblPr firstRow="1" firstCol="1">
                <a:tableStyleId>{00A15C55-8517-42AA-B614-E9B94910E393}</a:tableStyleId>
              </a:tblPr>
              <a:tblGrid>
                <a:gridCol w="2876550">
                  <a:extLst>
                    <a:ext uri="{9D8B030D-6E8A-4147-A177-3AD203B41FA5}">
                      <a16:colId xmlns:a16="http://schemas.microsoft.com/office/drawing/2014/main" val="3866826665"/>
                    </a:ext>
                  </a:extLst>
                </a:gridCol>
                <a:gridCol w="2876550">
                  <a:extLst>
                    <a:ext uri="{9D8B030D-6E8A-4147-A177-3AD203B41FA5}">
                      <a16:colId xmlns:a16="http://schemas.microsoft.com/office/drawing/2014/main" val="2784038170"/>
                    </a:ext>
                  </a:extLst>
                </a:gridCol>
                <a:gridCol w="2876550">
                  <a:extLst>
                    <a:ext uri="{9D8B030D-6E8A-4147-A177-3AD203B41FA5}">
                      <a16:colId xmlns:a16="http://schemas.microsoft.com/office/drawing/2014/main" val="984878835"/>
                    </a:ext>
                  </a:extLst>
                </a:gridCol>
                <a:gridCol w="2876550">
                  <a:extLst>
                    <a:ext uri="{9D8B030D-6E8A-4147-A177-3AD203B41FA5}">
                      <a16:colId xmlns:a16="http://schemas.microsoft.com/office/drawing/2014/main" val="1826833007"/>
                    </a:ext>
                  </a:extLst>
                </a:gridCol>
              </a:tblGrid>
              <a:tr h="0">
                <a:tc>
                  <a:txBody>
                    <a:bodyPr/>
                    <a:lstStyle/>
                    <a:p>
                      <a:r>
                        <a:rPr lang="en-IN" sz="1600" dirty="0"/>
                        <a:t>Feature</a:t>
                      </a:r>
                    </a:p>
                  </a:txBody>
                  <a:tcPr anchor="ctr"/>
                </a:tc>
                <a:tc>
                  <a:txBody>
                    <a:bodyPr/>
                    <a:lstStyle/>
                    <a:p>
                      <a:r>
                        <a:rPr lang="en-IN" sz="1600"/>
                        <a:t>IaaS</a:t>
                      </a:r>
                    </a:p>
                  </a:txBody>
                  <a:tcPr anchor="ctr"/>
                </a:tc>
                <a:tc>
                  <a:txBody>
                    <a:bodyPr/>
                    <a:lstStyle/>
                    <a:p>
                      <a:r>
                        <a:rPr lang="en-IN" sz="1600"/>
                        <a:t>PaaS</a:t>
                      </a:r>
                    </a:p>
                  </a:txBody>
                  <a:tcPr anchor="ctr"/>
                </a:tc>
                <a:tc>
                  <a:txBody>
                    <a:bodyPr/>
                    <a:lstStyle/>
                    <a:p>
                      <a:r>
                        <a:rPr lang="en-IN" sz="1600"/>
                        <a:t>SaaS</a:t>
                      </a:r>
                    </a:p>
                  </a:txBody>
                  <a:tcPr anchor="ctr"/>
                </a:tc>
                <a:extLst>
                  <a:ext uri="{0D108BD9-81ED-4DB2-BD59-A6C34878D82A}">
                    <a16:rowId xmlns:a16="http://schemas.microsoft.com/office/drawing/2014/main" val="143622249"/>
                  </a:ext>
                </a:extLst>
              </a:tr>
              <a:tr h="0">
                <a:tc>
                  <a:txBody>
                    <a:bodyPr/>
                    <a:lstStyle/>
                    <a:p>
                      <a:r>
                        <a:rPr lang="en-IN" sz="1600"/>
                        <a:t>Managed By You</a:t>
                      </a:r>
                    </a:p>
                  </a:txBody>
                  <a:tcPr anchor="ctr"/>
                </a:tc>
                <a:tc>
                  <a:txBody>
                    <a:bodyPr/>
                    <a:lstStyle/>
                    <a:p>
                      <a:r>
                        <a:rPr lang="en-IN" sz="1600"/>
                        <a:t>App, data, runtime, OS</a:t>
                      </a:r>
                    </a:p>
                  </a:txBody>
                  <a:tcPr anchor="ctr"/>
                </a:tc>
                <a:tc>
                  <a:txBody>
                    <a:bodyPr/>
                    <a:lstStyle/>
                    <a:p>
                      <a:r>
                        <a:rPr lang="en-IN" sz="1600"/>
                        <a:t>App &amp; data</a:t>
                      </a:r>
                    </a:p>
                  </a:txBody>
                  <a:tcPr anchor="ctr"/>
                </a:tc>
                <a:tc>
                  <a:txBody>
                    <a:bodyPr/>
                    <a:lstStyle/>
                    <a:p>
                      <a:r>
                        <a:rPr lang="en-IN" sz="1600"/>
                        <a:t>Just using the software</a:t>
                      </a:r>
                    </a:p>
                  </a:txBody>
                  <a:tcPr anchor="ctr"/>
                </a:tc>
                <a:extLst>
                  <a:ext uri="{0D108BD9-81ED-4DB2-BD59-A6C34878D82A}">
                    <a16:rowId xmlns:a16="http://schemas.microsoft.com/office/drawing/2014/main" val="3014326776"/>
                  </a:ext>
                </a:extLst>
              </a:tr>
              <a:tr h="0">
                <a:tc>
                  <a:txBody>
                    <a:bodyPr/>
                    <a:lstStyle/>
                    <a:p>
                      <a:r>
                        <a:rPr lang="en-IN" sz="1600"/>
                        <a:t>Control Level</a:t>
                      </a:r>
                    </a:p>
                  </a:txBody>
                  <a:tcPr anchor="ctr"/>
                </a:tc>
                <a:tc>
                  <a:txBody>
                    <a:bodyPr/>
                    <a:lstStyle/>
                    <a:p>
                      <a:r>
                        <a:rPr lang="en-IN" sz="1600"/>
                        <a:t>Highest</a:t>
                      </a:r>
                    </a:p>
                  </a:txBody>
                  <a:tcPr anchor="ctr"/>
                </a:tc>
                <a:tc>
                  <a:txBody>
                    <a:bodyPr/>
                    <a:lstStyle/>
                    <a:p>
                      <a:r>
                        <a:rPr lang="en-IN" sz="1600"/>
                        <a:t>Medium</a:t>
                      </a:r>
                    </a:p>
                  </a:txBody>
                  <a:tcPr anchor="ctr"/>
                </a:tc>
                <a:tc>
                  <a:txBody>
                    <a:bodyPr/>
                    <a:lstStyle/>
                    <a:p>
                      <a:r>
                        <a:rPr lang="en-IN" sz="1600"/>
                        <a:t>Lowest</a:t>
                      </a:r>
                    </a:p>
                  </a:txBody>
                  <a:tcPr anchor="ctr"/>
                </a:tc>
                <a:extLst>
                  <a:ext uri="{0D108BD9-81ED-4DB2-BD59-A6C34878D82A}">
                    <a16:rowId xmlns:a16="http://schemas.microsoft.com/office/drawing/2014/main" val="3532378915"/>
                  </a:ext>
                </a:extLst>
              </a:tr>
              <a:tr h="0">
                <a:tc>
                  <a:txBody>
                    <a:bodyPr/>
                    <a:lstStyle/>
                    <a:p>
                      <a:r>
                        <a:rPr lang="en-IN" sz="1600"/>
                        <a:t>Setup Time</a:t>
                      </a:r>
                    </a:p>
                  </a:txBody>
                  <a:tcPr anchor="ctr"/>
                </a:tc>
                <a:tc>
                  <a:txBody>
                    <a:bodyPr/>
                    <a:lstStyle/>
                    <a:p>
                      <a:r>
                        <a:rPr lang="en-IN" sz="1600"/>
                        <a:t>Long</a:t>
                      </a:r>
                    </a:p>
                  </a:txBody>
                  <a:tcPr anchor="ctr"/>
                </a:tc>
                <a:tc>
                  <a:txBody>
                    <a:bodyPr/>
                    <a:lstStyle/>
                    <a:p>
                      <a:r>
                        <a:rPr lang="en-IN" sz="1600"/>
                        <a:t>Medium</a:t>
                      </a:r>
                    </a:p>
                  </a:txBody>
                  <a:tcPr anchor="ctr"/>
                </a:tc>
                <a:tc>
                  <a:txBody>
                    <a:bodyPr/>
                    <a:lstStyle/>
                    <a:p>
                      <a:r>
                        <a:rPr lang="en-IN" sz="1600"/>
                        <a:t>Almost none</a:t>
                      </a:r>
                    </a:p>
                  </a:txBody>
                  <a:tcPr anchor="ctr"/>
                </a:tc>
                <a:extLst>
                  <a:ext uri="{0D108BD9-81ED-4DB2-BD59-A6C34878D82A}">
                    <a16:rowId xmlns:a16="http://schemas.microsoft.com/office/drawing/2014/main" val="4218043094"/>
                  </a:ext>
                </a:extLst>
              </a:tr>
              <a:tr h="0">
                <a:tc>
                  <a:txBody>
                    <a:bodyPr/>
                    <a:lstStyle/>
                    <a:p>
                      <a:r>
                        <a:rPr lang="en-IN" sz="1600"/>
                        <a:t>Flexibility</a:t>
                      </a:r>
                    </a:p>
                  </a:txBody>
                  <a:tcPr anchor="ctr"/>
                </a:tc>
                <a:tc>
                  <a:txBody>
                    <a:bodyPr/>
                    <a:lstStyle/>
                    <a:p>
                      <a:r>
                        <a:rPr lang="en-IN" sz="1600"/>
                        <a:t>Maximum</a:t>
                      </a:r>
                    </a:p>
                  </a:txBody>
                  <a:tcPr anchor="ctr"/>
                </a:tc>
                <a:tc>
                  <a:txBody>
                    <a:bodyPr/>
                    <a:lstStyle/>
                    <a:p>
                      <a:r>
                        <a:rPr lang="en-IN" sz="1600"/>
                        <a:t>Moderate</a:t>
                      </a:r>
                    </a:p>
                  </a:txBody>
                  <a:tcPr anchor="ctr"/>
                </a:tc>
                <a:tc>
                  <a:txBody>
                    <a:bodyPr/>
                    <a:lstStyle/>
                    <a:p>
                      <a:r>
                        <a:rPr lang="en-IN" sz="1600"/>
                        <a:t>Minimal</a:t>
                      </a:r>
                    </a:p>
                  </a:txBody>
                  <a:tcPr anchor="ctr"/>
                </a:tc>
                <a:extLst>
                  <a:ext uri="{0D108BD9-81ED-4DB2-BD59-A6C34878D82A}">
                    <a16:rowId xmlns:a16="http://schemas.microsoft.com/office/drawing/2014/main" val="3864053348"/>
                  </a:ext>
                </a:extLst>
              </a:tr>
              <a:tr h="0">
                <a:tc>
                  <a:txBody>
                    <a:bodyPr/>
                    <a:lstStyle/>
                    <a:p>
                      <a:r>
                        <a:rPr lang="en-IN" sz="1600"/>
                        <a:t>Example</a:t>
                      </a:r>
                    </a:p>
                  </a:txBody>
                  <a:tcPr anchor="ctr"/>
                </a:tc>
                <a:tc>
                  <a:txBody>
                    <a:bodyPr/>
                    <a:lstStyle/>
                    <a:p>
                      <a:r>
                        <a:rPr lang="en-IN" sz="1600"/>
                        <a:t>Azure VM</a:t>
                      </a:r>
                    </a:p>
                  </a:txBody>
                  <a:tcPr anchor="ctr"/>
                </a:tc>
                <a:tc>
                  <a:txBody>
                    <a:bodyPr/>
                    <a:lstStyle/>
                    <a:p>
                      <a:r>
                        <a:rPr lang="en-IN" sz="1600"/>
                        <a:t>Azure App Service</a:t>
                      </a:r>
                    </a:p>
                  </a:txBody>
                  <a:tcPr anchor="ctr"/>
                </a:tc>
                <a:tc>
                  <a:txBody>
                    <a:bodyPr/>
                    <a:lstStyle/>
                    <a:p>
                      <a:r>
                        <a:rPr lang="en-IN" sz="1600" dirty="0"/>
                        <a:t>Microsoft 365</a:t>
                      </a:r>
                    </a:p>
                  </a:txBody>
                  <a:tcPr anchor="ctr"/>
                </a:tc>
                <a:extLst>
                  <a:ext uri="{0D108BD9-81ED-4DB2-BD59-A6C34878D82A}">
                    <a16:rowId xmlns:a16="http://schemas.microsoft.com/office/drawing/2014/main" val="3057695033"/>
                  </a:ext>
                </a:extLst>
              </a:tr>
            </a:tbl>
          </a:graphicData>
        </a:graphic>
      </p:graphicFrame>
      <p:pic>
        <p:nvPicPr>
          <p:cNvPr id="7" name="Picture 6" descr="A diagram of a software operation&#10;&#10;AI-generated content may be incorrect.">
            <a:extLst>
              <a:ext uri="{FF2B5EF4-FFF2-40B4-BE49-F238E27FC236}">
                <a16:creationId xmlns:a16="http://schemas.microsoft.com/office/drawing/2014/main" id="{16101256-D445-88CC-F06D-8828D1102AB5}"/>
              </a:ext>
            </a:extLst>
          </p:cNvPr>
          <p:cNvPicPr>
            <a:picLocks noChangeAspect="1"/>
          </p:cNvPicPr>
          <p:nvPr/>
        </p:nvPicPr>
        <p:blipFill>
          <a:blip r:embed="rId2"/>
          <a:stretch>
            <a:fillRect/>
          </a:stretch>
        </p:blipFill>
        <p:spPr>
          <a:xfrm>
            <a:off x="1720325" y="3429000"/>
            <a:ext cx="9097913" cy="3330854"/>
          </a:xfrm>
          <a:prstGeom prst="rect">
            <a:avLst/>
          </a:prstGeom>
        </p:spPr>
      </p:pic>
    </p:spTree>
    <p:extLst>
      <p:ext uri="{BB962C8B-B14F-4D97-AF65-F5344CB8AC3E}">
        <p14:creationId xmlns:p14="http://schemas.microsoft.com/office/powerpoint/2010/main" val="42143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75DA4-C07B-C261-F2EB-98D881A83AA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C492E9-FD5F-5483-B1D3-5E62516D78F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5D76A-9B6E-CD41-ABBE-F6C938295BAD}" type="slidenum">
              <a:rPr kumimoji="0" lang="en-US" sz="700" b="0" i="0" u="none" strike="noStrike" kern="1200" cap="none" spc="0" normalizeH="0" baseline="0" noProof="0" smtClean="0">
                <a:ln>
                  <a:noFill/>
                </a:ln>
                <a:solidFill>
                  <a:srgbClr val="3D3B3B"/>
                </a:solidFill>
                <a:effectLst/>
                <a:uLnTx/>
                <a:uFillTx/>
                <a:latin typeface="TWK Everett" panose="020B0204000000000000"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0" i="0" u="none" strike="noStrike" kern="1200" cap="none" spc="0" normalizeH="0" baseline="0" noProof="0">
              <a:ln>
                <a:noFill/>
              </a:ln>
              <a:solidFill>
                <a:srgbClr val="3D3B3B"/>
              </a:solidFill>
              <a:effectLst/>
              <a:uLnTx/>
              <a:uFillTx/>
              <a:latin typeface="TWK Everett" panose="020B0204000000000000" pitchFamily="34" charset="77"/>
              <a:ea typeface="+mn-ea"/>
              <a:cs typeface="+mn-cs"/>
            </a:endParaRPr>
          </a:p>
        </p:txBody>
      </p:sp>
      <p:sp>
        <p:nvSpPr>
          <p:cNvPr id="3" name="Title 2">
            <a:extLst>
              <a:ext uri="{FF2B5EF4-FFF2-40B4-BE49-F238E27FC236}">
                <a16:creationId xmlns:a16="http://schemas.microsoft.com/office/drawing/2014/main" id="{26E7BA3E-B5F5-9109-FB8C-820C3FA41FD8}"/>
              </a:ext>
            </a:extLst>
          </p:cNvPr>
          <p:cNvSpPr>
            <a:spLocks noGrp="1"/>
          </p:cNvSpPr>
          <p:nvPr>
            <p:ph type="title"/>
          </p:nvPr>
        </p:nvSpPr>
        <p:spPr/>
        <p:txBody>
          <a:bodyPr/>
          <a:lstStyle/>
          <a:p>
            <a:r>
              <a:rPr lang="en-US" dirty="0"/>
              <a:t>Cloud Computing</a:t>
            </a:r>
          </a:p>
        </p:txBody>
      </p:sp>
      <p:sp>
        <p:nvSpPr>
          <p:cNvPr id="4" name="Text Placeholder 3">
            <a:extLst>
              <a:ext uri="{FF2B5EF4-FFF2-40B4-BE49-F238E27FC236}">
                <a16:creationId xmlns:a16="http://schemas.microsoft.com/office/drawing/2014/main" id="{ADE20674-2244-CC16-FEB7-937802AB705A}"/>
              </a:ext>
            </a:extLst>
          </p:cNvPr>
          <p:cNvSpPr>
            <a:spLocks noGrp="1"/>
          </p:cNvSpPr>
          <p:nvPr>
            <p:ph type="body" sz="quarter" idx="51"/>
          </p:nvPr>
        </p:nvSpPr>
        <p:spPr/>
        <p:txBody>
          <a:bodyPr/>
          <a:lstStyle/>
          <a:p>
            <a:r>
              <a:rPr lang="en-US" dirty="0"/>
              <a:t>Cloud Security – Service Level Agreements (SLA)</a:t>
            </a:r>
          </a:p>
        </p:txBody>
      </p:sp>
      <p:sp>
        <p:nvSpPr>
          <p:cNvPr id="5" name="TextBox 4">
            <a:extLst>
              <a:ext uri="{FF2B5EF4-FFF2-40B4-BE49-F238E27FC236}">
                <a16:creationId xmlns:a16="http://schemas.microsoft.com/office/drawing/2014/main" id="{0BD8E931-EECA-910F-6EA9-73AC04B1A4BA}"/>
              </a:ext>
            </a:extLst>
          </p:cNvPr>
          <p:cNvSpPr txBox="1"/>
          <p:nvPr/>
        </p:nvSpPr>
        <p:spPr>
          <a:xfrm>
            <a:off x="220165" y="1054323"/>
            <a:ext cx="6131490" cy="526297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462D"/>
                </a:solidFill>
                <a:effectLst/>
                <a:uLnTx/>
                <a:uFillTx/>
                <a:latin typeface="TWK Everett"/>
                <a:ea typeface="+mn-ea"/>
                <a:cs typeface="+mn-cs"/>
              </a:rPr>
              <a:t>What is it?</a:t>
            </a:r>
            <a:br>
              <a:rPr kumimoji="0" lang="en-IN" sz="1600" b="0" i="0" u="none" strike="noStrike" kern="1200" cap="none" spc="0" normalizeH="0" baseline="0" noProof="0" dirty="0">
                <a:ln>
                  <a:noFill/>
                </a:ln>
                <a:solidFill>
                  <a:srgbClr val="3D3B3B"/>
                </a:solidFill>
                <a:effectLst/>
                <a:uLnTx/>
                <a:uFillTx/>
                <a:latin typeface="TWK Everett"/>
                <a:ea typeface="+mn-ea"/>
                <a:cs typeface="+mn-cs"/>
              </a:rPr>
            </a:br>
            <a:r>
              <a:rPr kumimoji="0" lang="en-IN" sz="1600" b="0" i="0" u="none" strike="noStrike" kern="1200" cap="none" spc="0" normalizeH="0" baseline="0" noProof="0" dirty="0">
                <a:ln>
                  <a:noFill/>
                </a:ln>
                <a:solidFill>
                  <a:srgbClr val="3D3B3B"/>
                </a:solidFill>
                <a:effectLst/>
                <a:uLnTx/>
                <a:uFillTx/>
                <a:latin typeface="TWK Everett"/>
                <a:ea typeface="+mn-ea"/>
                <a:cs typeface="+mn-cs"/>
              </a:rPr>
              <a:t>An SLA is a </a:t>
            </a:r>
            <a:r>
              <a:rPr kumimoji="0" lang="en-IN" sz="1600" b="1" i="0" u="none" strike="noStrike" kern="1200" cap="none" spc="0" normalizeH="0" baseline="0" noProof="0" dirty="0">
                <a:ln>
                  <a:noFill/>
                </a:ln>
                <a:solidFill>
                  <a:srgbClr val="3D3B3B"/>
                </a:solidFill>
                <a:effectLst/>
                <a:uLnTx/>
                <a:uFillTx/>
                <a:latin typeface="TWK Everett"/>
                <a:ea typeface="+mn-ea"/>
                <a:cs typeface="+mn-cs"/>
              </a:rPr>
              <a:t>formal agreement</a:t>
            </a:r>
            <a:r>
              <a:rPr kumimoji="0" lang="en-IN" sz="1600" b="0" i="0" u="none" strike="noStrike" kern="1200" cap="none" spc="0" normalizeH="0" baseline="0" noProof="0" dirty="0">
                <a:ln>
                  <a:noFill/>
                </a:ln>
                <a:solidFill>
                  <a:srgbClr val="3D3B3B"/>
                </a:solidFill>
                <a:effectLst/>
                <a:uLnTx/>
                <a:uFillTx/>
                <a:latin typeface="TWK Everett"/>
                <a:ea typeface="+mn-ea"/>
                <a:cs typeface="+mn-cs"/>
              </a:rPr>
              <a:t> between the cloud provider and the customer that defines: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3D3B3B"/>
                </a:solidFill>
                <a:effectLst/>
                <a:uLnTx/>
                <a:uFillTx/>
                <a:latin typeface="TWK Everett"/>
                <a:ea typeface="+mn-ea"/>
                <a:cs typeface="+mn-cs"/>
              </a:rPr>
              <a:t>Uptime (availability)</a:t>
            </a:r>
            <a:r>
              <a:rPr kumimoji="0" lang="en-IN" sz="1600" b="0" i="0" u="none" strike="noStrike" kern="1200" cap="none" spc="0" normalizeH="0" baseline="0" noProof="0" dirty="0">
                <a:ln>
                  <a:noFill/>
                </a:ln>
                <a:solidFill>
                  <a:srgbClr val="3D3B3B"/>
                </a:solidFill>
                <a:effectLst/>
                <a:uLnTx/>
                <a:uFillTx/>
                <a:latin typeface="TWK Everett"/>
                <a:ea typeface="+mn-ea"/>
                <a:cs typeface="+mn-cs"/>
              </a:rPr>
              <a:t> expectations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3D3B3B"/>
                </a:solidFill>
                <a:effectLst/>
                <a:uLnTx/>
                <a:uFillTx/>
                <a:latin typeface="TWK Everett"/>
                <a:ea typeface="+mn-ea"/>
                <a:cs typeface="+mn-cs"/>
              </a:rPr>
              <a:t>Response time</a:t>
            </a:r>
            <a:r>
              <a:rPr kumimoji="0" lang="en-IN" sz="1600" b="0" i="0" u="none" strike="noStrike" kern="1200" cap="none" spc="0" normalizeH="0" baseline="0" noProof="0" dirty="0">
                <a:ln>
                  <a:noFill/>
                </a:ln>
                <a:solidFill>
                  <a:srgbClr val="3D3B3B"/>
                </a:solidFill>
                <a:effectLst/>
                <a:uLnTx/>
                <a:uFillTx/>
                <a:latin typeface="TWK Everett"/>
                <a:ea typeface="+mn-ea"/>
                <a:cs typeface="+mn-cs"/>
              </a:rPr>
              <a:t> for issues or outages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1" i="0" u="none" strike="noStrike" kern="1200" cap="none" spc="0" normalizeH="0" baseline="0" noProof="0" dirty="0">
                <a:ln>
                  <a:noFill/>
                </a:ln>
                <a:solidFill>
                  <a:srgbClr val="3D3B3B"/>
                </a:solidFill>
                <a:effectLst/>
                <a:uLnTx/>
                <a:uFillTx/>
                <a:latin typeface="TWK Everett"/>
                <a:ea typeface="+mn-ea"/>
                <a:cs typeface="+mn-cs"/>
              </a:rPr>
              <a:t>Support commitments</a:t>
            </a:r>
            <a:r>
              <a:rPr kumimoji="0" lang="en-IN" sz="1600" b="0" i="0" u="none" strike="noStrike" kern="1200" cap="none" spc="0" normalizeH="0" baseline="0" noProof="0" dirty="0">
                <a:ln>
                  <a:noFill/>
                </a:ln>
                <a:solidFill>
                  <a:srgbClr val="3D3B3B"/>
                </a:solidFill>
                <a:effectLst/>
                <a:uLnTx/>
                <a:uFillTx/>
                <a:latin typeface="TWK Everett"/>
                <a:ea typeface="+mn-ea"/>
                <a:cs typeface="+mn-cs"/>
              </a:rPr>
              <a:t> and escalation paths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srgbClr val="3D3B3B"/>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462D"/>
                </a:solidFill>
                <a:effectLst/>
                <a:uLnTx/>
                <a:uFillTx/>
                <a:latin typeface="TWK Everett"/>
                <a:ea typeface="+mn-ea"/>
                <a:cs typeface="+mn-cs"/>
              </a:rPr>
              <a:t>Example:</a:t>
            </a:r>
            <a:br>
              <a:rPr kumimoji="0" lang="en-IN" sz="1600" b="0" i="0" u="none" strike="noStrike" kern="1200" cap="none" spc="0" normalizeH="0" baseline="0" noProof="0" dirty="0">
                <a:ln>
                  <a:noFill/>
                </a:ln>
                <a:solidFill>
                  <a:srgbClr val="3D3B3B"/>
                </a:solidFill>
                <a:effectLst/>
                <a:uLnTx/>
                <a:uFillTx/>
                <a:latin typeface="TWK Everett"/>
                <a:ea typeface="+mn-ea"/>
                <a:cs typeface="+mn-cs"/>
              </a:rPr>
            </a:br>
            <a:r>
              <a:rPr kumimoji="0" lang="en-IN" sz="1600" b="0" i="0" u="none" strike="noStrike" kern="1200" cap="none" spc="0" normalizeH="0" baseline="0" noProof="0" dirty="0">
                <a:ln>
                  <a:noFill/>
                </a:ln>
                <a:solidFill>
                  <a:srgbClr val="3D3B3B"/>
                </a:solidFill>
                <a:effectLst/>
                <a:uLnTx/>
                <a:uFillTx/>
                <a:latin typeface="TWK Everett"/>
                <a:ea typeface="+mn-ea"/>
                <a:cs typeface="+mn-cs"/>
              </a:rPr>
              <a:t>Azure offers a </a:t>
            </a:r>
            <a:r>
              <a:rPr kumimoji="0" lang="en-IN" sz="1600" b="1" i="0" u="none" strike="noStrike" kern="1200" cap="none" spc="0" normalizeH="0" baseline="0" noProof="0" dirty="0">
                <a:ln>
                  <a:noFill/>
                </a:ln>
                <a:solidFill>
                  <a:srgbClr val="3D3B3B"/>
                </a:solidFill>
                <a:effectLst/>
                <a:uLnTx/>
                <a:uFillTx/>
                <a:latin typeface="TWK Everett"/>
                <a:ea typeface="+mn-ea"/>
                <a:cs typeface="+mn-cs"/>
              </a:rPr>
              <a:t>99.9% uptime SLA</a:t>
            </a:r>
            <a:r>
              <a:rPr kumimoji="0" lang="en-IN" sz="1600" b="0" i="0" u="none" strike="noStrike" kern="1200" cap="none" spc="0" normalizeH="0" baseline="0" noProof="0" dirty="0">
                <a:ln>
                  <a:noFill/>
                </a:ln>
                <a:solidFill>
                  <a:srgbClr val="3D3B3B"/>
                </a:solidFill>
                <a:effectLst/>
                <a:uLnTx/>
                <a:uFillTx/>
                <a:latin typeface="TWK Everett"/>
                <a:ea typeface="+mn-ea"/>
                <a:cs typeface="+mn-cs"/>
              </a:rPr>
              <a:t> for Virtual Machines.</a:t>
            </a:r>
            <a:br>
              <a:rPr kumimoji="0" lang="en-IN" sz="1600" b="0" i="0" u="none" strike="noStrike" kern="1200" cap="none" spc="0" normalizeH="0" baseline="0" noProof="0" dirty="0">
                <a:ln>
                  <a:noFill/>
                </a:ln>
                <a:solidFill>
                  <a:srgbClr val="3D3B3B"/>
                </a:solidFill>
                <a:effectLst/>
                <a:uLnTx/>
                <a:uFillTx/>
                <a:latin typeface="TWK Everett"/>
                <a:ea typeface="+mn-ea"/>
                <a:cs typeface="+mn-cs"/>
              </a:rPr>
            </a:br>
            <a:r>
              <a:rPr kumimoji="0" lang="en-IN" sz="1600" b="0" i="0" u="none" strike="noStrike" kern="1200" cap="none" spc="0" normalizeH="0" baseline="0" noProof="0" dirty="0">
                <a:ln>
                  <a:noFill/>
                </a:ln>
                <a:solidFill>
                  <a:srgbClr val="3D3B3B"/>
                </a:solidFill>
                <a:effectLst/>
                <a:uLnTx/>
                <a:uFillTx/>
                <a:latin typeface="TWK Everett"/>
                <a:ea typeface="+mn-ea"/>
                <a:cs typeface="+mn-cs"/>
              </a:rPr>
              <a:t>That means the VM is guaranteed to be available at least </a:t>
            </a:r>
            <a:r>
              <a:rPr kumimoji="0" lang="en-IN" sz="1600" b="1" i="0" u="none" strike="noStrike" kern="1200" cap="none" spc="0" normalizeH="0" baseline="0" noProof="0" dirty="0">
                <a:ln>
                  <a:noFill/>
                </a:ln>
                <a:solidFill>
                  <a:srgbClr val="3D3B3B"/>
                </a:solidFill>
                <a:effectLst/>
                <a:uLnTx/>
                <a:uFillTx/>
                <a:latin typeface="TWK Everett"/>
                <a:ea typeface="+mn-ea"/>
                <a:cs typeface="+mn-cs"/>
              </a:rPr>
              <a:t>99.9% of the time</a:t>
            </a:r>
            <a:r>
              <a:rPr kumimoji="0" lang="en-IN" sz="1600" b="0" i="0" u="none" strike="noStrike" kern="1200" cap="none" spc="0" normalizeH="0" baseline="0" noProof="0" dirty="0">
                <a:ln>
                  <a:noFill/>
                </a:ln>
                <a:solidFill>
                  <a:srgbClr val="3D3B3B"/>
                </a:solidFill>
                <a:effectLst/>
                <a:uLnTx/>
                <a:uFillTx/>
                <a:latin typeface="TWK Everett"/>
                <a:ea typeface="+mn-ea"/>
                <a:cs typeface="+mn-cs"/>
              </a:rPr>
              <a:t> in a given month (less than ~45 minutes of downtime).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FF462D"/>
              </a:solidFill>
              <a:effectLst/>
              <a:uLnTx/>
              <a:uFillTx/>
              <a:latin typeface="TWK Everet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462D"/>
                </a:solidFill>
                <a:effectLst/>
                <a:uLnTx/>
                <a:uFillTx/>
                <a:latin typeface="TWK Everett"/>
                <a:ea typeface="+mn-ea"/>
                <a:cs typeface="+mn-cs"/>
              </a:rPr>
              <a:t>Why SLAs matter: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3D3B3B"/>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3D3B3B"/>
                </a:solidFill>
                <a:effectLst/>
                <a:uLnTx/>
                <a:uFillTx/>
                <a:latin typeface="TWK Everett"/>
                <a:ea typeface="+mn-ea"/>
                <a:cs typeface="+mn-cs"/>
              </a:rPr>
              <a:t>Helps businesses plan for redundancy (e.g., use multiple Availability Zones)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srgbClr val="3D3B3B"/>
              </a:solidFill>
              <a:effectLst/>
              <a:uLnTx/>
              <a:uFillTx/>
              <a:latin typeface="TWK Everet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3D3B3B"/>
                </a:solidFill>
                <a:effectLst/>
                <a:uLnTx/>
                <a:uFillTx/>
                <a:latin typeface="TWK Everett"/>
                <a:ea typeface="+mn-ea"/>
                <a:cs typeface="+mn-cs"/>
              </a:rPr>
              <a:t>Defines accountability and compensation if guarantees are not met</a:t>
            </a:r>
          </a:p>
        </p:txBody>
      </p:sp>
      <p:pic>
        <p:nvPicPr>
          <p:cNvPr id="6" name="Picture 5" descr="A diagram of a service&#10;&#10;AI-generated content may be incorrect.">
            <a:extLst>
              <a:ext uri="{FF2B5EF4-FFF2-40B4-BE49-F238E27FC236}">
                <a16:creationId xmlns:a16="http://schemas.microsoft.com/office/drawing/2014/main" id="{DFFA9B8C-DF5B-2884-CBB6-F1ADE3332864}"/>
              </a:ext>
            </a:extLst>
          </p:cNvPr>
          <p:cNvPicPr>
            <a:picLocks noChangeAspect="1"/>
          </p:cNvPicPr>
          <p:nvPr/>
        </p:nvPicPr>
        <p:blipFill>
          <a:blip r:embed="rId2"/>
          <a:stretch>
            <a:fillRect/>
          </a:stretch>
        </p:blipFill>
        <p:spPr>
          <a:xfrm>
            <a:off x="6310132" y="1841500"/>
            <a:ext cx="5715000" cy="3175000"/>
          </a:xfrm>
          <a:prstGeom prst="rect">
            <a:avLst/>
          </a:prstGeom>
        </p:spPr>
      </p:pic>
    </p:spTree>
    <p:extLst>
      <p:ext uri="{BB962C8B-B14F-4D97-AF65-F5344CB8AC3E}">
        <p14:creationId xmlns:p14="http://schemas.microsoft.com/office/powerpoint/2010/main" val="15821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Kyndryl_Powerpoint_Template_TWKEverett-R-2023" id="{585D425D-8862-AB45-8514-B6DE27BACC29}" vid="{3AF5C10A-ECFE-AF42-B835-B1F41ED9A4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2051</Words>
  <Application>Microsoft Macintosh PowerPoint</Application>
  <PresentationFormat>Widescreen</PresentationFormat>
  <Paragraphs>305</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Narrow</vt:lpstr>
      <vt:lpstr>Arial</vt:lpstr>
      <vt:lpstr>Courier New</vt:lpstr>
      <vt:lpstr>System Font Regular</vt:lpstr>
      <vt:lpstr>TWK Everett</vt:lpstr>
      <vt:lpstr>Kyndryl Template</vt:lpstr>
      <vt:lpstr>PowerPoint Presentation</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lpstr>Cloud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Karkhanis</dc:creator>
  <cp:lastModifiedBy>Siddharth Karkhanis</cp:lastModifiedBy>
  <cp:revision>1</cp:revision>
  <dcterms:created xsi:type="dcterms:W3CDTF">2025-09-18T09:46:34Z</dcterms:created>
  <dcterms:modified xsi:type="dcterms:W3CDTF">2025-09-18T09:47:08Z</dcterms:modified>
</cp:coreProperties>
</file>