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403" r:id="rId2"/>
    <p:sldId id="397" r:id="rId3"/>
    <p:sldId id="398" r:id="rId4"/>
    <p:sldId id="399" r:id="rId5"/>
    <p:sldId id="40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3" d="100"/>
          <a:sy n="103" d="100"/>
        </p:scale>
        <p:origin x="134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D340F-1A74-AE43-98CA-6A61EEC83E4F}" type="datetimeFigureOut">
              <a:rPr lang="en-US" smtClean="0"/>
              <a:t>9/15/25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49C88-EE34-014A-995A-55C63108F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82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49C88-EE34-014A-995A-55C63108F8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6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60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Let’s start with virtualization, which is how we simulate multiple computers on a single physical machine.</a:t>
            </a:r>
            <a:endParaRPr lang="en-IN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Imagine one computer acting like five—it’s possible through a hypervisor, which creates and manages virtual machines.</a:t>
            </a:r>
          </a:p>
          <a:p>
            <a:pPr>
              <a:lnSpc>
                <a:spcPct val="115000"/>
              </a:lnSpc>
              <a:spcAft>
                <a:spcPts val="600"/>
              </a:spcAft>
              <a:buNone/>
            </a:pPr>
            <a:endParaRPr lang="en-IN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These VMs can each run different OSes and apps. Think of it like having five apartments in one building, each self-contained.</a:t>
            </a:r>
            <a:endParaRPr lang="en-IN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Now, OS-level virtualization uses containers. It doesn’t replicate the entire OS—just the application layer, which is lighter and faster.</a:t>
            </a:r>
            <a:endParaRPr lang="en-IN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Docker is a perfect example. And we’ll use Docker later in our labs to understand containers in action.</a:t>
            </a:r>
            <a:endParaRPr lang="en-IN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7E1BB-25B4-574B-B089-309528012E5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99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“Alright, let’s break down one of the most fundamental concepts in cloud computing: the </a:t>
            </a:r>
            <a:r>
              <a:rPr lang="en-GB" b="1" dirty="0"/>
              <a:t>two major types of virtualization</a:t>
            </a:r>
            <a:r>
              <a:rPr lang="en-GB" dirty="0"/>
              <a:t>—Hardware-Level and OS-Level.</a:t>
            </a:r>
          </a:p>
          <a:p>
            <a:pPr>
              <a:buNone/>
            </a:pPr>
            <a:r>
              <a:rPr lang="en-GB" dirty="0"/>
              <a:t>🔹 First up: </a:t>
            </a:r>
            <a:r>
              <a:rPr lang="en-GB" b="1" dirty="0"/>
              <a:t>Hardware-Level Virtualization</a:t>
            </a:r>
            <a:r>
              <a:rPr lang="en-GB" dirty="0"/>
              <a:t>.</a:t>
            </a:r>
          </a:p>
          <a:p>
            <a:pPr>
              <a:buNone/>
            </a:pPr>
            <a:r>
              <a:rPr lang="en-GB" dirty="0"/>
              <a:t>Imagine you’re setting up an entire apartment building. Each flat has its own kitchen, bathroom, electricity meter, and is completely isolated. That’s what hardware-level virtualization does. You create </a:t>
            </a:r>
            <a:r>
              <a:rPr lang="en-GB" b="1" dirty="0"/>
              <a:t>Virtual Machines</a:t>
            </a:r>
            <a:r>
              <a:rPr lang="en-GB" dirty="0"/>
              <a:t>—each with its own operating system, kernel, memory, and even virtualized CPU and storage.</a:t>
            </a:r>
          </a:p>
          <a:p>
            <a:pPr>
              <a:buNone/>
            </a:pPr>
            <a:r>
              <a:rPr lang="en-GB" dirty="0"/>
              <a:t>It’s made possible by something called a </a:t>
            </a:r>
            <a:r>
              <a:rPr lang="en-GB" b="1" dirty="0"/>
              <a:t>hypervisor</a:t>
            </a:r>
            <a:r>
              <a:rPr lang="en-GB" dirty="0"/>
              <a:t>—software like </a:t>
            </a:r>
            <a:r>
              <a:rPr lang="en-GB" b="1" dirty="0"/>
              <a:t>VMware </a:t>
            </a:r>
            <a:r>
              <a:rPr lang="en-GB" b="1" dirty="0" err="1"/>
              <a:t>ESXi</a:t>
            </a:r>
            <a:r>
              <a:rPr lang="en-GB" b="1" dirty="0"/>
              <a:t>, Microsoft Hyper-V, or KVM</a:t>
            </a:r>
            <a:r>
              <a:rPr lang="en-GB" dirty="0"/>
              <a:t>. The hypervisor sits directly on the physical hardware and lets you install full-blown OSes like Windows or Linux on top.</a:t>
            </a:r>
          </a:p>
          <a:p>
            <a:pPr>
              <a:buNone/>
            </a:pPr>
            <a:r>
              <a:rPr lang="en-GB" dirty="0"/>
              <a:t>This is super useful when you want </a:t>
            </a:r>
            <a:r>
              <a:rPr lang="en-GB" b="1" dirty="0"/>
              <a:t>strong isolation</a:t>
            </a:r>
            <a:r>
              <a:rPr lang="en-GB" dirty="0"/>
              <a:t> between systems. For example, an organization might run Windows Server for Active Directory on one VM, and Ubuntu for hosting a web app on another—all on the same physical box.</a:t>
            </a:r>
          </a:p>
          <a:p>
            <a:r>
              <a:rPr lang="en-GB" dirty="0"/>
              <a:t>✅ Pros? High isolation, great for legacy apps, secure.</a:t>
            </a:r>
            <a:br>
              <a:rPr lang="en-GB" dirty="0"/>
            </a:br>
            <a:r>
              <a:rPr lang="en-GB" dirty="0"/>
              <a:t>❌ Cons? Heavier, slower to boot, and resource-hungry.</a:t>
            </a:r>
          </a:p>
          <a:p>
            <a:endParaRPr lang="en-IN" dirty="0"/>
          </a:p>
          <a:p>
            <a:pPr>
              <a:buNone/>
            </a:pPr>
            <a:r>
              <a:rPr lang="en-GB" dirty="0"/>
              <a:t>🔹 Now let’s talk about </a:t>
            </a:r>
            <a:r>
              <a:rPr lang="en-GB" b="1" dirty="0"/>
              <a:t>OS-Level Virtualization</a:t>
            </a:r>
            <a:r>
              <a:rPr lang="en-GB" dirty="0"/>
              <a:t>, or what we commonly know today as </a:t>
            </a:r>
            <a:r>
              <a:rPr lang="en-GB" b="1" dirty="0"/>
              <a:t>containers</a:t>
            </a:r>
            <a:r>
              <a:rPr lang="en-GB" dirty="0"/>
              <a:t>.</a:t>
            </a:r>
          </a:p>
          <a:p>
            <a:pPr>
              <a:buNone/>
            </a:pPr>
            <a:r>
              <a:rPr lang="en-GB" dirty="0"/>
              <a:t>This one’s more like a co-living space. You share the same infrastructure—kitchen, Wi-Fi—but each person has their own room and rules. Containers share the </a:t>
            </a:r>
            <a:r>
              <a:rPr lang="en-GB" b="1" dirty="0"/>
              <a:t>host OS kernel</a:t>
            </a:r>
            <a:r>
              <a:rPr lang="en-GB" dirty="0"/>
              <a:t>, but they’re isolated at the process level.</a:t>
            </a:r>
          </a:p>
          <a:p>
            <a:pPr>
              <a:buNone/>
            </a:pPr>
            <a:r>
              <a:rPr lang="en-GB" dirty="0"/>
              <a:t>Tools like </a:t>
            </a:r>
            <a:r>
              <a:rPr lang="en-GB" b="1" dirty="0"/>
              <a:t>Docker, </a:t>
            </a:r>
            <a:r>
              <a:rPr lang="en-GB" b="1" dirty="0" err="1"/>
              <a:t>Podman</a:t>
            </a:r>
            <a:r>
              <a:rPr lang="en-GB" b="1" dirty="0"/>
              <a:t>, or LXC</a:t>
            </a:r>
            <a:r>
              <a:rPr lang="en-GB" dirty="0"/>
              <a:t> allow you to spin up containers in seconds. They don’t carry the full OS baggage—just the code, dependencies, and runtime needed for that one app.</a:t>
            </a:r>
          </a:p>
          <a:p>
            <a:pPr>
              <a:buNone/>
            </a:pPr>
            <a:r>
              <a:rPr lang="en-GB" dirty="0"/>
              <a:t>Let me give you a real-world example. You’re building a Python Flask app. With Docker, you can package your app, Python runtime, and all libraries into one container. Your teammate on Windows can run the same container—</a:t>
            </a:r>
            <a:r>
              <a:rPr lang="en-GB" b="1" dirty="0"/>
              <a:t>and it just works</a:t>
            </a:r>
            <a:r>
              <a:rPr lang="en-GB" dirty="0"/>
              <a:t>, without any “but it’s working on my machine” issues.</a:t>
            </a:r>
          </a:p>
          <a:p>
            <a:r>
              <a:rPr lang="en-GB" dirty="0"/>
              <a:t>✅ Pros? Lightweight, fast, perfect for microservices and DevOps.</a:t>
            </a:r>
            <a:br>
              <a:rPr lang="en-GB" dirty="0"/>
            </a:br>
            <a:r>
              <a:rPr lang="en-GB" dirty="0"/>
              <a:t>❌ Cons? Less isolation than full VMs, all containers share the same kernel.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7E1BB-25B4-574B-B089-309528012E5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13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B118-B6DA-F3C7-3AE6-E81066784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2839D-097D-0D49-C417-8A2A7CDFC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19AC4-DEE7-3FE9-9B6F-1AE43BFED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D521-8D54-6645-B115-8684C1D1A6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17EA3-FFE0-9789-1D42-FB6216322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78994-1675-87A9-2838-C43E66AF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527E-EBFD-E34A-B962-23E3555F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0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587B-20A8-29AF-A4D9-5EB9887A7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51CB6-4824-27C0-C56F-B28BE352B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484BE-D290-ACEE-917F-5D6DE5F3C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D521-8D54-6645-B115-8684C1D1A6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C8778-B468-BF2C-7BDA-A7FF26E6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19CA8-7F61-4056-5C59-7CA6459A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527E-EBFD-E34A-B962-23E3555F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2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7F2B6D-0A75-6A40-297D-58A8A5673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52062-1DBE-A51C-40B3-B83261CE1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CA115-4A56-F089-99BF-560D3ED66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D521-8D54-6645-B115-8684C1D1A6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C0CF3-A3E3-21A5-CE4C-96659778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8CC12-9373-0F38-AEFE-9A09436B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527E-EBFD-E34A-B962-23E3555F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37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# Chapter Divider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BA1A07-99D9-3B4B-A9A3-00AA4EB939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7B951C-B2F3-E94C-AC3A-13262C8321E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C22C86-3B9C-2A46-B98A-63FC1E9FD9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32339746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Column 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A4E6BBF2-7781-E343-B49D-D33BA3D3968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096000" y="0"/>
            <a:ext cx="6098650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A3519CA-86F6-E148-960A-96BA7CBB5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BBF34B6-3693-EF41-9961-F50D8ABFD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077D9E05-0750-E841-960C-4644D2EF082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77FBE84-FF3D-CA4E-A263-492C77082F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600" y="1522864"/>
            <a:ext cx="2590800" cy="3658735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5B3D50F-8A60-FE4D-B79F-87494D7256E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76600" y="1522864"/>
            <a:ext cx="2590800" cy="3658735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9817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s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773A52-E036-5040-83AA-48A07139B21E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09A0609-1D06-D04F-8D52-4E39B9285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D36F16E-3725-F848-BDDF-7907B81F7F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96C633BB-2E79-974A-87F1-594562487DF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33B21BD-65B1-BA47-A141-F8C12A42C73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</a:t>
            </a:r>
          </a:p>
          <a:p>
            <a:pPr lvl="0"/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8F5560B-4933-DB43-8C17-077668E24EF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</a:t>
            </a:r>
          </a:p>
          <a:p>
            <a:pPr lvl="0"/>
            <a:endParaRPr lang="en-US"/>
          </a:p>
        </p:txBody>
      </p:sp>
      <p:sp>
        <p:nvSpPr>
          <p:cNvPr id="11" name="Text Placeholder 57">
            <a:extLst>
              <a:ext uri="{FF2B5EF4-FFF2-40B4-BE49-F238E27FC236}">
                <a16:creationId xmlns:a16="http://schemas.microsoft.com/office/drawing/2014/main" id="{C39711F2-9070-F843-A056-A93C6BB0D3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24601" y="712673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5663B-43AB-DD96-F6E3-CF91231D1E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24600" y="293125"/>
            <a:ext cx="5638800" cy="254000"/>
          </a:xfrm>
        </p:spPr>
        <p:txBody>
          <a:bodyPr wrap="none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heading here</a:t>
            </a:r>
          </a:p>
        </p:txBody>
      </p:sp>
    </p:spTree>
    <p:extLst>
      <p:ext uri="{BB962C8B-B14F-4D97-AF65-F5344CB8AC3E}">
        <p14:creationId xmlns:p14="http://schemas.microsoft.com/office/powerpoint/2010/main" val="1519962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 Header and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C56E0B0-2AF0-404A-AF57-6EDD5EE4D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1BAD61-05AD-7345-97CB-3DCCDB04F1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2" name="Text Placeholder 57">
            <a:extLst>
              <a:ext uri="{FF2B5EF4-FFF2-40B4-BE49-F238E27FC236}">
                <a16:creationId xmlns:a16="http://schemas.microsoft.com/office/drawing/2014/main" id="{6971B0DC-62D2-2D4D-A70E-3CC614E4426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144905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1480-620A-C19D-8E64-C357E0BB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43A9F-B8D9-B255-1886-0AD8AEB36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EE424-64C3-C289-BB0B-A495844A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D521-8D54-6645-B115-8684C1D1A6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81334-DC0D-AD7C-0033-193FEEC1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480A6-1C2B-B365-FB9F-E244DC86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527E-EBFD-E34A-B962-23E3555F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0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920C-99FD-99E3-443C-2309349AC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99528-9AB2-9F24-865F-79E5F2A50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3A006-BFA3-44D2-1592-BEF7B2D5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D521-8D54-6645-B115-8684C1D1A6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6B74-1855-5336-50B9-30BBC376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C3257-727B-FCC1-C29B-AAB64193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527E-EBFD-E34A-B962-23E3555F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7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952E7-280D-4436-4544-7A09AF4D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ED979-4F6F-2FEC-1482-36E0B7B5D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81093-49AE-3F67-40DC-8C23A2BDF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D86CC-1B4C-4EF7-B2C0-9D94359C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D521-8D54-6645-B115-8684C1D1A6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F4CC9-0DEC-8876-AEBE-ED49818B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E0688-E2AB-E45A-CDC3-EB17409B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527E-EBFD-E34A-B962-23E3555F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8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7F70-8F0A-C090-3316-DE346E04A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77D99-3D42-771D-A3D4-E2297206C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DA04A-2F52-2E2A-C60C-8AF1AEC16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DDB32-5151-0B5F-C324-EAAB9AC0C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AF589-AE62-11B0-C808-B7D6B172B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315089-2F85-096E-B5B1-2B4B3F1F1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D521-8D54-6645-B115-8684C1D1A6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15C2BA-2BDA-ACD5-4BC3-63468EA1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E2D64F-741C-FFFF-3472-0F7F8E3B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527E-EBFD-E34A-B962-23E3555F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6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BB82-B515-7F1F-7F11-E3BC6FE5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0E0BC-6867-AD7E-D8C7-D5C0FD55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D521-8D54-6645-B115-8684C1D1A6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27C0A-B07E-5667-04C7-2F701CAB7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A69AD-3C70-6071-9E97-820BD026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527E-EBFD-E34A-B962-23E3555F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3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D1516-17D5-F699-106C-CB8906C3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D521-8D54-6645-B115-8684C1D1A6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0CC32F-B8CC-5CB9-57D6-B1917ABBA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3505B-2A1F-2888-DB0C-BA8F30CE0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527E-EBFD-E34A-B962-23E3555F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CED8-6E50-9B20-075E-406DF372C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EF014-B094-F498-8A68-9AE54EC83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0BAE2-1361-ACE2-1EF5-85CE1AAE5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604A6-D1F4-7B3C-89CD-1F5188F3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D521-8D54-6645-B115-8684C1D1A6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22E01-AA72-7524-80E2-9F9C37E8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39392-3005-8771-83C3-BD05E4A8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527E-EBFD-E34A-B962-23E3555F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7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914E-6410-ABA9-6054-308378B5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2A336-7001-1694-E4C0-7C7C7825C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7CB27-BB30-9898-06CA-363B4D507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9F8E2-260B-DD83-E8EF-1709EABB1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D521-8D54-6645-B115-8684C1D1A6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AE036-596F-2A24-1E51-69D1BC54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12BB6-B4B1-376F-8C28-8A2C359B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527E-EBFD-E34A-B962-23E3555F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2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308E2E-0B22-B8CB-515C-CCAB73982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24885-31D2-6C63-9FFA-DD0DAF6D9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3835C-F807-F9D6-BC66-28F4AD997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CDD521-8D54-6645-B115-8684C1D1A6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25A2D-58C1-4F08-E339-93DE3D136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9BA3B-9EAA-0B10-BC2A-039DF6BC5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6B527E-EBFD-E34A-B962-23E3555F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0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DBFAD-F004-DF08-72E8-CD705C5BF5A5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80308-D8AE-E83C-3C97-EE668B497B9D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</p:txBody>
      </p:sp>
    </p:spTree>
    <p:extLst>
      <p:ext uri="{BB962C8B-B14F-4D97-AF65-F5344CB8AC3E}">
        <p14:creationId xmlns:p14="http://schemas.microsoft.com/office/powerpoint/2010/main" val="155803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F0FE0A-8C9C-93BD-D400-A83C0B245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D7F39C-544B-CEE5-1641-900820C4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96721-CABF-777F-99E4-8C3F28F239E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What is Virtualization?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EF6C78-4AC7-3E66-028E-EDB6AF31331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28600" y="1522865"/>
            <a:ext cx="2590800" cy="1714606"/>
          </a:xfrm>
        </p:spPr>
        <p:txBody>
          <a:bodyPr/>
          <a:lstStyle/>
          <a:p>
            <a:pPr marL="0" indent="0">
              <a:buNone/>
            </a:pPr>
            <a:r>
              <a:rPr lang="en-IN" sz="1600" dirty="0"/>
              <a:t>Virtualization abstracts physical resources, allowing multiple operating systems to run concurrently on a single hardware platform.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7CE8CA-DDF8-C06D-8993-495E067F79C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4485" y="3500787"/>
            <a:ext cx="2590800" cy="3658735"/>
          </a:xfrm>
        </p:spPr>
        <p:txBody>
          <a:bodyPr/>
          <a:lstStyle/>
          <a:p>
            <a:pPr marL="0" indent="0">
              <a:buNone/>
            </a:pPr>
            <a:r>
              <a:rPr lang="en-IN" sz="1600" dirty="0"/>
              <a:t>Virtualization is the process of creating a virtual version of physical components such as servers, storage devices, and network resources. It allows multiple operating systems and applications to run on a single physical machine by abstracting the hardware.</a:t>
            </a:r>
          </a:p>
          <a:p>
            <a:endParaRPr lang="en-US" dirty="0"/>
          </a:p>
        </p:txBody>
      </p:sp>
      <p:pic>
        <p:nvPicPr>
          <p:cNvPr id="9" name="Picture 8" descr="A diagram of a computer hardware&#10;&#10;AI-generated content may be incorrect.">
            <a:extLst>
              <a:ext uri="{FF2B5EF4-FFF2-40B4-BE49-F238E27FC236}">
                <a16:creationId xmlns:a16="http://schemas.microsoft.com/office/drawing/2014/main" id="{0595D1A0-090C-B086-89C0-E4E9D2756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934" y="574203"/>
            <a:ext cx="5045677" cy="2825579"/>
          </a:xfrm>
          <a:prstGeom prst="rect">
            <a:avLst/>
          </a:prstGeom>
        </p:spPr>
      </p:pic>
      <p:pic>
        <p:nvPicPr>
          <p:cNvPr id="10" name="Picture 9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510C05B-5811-AE3C-4E81-6E524A9C6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934" y="3754557"/>
            <a:ext cx="4899454" cy="2670821"/>
          </a:xfrm>
          <a:prstGeom prst="rect">
            <a:avLst/>
          </a:prstGeom>
        </p:spPr>
      </p:pic>
      <p:sp>
        <p:nvSpPr>
          <p:cNvPr id="11" name="Text Placeholder 30">
            <a:extLst>
              <a:ext uri="{FF2B5EF4-FFF2-40B4-BE49-F238E27FC236}">
                <a16:creationId xmlns:a16="http://schemas.microsoft.com/office/drawing/2014/main" id="{BD5B84E4-E087-F85E-17E6-14E8811797E3}"/>
              </a:ext>
            </a:extLst>
          </p:cNvPr>
          <p:cNvSpPr txBox="1">
            <a:spLocks/>
          </p:cNvSpPr>
          <p:nvPr/>
        </p:nvSpPr>
        <p:spPr>
          <a:xfrm>
            <a:off x="141807" y="1180346"/>
            <a:ext cx="3032115" cy="185678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System Font Regular"/>
              <a:buChar char="–"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  <a:lvl2pPr marL="51435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2pPr>
            <a:lvl3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None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 marL="1030288" indent="-2889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System Font Regular"/>
              <a:buChar char="–"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4pPr>
            <a:lvl5pPr marL="1257300" indent="-2143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Core of Virtualization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87589EEF-C0D8-6241-EAB2-B1A0F4709A22}"/>
              </a:ext>
            </a:extLst>
          </p:cNvPr>
          <p:cNvSpPr txBox="1">
            <a:spLocks/>
          </p:cNvSpPr>
          <p:nvPr/>
        </p:nvSpPr>
        <p:spPr>
          <a:xfrm>
            <a:off x="141807" y="3118167"/>
            <a:ext cx="3032115" cy="310833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System Font Regular"/>
              <a:buChar char="–"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  <a:lvl2pPr marL="51435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2pPr>
            <a:lvl3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None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 marL="1030288" indent="-2889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System Font Regular"/>
              <a:buChar char="–"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4pPr>
            <a:lvl5pPr marL="1257300" indent="-2143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What is it?</a:t>
            </a:r>
          </a:p>
        </p:txBody>
      </p:sp>
      <p:sp>
        <p:nvSpPr>
          <p:cNvPr id="13" name="Text Placeholder 30">
            <a:extLst>
              <a:ext uri="{FF2B5EF4-FFF2-40B4-BE49-F238E27FC236}">
                <a16:creationId xmlns:a16="http://schemas.microsoft.com/office/drawing/2014/main" id="{CC3B619C-31E1-7DB3-2900-6DF8B33D9FD3}"/>
              </a:ext>
            </a:extLst>
          </p:cNvPr>
          <p:cNvSpPr txBox="1">
            <a:spLocks/>
          </p:cNvSpPr>
          <p:nvPr/>
        </p:nvSpPr>
        <p:spPr>
          <a:xfrm>
            <a:off x="3269759" y="1180346"/>
            <a:ext cx="3032115" cy="310833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System Font Regular"/>
              <a:buChar char="–"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  <a:lvl2pPr marL="51435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2pPr>
            <a:lvl3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None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 marL="1030288" indent="-2889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System Font Regular"/>
              <a:buChar char="–"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4pPr>
            <a:lvl5pPr marL="1257300" indent="-2143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Why It Matters?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791ADA4-B375-31B1-BACD-AFA5F3906B3B}"/>
              </a:ext>
            </a:extLst>
          </p:cNvPr>
          <p:cNvSpPr txBox="1">
            <a:spLocks/>
          </p:cNvSpPr>
          <p:nvPr/>
        </p:nvSpPr>
        <p:spPr>
          <a:xfrm>
            <a:off x="3391053" y="1671420"/>
            <a:ext cx="3136996" cy="23345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System Font Regular"/>
              <a:buChar char="–"/>
              <a:defRPr sz="16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  <a:lvl2pPr marL="51435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6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2pPr>
            <a:lvl3pPr marL="754063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  <a:defRPr sz="16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 marL="1030288" indent="-2889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System Font Regular"/>
              <a:buChar char="–"/>
              <a:tabLst/>
              <a:defRPr sz="16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4pPr>
            <a:lvl5pPr marL="1257300" indent="-2143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6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/>
              <a:t>Improves hardware utilization</a:t>
            </a:r>
          </a:p>
          <a:p>
            <a:r>
              <a:rPr lang="en-IN" sz="1600" dirty="0"/>
              <a:t>Reduces operational cost</a:t>
            </a:r>
          </a:p>
          <a:p>
            <a:r>
              <a:rPr lang="en-IN" sz="1600" dirty="0"/>
              <a:t>Enables scalability and flexibility</a:t>
            </a:r>
          </a:p>
          <a:p>
            <a:r>
              <a:rPr lang="en-IN" sz="1600" dirty="0"/>
              <a:t>Provides isolation between workloads</a:t>
            </a:r>
          </a:p>
        </p:txBody>
      </p:sp>
      <p:pic>
        <p:nvPicPr>
          <p:cNvPr id="20" name="Picture 19" descr="A computer screen with icons and text&#10;&#10;AI-generated content may be incorrect.">
            <a:extLst>
              <a:ext uri="{FF2B5EF4-FFF2-40B4-BE49-F238E27FC236}">
                <a16:creationId xmlns:a16="http://schemas.microsoft.com/office/drawing/2014/main" id="{D2605D26-5752-AA7D-0EB2-B699FD848C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4331" y="4152785"/>
            <a:ext cx="1964102" cy="232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7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11" grpId="0"/>
      <p:bldP spid="12" grpId="0"/>
      <p:bldP spid="13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6DF261-03DA-BBA8-AC0B-0E875EBB2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708B97-318F-DE1D-B2CF-F09E5A6E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Level Virtualization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384EC-2D25-C88D-F61A-C33CD611EF4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Traditional Virtual Machines (VMs)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C85C6-64A1-068F-591D-5E776CA4C3C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28600" y="1550001"/>
            <a:ext cx="5638800" cy="4983351"/>
          </a:xfrm>
        </p:spPr>
        <p:txBody>
          <a:bodyPr/>
          <a:lstStyle/>
          <a:p>
            <a:pPr>
              <a:buNone/>
            </a:pPr>
            <a:r>
              <a:rPr lang="en-IN" sz="1400" dirty="0"/>
              <a:t>✅ </a:t>
            </a:r>
            <a:r>
              <a:rPr lang="en-IN" sz="1400" b="1" dirty="0"/>
              <a:t>What it is:</a:t>
            </a:r>
            <a:br>
              <a:rPr lang="en-IN" sz="1400" dirty="0"/>
            </a:br>
            <a:r>
              <a:rPr lang="en-IN" sz="1400" dirty="0"/>
              <a:t>You simulate entire hardware — CPU, memory, storage — so that each </a:t>
            </a:r>
            <a:r>
              <a:rPr lang="en-IN" sz="1400" b="1" dirty="0"/>
              <a:t>Virtual Machine (VM)</a:t>
            </a:r>
            <a:r>
              <a:rPr lang="en-IN" sz="1400" dirty="0"/>
              <a:t> behaves like a separate computer.</a:t>
            </a:r>
          </a:p>
          <a:p>
            <a:pPr>
              <a:buNone/>
            </a:pPr>
            <a:endParaRPr lang="en-IN" sz="1400" dirty="0"/>
          </a:p>
          <a:p>
            <a:pPr>
              <a:buNone/>
            </a:pPr>
            <a:r>
              <a:rPr lang="en-IN" sz="1400" dirty="0"/>
              <a:t>✅ </a:t>
            </a:r>
            <a:r>
              <a:rPr lang="en-IN" sz="1400" b="1" dirty="0"/>
              <a:t>How it works:</a:t>
            </a:r>
            <a:br>
              <a:rPr lang="en-IN" sz="1400" dirty="0"/>
            </a:br>
            <a:r>
              <a:rPr lang="en-IN" sz="1400" dirty="0"/>
              <a:t>A software layer called a </a:t>
            </a:r>
            <a:r>
              <a:rPr lang="en-IN" sz="1400" b="1" dirty="0"/>
              <a:t>hypervisor</a:t>
            </a:r>
            <a:r>
              <a:rPr lang="en-IN" sz="1400" dirty="0"/>
              <a:t> sits directly on the physical machine (or on an OS) and allows you to run multiple </a:t>
            </a:r>
            <a:r>
              <a:rPr lang="en-IN" sz="1400" b="1" dirty="0"/>
              <a:t>full operating systems</a:t>
            </a:r>
            <a:r>
              <a:rPr lang="en-IN" sz="1400" dirty="0"/>
              <a:t> (e.g., Windows, Linux) on one physical server.</a:t>
            </a:r>
          </a:p>
          <a:p>
            <a:pPr>
              <a:buNone/>
            </a:pPr>
            <a:endParaRPr lang="en-IN" sz="1400" dirty="0"/>
          </a:p>
          <a:p>
            <a:pPr>
              <a:buNone/>
            </a:pPr>
            <a:r>
              <a:rPr lang="en-IN" sz="1400" dirty="0"/>
              <a:t>✅ </a:t>
            </a:r>
            <a:r>
              <a:rPr lang="en-IN" sz="1400" b="1" dirty="0"/>
              <a:t>Characteristics:</a:t>
            </a:r>
            <a:endParaRPr lang="en-IN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Each VM has its own </a:t>
            </a:r>
            <a:r>
              <a:rPr lang="en-IN" sz="1400" b="1" dirty="0"/>
              <a:t>kernel</a:t>
            </a:r>
            <a:r>
              <a:rPr lang="en-IN" sz="1400" dirty="0"/>
              <a:t> (the core part of an OS)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VMs are </a:t>
            </a:r>
            <a:r>
              <a:rPr lang="en-IN" sz="1400" b="1" dirty="0"/>
              <a:t>heavier</a:t>
            </a:r>
            <a:r>
              <a:rPr lang="en-IN" sz="1400" dirty="0"/>
              <a:t>, take more time to boot, and use more memory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Ideal for </a:t>
            </a:r>
            <a:r>
              <a:rPr lang="en-IN" sz="1400" b="1" dirty="0"/>
              <a:t>running multiple full systems</a:t>
            </a:r>
            <a:r>
              <a:rPr lang="en-IN" sz="1400" dirty="0"/>
              <a:t> like test environments or legacy apps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400" dirty="0"/>
          </a:p>
          <a:p>
            <a:r>
              <a:rPr lang="en-IN" sz="1400" dirty="0"/>
              <a:t>✅ </a:t>
            </a:r>
            <a:r>
              <a:rPr lang="en-IN" sz="1400" b="1" dirty="0"/>
              <a:t>Examples:</a:t>
            </a:r>
            <a:br>
              <a:rPr lang="en-IN" sz="1400" dirty="0"/>
            </a:br>
            <a:r>
              <a:rPr lang="en-IN" sz="1400" dirty="0"/>
              <a:t>VMware </a:t>
            </a:r>
            <a:r>
              <a:rPr lang="en-IN" sz="1400" dirty="0" err="1"/>
              <a:t>ESXi</a:t>
            </a:r>
            <a:r>
              <a:rPr lang="en-IN" sz="1400" dirty="0"/>
              <a:t>, Microsoft Hyper-V, KVM</a:t>
            </a:r>
          </a:p>
          <a:p>
            <a:endParaRPr lang="en-US" sz="1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3B68C4-4A9D-03B9-D2DA-4FD1C2EDB54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324599" y="1528763"/>
            <a:ext cx="5638800" cy="4616564"/>
          </a:xfrm>
        </p:spPr>
        <p:txBody>
          <a:bodyPr/>
          <a:lstStyle/>
          <a:p>
            <a:pPr>
              <a:buNone/>
            </a:pPr>
            <a:r>
              <a:rPr lang="en-IN" sz="1400" dirty="0"/>
              <a:t>✅ </a:t>
            </a:r>
            <a:r>
              <a:rPr lang="en-IN" sz="1400" b="1" dirty="0"/>
              <a:t>What it is:</a:t>
            </a:r>
            <a:br>
              <a:rPr lang="en-IN" sz="1400" dirty="0"/>
            </a:br>
            <a:r>
              <a:rPr lang="en-IN" sz="1400" dirty="0"/>
              <a:t>Instead of virtualizing hardware, you virtualize the </a:t>
            </a:r>
            <a:r>
              <a:rPr lang="en-IN" sz="1400" b="1" dirty="0"/>
              <a:t>operating system</a:t>
            </a:r>
            <a:r>
              <a:rPr lang="en-IN" sz="1400" dirty="0"/>
              <a:t> itself. Multiple </a:t>
            </a:r>
            <a:r>
              <a:rPr lang="en-IN" sz="1400" b="1" dirty="0"/>
              <a:t>containers</a:t>
            </a:r>
            <a:r>
              <a:rPr lang="en-IN" sz="1400" dirty="0"/>
              <a:t> share the same OS kernel but run in isolated spaces.</a:t>
            </a:r>
          </a:p>
          <a:p>
            <a:pPr>
              <a:buNone/>
            </a:pPr>
            <a:endParaRPr lang="en-IN" sz="1400" dirty="0"/>
          </a:p>
          <a:p>
            <a:pPr>
              <a:buNone/>
            </a:pPr>
            <a:r>
              <a:rPr lang="en-IN" sz="1400" dirty="0"/>
              <a:t>✅ </a:t>
            </a:r>
            <a:r>
              <a:rPr lang="en-IN" sz="1400" b="1" dirty="0"/>
              <a:t>How it works:</a:t>
            </a:r>
            <a:br>
              <a:rPr lang="en-IN" sz="1400" dirty="0"/>
            </a:br>
            <a:r>
              <a:rPr lang="en-IN" sz="1400" dirty="0"/>
              <a:t>The host OS runs many </a:t>
            </a:r>
            <a:r>
              <a:rPr lang="en-IN" sz="1400" b="1" dirty="0"/>
              <a:t>lightweight, standalone applications</a:t>
            </a:r>
            <a:r>
              <a:rPr lang="en-IN" sz="1400" dirty="0"/>
              <a:t> (containers), each in its own space, without needing a full OS per app.</a:t>
            </a:r>
          </a:p>
          <a:p>
            <a:pPr>
              <a:buNone/>
            </a:pPr>
            <a:endParaRPr lang="en-IN" sz="1400" dirty="0"/>
          </a:p>
          <a:p>
            <a:pPr>
              <a:buNone/>
            </a:pPr>
            <a:r>
              <a:rPr lang="en-IN" sz="1400" dirty="0"/>
              <a:t>✅ </a:t>
            </a:r>
            <a:r>
              <a:rPr lang="en-IN" sz="1400" b="1" dirty="0"/>
              <a:t>Characteristics:</a:t>
            </a:r>
            <a:endParaRPr lang="en-IN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Containers are </a:t>
            </a:r>
            <a:r>
              <a:rPr lang="en-IN" sz="1400" b="1" dirty="0"/>
              <a:t>faster</a:t>
            </a:r>
            <a:r>
              <a:rPr lang="en-IN" sz="1400" dirty="0"/>
              <a:t> and </a:t>
            </a:r>
            <a:r>
              <a:rPr lang="en-IN" sz="1400" b="1" dirty="0"/>
              <a:t>lighter</a:t>
            </a:r>
            <a:r>
              <a:rPr lang="en-IN" sz="1400" dirty="0"/>
              <a:t> than VMs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They </a:t>
            </a:r>
            <a:r>
              <a:rPr lang="en-IN" sz="1400" b="1" dirty="0"/>
              <a:t>start instantly</a:t>
            </a:r>
            <a:r>
              <a:rPr lang="en-IN" sz="1400" dirty="0"/>
              <a:t> and use fewer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Great for </a:t>
            </a:r>
            <a:r>
              <a:rPr lang="en-IN" sz="1400" b="1" dirty="0"/>
              <a:t>microservices</a:t>
            </a:r>
            <a:r>
              <a:rPr lang="en-IN" sz="1400" dirty="0"/>
              <a:t>, DevOps pipelines, and scalable cloud apps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400" dirty="0"/>
          </a:p>
          <a:p>
            <a:r>
              <a:rPr lang="en-IN" sz="1400" dirty="0"/>
              <a:t>✅ </a:t>
            </a:r>
            <a:r>
              <a:rPr lang="en-IN" sz="1400" b="1" dirty="0"/>
              <a:t>Examples:</a:t>
            </a:r>
            <a:br>
              <a:rPr lang="en-IN" sz="1400" dirty="0"/>
            </a:br>
            <a:r>
              <a:rPr lang="en-IN" sz="1400" dirty="0"/>
              <a:t>Docker, LXC, </a:t>
            </a:r>
            <a:r>
              <a:rPr lang="en-IN" sz="1400" dirty="0" err="1"/>
              <a:t>Podman</a:t>
            </a:r>
            <a:endParaRPr lang="en-IN" sz="1400" dirty="0"/>
          </a:p>
          <a:p>
            <a:endParaRPr lang="en-US" sz="1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A0F5F6-C28D-E0B9-6EEF-63A58593DED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Containers, Desktop Virtualization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16D6EE-33D0-464E-CB4F-2F160AF11F2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OS Level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230125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 build="p"/>
      <p:bldP spid="6" grpId="0" build="p"/>
      <p:bldP spid="7" grpId="0" build="p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EC7EF-01FC-3271-4889-5F745B026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8993B4-D105-98FF-8201-A31B2B0A5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1917BC-1039-A875-C2F3-956F3719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Virtualizations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0702C-0045-8767-57F5-3BE69098191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Type 1 &amp; Type 2</a:t>
            </a:r>
          </a:p>
        </p:txBody>
      </p:sp>
      <p:pic>
        <p:nvPicPr>
          <p:cNvPr id="19" name="Picture 18" descr="A table with text on it&#10;&#10;AI-generated content may be incorrect.">
            <a:extLst>
              <a:ext uri="{FF2B5EF4-FFF2-40B4-BE49-F238E27FC236}">
                <a16:creationId xmlns:a16="http://schemas.microsoft.com/office/drawing/2014/main" id="{64C71AA9-EB0B-57D9-2EC4-804E5D34C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035727"/>
            <a:ext cx="7471563" cy="5399903"/>
          </a:xfrm>
          <a:prstGeom prst="rect">
            <a:avLst/>
          </a:prstGeom>
        </p:spPr>
      </p:pic>
      <p:pic>
        <p:nvPicPr>
          <p:cNvPr id="21" name="Picture 2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F2C7CEA-3FF1-D61B-78F5-B9AC042C9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997" y="1705232"/>
            <a:ext cx="4086838" cy="280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9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0BF1A-3381-CE99-AD4A-6FE3FA30B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4A14C3-59E7-BC45-2676-2EAEF493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811EE-A5F1-DA68-7369-DF116CF53FA2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/>
              <a:t>Context of Cloud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982A6D-1A29-77F2-F9FC-858DDEA1B71F}"/>
              </a:ext>
            </a:extLst>
          </p:cNvPr>
          <p:cNvSpPr txBox="1">
            <a:spLocks/>
          </p:cNvSpPr>
          <p:nvPr/>
        </p:nvSpPr>
        <p:spPr>
          <a:xfrm>
            <a:off x="86498" y="1383482"/>
            <a:ext cx="5638800" cy="1582141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System Font Regular"/>
              <a:buChar char="–"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  <a:lvl2pPr marL="51435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2pPr>
            <a:lvl3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None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 marL="1030288" indent="-2889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System Font Regular"/>
              <a:buChar char="–"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4pPr>
            <a:lvl5pPr marL="1257300" indent="-2143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Virtualization is the </a:t>
            </a:r>
            <a:r>
              <a:rPr lang="en-IN" sz="1400" b="1" dirty="0"/>
              <a:t>foundation of cloud computing</a:t>
            </a:r>
            <a:r>
              <a:rPr lang="en-IN" sz="1400" dirty="0"/>
              <a:t> — it enables cloud providers to offer multiple isolated virtual machines on shared physical infrastructure.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It allows </a:t>
            </a:r>
            <a:r>
              <a:rPr lang="en-IN" sz="1400" b="1" dirty="0"/>
              <a:t>elastic resource allocation</a:t>
            </a:r>
            <a:r>
              <a:rPr lang="en-IN" sz="1400" dirty="0"/>
              <a:t>, </a:t>
            </a:r>
            <a:r>
              <a:rPr lang="en-IN" sz="1400" b="1" dirty="0"/>
              <a:t>multi-tenancy</a:t>
            </a:r>
            <a:r>
              <a:rPr lang="en-IN" sz="1400" dirty="0"/>
              <a:t>, and </a:t>
            </a:r>
            <a:r>
              <a:rPr lang="en-IN" sz="1400" b="1" dirty="0"/>
              <a:t>dynamic provisioning</a:t>
            </a:r>
            <a:r>
              <a:rPr lang="en-IN" sz="1400" dirty="0"/>
              <a:t>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58729B5-4B58-6557-35AC-E3EBAB578DDB}"/>
              </a:ext>
            </a:extLst>
          </p:cNvPr>
          <p:cNvSpPr txBox="1">
            <a:spLocks/>
          </p:cNvSpPr>
          <p:nvPr/>
        </p:nvSpPr>
        <p:spPr>
          <a:xfrm>
            <a:off x="6204357" y="1383481"/>
            <a:ext cx="5638800" cy="1582141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System Font Regular"/>
              <a:buChar char="–"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  <a:lvl2pPr marL="51435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2pPr>
            <a:lvl3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None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 marL="1030288" indent="-2889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System Font Regular"/>
              <a:buChar char="–"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4pPr>
            <a:lvl5pPr marL="1257300" indent="-2143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Enables Infrastructure as a Service (IaaS)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Supports scalability and high 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Reduces cost and increases efficiency for providers and users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62268C31-4E95-101B-1E23-4B762937CC6C}"/>
              </a:ext>
            </a:extLst>
          </p:cNvPr>
          <p:cNvSpPr txBox="1">
            <a:spLocks/>
          </p:cNvSpPr>
          <p:nvPr/>
        </p:nvSpPr>
        <p:spPr>
          <a:xfrm>
            <a:off x="228599" y="1048753"/>
            <a:ext cx="3577282" cy="310833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System Font Regular"/>
              <a:buChar char="–"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  <a:lvl2pPr marL="51435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2pPr>
            <a:lvl3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None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 marL="1030288" indent="-2889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System Font Regular"/>
              <a:buChar char="–"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4pPr>
            <a:lvl5pPr marL="1257300" indent="-2143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How Virtualization Powers Cloud?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25D68CE2-C5E3-6FDB-419D-58AC44886E25}"/>
              </a:ext>
            </a:extLst>
          </p:cNvPr>
          <p:cNvSpPr txBox="1">
            <a:spLocks/>
          </p:cNvSpPr>
          <p:nvPr/>
        </p:nvSpPr>
        <p:spPr>
          <a:xfrm>
            <a:off x="6204357" y="1048752"/>
            <a:ext cx="3577282" cy="310833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System Font Regular"/>
              <a:buChar char="–"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  <a:lvl2pPr marL="51435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2pPr>
            <a:lvl3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None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 marL="1030288" indent="-2889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System Font Regular"/>
              <a:buChar char="–"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4pPr>
            <a:lvl5pPr marL="1257300" indent="-2143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Why it’s important for cloud?</a:t>
            </a:r>
          </a:p>
        </p:txBody>
      </p:sp>
      <p:pic>
        <p:nvPicPr>
          <p:cNvPr id="9" name="Picture 8" descr="A diagram of different types of virtualization&#10;&#10;AI-generated content may be incorrect.">
            <a:extLst>
              <a:ext uri="{FF2B5EF4-FFF2-40B4-BE49-F238E27FC236}">
                <a16:creationId xmlns:a16="http://schemas.microsoft.com/office/drawing/2014/main" id="{E67E95C7-C477-AED3-FA7C-8CE65BE57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418" y="2858709"/>
            <a:ext cx="6672296" cy="34925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033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925</Words>
  <Application>Microsoft Macintosh PowerPoint</Application>
  <PresentationFormat>Widescreen</PresentationFormat>
  <Paragraphs>73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Cambria</vt:lpstr>
      <vt:lpstr>Courier New</vt:lpstr>
      <vt:lpstr>TWK Everett</vt:lpstr>
      <vt:lpstr>Office Theme</vt:lpstr>
      <vt:lpstr>PowerPoint Presentation</vt:lpstr>
      <vt:lpstr>Virtualization</vt:lpstr>
      <vt:lpstr>Hardware Level Virtualization</vt:lpstr>
      <vt:lpstr>Types of Virtualizations</vt:lpstr>
      <vt:lpstr>Virtualization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Siddharth Karkhanis</dc:creator>
  <cp:lastModifiedBy>Siddharth Karkhanis</cp:lastModifiedBy>
  <cp:revision>1</cp:revision>
  <dcterms:created xsi:type="dcterms:W3CDTF">2025-09-15T11:14:30Z</dcterms:created>
  <dcterms:modified xsi:type="dcterms:W3CDTF">2025-09-15T11:16:28Z</dcterms:modified>
</cp:coreProperties>
</file>