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8" r:id="rId3"/>
    <p:sldId id="259" r:id="rId4"/>
    <p:sldId id="261" r:id="rId5"/>
    <p:sldId id="262" r:id="rId6"/>
    <p:sldId id="263" r:id="rId7"/>
    <p:sldId id="264" r:id="rId8"/>
    <p:sldId id="269" r:id="rId9"/>
    <p:sldId id="266" r:id="rId10"/>
    <p:sldId id="268" r:id="rId11"/>
    <p:sldId id="265"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030"/>
  </p:normalViewPr>
  <p:slideViewPr>
    <p:cSldViewPr snapToGrid="0" snapToObjects="1">
      <p:cViewPr varScale="1">
        <p:scale>
          <a:sx n="95" d="100"/>
          <a:sy n="95" d="100"/>
        </p:scale>
        <p:origin x="200" y="264"/>
      </p:cViewPr>
      <p:guideLst/>
    </p:cSldViewPr>
  </p:slideViewPr>
  <p:notesTextViewPr>
    <p:cViewPr>
      <p:scale>
        <a:sx n="1" d="1"/>
        <a:sy n="1" d="1"/>
      </p:scale>
      <p:origin x="0" y="0"/>
    </p:cViewPr>
  </p:notesTextViewPr>
  <p:notesViewPr>
    <p:cSldViewPr snapToGrid="0" snapToObjects="1">
      <p:cViewPr>
        <p:scale>
          <a:sx n="160" d="100"/>
          <a:sy n="160" d="100"/>
        </p:scale>
        <p:origin x="2312"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24B7C-F63B-AE48-A7BA-20CB7211504B}"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3BE14-E3C5-B143-BE45-6678157FFA00}" type="slidenum">
              <a:rPr lang="en-US" smtClean="0"/>
              <a:t>‹#›</a:t>
            </a:fld>
            <a:endParaRPr lang="en-US"/>
          </a:p>
        </p:txBody>
      </p:sp>
    </p:spTree>
    <p:extLst>
      <p:ext uri="{BB962C8B-B14F-4D97-AF65-F5344CB8AC3E}">
        <p14:creationId xmlns:p14="http://schemas.microsoft.com/office/powerpoint/2010/main" val="156110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4</a:t>
            </a:fld>
            <a:endParaRPr lang="en-US"/>
          </a:p>
        </p:txBody>
      </p:sp>
    </p:spTree>
    <p:extLst>
      <p:ext uri="{BB962C8B-B14F-4D97-AF65-F5344CB8AC3E}">
        <p14:creationId xmlns:p14="http://schemas.microsoft.com/office/powerpoint/2010/main" val="85073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5</a:t>
            </a:fld>
            <a:endParaRPr lang="en-US"/>
          </a:p>
        </p:txBody>
      </p:sp>
    </p:spTree>
    <p:extLst>
      <p:ext uri="{BB962C8B-B14F-4D97-AF65-F5344CB8AC3E}">
        <p14:creationId xmlns:p14="http://schemas.microsoft.com/office/powerpoint/2010/main" val="236856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7</a:t>
            </a:fld>
            <a:endParaRPr lang="en-US"/>
          </a:p>
        </p:txBody>
      </p:sp>
    </p:spTree>
    <p:extLst>
      <p:ext uri="{BB962C8B-B14F-4D97-AF65-F5344CB8AC3E}">
        <p14:creationId xmlns:p14="http://schemas.microsoft.com/office/powerpoint/2010/main" val="194962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8</a:t>
            </a:fld>
            <a:endParaRPr lang="en-US"/>
          </a:p>
        </p:txBody>
      </p:sp>
    </p:spTree>
    <p:extLst>
      <p:ext uri="{BB962C8B-B14F-4D97-AF65-F5344CB8AC3E}">
        <p14:creationId xmlns:p14="http://schemas.microsoft.com/office/powerpoint/2010/main" val="363206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9</a:t>
            </a:fld>
            <a:endParaRPr lang="en-US"/>
          </a:p>
        </p:txBody>
      </p:sp>
    </p:spTree>
    <p:extLst>
      <p:ext uri="{BB962C8B-B14F-4D97-AF65-F5344CB8AC3E}">
        <p14:creationId xmlns:p14="http://schemas.microsoft.com/office/powerpoint/2010/main" val="56212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Linear Regression</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Linear regression is a very basic type of supervised machine learning, which tries to find the best possible straight line to describe main trend in underlying training data. Starting from some random position, it adjusts/moves the line until it finds the position that gives the minimum total average distance of data points from the line. It uses MEAN SQUARED ERROR (MSE) as a loss function and STOCHASTIC GRADIENT DESCENT (SGD) as an optimization algorithm. Stochastic gradient descent optimization method knows how to move line into direction which will likely lower the error. In its basic form, for one input x, and one output y, the model of this algorithm is basic mathematical formula for straight line y=k*</a:t>
            </a:r>
            <a:r>
              <a:rPr lang="en-US" sz="1200" b="0" i="0" kern="1200" dirty="0" err="1">
                <a:solidFill>
                  <a:schemeClr val="tx1"/>
                </a:solidFill>
                <a:effectLst/>
                <a:latin typeface="+mn-lt"/>
                <a:ea typeface="+mn-ea"/>
                <a:cs typeface="+mn-cs"/>
              </a:rPr>
              <a:t>x+n</a:t>
            </a:r>
            <a:r>
              <a:rPr lang="en-US" sz="1200" b="0" i="0" kern="1200" dirty="0">
                <a:solidFill>
                  <a:schemeClr val="tx1"/>
                </a:solidFill>
                <a:effectLst/>
                <a:latin typeface="+mn-lt"/>
                <a:ea typeface="+mn-ea"/>
                <a:cs typeface="+mn-cs"/>
              </a:rPr>
              <a:t> and training comes down to figuring out parameters k and n. The same procedure can be applied to problems with multiple inputs.</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Logistic Regression</a:t>
            </a:r>
          </a:p>
          <a:p>
            <a:pPr fontAlgn="base"/>
            <a:r>
              <a:rPr lang="en-US" sz="1200" b="0" i="0" kern="1200" dirty="0">
                <a:solidFill>
                  <a:schemeClr val="tx1"/>
                </a:solidFill>
                <a:effectLst/>
                <a:latin typeface="+mn-lt"/>
                <a:ea typeface="+mn-ea"/>
                <a:cs typeface="+mn-cs"/>
              </a:rPr>
              <a:t>Logistic regression is a basic binary (yes/no) classification algorithm, that works in a same way as linear regression, just instead of adjusting straight line, it adjusts so called SIGMOID function. The output of a logistic regression is probability that given input belongs to some category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spam/not spam, fraud/not fraud). Although Mean Squared Error can be used as a loss function, good practice is to use another type of loss functions called CROSS ENTROPY, which are better suited for classification problems. The basic principle is same: it uses optimization method to find values for parameters of  sigmoid function that give the minimum of the loss function (prediction error for the given data set).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Convolutional Neural Network</a:t>
            </a:r>
          </a:p>
          <a:p>
            <a:pPr fontAlgn="base"/>
            <a:r>
              <a:rPr lang="en-US" sz="1200" b="0" i="0" kern="1200" dirty="0">
                <a:solidFill>
                  <a:schemeClr val="tx1"/>
                </a:solidFill>
                <a:effectLst/>
                <a:latin typeface="+mn-lt"/>
                <a:ea typeface="+mn-ea"/>
                <a:cs typeface="+mn-cs"/>
              </a:rPr>
              <a:t>Convolutional neural networks are neural networks specialized for image recognition tasks.  You can think of them as a Feed Forward Networks with trainable image filters in front. These image filters perform photoshop-like image filtering (in so called convolutional layers) and resizing (in pooling layers). These image filters (also known as kernels) are able to learn to extract, and recognize  patterns from input image.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Convolutional networks can be used for visual recognition tasks like image classification and object detection.</a:t>
            </a: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10</a:t>
            </a:fld>
            <a:endParaRPr lang="en-US"/>
          </a:p>
        </p:txBody>
      </p:sp>
    </p:spTree>
    <p:extLst>
      <p:ext uri="{BB962C8B-B14F-4D97-AF65-F5344CB8AC3E}">
        <p14:creationId xmlns:p14="http://schemas.microsoft.com/office/powerpoint/2010/main" val="210832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11</a:t>
            </a:fld>
            <a:endParaRPr lang="en-US"/>
          </a:p>
        </p:txBody>
      </p:sp>
    </p:spTree>
    <p:extLst>
      <p:ext uri="{BB962C8B-B14F-4D97-AF65-F5344CB8AC3E}">
        <p14:creationId xmlns:p14="http://schemas.microsoft.com/office/powerpoint/2010/main" val="130308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12</a:t>
            </a:fld>
            <a:endParaRPr lang="en-US"/>
          </a:p>
        </p:txBody>
      </p:sp>
    </p:spTree>
    <p:extLst>
      <p:ext uri="{BB962C8B-B14F-4D97-AF65-F5344CB8AC3E}">
        <p14:creationId xmlns:p14="http://schemas.microsoft.com/office/powerpoint/2010/main" val="298888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Ultimately there are two main reasons why you don’t get an exact 19. The first is that you trained it using very little data. There's only six points. </a:t>
            </a:r>
          </a:p>
          <a:p>
            <a:r>
              <a:rPr lang="en-US" sz="1200" b="0" i="0" kern="1200" dirty="0">
                <a:solidFill>
                  <a:schemeClr val="tx1"/>
                </a:solidFill>
                <a:effectLst/>
                <a:latin typeface="+mn-lt"/>
                <a:ea typeface="+mn-ea"/>
                <a:cs typeface="+mn-cs"/>
              </a:rPr>
              <a:t>Those six points are linear but there's no guarantee that for every X, the relationship will be Y equals 2X minus 1. </a:t>
            </a:r>
          </a:p>
          <a:p>
            <a:r>
              <a:rPr lang="en-US" sz="1200" b="0" i="0" kern="1200" dirty="0">
                <a:solidFill>
                  <a:schemeClr val="tx1"/>
                </a:solidFill>
                <a:effectLst/>
                <a:latin typeface="+mn-lt"/>
                <a:ea typeface="+mn-ea"/>
                <a:cs typeface="+mn-cs"/>
              </a:rPr>
              <a:t>There's a very high probability that Y equals 19 for X equals 10, but the neural network isn't positive. So it will figure out a realistic value for Y. </a:t>
            </a:r>
          </a:p>
          <a:p>
            <a:r>
              <a:rPr lang="en-US" sz="1200" b="0" i="0" kern="1200" dirty="0">
                <a:solidFill>
                  <a:schemeClr val="tx1"/>
                </a:solidFill>
                <a:effectLst/>
                <a:latin typeface="+mn-lt"/>
                <a:ea typeface="+mn-ea"/>
                <a:cs typeface="+mn-cs"/>
              </a:rPr>
              <a:t>That's the second main reason. When using neural networks, as they try to figure out the answers for everything, they deal in probability. </a:t>
            </a:r>
          </a:p>
          <a:p>
            <a:r>
              <a:rPr lang="en-US" sz="1200" b="0" i="0" kern="1200" dirty="0">
                <a:solidFill>
                  <a:schemeClr val="tx1"/>
                </a:solidFill>
                <a:effectLst/>
                <a:latin typeface="+mn-lt"/>
                <a:ea typeface="+mn-ea"/>
                <a:cs typeface="+mn-cs"/>
              </a:rPr>
              <a:t>You'll see that a lot and you'll have to</a:t>
            </a:r>
            <a:r>
              <a:rPr lang="en-US" sz="1200" b="0" i="0" kern="1200">
                <a:solidFill>
                  <a:schemeClr val="tx1"/>
                </a:solidFill>
                <a:effectLst/>
                <a:latin typeface="+mn-lt"/>
                <a:ea typeface="+mn-ea"/>
                <a:cs typeface="+mn-cs"/>
              </a:rPr>
              <a:t> adjust </a:t>
            </a:r>
            <a:r>
              <a:rPr lang="en-US" sz="1200" b="0" i="0" kern="1200" dirty="0">
                <a:solidFill>
                  <a:schemeClr val="tx1"/>
                </a:solidFill>
                <a:effectLst/>
                <a:latin typeface="+mn-lt"/>
                <a:ea typeface="+mn-ea"/>
                <a:cs typeface="+mn-cs"/>
              </a:rPr>
              <a:t>how you handle answers to fit.</a:t>
            </a:r>
          </a:p>
          <a:p>
            <a:endParaRPr lang="en-US" dirty="0"/>
          </a:p>
        </p:txBody>
      </p:sp>
      <p:sp>
        <p:nvSpPr>
          <p:cNvPr id="4" name="Slide Number Placeholder 3"/>
          <p:cNvSpPr>
            <a:spLocks noGrp="1"/>
          </p:cNvSpPr>
          <p:nvPr>
            <p:ph type="sldNum" sz="quarter" idx="5"/>
          </p:nvPr>
        </p:nvSpPr>
        <p:spPr/>
        <p:txBody>
          <a:bodyPr/>
          <a:lstStyle/>
          <a:p>
            <a:fld id="{7C03BE14-E3C5-B143-BE45-6678157FFA00}" type="slidenum">
              <a:rPr lang="en-US" smtClean="0"/>
              <a:t>13</a:t>
            </a:fld>
            <a:endParaRPr lang="en-US"/>
          </a:p>
        </p:txBody>
      </p:sp>
    </p:spTree>
    <p:extLst>
      <p:ext uri="{BB962C8B-B14F-4D97-AF65-F5344CB8AC3E}">
        <p14:creationId xmlns:p14="http://schemas.microsoft.com/office/powerpoint/2010/main" val="3106329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20046FB-7981-2F44-8BAE-9F2932900B27}" type="datetime5">
              <a:rPr lang="en-US" smtClean="0"/>
              <a:t>7-Sep-20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B70B4C-4D10-AB43-92ED-A730AD8E11CC}" type="datetime5">
              <a:rPr lang="en-US" smtClean="0"/>
              <a:t>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30042-1D65-3A49-B54B-22ADC42A3B50}"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620F3-3C0A-AF44-BEF4-E2BE17628967}"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CCA3E7-58B0-4748-BD2D-4113F7B19FB8}"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CEA7CD-FD68-DA42-BD1B-4B7DC2AA915A}"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AD0897-F2FD-6943-B5E3-AA39017A6765}"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D450FA-4A75-2246-A4F7-9B903593772C}"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8D881-1A5B-684C-9F09-AFD37EFDD3C4}"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453278" y="6408455"/>
            <a:ext cx="1839236" cy="377825"/>
          </a:xfrm>
        </p:spPr>
        <p:txBody>
          <a:bodyPr/>
          <a:lstStyle/>
          <a:p>
            <a:fld id="{87401F01-623D-B64F-826F-2BF19D11D615}" type="datetime5">
              <a:rPr lang="en-US" smtClean="0"/>
              <a:t>7-Sep-20</a:t>
            </a:fld>
            <a:endParaRPr lang="en-US" dirty="0"/>
          </a:p>
        </p:txBody>
      </p:sp>
      <p:sp>
        <p:nvSpPr>
          <p:cNvPr id="5" name="Footer Placeholder 4"/>
          <p:cNvSpPr>
            <a:spLocks noGrp="1"/>
          </p:cNvSpPr>
          <p:nvPr>
            <p:ph type="ftr" sz="quarter" idx="11"/>
          </p:nvPr>
        </p:nvSpPr>
        <p:spPr>
          <a:xfrm>
            <a:off x="685800" y="6408455"/>
            <a:ext cx="7827659" cy="377825"/>
          </a:xfrm>
        </p:spPr>
        <p:txBody>
          <a:bodyPr/>
          <a:lstStyle/>
          <a:p>
            <a:endParaRPr lang="en-US" dirty="0"/>
          </a:p>
        </p:txBody>
      </p:sp>
      <p:sp>
        <p:nvSpPr>
          <p:cNvPr id="6" name="Slide Number Placeholder 5"/>
          <p:cNvSpPr>
            <a:spLocks noGrp="1"/>
          </p:cNvSpPr>
          <p:nvPr>
            <p:ph type="sldNum" sz="quarter" idx="12"/>
          </p:nvPr>
        </p:nvSpPr>
        <p:spPr>
          <a:xfrm>
            <a:off x="11395608" y="6395008"/>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520518" y="6361050"/>
            <a:ext cx="1906471" cy="377825"/>
          </a:xfrm>
        </p:spPr>
        <p:txBody>
          <a:bodyPr/>
          <a:lstStyle/>
          <a:p>
            <a:fld id="{6902A8C0-BD5B-1C4C-AFAE-4E5A95D925F2}" type="datetime5">
              <a:rPr lang="en-US" smtClean="0"/>
              <a:t>7-Sep-20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503189" y="6361050"/>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7958B-93BA-9542-A8A0-5256501B118D}" type="datetime5">
              <a:rPr lang="en-US" smtClean="0"/>
              <a:t>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ADABDA-DD36-994E-9CED-6F249C98FC8F}" type="datetime5">
              <a:rPr lang="en-US" smtClean="0"/>
              <a:t>7-Sep-20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2A29D-29EF-2B49-89AC-E50801AC9363}" type="datetime5">
              <a:rPr lang="en-US" smtClean="0"/>
              <a:t>7-Sep-20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5672993-B1A5-3646-BFAA-A4796F330B26}" type="datetime5">
              <a:rPr lang="en-US" smtClean="0"/>
              <a:t>7-Sep-20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68D229-1755-3041-A521-6F3D013576DC}" type="datetime5">
              <a:rPr lang="en-US" smtClean="0"/>
              <a:t>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6B6AB7-92B4-3842-9525-9F21DDCC7B55}" type="datetime5">
              <a:rPr lang="en-US" smtClean="0"/>
              <a:t>7-Sep-20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F1B7F0-0C3E-0B42-8C96-67791F200225}" type="datetime5">
              <a:rPr lang="en-US" smtClean="0"/>
              <a:t>7-Sep-20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D486-645A-284F-BC32-3D544B0F4F1B}"/>
              </a:ext>
            </a:extLst>
          </p:cNvPr>
          <p:cNvSpPr>
            <a:spLocks noGrp="1"/>
          </p:cNvSpPr>
          <p:nvPr>
            <p:ph type="ctrTitle"/>
          </p:nvPr>
        </p:nvSpPr>
        <p:spPr/>
        <p:txBody>
          <a:bodyPr/>
          <a:lstStyle/>
          <a:p>
            <a:r>
              <a:rPr lang="en-US" dirty="0"/>
              <a:t>Machine Learning – Diving Deeper</a:t>
            </a:r>
          </a:p>
        </p:txBody>
      </p:sp>
      <p:sp>
        <p:nvSpPr>
          <p:cNvPr id="3" name="Subtitle 2">
            <a:extLst>
              <a:ext uri="{FF2B5EF4-FFF2-40B4-BE49-F238E27FC236}">
                <a16:creationId xmlns:a16="http://schemas.microsoft.com/office/drawing/2014/main" id="{A9DB3325-6D22-944F-9A5D-7FA158B5957E}"/>
              </a:ext>
            </a:extLst>
          </p:cNvPr>
          <p:cNvSpPr>
            <a:spLocks noGrp="1"/>
          </p:cNvSpPr>
          <p:nvPr>
            <p:ph type="subTitle" idx="1"/>
          </p:nvPr>
        </p:nvSpPr>
        <p:spPr/>
        <p:txBody>
          <a:bodyPr/>
          <a:lstStyle/>
          <a:p>
            <a:r>
              <a:rPr lang="en-US" dirty="0"/>
              <a:t>Srini Karlekar – Multifamily architecture</a:t>
            </a:r>
          </a:p>
        </p:txBody>
      </p:sp>
    </p:spTree>
    <p:extLst>
      <p:ext uri="{BB962C8B-B14F-4D97-AF65-F5344CB8AC3E}">
        <p14:creationId xmlns:p14="http://schemas.microsoft.com/office/powerpoint/2010/main" val="309599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369982"/>
            <a:ext cx="10606713" cy="647700"/>
          </a:xfrm>
        </p:spPr>
        <p:txBody>
          <a:bodyPr>
            <a:normAutofit/>
          </a:bodyPr>
          <a:lstStyle/>
          <a:p>
            <a:r>
              <a:rPr lang="en-US" dirty="0"/>
              <a:t>Understanding loss functions for neural nets</a:t>
            </a:r>
          </a:p>
        </p:txBody>
      </p:sp>
      <p:sp>
        <p:nvSpPr>
          <p:cNvPr id="5" name="Date Placeholder 4">
            <a:extLst>
              <a:ext uri="{FF2B5EF4-FFF2-40B4-BE49-F238E27FC236}">
                <a16:creationId xmlns:a16="http://schemas.microsoft.com/office/drawing/2014/main" id="{D43BB134-DF80-164C-BE70-ADEDE2A0E03D}"/>
              </a:ext>
            </a:extLst>
          </p:cNvPr>
          <p:cNvSpPr>
            <a:spLocks noGrp="1"/>
          </p:cNvSpPr>
          <p:nvPr>
            <p:ph type="dt" sz="half" idx="10"/>
          </p:nvPr>
        </p:nvSpPr>
        <p:spPr/>
        <p:txBody>
          <a:bodyPr/>
          <a:lstStyle/>
          <a:p>
            <a:fld id="{45DE00E8-3979-3248-8FF4-E459C85751F0}" type="datetime5">
              <a:rPr lang="en-US" smtClean="0"/>
              <a:t>7-Sep-20</a:t>
            </a:fld>
            <a:endParaRPr lang="en-US" dirty="0"/>
          </a:p>
        </p:txBody>
      </p:sp>
      <p:sp>
        <p:nvSpPr>
          <p:cNvPr id="7" name="Slide Number Placeholder 6">
            <a:extLst>
              <a:ext uri="{FF2B5EF4-FFF2-40B4-BE49-F238E27FC236}">
                <a16:creationId xmlns:a16="http://schemas.microsoft.com/office/drawing/2014/main" id="{FF42DBCE-E3EC-5044-82CF-A0DAF49512A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pSp>
        <p:nvGrpSpPr>
          <p:cNvPr id="17" name="Group 16">
            <a:extLst>
              <a:ext uri="{FF2B5EF4-FFF2-40B4-BE49-F238E27FC236}">
                <a16:creationId xmlns:a16="http://schemas.microsoft.com/office/drawing/2014/main" id="{48EAA06B-6EAA-604E-A8FE-784F537D57B8}"/>
              </a:ext>
            </a:extLst>
          </p:cNvPr>
          <p:cNvGrpSpPr/>
          <p:nvPr/>
        </p:nvGrpSpPr>
        <p:grpSpPr>
          <a:xfrm>
            <a:off x="743467" y="980816"/>
            <a:ext cx="3173505" cy="5562109"/>
            <a:chOff x="743467" y="980816"/>
            <a:chExt cx="3173505" cy="5562109"/>
          </a:xfrm>
        </p:grpSpPr>
        <p:pic>
          <p:nvPicPr>
            <p:cNvPr id="3" name="Picture 2">
              <a:extLst>
                <a:ext uri="{FF2B5EF4-FFF2-40B4-BE49-F238E27FC236}">
                  <a16:creationId xmlns:a16="http://schemas.microsoft.com/office/drawing/2014/main" id="{42DDF4A8-8134-D942-A20D-33A3F5A5295E}"/>
                </a:ext>
              </a:extLst>
            </p:cNvPr>
            <p:cNvPicPr>
              <a:picLocks noChangeAspect="1"/>
            </p:cNvPicPr>
            <p:nvPr/>
          </p:nvPicPr>
          <p:blipFill>
            <a:blip r:embed="rId3"/>
            <a:stretch>
              <a:fillRect/>
            </a:stretch>
          </p:blipFill>
          <p:spPr>
            <a:xfrm>
              <a:off x="839215" y="4573166"/>
              <a:ext cx="2982009" cy="1256058"/>
            </a:xfrm>
            <a:prstGeom prst="rect">
              <a:avLst/>
            </a:prstGeom>
          </p:spPr>
        </p:pic>
        <p:sp>
          <p:nvSpPr>
            <p:cNvPr id="9" name="TextBox 8">
              <a:extLst>
                <a:ext uri="{FF2B5EF4-FFF2-40B4-BE49-F238E27FC236}">
                  <a16:creationId xmlns:a16="http://schemas.microsoft.com/office/drawing/2014/main" id="{36377FA7-792A-FE47-ABCB-9B44AE94681D}"/>
                </a:ext>
              </a:extLst>
            </p:cNvPr>
            <p:cNvSpPr txBox="1"/>
            <p:nvPr/>
          </p:nvSpPr>
          <p:spPr>
            <a:xfrm>
              <a:off x="839215" y="6019705"/>
              <a:ext cx="2982009" cy="523220"/>
            </a:xfrm>
            <a:prstGeom prst="rect">
              <a:avLst/>
            </a:prstGeom>
            <a:noFill/>
          </p:spPr>
          <p:txBody>
            <a:bodyPr wrap="square" rtlCol="0">
              <a:spAutoFit/>
            </a:bodyPr>
            <a:lstStyle/>
            <a:p>
              <a:pPr algn="ctr"/>
              <a:r>
                <a:rPr lang="en-US" sz="1400" dirty="0"/>
                <a:t>Predicting house prices based on property attributes</a:t>
              </a:r>
            </a:p>
          </p:txBody>
        </p:sp>
        <p:sp>
          <p:nvSpPr>
            <p:cNvPr id="10" name="TextBox 9">
              <a:extLst>
                <a:ext uri="{FF2B5EF4-FFF2-40B4-BE49-F238E27FC236}">
                  <a16:creationId xmlns:a16="http://schemas.microsoft.com/office/drawing/2014/main" id="{0906F96A-6913-CD4C-89B5-616C3A59B180}"/>
                </a:ext>
              </a:extLst>
            </p:cNvPr>
            <p:cNvSpPr txBox="1"/>
            <p:nvPr/>
          </p:nvSpPr>
          <p:spPr>
            <a:xfrm>
              <a:off x="743467" y="980816"/>
              <a:ext cx="3173505" cy="1815882"/>
            </a:xfrm>
            <a:prstGeom prst="rect">
              <a:avLst/>
            </a:prstGeom>
            <a:noFill/>
          </p:spPr>
          <p:txBody>
            <a:bodyPr wrap="square" rtlCol="0">
              <a:spAutoFit/>
            </a:bodyPr>
            <a:lstStyle/>
            <a:p>
              <a:r>
                <a:rPr lang="en-US" sz="1600" b="1" dirty="0"/>
                <a:t>Mean Squared Error</a:t>
              </a:r>
              <a:r>
                <a:rPr lang="en-US" sz="1600" dirty="0"/>
                <a:t> (MSE) – Mainly used for linear regression tasks where the output is a real number, this loss function uses the mean of squared differences between actual values and predicted values.</a:t>
              </a:r>
            </a:p>
          </p:txBody>
        </p:sp>
        <p:pic>
          <p:nvPicPr>
            <p:cNvPr id="8" name="Picture 7">
              <a:extLst>
                <a:ext uri="{FF2B5EF4-FFF2-40B4-BE49-F238E27FC236}">
                  <a16:creationId xmlns:a16="http://schemas.microsoft.com/office/drawing/2014/main" id="{7AEDE2F5-9D5A-A040-8D38-24BBB2F7D5F3}"/>
                </a:ext>
              </a:extLst>
            </p:cNvPr>
            <p:cNvPicPr>
              <a:picLocks noChangeAspect="1"/>
            </p:cNvPicPr>
            <p:nvPr/>
          </p:nvPicPr>
          <p:blipFill>
            <a:blip r:embed="rId4"/>
            <a:stretch>
              <a:fillRect/>
            </a:stretch>
          </p:blipFill>
          <p:spPr>
            <a:xfrm>
              <a:off x="1141967" y="2987179"/>
              <a:ext cx="2376505" cy="1395506"/>
            </a:xfrm>
            <a:prstGeom prst="rect">
              <a:avLst/>
            </a:prstGeom>
          </p:spPr>
        </p:pic>
      </p:grpSp>
      <p:sp>
        <p:nvSpPr>
          <p:cNvPr id="6" name="TextBox 5">
            <a:extLst>
              <a:ext uri="{FF2B5EF4-FFF2-40B4-BE49-F238E27FC236}">
                <a16:creationId xmlns:a16="http://schemas.microsoft.com/office/drawing/2014/main" id="{1AD9B41B-2A30-9F49-97A4-DD761A76210D}"/>
              </a:ext>
            </a:extLst>
          </p:cNvPr>
          <p:cNvSpPr txBox="1"/>
          <p:nvPr/>
        </p:nvSpPr>
        <p:spPr>
          <a:xfrm>
            <a:off x="4394644" y="980816"/>
            <a:ext cx="3173505" cy="1569660"/>
          </a:xfrm>
          <a:prstGeom prst="rect">
            <a:avLst/>
          </a:prstGeom>
          <a:noFill/>
        </p:spPr>
        <p:txBody>
          <a:bodyPr wrap="square" rtlCol="0">
            <a:spAutoFit/>
          </a:bodyPr>
          <a:lstStyle/>
          <a:p>
            <a:r>
              <a:rPr lang="en-US" sz="1600" b="1" dirty="0"/>
              <a:t>Binary Cross Entropy </a:t>
            </a:r>
            <a:r>
              <a:rPr lang="en-US" sz="1600" dirty="0"/>
              <a:t>(BCE) – Mainly used for logistic regression or binary classification tasks when you want the neural network to classify the data into two classes (0 or 1) using </a:t>
            </a:r>
            <a:r>
              <a:rPr lang="en-US" sz="1600" i="1" dirty="0"/>
              <a:t>Sigmoid</a:t>
            </a:r>
            <a:r>
              <a:rPr lang="en-US" sz="1600" dirty="0"/>
              <a:t> function.</a:t>
            </a:r>
          </a:p>
        </p:txBody>
      </p:sp>
      <p:sp>
        <p:nvSpPr>
          <p:cNvPr id="11" name="TextBox 10">
            <a:extLst>
              <a:ext uri="{FF2B5EF4-FFF2-40B4-BE49-F238E27FC236}">
                <a16:creationId xmlns:a16="http://schemas.microsoft.com/office/drawing/2014/main" id="{D734D87E-AE35-C741-BB13-12A43E22BEC3}"/>
              </a:ext>
            </a:extLst>
          </p:cNvPr>
          <p:cNvSpPr txBox="1"/>
          <p:nvPr/>
        </p:nvSpPr>
        <p:spPr>
          <a:xfrm>
            <a:off x="4490392" y="6019705"/>
            <a:ext cx="2982009" cy="523220"/>
          </a:xfrm>
          <a:prstGeom prst="rect">
            <a:avLst/>
          </a:prstGeom>
          <a:noFill/>
        </p:spPr>
        <p:txBody>
          <a:bodyPr wrap="square" rtlCol="0">
            <a:spAutoFit/>
          </a:bodyPr>
          <a:lstStyle/>
          <a:p>
            <a:pPr algn="ctr"/>
            <a:r>
              <a:rPr lang="en-US" sz="1400" dirty="0"/>
              <a:t>Predicting rain based on other measurable weather conditions</a:t>
            </a:r>
          </a:p>
        </p:txBody>
      </p:sp>
      <p:pic>
        <p:nvPicPr>
          <p:cNvPr id="4" name="Picture 3">
            <a:extLst>
              <a:ext uri="{FF2B5EF4-FFF2-40B4-BE49-F238E27FC236}">
                <a16:creationId xmlns:a16="http://schemas.microsoft.com/office/drawing/2014/main" id="{4CB01149-4BF7-8C48-80C8-38D77FCC069D}"/>
              </a:ext>
            </a:extLst>
          </p:cNvPr>
          <p:cNvPicPr>
            <a:picLocks noChangeAspect="1"/>
          </p:cNvPicPr>
          <p:nvPr/>
        </p:nvPicPr>
        <p:blipFill>
          <a:blip r:embed="rId5"/>
          <a:stretch>
            <a:fillRect/>
          </a:stretch>
        </p:blipFill>
        <p:spPr>
          <a:xfrm>
            <a:off x="4497738" y="4573166"/>
            <a:ext cx="2967317" cy="1295646"/>
          </a:xfrm>
          <a:prstGeom prst="rect">
            <a:avLst/>
          </a:prstGeom>
        </p:spPr>
      </p:pic>
      <p:pic>
        <p:nvPicPr>
          <p:cNvPr id="15" name="Picture 14">
            <a:extLst>
              <a:ext uri="{FF2B5EF4-FFF2-40B4-BE49-F238E27FC236}">
                <a16:creationId xmlns:a16="http://schemas.microsoft.com/office/drawing/2014/main" id="{4D86644B-7A87-2545-8336-7A6FD97E8616}"/>
              </a:ext>
            </a:extLst>
          </p:cNvPr>
          <p:cNvPicPr>
            <a:picLocks noChangeAspect="1"/>
          </p:cNvPicPr>
          <p:nvPr/>
        </p:nvPicPr>
        <p:blipFill>
          <a:blip r:embed="rId6"/>
          <a:stretch>
            <a:fillRect/>
          </a:stretch>
        </p:blipFill>
        <p:spPr>
          <a:xfrm>
            <a:off x="4459267" y="2987179"/>
            <a:ext cx="1430618" cy="1411198"/>
          </a:xfrm>
          <a:prstGeom prst="rect">
            <a:avLst/>
          </a:prstGeom>
        </p:spPr>
      </p:pic>
      <p:grpSp>
        <p:nvGrpSpPr>
          <p:cNvPr id="19" name="Group 18">
            <a:extLst>
              <a:ext uri="{FF2B5EF4-FFF2-40B4-BE49-F238E27FC236}">
                <a16:creationId xmlns:a16="http://schemas.microsoft.com/office/drawing/2014/main" id="{71DF397B-3F2D-A940-8DCE-8EB5BF7834A2}"/>
              </a:ext>
            </a:extLst>
          </p:cNvPr>
          <p:cNvGrpSpPr/>
          <p:nvPr/>
        </p:nvGrpSpPr>
        <p:grpSpPr>
          <a:xfrm>
            <a:off x="8045821" y="980816"/>
            <a:ext cx="3307976" cy="5346666"/>
            <a:chOff x="7507941" y="980816"/>
            <a:chExt cx="3307976" cy="5346666"/>
          </a:xfrm>
        </p:grpSpPr>
        <p:sp>
          <p:nvSpPr>
            <p:cNvPr id="12" name="TextBox 11">
              <a:extLst>
                <a:ext uri="{FF2B5EF4-FFF2-40B4-BE49-F238E27FC236}">
                  <a16:creationId xmlns:a16="http://schemas.microsoft.com/office/drawing/2014/main" id="{A47454B3-84D0-F449-9780-DEA185373810}"/>
                </a:ext>
              </a:extLst>
            </p:cNvPr>
            <p:cNvSpPr txBox="1"/>
            <p:nvPr/>
          </p:nvSpPr>
          <p:spPr>
            <a:xfrm>
              <a:off x="7507941" y="980816"/>
              <a:ext cx="3307976" cy="1815882"/>
            </a:xfrm>
            <a:prstGeom prst="rect">
              <a:avLst/>
            </a:prstGeom>
            <a:noFill/>
          </p:spPr>
          <p:txBody>
            <a:bodyPr wrap="square" rtlCol="0">
              <a:spAutoFit/>
            </a:bodyPr>
            <a:lstStyle/>
            <a:p>
              <a:r>
                <a:rPr lang="en-US" sz="1600" b="1" dirty="0"/>
                <a:t>Categorical Cross Entropy </a:t>
              </a:r>
              <a:r>
                <a:rPr lang="en-US" sz="1600" dirty="0"/>
                <a:t>(CCE) – Mainly used for multi-class classification tasks when you want the neural network to classify the data into multiple classes using </a:t>
              </a:r>
              <a:r>
                <a:rPr lang="en-US" sz="1600" i="1" dirty="0" err="1"/>
                <a:t>Softmax</a:t>
              </a:r>
              <a:r>
                <a:rPr lang="en-US" sz="1600" dirty="0"/>
                <a:t> function.</a:t>
              </a:r>
            </a:p>
            <a:p>
              <a:endParaRPr lang="en-US" sz="1600" dirty="0"/>
            </a:p>
          </p:txBody>
        </p:sp>
        <p:sp>
          <p:nvSpPr>
            <p:cNvPr id="13" name="TextBox 12">
              <a:extLst>
                <a:ext uri="{FF2B5EF4-FFF2-40B4-BE49-F238E27FC236}">
                  <a16:creationId xmlns:a16="http://schemas.microsoft.com/office/drawing/2014/main" id="{D51D9CE5-C143-4842-A6B1-7676203662A0}"/>
                </a:ext>
              </a:extLst>
            </p:cNvPr>
            <p:cNvSpPr txBox="1"/>
            <p:nvPr/>
          </p:nvSpPr>
          <p:spPr>
            <a:xfrm>
              <a:off x="7670925" y="6019705"/>
              <a:ext cx="2982009" cy="307777"/>
            </a:xfrm>
            <a:prstGeom prst="rect">
              <a:avLst/>
            </a:prstGeom>
            <a:noFill/>
          </p:spPr>
          <p:txBody>
            <a:bodyPr wrap="square" rtlCol="0">
              <a:spAutoFit/>
            </a:bodyPr>
            <a:lstStyle/>
            <a:p>
              <a:pPr algn="ctr"/>
              <a:r>
                <a:rPr lang="en-US" sz="1400" dirty="0"/>
                <a:t>Predicting type of animal using images </a:t>
              </a:r>
            </a:p>
          </p:txBody>
        </p:sp>
        <p:pic>
          <p:nvPicPr>
            <p:cNvPr id="14" name="Picture 13">
              <a:extLst>
                <a:ext uri="{FF2B5EF4-FFF2-40B4-BE49-F238E27FC236}">
                  <a16:creationId xmlns:a16="http://schemas.microsoft.com/office/drawing/2014/main" id="{6B8B2279-F257-B646-8FAC-B1C53DBF988E}"/>
                </a:ext>
              </a:extLst>
            </p:cNvPr>
            <p:cNvPicPr>
              <a:picLocks noChangeAspect="1"/>
            </p:cNvPicPr>
            <p:nvPr/>
          </p:nvPicPr>
          <p:blipFill>
            <a:blip r:embed="rId7"/>
            <a:stretch>
              <a:fillRect/>
            </a:stretch>
          </p:blipFill>
          <p:spPr>
            <a:xfrm>
              <a:off x="7966659" y="4573166"/>
              <a:ext cx="2390541" cy="1297215"/>
            </a:xfrm>
            <a:prstGeom prst="rect">
              <a:avLst/>
            </a:prstGeom>
          </p:spPr>
        </p:pic>
        <p:pic>
          <p:nvPicPr>
            <p:cNvPr id="16" name="Picture 15">
              <a:extLst>
                <a:ext uri="{FF2B5EF4-FFF2-40B4-BE49-F238E27FC236}">
                  <a16:creationId xmlns:a16="http://schemas.microsoft.com/office/drawing/2014/main" id="{BED4F94F-ADD7-004F-9408-CE68ECD60C4B}"/>
                </a:ext>
              </a:extLst>
            </p:cNvPr>
            <p:cNvPicPr>
              <a:picLocks noChangeAspect="1"/>
            </p:cNvPicPr>
            <p:nvPr/>
          </p:nvPicPr>
          <p:blipFill>
            <a:blip r:embed="rId8"/>
            <a:stretch>
              <a:fillRect/>
            </a:stretch>
          </p:blipFill>
          <p:spPr>
            <a:xfrm>
              <a:off x="8383777" y="2987179"/>
              <a:ext cx="1556304" cy="1375813"/>
            </a:xfrm>
            <a:prstGeom prst="rect">
              <a:avLst/>
            </a:prstGeom>
          </p:spPr>
        </p:pic>
      </p:grpSp>
      <p:pic>
        <p:nvPicPr>
          <p:cNvPr id="20" name="Picture 19">
            <a:extLst>
              <a:ext uri="{FF2B5EF4-FFF2-40B4-BE49-F238E27FC236}">
                <a16:creationId xmlns:a16="http://schemas.microsoft.com/office/drawing/2014/main" id="{80FBFBE6-C291-0849-91AD-1E0B8A3DA774}"/>
              </a:ext>
            </a:extLst>
          </p:cNvPr>
          <p:cNvPicPr>
            <a:picLocks noChangeAspect="1"/>
          </p:cNvPicPr>
          <p:nvPr/>
        </p:nvPicPr>
        <p:blipFill>
          <a:blip r:embed="rId9"/>
          <a:stretch>
            <a:fillRect/>
          </a:stretch>
        </p:blipFill>
        <p:spPr>
          <a:xfrm>
            <a:off x="6021295" y="2980560"/>
            <a:ext cx="1504876" cy="1417817"/>
          </a:xfrm>
          <a:prstGeom prst="rect">
            <a:avLst/>
          </a:prstGeom>
        </p:spPr>
      </p:pic>
    </p:spTree>
    <p:extLst>
      <p:ext uri="{BB962C8B-B14F-4D97-AF65-F5344CB8AC3E}">
        <p14:creationId xmlns:p14="http://schemas.microsoft.com/office/powerpoint/2010/main" val="275337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1"/>
            <a:ext cx="10131425" cy="647700"/>
          </a:xfrm>
        </p:spPr>
        <p:txBody>
          <a:bodyPr/>
          <a:lstStyle/>
          <a:p>
            <a:r>
              <a:rPr lang="en-US" dirty="0"/>
              <a:t>Building A single neuron Neural network</a:t>
            </a:r>
          </a:p>
        </p:txBody>
      </p:sp>
      <p:sp>
        <p:nvSpPr>
          <p:cNvPr id="8" name="TextBox 7">
            <a:extLst>
              <a:ext uri="{FF2B5EF4-FFF2-40B4-BE49-F238E27FC236}">
                <a16:creationId xmlns:a16="http://schemas.microsoft.com/office/drawing/2014/main" id="{C197509A-99A3-E84F-B25F-1C4F696128F2}"/>
              </a:ext>
            </a:extLst>
          </p:cNvPr>
          <p:cNvSpPr txBox="1"/>
          <p:nvPr/>
        </p:nvSpPr>
        <p:spPr>
          <a:xfrm>
            <a:off x="685802" y="1418491"/>
            <a:ext cx="10901361" cy="707886"/>
          </a:xfrm>
          <a:prstGeom prst="rect">
            <a:avLst/>
          </a:prstGeom>
          <a:noFill/>
        </p:spPr>
        <p:txBody>
          <a:bodyPr wrap="square" rtlCol="0">
            <a:spAutoFit/>
          </a:bodyPr>
          <a:lstStyle/>
          <a:p>
            <a:r>
              <a:rPr lang="en-US" sz="2000" dirty="0"/>
              <a:t>A Neural Network is a set of functions which can learn patterns. The simplest possible neural network is one that has only one neuron in it. Let us look at an example:</a:t>
            </a:r>
          </a:p>
        </p:txBody>
      </p:sp>
      <p:pic>
        <p:nvPicPr>
          <p:cNvPr id="4" name="Picture 3">
            <a:extLst>
              <a:ext uri="{FF2B5EF4-FFF2-40B4-BE49-F238E27FC236}">
                <a16:creationId xmlns:a16="http://schemas.microsoft.com/office/drawing/2014/main" id="{5A2B9DE4-1383-D54B-A9A5-6DE5CA06279C}"/>
              </a:ext>
            </a:extLst>
          </p:cNvPr>
          <p:cNvPicPr>
            <a:picLocks noChangeAspect="1"/>
          </p:cNvPicPr>
          <p:nvPr/>
        </p:nvPicPr>
        <p:blipFill>
          <a:blip r:embed="rId3"/>
          <a:stretch>
            <a:fillRect/>
          </a:stretch>
        </p:blipFill>
        <p:spPr>
          <a:xfrm>
            <a:off x="685801" y="2430741"/>
            <a:ext cx="10885767" cy="479425"/>
          </a:xfrm>
          <a:prstGeom prst="rect">
            <a:avLst/>
          </a:prstGeom>
        </p:spPr>
      </p:pic>
      <p:sp>
        <p:nvSpPr>
          <p:cNvPr id="6" name="TextBox 5">
            <a:extLst>
              <a:ext uri="{FF2B5EF4-FFF2-40B4-BE49-F238E27FC236}">
                <a16:creationId xmlns:a16="http://schemas.microsoft.com/office/drawing/2014/main" id="{1AD9B41B-2A30-9F49-97A4-DD761A76210D}"/>
              </a:ext>
            </a:extLst>
          </p:cNvPr>
          <p:cNvSpPr txBox="1"/>
          <p:nvPr/>
        </p:nvSpPr>
        <p:spPr>
          <a:xfrm>
            <a:off x="670207" y="3321034"/>
            <a:ext cx="10901361" cy="3293209"/>
          </a:xfrm>
          <a:prstGeom prst="rect">
            <a:avLst/>
          </a:prstGeom>
          <a:noFill/>
        </p:spPr>
        <p:txBody>
          <a:bodyPr wrap="square" rtlCol="0">
            <a:spAutoFit/>
          </a:bodyPr>
          <a:lstStyle/>
          <a:p>
            <a:r>
              <a:rPr lang="en-US" sz="2000" dirty="0"/>
              <a:t>This is written using </a:t>
            </a:r>
            <a:r>
              <a:rPr lang="en-US" sz="2000" i="1" dirty="0"/>
              <a:t>Python</a:t>
            </a:r>
            <a:r>
              <a:rPr lang="en-US" sz="2000" dirty="0"/>
              <a:t> and </a:t>
            </a:r>
            <a:r>
              <a:rPr lang="en-US" sz="2000" i="1" dirty="0"/>
              <a:t>TensorFlow</a:t>
            </a:r>
            <a:r>
              <a:rPr lang="en-US" sz="2000" dirty="0"/>
              <a:t> and an API in </a:t>
            </a:r>
            <a:r>
              <a:rPr lang="en-US" sz="2000" i="1" dirty="0"/>
              <a:t>TensorFlow</a:t>
            </a:r>
            <a:r>
              <a:rPr lang="en-US" sz="2000" dirty="0"/>
              <a:t> called </a:t>
            </a:r>
            <a:r>
              <a:rPr lang="en-US" sz="2000" i="1" dirty="0" err="1"/>
              <a:t>Keras</a:t>
            </a:r>
            <a:r>
              <a:rPr lang="en-US" sz="2000" dirty="0"/>
              <a:t>. </a:t>
            </a:r>
            <a:r>
              <a:rPr lang="en-US" sz="2000" dirty="0" err="1"/>
              <a:t>Keras</a:t>
            </a:r>
            <a:r>
              <a:rPr lang="en-US" sz="2000" dirty="0"/>
              <a:t> makes it really easy to define neural networks. In </a:t>
            </a:r>
            <a:r>
              <a:rPr lang="en-US" sz="2000" dirty="0" err="1"/>
              <a:t>Keras</a:t>
            </a:r>
            <a:r>
              <a:rPr lang="en-US" sz="2000" dirty="0"/>
              <a:t>, you use the function </a:t>
            </a:r>
            <a:r>
              <a:rPr lang="en-US" sz="2000" b="1" i="1" dirty="0"/>
              <a:t>dense</a:t>
            </a:r>
            <a:r>
              <a:rPr lang="en-US" sz="2000" dirty="0"/>
              <a:t> to define a layer of connected neurons. </a:t>
            </a:r>
          </a:p>
          <a:p>
            <a:endParaRPr lang="en-US" sz="2000" dirty="0"/>
          </a:p>
          <a:p>
            <a:r>
              <a:rPr lang="en-US" sz="2000" dirty="0"/>
              <a:t>There's only one dense here. So there's only one layer and there's only one unit in it, so it's a single neuron. Successive layers are defined in sequence, hence the word sequential.  </a:t>
            </a:r>
          </a:p>
          <a:p>
            <a:endParaRPr lang="en-US" sz="2000" dirty="0"/>
          </a:p>
          <a:p>
            <a:r>
              <a:rPr lang="en-US" sz="2000" dirty="0"/>
              <a:t>You define the shape of what's input to the neural network in the first and in this case the only layer, and you can see that our input shape is just one value.</a:t>
            </a:r>
          </a:p>
          <a:p>
            <a:endParaRPr lang="en-US" sz="2800" dirty="0"/>
          </a:p>
        </p:txBody>
      </p:sp>
      <p:sp>
        <p:nvSpPr>
          <p:cNvPr id="5" name="Date Placeholder 4">
            <a:extLst>
              <a:ext uri="{FF2B5EF4-FFF2-40B4-BE49-F238E27FC236}">
                <a16:creationId xmlns:a16="http://schemas.microsoft.com/office/drawing/2014/main" id="{D43BB134-DF80-164C-BE70-ADEDE2A0E03D}"/>
              </a:ext>
            </a:extLst>
          </p:cNvPr>
          <p:cNvSpPr>
            <a:spLocks noGrp="1"/>
          </p:cNvSpPr>
          <p:nvPr>
            <p:ph type="dt" sz="half" idx="10"/>
          </p:nvPr>
        </p:nvSpPr>
        <p:spPr/>
        <p:txBody>
          <a:bodyPr/>
          <a:lstStyle/>
          <a:p>
            <a:fld id="{45DE00E8-3979-3248-8FF4-E459C85751F0}" type="datetime5">
              <a:rPr lang="en-US" smtClean="0"/>
              <a:t>7-Sep-20</a:t>
            </a:fld>
            <a:endParaRPr lang="en-US" dirty="0"/>
          </a:p>
        </p:txBody>
      </p:sp>
      <p:sp>
        <p:nvSpPr>
          <p:cNvPr id="7" name="Slide Number Placeholder 6">
            <a:extLst>
              <a:ext uri="{FF2B5EF4-FFF2-40B4-BE49-F238E27FC236}">
                <a16:creationId xmlns:a16="http://schemas.microsoft.com/office/drawing/2014/main" id="{FF42DBCE-E3EC-5044-82CF-A0DAF49512A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2446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1"/>
            <a:ext cx="10709807" cy="647700"/>
          </a:xfrm>
        </p:spPr>
        <p:txBody>
          <a:bodyPr>
            <a:normAutofit fontScale="90000"/>
          </a:bodyPr>
          <a:lstStyle/>
          <a:p>
            <a:r>
              <a:rPr lang="en-US" dirty="0"/>
              <a:t>Building A single neuron Neural network - Continued</a:t>
            </a:r>
          </a:p>
        </p:txBody>
      </p:sp>
      <p:sp>
        <p:nvSpPr>
          <p:cNvPr id="8" name="TextBox 7">
            <a:extLst>
              <a:ext uri="{FF2B5EF4-FFF2-40B4-BE49-F238E27FC236}">
                <a16:creationId xmlns:a16="http://schemas.microsoft.com/office/drawing/2014/main" id="{C197509A-99A3-E84F-B25F-1C4F696128F2}"/>
              </a:ext>
            </a:extLst>
          </p:cNvPr>
          <p:cNvSpPr txBox="1"/>
          <p:nvPr/>
        </p:nvSpPr>
        <p:spPr>
          <a:xfrm>
            <a:off x="685802" y="1418491"/>
            <a:ext cx="10901361" cy="5324535"/>
          </a:xfrm>
          <a:prstGeom prst="rect">
            <a:avLst/>
          </a:prstGeom>
          <a:noFill/>
        </p:spPr>
        <p:txBody>
          <a:bodyPr wrap="square" rtlCol="0">
            <a:spAutoFit/>
          </a:bodyPr>
          <a:lstStyle/>
          <a:p>
            <a:r>
              <a:rPr lang="en-US" sz="2000" dirty="0"/>
              <a:t>The neural network has no idea of the relationship between X and Y, so it makes a guess. Say it guesses Y equals 10X minus 10. It will then use the data that it knows about, that's the set of </a:t>
            </a:r>
            <a:r>
              <a:rPr lang="en-US" sz="2000" dirty="0" err="1"/>
              <a:t>Xs</a:t>
            </a:r>
            <a:r>
              <a:rPr lang="en-US" sz="2000" dirty="0"/>
              <a:t> and Ys that we've already seen to measure how good or how bad its guess was. </a:t>
            </a:r>
          </a:p>
          <a:p>
            <a:endParaRPr lang="en-US" sz="2000" dirty="0"/>
          </a:p>
          <a:p>
            <a:endParaRPr lang="en-US" sz="2000" dirty="0"/>
          </a:p>
          <a:p>
            <a:endParaRPr lang="en-US" sz="2000" dirty="0"/>
          </a:p>
          <a:p>
            <a:endParaRPr lang="en-US" sz="2000" dirty="0"/>
          </a:p>
          <a:p>
            <a:endParaRPr lang="en-US" sz="2000" dirty="0"/>
          </a:p>
          <a:p>
            <a:r>
              <a:rPr lang="en-US" sz="2000" dirty="0"/>
              <a:t>The </a:t>
            </a:r>
            <a:r>
              <a:rPr lang="en-US" sz="2000" b="1" i="1" dirty="0"/>
              <a:t>loss function </a:t>
            </a:r>
            <a:r>
              <a:rPr lang="en-US" sz="2000" dirty="0"/>
              <a:t>measures this and then gives the data to the optimizer which figures out the next guess. </a:t>
            </a:r>
          </a:p>
          <a:p>
            <a:r>
              <a:rPr lang="en-US" sz="2000" dirty="0"/>
              <a:t> </a:t>
            </a:r>
          </a:p>
          <a:p>
            <a:r>
              <a:rPr lang="en-US" sz="2000" dirty="0"/>
              <a:t>The </a:t>
            </a:r>
            <a:r>
              <a:rPr lang="en-US" sz="2000" i="1" dirty="0"/>
              <a:t>optimizer</a:t>
            </a:r>
            <a:r>
              <a:rPr lang="en-US" sz="2000" dirty="0"/>
              <a:t> ensures that each guess is better than the one before. As the guesses get better and better, the accuracy approaches 100 percent where loss is closer to zero.</a:t>
            </a:r>
          </a:p>
          <a:p>
            <a:endParaRPr lang="en-US" sz="2000" dirty="0"/>
          </a:p>
          <a:p>
            <a:r>
              <a:rPr lang="en-US" sz="2000" dirty="0"/>
              <a:t>In this case, the loss is mean squared error and the optimizer is SGD which stands for stochastic gradient descent.</a:t>
            </a:r>
          </a:p>
          <a:p>
            <a:endParaRPr lang="en-US" sz="2000" dirty="0"/>
          </a:p>
        </p:txBody>
      </p:sp>
      <p:sp>
        <p:nvSpPr>
          <p:cNvPr id="5" name="Date Placeholder 4">
            <a:extLst>
              <a:ext uri="{FF2B5EF4-FFF2-40B4-BE49-F238E27FC236}">
                <a16:creationId xmlns:a16="http://schemas.microsoft.com/office/drawing/2014/main" id="{D43BB134-DF80-164C-BE70-ADEDE2A0E03D}"/>
              </a:ext>
            </a:extLst>
          </p:cNvPr>
          <p:cNvSpPr>
            <a:spLocks noGrp="1"/>
          </p:cNvSpPr>
          <p:nvPr>
            <p:ph type="dt" sz="half" idx="10"/>
          </p:nvPr>
        </p:nvSpPr>
        <p:spPr/>
        <p:txBody>
          <a:bodyPr/>
          <a:lstStyle/>
          <a:p>
            <a:fld id="{45DE00E8-3979-3248-8FF4-E459C85751F0}" type="datetime5">
              <a:rPr lang="en-US" smtClean="0"/>
              <a:t>7-Sep-20</a:t>
            </a:fld>
            <a:endParaRPr lang="en-US" dirty="0"/>
          </a:p>
        </p:txBody>
      </p:sp>
      <p:sp>
        <p:nvSpPr>
          <p:cNvPr id="7" name="Slide Number Placeholder 6">
            <a:extLst>
              <a:ext uri="{FF2B5EF4-FFF2-40B4-BE49-F238E27FC236}">
                <a16:creationId xmlns:a16="http://schemas.microsoft.com/office/drawing/2014/main" id="{FF42DBCE-E3EC-5044-82CF-A0DAF49512A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3" name="Picture 2">
            <a:extLst>
              <a:ext uri="{FF2B5EF4-FFF2-40B4-BE49-F238E27FC236}">
                <a16:creationId xmlns:a16="http://schemas.microsoft.com/office/drawing/2014/main" id="{3BD13247-8BF4-8745-989A-8365FA47E654}"/>
              </a:ext>
            </a:extLst>
          </p:cNvPr>
          <p:cNvPicPr>
            <a:picLocks noChangeAspect="1"/>
          </p:cNvPicPr>
          <p:nvPr/>
        </p:nvPicPr>
        <p:blipFill>
          <a:blip r:embed="rId3"/>
          <a:stretch>
            <a:fillRect/>
          </a:stretch>
        </p:blipFill>
        <p:spPr>
          <a:xfrm>
            <a:off x="1035424" y="2683062"/>
            <a:ext cx="9906000" cy="927100"/>
          </a:xfrm>
          <a:prstGeom prst="rect">
            <a:avLst/>
          </a:prstGeom>
        </p:spPr>
      </p:pic>
    </p:spTree>
    <p:extLst>
      <p:ext uri="{BB962C8B-B14F-4D97-AF65-F5344CB8AC3E}">
        <p14:creationId xmlns:p14="http://schemas.microsoft.com/office/powerpoint/2010/main" val="2901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1"/>
            <a:ext cx="10709807" cy="647700"/>
          </a:xfrm>
        </p:spPr>
        <p:txBody>
          <a:bodyPr>
            <a:normAutofit fontScale="90000"/>
          </a:bodyPr>
          <a:lstStyle/>
          <a:p>
            <a:r>
              <a:rPr lang="en-US" dirty="0"/>
              <a:t>Building A single neuron Neural network - Continued</a:t>
            </a:r>
          </a:p>
        </p:txBody>
      </p:sp>
      <p:sp>
        <p:nvSpPr>
          <p:cNvPr id="8" name="TextBox 7">
            <a:extLst>
              <a:ext uri="{FF2B5EF4-FFF2-40B4-BE49-F238E27FC236}">
                <a16:creationId xmlns:a16="http://schemas.microsoft.com/office/drawing/2014/main" id="{C197509A-99A3-E84F-B25F-1C4F696128F2}"/>
              </a:ext>
            </a:extLst>
          </p:cNvPr>
          <p:cNvSpPr txBox="1"/>
          <p:nvPr/>
        </p:nvSpPr>
        <p:spPr>
          <a:xfrm>
            <a:off x="685802" y="1391597"/>
            <a:ext cx="11403104" cy="5355312"/>
          </a:xfrm>
          <a:prstGeom prst="rect">
            <a:avLst/>
          </a:prstGeom>
          <a:noFill/>
        </p:spPr>
        <p:txBody>
          <a:bodyPr wrap="square" rtlCol="0">
            <a:spAutoFit/>
          </a:bodyPr>
          <a:lstStyle/>
          <a:p>
            <a:r>
              <a:rPr lang="en-US" dirty="0"/>
              <a:t>Our next step is to represent the known data. These are the </a:t>
            </a:r>
            <a:r>
              <a:rPr lang="en-US" dirty="0" err="1"/>
              <a:t>Xs</a:t>
            </a:r>
            <a:r>
              <a:rPr lang="en-US" dirty="0"/>
              <a:t> and the Ys that you saw earlier. </a:t>
            </a:r>
          </a:p>
          <a:p>
            <a:r>
              <a:rPr lang="en-US" dirty="0"/>
              <a:t>The </a:t>
            </a:r>
            <a:r>
              <a:rPr lang="en-US" i="1" dirty="0" err="1"/>
              <a:t>np.array</a:t>
            </a:r>
            <a:r>
              <a:rPr lang="en-US" i="1" dirty="0"/>
              <a:t> </a:t>
            </a:r>
            <a:r>
              <a:rPr lang="en-US" dirty="0"/>
              <a:t>is using a Python library called </a:t>
            </a:r>
            <a:r>
              <a:rPr lang="en-US" i="1" dirty="0" err="1"/>
              <a:t>numpy</a:t>
            </a:r>
            <a:r>
              <a:rPr lang="en-US" dirty="0"/>
              <a:t> that makes data representation easier. </a:t>
            </a:r>
          </a:p>
          <a:p>
            <a:r>
              <a:rPr lang="en-US" dirty="0"/>
              <a:t>Here we have one list for the </a:t>
            </a:r>
            <a:r>
              <a:rPr lang="en-US" dirty="0" err="1"/>
              <a:t>Xs</a:t>
            </a:r>
            <a:r>
              <a:rPr lang="en-US" dirty="0"/>
              <a:t> and another one for the Ys. </a:t>
            </a:r>
          </a:p>
          <a:p>
            <a:endParaRPr lang="en-US" dirty="0"/>
          </a:p>
          <a:p>
            <a:endParaRPr lang="en-US" dirty="0"/>
          </a:p>
          <a:p>
            <a:endParaRPr lang="en-US" dirty="0"/>
          </a:p>
          <a:p>
            <a:endParaRPr lang="en-US" dirty="0"/>
          </a:p>
          <a:p>
            <a:r>
              <a:rPr lang="en-US" dirty="0"/>
              <a:t>The training takes place in the fit command. Here we're asking the model to figure out how to fit the X values to the Y values. The epochs equals 500 value means that it will go through the training loop 500 times. </a:t>
            </a:r>
          </a:p>
          <a:p>
            <a:endParaRPr lang="en-US" dirty="0"/>
          </a:p>
          <a:p>
            <a:endParaRPr lang="en-US" dirty="0"/>
          </a:p>
          <a:p>
            <a:endParaRPr lang="en-US" dirty="0"/>
          </a:p>
          <a:p>
            <a:r>
              <a:rPr lang="en-US" dirty="0"/>
              <a:t>This training loop is what I described earlier. Make a guess, measure how good or how bad the guesses with the loss function, then use the optimizer and the data to make another guess and repeat this.</a:t>
            </a:r>
          </a:p>
          <a:p>
            <a:endParaRPr lang="en-US" dirty="0"/>
          </a:p>
          <a:p>
            <a:endParaRPr lang="en-US" dirty="0"/>
          </a:p>
          <a:p>
            <a:r>
              <a:rPr lang="en-US" dirty="0"/>
              <a:t>When the model has finished training, it will then give you back values using the predict method. So it hasn't previously seen 10, and what do you think it will return when you pass it a 10? Why?</a:t>
            </a:r>
          </a:p>
          <a:p>
            <a:endParaRPr lang="en-US" dirty="0"/>
          </a:p>
        </p:txBody>
      </p:sp>
      <p:sp>
        <p:nvSpPr>
          <p:cNvPr id="5" name="Date Placeholder 4">
            <a:extLst>
              <a:ext uri="{FF2B5EF4-FFF2-40B4-BE49-F238E27FC236}">
                <a16:creationId xmlns:a16="http://schemas.microsoft.com/office/drawing/2014/main" id="{D43BB134-DF80-164C-BE70-ADEDE2A0E03D}"/>
              </a:ext>
            </a:extLst>
          </p:cNvPr>
          <p:cNvSpPr>
            <a:spLocks noGrp="1"/>
          </p:cNvSpPr>
          <p:nvPr>
            <p:ph type="dt" sz="half" idx="10"/>
          </p:nvPr>
        </p:nvSpPr>
        <p:spPr/>
        <p:txBody>
          <a:bodyPr/>
          <a:lstStyle/>
          <a:p>
            <a:fld id="{45DE00E8-3979-3248-8FF4-E459C85751F0}" type="datetime5">
              <a:rPr lang="en-US" smtClean="0"/>
              <a:t>7-Sep-20</a:t>
            </a:fld>
            <a:endParaRPr lang="en-US" dirty="0"/>
          </a:p>
        </p:txBody>
      </p:sp>
      <p:sp>
        <p:nvSpPr>
          <p:cNvPr id="7" name="Slide Number Placeholder 6">
            <a:extLst>
              <a:ext uri="{FF2B5EF4-FFF2-40B4-BE49-F238E27FC236}">
                <a16:creationId xmlns:a16="http://schemas.microsoft.com/office/drawing/2014/main" id="{FF42DBCE-E3EC-5044-82CF-A0DAF49512A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a:extLst>
              <a:ext uri="{FF2B5EF4-FFF2-40B4-BE49-F238E27FC236}">
                <a16:creationId xmlns:a16="http://schemas.microsoft.com/office/drawing/2014/main" id="{AC9B01F9-963C-014C-B516-11B7792C9388}"/>
              </a:ext>
            </a:extLst>
          </p:cNvPr>
          <p:cNvPicPr>
            <a:picLocks noChangeAspect="1"/>
          </p:cNvPicPr>
          <p:nvPr/>
        </p:nvPicPr>
        <p:blipFill>
          <a:blip r:embed="rId3"/>
          <a:stretch>
            <a:fillRect/>
          </a:stretch>
        </p:blipFill>
        <p:spPr>
          <a:xfrm>
            <a:off x="1584138" y="2426821"/>
            <a:ext cx="8216900" cy="901700"/>
          </a:xfrm>
          <a:prstGeom prst="rect">
            <a:avLst/>
          </a:prstGeom>
        </p:spPr>
      </p:pic>
      <p:pic>
        <p:nvPicPr>
          <p:cNvPr id="9" name="Picture 8">
            <a:extLst>
              <a:ext uri="{FF2B5EF4-FFF2-40B4-BE49-F238E27FC236}">
                <a16:creationId xmlns:a16="http://schemas.microsoft.com/office/drawing/2014/main" id="{B0C62D1D-8284-7B43-AFB9-CEB8FFD07072}"/>
              </a:ext>
            </a:extLst>
          </p:cNvPr>
          <p:cNvPicPr>
            <a:picLocks noChangeAspect="1"/>
          </p:cNvPicPr>
          <p:nvPr/>
        </p:nvPicPr>
        <p:blipFill>
          <a:blip r:embed="rId4"/>
          <a:stretch>
            <a:fillRect/>
          </a:stretch>
        </p:blipFill>
        <p:spPr>
          <a:xfrm>
            <a:off x="1584138" y="4105238"/>
            <a:ext cx="8191500" cy="520700"/>
          </a:xfrm>
          <a:prstGeom prst="rect">
            <a:avLst/>
          </a:prstGeom>
        </p:spPr>
      </p:pic>
      <p:sp>
        <p:nvSpPr>
          <p:cNvPr id="10" name="TextBox 9">
            <a:extLst>
              <a:ext uri="{FF2B5EF4-FFF2-40B4-BE49-F238E27FC236}">
                <a16:creationId xmlns:a16="http://schemas.microsoft.com/office/drawing/2014/main" id="{1C3AF7AE-71B4-7F48-96F2-A323F02C138E}"/>
              </a:ext>
            </a:extLst>
          </p:cNvPr>
          <p:cNvSpPr txBox="1"/>
          <p:nvPr/>
        </p:nvSpPr>
        <p:spPr>
          <a:xfrm>
            <a:off x="2151529" y="5674659"/>
            <a:ext cx="184731" cy="369332"/>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6D1E0810-9BBB-174B-8C44-47F6A68237C6}"/>
              </a:ext>
            </a:extLst>
          </p:cNvPr>
          <p:cNvPicPr>
            <a:picLocks noChangeAspect="1"/>
          </p:cNvPicPr>
          <p:nvPr/>
        </p:nvPicPr>
        <p:blipFill>
          <a:blip r:embed="rId5"/>
          <a:stretch>
            <a:fillRect/>
          </a:stretch>
        </p:blipFill>
        <p:spPr>
          <a:xfrm>
            <a:off x="1596838" y="5409179"/>
            <a:ext cx="8191500" cy="393700"/>
          </a:xfrm>
          <a:prstGeom prst="rect">
            <a:avLst/>
          </a:prstGeom>
        </p:spPr>
      </p:pic>
    </p:spTree>
    <p:extLst>
      <p:ext uri="{BB962C8B-B14F-4D97-AF65-F5344CB8AC3E}">
        <p14:creationId xmlns:p14="http://schemas.microsoft.com/office/powerpoint/2010/main" val="221646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C980-F65A-3E4E-94C7-0EB3F39F1B5C}"/>
              </a:ext>
            </a:extLst>
          </p:cNvPr>
          <p:cNvSpPr>
            <a:spLocks noGrp="1"/>
          </p:cNvSpPr>
          <p:nvPr>
            <p:ph type="title"/>
          </p:nvPr>
        </p:nvSpPr>
        <p:spPr/>
        <p:txBody>
          <a:bodyPr/>
          <a:lstStyle/>
          <a:p>
            <a:r>
              <a:rPr lang="en-US" dirty="0"/>
              <a:t>Machine learning</a:t>
            </a:r>
          </a:p>
        </p:txBody>
      </p:sp>
      <p:sp>
        <p:nvSpPr>
          <p:cNvPr id="3" name="Text Placeholder 2">
            <a:extLst>
              <a:ext uri="{FF2B5EF4-FFF2-40B4-BE49-F238E27FC236}">
                <a16:creationId xmlns:a16="http://schemas.microsoft.com/office/drawing/2014/main" id="{ECA088BC-DE8F-1E4C-B63E-5194C92E3630}"/>
              </a:ext>
            </a:extLst>
          </p:cNvPr>
          <p:cNvSpPr>
            <a:spLocks noGrp="1"/>
          </p:cNvSpPr>
          <p:nvPr>
            <p:ph type="body" idx="1"/>
          </p:nvPr>
        </p:nvSpPr>
        <p:spPr/>
        <p:txBody>
          <a:bodyPr/>
          <a:lstStyle/>
          <a:p>
            <a:r>
              <a:rPr lang="en-US" dirty="0"/>
              <a:t>A gentle introduction</a:t>
            </a:r>
          </a:p>
        </p:txBody>
      </p:sp>
      <p:sp>
        <p:nvSpPr>
          <p:cNvPr id="4" name="Date Placeholder 3">
            <a:extLst>
              <a:ext uri="{FF2B5EF4-FFF2-40B4-BE49-F238E27FC236}">
                <a16:creationId xmlns:a16="http://schemas.microsoft.com/office/drawing/2014/main" id="{D6AD70D4-CCD8-6249-8CC0-E11F23915226}"/>
              </a:ext>
            </a:extLst>
          </p:cNvPr>
          <p:cNvSpPr>
            <a:spLocks noGrp="1"/>
          </p:cNvSpPr>
          <p:nvPr>
            <p:ph type="dt" sz="half" idx="10"/>
          </p:nvPr>
        </p:nvSpPr>
        <p:spPr/>
        <p:txBody>
          <a:bodyPr/>
          <a:lstStyle/>
          <a:p>
            <a:fld id="{55B13E29-2495-744F-98AB-339446187B23}" type="datetime5">
              <a:rPr lang="en-US" smtClean="0"/>
              <a:t>7-Sep-20</a:t>
            </a:fld>
            <a:endParaRPr lang="en-US" dirty="0"/>
          </a:p>
        </p:txBody>
      </p:sp>
      <p:sp>
        <p:nvSpPr>
          <p:cNvPr id="5" name="Slide Number Placeholder 4">
            <a:extLst>
              <a:ext uri="{FF2B5EF4-FFF2-40B4-BE49-F238E27FC236}">
                <a16:creationId xmlns:a16="http://schemas.microsoft.com/office/drawing/2014/main" id="{D10DEF52-77A9-4F43-8C3D-89B0C9E2D15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9825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p:txBody>
          <a:bodyPr/>
          <a:lstStyle/>
          <a:p>
            <a:r>
              <a:rPr lang="en-US" dirty="0"/>
              <a:t>Traditional Programming - Examples</a:t>
            </a:r>
          </a:p>
        </p:txBody>
      </p:sp>
      <p:pic>
        <p:nvPicPr>
          <p:cNvPr id="7" name="Picture 6">
            <a:extLst>
              <a:ext uri="{FF2B5EF4-FFF2-40B4-BE49-F238E27FC236}">
                <a16:creationId xmlns:a16="http://schemas.microsoft.com/office/drawing/2014/main" id="{D79E84E4-B5AD-3A4D-AF2D-B3AAD3249891}"/>
              </a:ext>
            </a:extLst>
          </p:cNvPr>
          <p:cNvPicPr>
            <a:picLocks noChangeAspect="1"/>
          </p:cNvPicPr>
          <p:nvPr/>
        </p:nvPicPr>
        <p:blipFill>
          <a:blip r:embed="rId2"/>
          <a:stretch>
            <a:fillRect/>
          </a:stretch>
        </p:blipFill>
        <p:spPr>
          <a:xfrm>
            <a:off x="186922" y="2171610"/>
            <a:ext cx="5941420" cy="3022600"/>
          </a:xfrm>
          <a:prstGeom prst="rect">
            <a:avLst/>
          </a:prstGeom>
        </p:spPr>
      </p:pic>
      <p:pic>
        <p:nvPicPr>
          <p:cNvPr id="9" name="Picture 8">
            <a:extLst>
              <a:ext uri="{FF2B5EF4-FFF2-40B4-BE49-F238E27FC236}">
                <a16:creationId xmlns:a16="http://schemas.microsoft.com/office/drawing/2014/main" id="{9826F180-F5F4-D548-9108-82EE0D05C210}"/>
              </a:ext>
            </a:extLst>
          </p:cNvPr>
          <p:cNvPicPr>
            <a:picLocks noChangeAspect="1"/>
          </p:cNvPicPr>
          <p:nvPr/>
        </p:nvPicPr>
        <p:blipFill>
          <a:blip r:embed="rId3"/>
          <a:stretch>
            <a:fillRect/>
          </a:stretch>
        </p:blipFill>
        <p:spPr>
          <a:xfrm>
            <a:off x="6214593" y="2171610"/>
            <a:ext cx="5867400" cy="3022600"/>
          </a:xfrm>
          <a:prstGeom prst="rect">
            <a:avLst/>
          </a:prstGeom>
        </p:spPr>
      </p:pic>
      <p:sp>
        <p:nvSpPr>
          <p:cNvPr id="10" name="TextBox 9">
            <a:extLst>
              <a:ext uri="{FF2B5EF4-FFF2-40B4-BE49-F238E27FC236}">
                <a16:creationId xmlns:a16="http://schemas.microsoft.com/office/drawing/2014/main" id="{765627BA-BF8D-CE42-9D2A-A4AC85F96CA4}"/>
              </a:ext>
            </a:extLst>
          </p:cNvPr>
          <p:cNvSpPr txBox="1"/>
          <p:nvPr/>
        </p:nvSpPr>
        <p:spPr>
          <a:xfrm>
            <a:off x="1790163" y="5447764"/>
            <a:ext cx="2356834" cy="523220"/>
          </a:xfrm>
          <a:prstGeom prst="rect">
            <a:avLst/>
          </a:prstGeom>
          <a:noFill/>
        </p:spPr>
        <p:txBody>
          <a:bodyPr wrap="square" rtlCol="0">
            <a:spAutoFit/>
          </a:bodyPr>
          <a:lstStyle/>
          <a:p>
            <a:pPr algn="ctr"/>
            <a:r>
              <a:rPr lang="en-US" sz="2800" dirty="0"/>
              <a:t>Stock Analytics</a:t>
            </a:r>
          </a:p>
        </p:txBody>
      </p:sp>
      <p:sp>
        <p:nvSpPr>
          <p:cNvPr id="11" name="TextBox 10">
            <a:extLst>
              <a:ext uri="{FF2B5EF4-FFF2-40B4-BE49-F238E27FC236}">
                <a16:creationId xmlns:a16="http://schemas.microsoft.com/office/drawing/2014/main" id="{3E3460F3-A062-0549-BD22-45F4F46E7DF7}"/>
              </a:ext>
            </a:extLst>
          </p:cNvPr>
          <p:cNvSpPr txBox="1"/>
          <p:nvPr/>
        </p:nvSpPr>
        <p:spPr>
          <a:xfrm>
            <a:off x="7969876" y="5447764"/>
            <a:ext cx="2356834" cy="523220"/>
          </a:xfrm>
          <a:prstGeom prst="rect">
            <a:avLst/>
          </a:prstGeom>
          <a:noFill/>
        </p:spPr>
        <p:txBody>
          <a:bodyPr wrap="square" rtlCol="0">
            <a:spAutoFit/>
          </a:bodyPr>
          <a:lstStyle/>
          <a:p>
            <a:pPr algn="ctr"/>
            <a:r>
              <a:rPr lang="en-US" sz="2800" dirty="0"/>
              <a:t>Gaming</a:t>
            </a:r>
          </a:p>
        </p:txBody>
      </p:sp>
      <p:sp>
        <p:nvSpPr>
          <p:cNvPr id="12" name="Date Placeholder 11">
            <a:extLst>
              <a:ext uri="{FF2B5EF4-FFF2-40B4-BE49-F238E27FC236}">
                <a16:creationId xmlns:a16="http://schemas.microsoft.com/office/drawing/2014/main" id="{3A25AFB2-D3E1-5640-A1E8-E75D216534C2}"/>
              </a:ext>
            </a:extLst>
          </p:cNvPr>
          <p:cNvSpPr>
            <a:spLocks noGrp="1"/>
          </p:cNvSpPr>
          <p:nvPr>
            <p:ph type="dt" sz="half" idx="10"/>
          </p:nvPr>
        </p:nvSpPr>
        <p:spPr/>
        <p:txBody>
          <a:bodyPr/>
          <a:lstStyle/>
          <a:p>
            <a:fld id="{0B031976-C8A4-ED4B-8A2C-5D69A4697956}" type="datetime5">
              <a:rPr lang="en-US" smtClean="0"/>
              <a:t>7-Sep-20</a:t>
            </a:fld>
            <a:endParaRPr lang="en-US" dirty="0"/>
          </a:p>
        </p:txBody>
      </p:sp>
      <p:sp>
        <p:nvSpPr>
          <p:cNvPr id="13" name="Slide Number Placeholder 12">
            <a:extLst>
              <a:ext uri="{FF2B5EF4-FFF2-40B4-BE49-F238E27FC236}">
                <a16:creationId xmlns:a16="http://schemas.microsoft.com/office/drawing/2014/main" id="{50857226-D13B-4341-A39B-ED31E2BFD03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0419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0"/>
            <a:ext cx="10905185" cy="1456267"/>
          </a:xfrm>
        </p:spPr>
        <p:txBody>
          <a:bodyPr/>
          <a:lstStyle/>
          <a:p>
            <a:r>
              <a:rPr lang="en-US" dirty="0"/>
              <a:t>Traditional Programming vs machine learning</a:t>
            </a:r>
          </a:p>
        </p:txBody>
      </p:sp>
      <p:pic>
        <p:nvPicPr>
          <p:cNvPr id="7" name="Picture 6">
            <a:extLst>
              <a:ext uri="{FF2B5EF4-FFF2-40B4-BE49-F238E27FC236}">
                <a16:creationId xmlns:a16="http://schemas.microsoft.com/office/drawing/2014/main" id="{EEF38A64-1900-4940-8E57-0260063A0D20}"/>
              </a:ext>
            </a:extLst>
          </p:cNvPr>
          <p:cNvPicPr>
            <a:picLocks noChangeAspect="1"/>
          </p:cNvPicPr>
          <p:nvPr/>
        </p:nvPicPr>
        <p:blipFill>
          <a:blip r:embed="rId3"/>
          <a:stretch>
            <a:fillRect/>
          </a:stretch>
        </p:blipFill>
        <p:spPr>
          <a:xfrm>
            <a:off x="2306034" y="1897935"/>
            <a:ext cx="7664718" cy="3882346"/>
          </a:xfrm>
          <a:prstGeom prst="rect">
            <a:avLst/>
          </a:prstGeom>
        </p:spPr>
      </p:pic>
      <p:sp>
        <p:nvSpPr>
          <p:cNvPr id="8" name="Date Placeholder 7">
            <a:extLst>
              <a:ext uri="{FF2B5EF4-FFF2-40B4-BE49-F238E27FC236}">
                <a16:creationId xmlns:a16="http://schemas.microsoft.com/office/drawing/2014/main" id="{22DBB7D9-B3EC-C044-841F-26EB4D56AA45}"/>
              </a:ext>
            </a:extLst>
          </p:cNvPr>
          <p:cNvSpPr>
            <a:spLocks noGrp="1"/>
          </p:cNvSpPr>
          <p:nvPr>
            <p:ph type="dt" sz="half" idx="10"/>
          </p:nvPr>
        </p:nvSpPr>
        <p:spPr/>
        <p:txBody>
          <a:bodyPr/>
          <a:lstStyle/>
          <a:p>
            <a:fld id="{7F1882D8-350C-A547-BF60-9525D662A9FD}" type="datetime5">
              <a:rPr lang="en-US" smtClean="0"/>
              <a:t>7-Sep-20</a:t>
            </a:fld>
            <a:endParaRPr lang="en-US" dirty="0"/>
          </a:p>
        </p:txBody>
      </p:sp>
      <p:sp>
        <p:nvSpPr>
          <p:cNvPr id="9" name="Slide Number Placeholder 8">
            <a:extLst>
              <a:ext uri="{FF2B5EF4-FFF2-40B4-BE49-F238E27FC236}">
                <a16:creationId xmlns:a16="http://schemas.microsoft.com/office/drawing/2014/main" id="{B2BCBDB9-9C9C-2646-A6E1-C69E5D0FDD6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6879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0"/>
            <a:ext cx="10905185" cy="1456267"/>
          </a:xfrm>
        </p:spPr>
        <p:txBody>
          <a:bodyPr/>
          <a:lstStyle/>
          <a:p>
            <a:r>
              <a:rPr lang="en-US" dirty="0"/>
              <a:t>Applicability of machine learning</a:t>
            </a:r>
          </a:p>
        </p:txBody>
      </p:sp>
      <p:pic>
        <p:nvPicPr>
          <p:cNvPr id="4" name="Picture 3">
            <a:extLst>
              <a:ext uri="{FF2B5EF4-FFF2-40B4-BE49-F238E27FC236}">
                <a16:creationId xmlns:a16="http://schemas.microsoft.com/office/drawing/2014/main" id="{293A8158-0BF5-6F4B-8DDA-E03E1028062C}"/>
              </a:ext>
            </a:extLst>
          </p:cNvPr>
          <p:cNvPicPr>
            <a:picLocks noChangeAspect="1"/>
          </p:cNvPicPr>
          <p:nvPr/>
        </p:nvPicPr>
        <p:blipFill>
          <a:blip r:embed="rId3"/>
          <a:stretch>
            <a:fillRect/>
          </a:stretch>
        </p:blipFill>
        <p:spPr>
          <a:xfrm>
            <a:off x="196404" y="2239135"/>
            <a:ext cx="5803900" cy="2946400"/>
          </a:xfrm>
          <a:prstGeom prst="rect">
            <a:avLst/>
          </a:prstGeom>
        </p:spPr>
      </p:pic>
      <p:pic>
        <p:nvPicPr>
          <p:cNvPr id="6" name="Picture 5">
            <a:extLst>
              <a:ext uri="{FF2B5EF4-FFF2-40B4-BE49-F238E27FC236}">
                <a16:creationId xmlns:a16="http://schemas.microsoft.com/office/drawing/2014/main" id="{56AFA7F9-1562-2A42-97B1-2B49B0E9DDDA}"/>
              </a:ext>
            </a:extLst>
          </p:cNvPr>
          <p:cNvPicPr>
            <a:picLocks noChangeAspect="1"/>
          </p:cNvPicPr>
          <p:nvPr/>
        </p:nvPicPr>
        <p:blipFill>
          <a:blip r:embed="rId4"/>
          <a:stretch>
            <a:fillRect/>
          </a:stretch>
        </p:blipFill>
        <p:spPr>
          <a:xfrm>
            <a:off x="6138393" y="2239135"/>
            <a:ext cx="5829300" cy="2946400"/>
          </a:xfrm>
          <a:prstGeom prst="rect">
            <a:avLst/>
          </a:prstGeom>
        </p:spPr>
      </p:pic>
      <p:sp>
        <p:nvSpPr>
          <p:cNvPr id="8" name="Date Placeholder 7">
            <a:extLst>
              <a:ext uri="{FF2B5EF4-FFF2-40B4-BE49-F238E27FC236}">
                <a16:creationId xmlns:a16="http://schemas.microsoft.com/office/drawing/2014/main" id="{83D3A2E7-46C3-EF48-BFB5-DE32D685E1C8}"/>
              </a:ext>
            </a:extLst>
          </p:cNvPr>
          <p:cNvSpPr>
            <a:spLocks noGrp="1"/>
          </p:cNvSpPr>
          <p:nvPr>
            <p:ph type="dt" sz="half" idx="10"/>
          </p:nvPr>
        </p:nvSpPr>
        <p:spPr/>
        <p:txBody>
          <a:bodyPr/>
          <a:lstStyle/>
          <a:p>
            <a:fld id="{11AB2C50-4A94-FC44-816B-91389E7FC79C}" type="datetime5">
              <a:rPr lang="en-US" smtClean="0"/>
              <a:t>7-Sep-20</a:t>
            </a:fld>
            <a:endParaRPr lang="en-US" dirty="0"/>
          </a:p>
        </p:txBody>
      </p:sp>
      <p:sp>
        <p:nvSpPr>
          <p:cNvPr id="9" name="Slide Number Placeholder 8">
            <a:extLst>
              <a:ext uri="{FF2B5EF4-FFF2-40B4-BE49-F238E27FC236}">
                <a16:creationId xmlns:a16="http://schemas.microsoft.com/office/drawing/2014/main" id="{9C8FDC52-3D8D-2647-A0DA-2A501ED0F07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7161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C980-F65A-3E4E-94C7-0EB3F39F1B5C}"/>
              </a:ext>
            </a:extLst>
          </p:cNvPr>
          <p:cNvSpPr>
            <a:spLocks noGrp="1"/>
          </p:cNvSpPr>
          <p:nvPr>
            <p:ph type="title"/>
          </p:nvPr>
        </p:nvSpPr>
        <p:spPr/>
        <p:txBody>
          <a:bodyPr/>
          <a:lstStyle/>
          <a:p>
            <a:r>
              <a:rPr lang="en-US" dirty="0"/>
              <a:t>deep learning</a:t>
            </a:r>
          </a:p>
        </p:txBody>
      </p:sp>
      <p:sp>
        <p:nvSpPr>
          <p:cNvPr id="3" name="Text Placeholder 2">
            <a:extLst>
              <a:ext uri="{FF2B5EF4-FFF2-40B4-BE49-F238E27FC236}">
                <a16:creationId xmlns:a16="http://schemas.microsoft.com/office/drawing/2014/main" id="{ECA088BC-DE8F-1E4C-B63E-5194C92E3630}"/>
              </a:ext>
            </a:extLst>
          </p:cNvPr>
          <p:cNvSpPr>
            <a:spLocks noGrp="1"/>
          </p:cNvSpPr>
          <p:nvPr>
            <p:ph type="body" idx="1"/>
          </p:nvPr>
        </p:nvSpPr>
        <p:spPr/>
        <p:txBody>
          <a:bodyPr/>
          <a:lstStyle/>
          <a:p>
            <a:r>
              <a:rPr lang="en-US" dirty="0"/>
              <a:t>Neural Networks</a:t>
            </a:r>
          </a:p>
        </p:txBody>
      </p:sp>
      <p:sp>
        <p:nvSpPr>
          <p:cNvPr id="4" name="Date Placeholder 3">
            <a:extLst>
              <a:ext uri="{FF2B5EF4-FFF2-40B4-BE49-F238E27FC236}">
                <a16:creationId xmlns:a16="http://schemas.microsoft.com/office/drawing/2014/main" id="{1F1294F1-8E15-9641-8754-2FE9C936DA87}"/>
              </a:ext>
            </a:extLst>
          </p:cNvPr>
          <p:cNvSpPr>
            <a:spLocks noGrp="1"/>
          </p:cNvSpPr>
          <p:nvPr>
            <p:ph type="dt" sz="half" idx="10"/>
          </p:nvPr>
        </p:nvSpPr>
        <p:spPr/>
        <p:txBody>
          <a:bodyPr/>
          <a:lstStyle/>
          <a:p>
            <a:fld id="{1949E72D-66EA-3E46-85D1-0741F0B341C9}" type="datetime5">
              <a:rPr lang="en-US" smtClean="0"/>
              <a:t>7-Sep-20</a:t>
            </a:fld>
            <a:endParaRPr lang="en-US" dirty="0"/>
          </a:p>
        </p:txBody>
      </p:sp>
      <p:sp>
        <p:nvSpPr>
          <p:cNvPr id="5" name="Slide Number Placeholder 4">
            <a:extLst>
              <a:ext uri="{FF2B5EF4-FFF2-40B4-BE49-F238E27FC236}">
                <a16:creationId xmlns:a16="http://schemas.microsoft.com/office/drawing/2014/main" id="{498565FD-4DC7-2848-96FB-ADAD46E9C93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4510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p:txBody>
          <a:bodyPr/>
          <a:lstStyle/>
          <a:p>
            <a:r>
              <a:rPr lang="en-US" dirty="0"/>
              <a:t>Can you figure out the formula?</a:t>
            </a:r>
          </a:p>
        </p:txBody>
      </p:sp>
      <p:pic>
        <p:nvPicPr>
          <p:cNvPr id="3" name="Picture 2">
            <a:extLst>
              <a:ext uri="{FF2B5EF4-FFF2-40B4-BE49-F238E27FC236}">
                <a16:creationId xmlns:a16="http://schemas.microsoft.com/office/drawing/2014/main" id="{CAC2F751-1880-DA48-B4EA-F69E247EDFF7}"/>
              </a:ext>
            </a:extLst>
          </p:cNvPr>
          <p:cNvPicPr>
            <a:picLocks noChangeAspect="1"/>
          </p:cNvPicPr>
          <p:nvPr/>
        </p:nvPicPr>
        <p:blipFill>
          <a:blip r:embed="rId3"/>
          <a:stretch>
            <a:fillRect/>
          </a:stretch>
        </p:blipFill>
        <p:spPr>
          <a:xfrm>
            <a:off x="2492660" y="2592678"/>
            <a:ext cx="6993256" cy="1721744"/>
          </a:xfrm>
          <a:prstGeom prst="rect">
            <a:avLst/>
          </a:prstGeom>
        </p:spPr>
      </p:pic>
      <p:sp>
        <p:nvSpPr>
          <p:cNvPr id="8" name="TextBox 7">
            <a:extLst>
              <a:ext uri="{FF2B5EF4-FFF2-40B4-BE49-F238E27FC236}">
                <a16:creationId xmlns:a16="http://schemas.microsoft.com/office/drawing/2014/main" id="{C197509A-99A3-E84F-B25F-1C4F696128F2}"/>
              </a:ext>
            </a:extLst>
          </p:cNvPr>
          <p:cNvSpPr txBox="1"/>
          <p:nvPr/>
        </p:nvSpPr>
        <p:spPr>
          <a:xfrm>
            <a:off x="4906850" y="4978868"/>
            <a:ext cx="2356834" cy="523220"/>
          </a:xfrm>
          <a:prstGeom prst="rect">
            <a:avLst/>
          </a:prstGeom>
          <a:noFill/>
        </p:spPr>
        <p:txBody>
          <a:bodyPr wrap="square" rtlCol="0">
            <a:spAutoFit/>
          </a:bodyPr>
          <a:lstStyle/>
          <a:p>
            <a:pPr algn="ctr"/>
            <a:r>
              <a:rPr lang="en-US" sz="2800" dirty="0"/>
              <a:t>y=2x-1</a:t>
            </a:r>
          </a:p>
        </p:txBody>
      </p:sp>
      <p:sp>
        <p:nvSpPr>
          <p:cNvPr id="4" name="Date Placeholder 3">
            <a:extLst>
              <a:ext uri="{FF2B5EF4-FFF2-40B4-BE49-F238E27FC236}">
                <a16:creationId xmlns:a16="http://schemas.microsoft.com/office/drawing/2014/main" id="{9221284E-EA3F-D342-ADD9-41F1922326CC}"/>
              </a:ext>
            </a:extLst>
          </p:cNvPr>
          <p:cNvSpPr>
            <a:spLocks noGrp="1"/>
          </p:cNvSpPr>
          <p:nvPr>
            <p:ph type="dt" sz="half" idx="10"/>
          </p:nvPr>
        </p:nvSpPr>
        <p:spPr/>
        <p:txBody>
          <a:bodyPr/>
          <a:lstStyle/>
          <a:p>
            <a:fld id="{2FD514A6-AC69-9C40-A473-564763144437}" type="datetime5">
              <a:rPr lang="en-US" smtClean="0"/>
              <a:t>7-Sep-20</a:t>
            </a:fld>
            <a:endParaRPr lang="en-US" dirty="0"/>
          </a:p>
        </p:txBody>
      </p:sp>
      <p:sp>
        <p:nvSpPr>
          <p:cNvPr id="5" name="Slide Number Placeholder 4">
            <a:extLst>
              <a:ext uri="{FF2B5EF4-FFF2-40B4-BE49-F238E27FC236}">
                <a16:creationId xmlns:a16="http://schemas.microsoft.com/office/drawing/2014/main" id="{C8F65660-B152-9040-9553-C2D4A150E2B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999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2" y="173102"/>
            <a:ext cx="10131425" cy="829235"/>
          </a:xfrm>
        </p:spPr>
        <p:txBody>
          <a:bodyPr/>
          <a:lstStyle/>
          <a:p>
            <a:r>
              <a:rPr lang="en-US" dirty="0"/>
              <a:t>Feed Forward Neural network</a:t>
            </a:r>
          </a:p>
        </p:txBody>
      </p:sp>
      <p:sp>
        <p:nvSpPr>
          <p:cNvPr id="4" name="Date Placeholder 3">
            <a:extLst>
              <a:ext uri="{FF2B5EF4-FFF2-40B4-BE49-F238E27FC236}">
                <a16:creationId xmlns:a16="http://schemas.microsoft.com/office/drawing/2014/main" id="{9221284E-EA3F-D342-ADD9-41F1922326CC}"/>
              </a:ext>
            </a:extLst>
          </p:cNvPr>
          <p:cNvSpPr>
            <a:spLocks noGrp="1"/>
          </p:cNvSpPr>
          <p:nvPr>
            <p:ph type="dt" sz="half" idx="10"/>
          </p:nvPr>
        </p:nvSpPr>
        <p:spPr/>
        <p:txBody>
          <a:bodyPr/>
          <a:lstStyle/>
          <a:p>
            <a:fld id="{2FD514A6-AC69-9C40-A473-564763144437}" type="datetime5">
              <a:rPr lang="en-US" smtClean="0"/>
              <a:t>7-Sep-20</a:t>
            </a:fld>
            <a:endParaRPr lang="en-US" dirty="0"/>
          </a:p>
        </p:txBody>
      </p:sp>
      <p:sp>
        <p:nvSpPr>
          <p:cNvPr id="5" name="Slide Number Placeholder 4">
            <a:extLst>
              <a:ext uri="{FF2B5EF4-FFF2-40B4-BE49-F238E27FC236}">
                <a16:creationId xmlns:a16="http://schemas.microsoft.com/office/drawing/2014/main" id="{C8F65660-B152-9040-9553-C2D4A150E2B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TextBox 8">
            <a:extLst>
              <a:ext uri="{FF2B5EF4-FFF2-40B4-BE49-F238E27FC236}">
                <a16:creationId xmlns:a16="http://schemas.microsoft.com/office/drawing/2014/main" id="{31204E63-B69C-4F45-9D0B-1C900C7F7242}"/>
              </a:ext>
            </a:extLst>
          </p:cNvPr>
          <p:cNvSpPr txBox="1"/>
          <p:nvPr/>
        </p:nvSpPr>
        <p:spPr>
          <a:xfrm>
            <a:off x="685802" y="955451"/>
            <a:ext cx="5983939" cy="4247317"/>
          </a:xfrm>
          <a:prstGeom prst="rect">
            <a:avLst/>
          </a:prstGeom>
          <a:noFill/>
        </p:spPr>
        <p:txBody>
          <a:bodyPr wrap="square" rtlCol="0">
            <a:spAutoFit/>
          </a:bodyPr>
          <a:lstStyle/>
          <a:p>
            <a:r>
              <a:rPr lang="en-US" dirty="0"/>
              <a:t>Feed Forward Neural Network is a network of simple state machines called neurons or nodes which receive input, change their internal state according to that input and an associated weight to produce an output. </a:t>
            </a:r>
          </a:p>
          <a:p>
            <a:endParaRPr lang="en-US" dirty="0"/>
          </a:p>
          <a:p>
            <a:r>
              <a:rPr lang="en-US" dirty="0"/>
              <a:t>The nodes are grouped together in a ordered sequence of so called </a:t>
            </a:r>
            <a:r>
              <a:rPr lang="en-US" i="1" dirty="0"/>
              <a:t>layers</a:t>
            </a:r>
            <a:r>
              <a:rPr lang="en-US" dirty="0"/>
              <a:t>, and each node in layer is connected to all nodes in the next layer. Each node performs calculation which takes input from all nodes from previous layer.  </a:t>
            </a:r>
          </a:p>
          <a:p>
            <a:endParaRPr lang="en-US" dirty="0"/>
          </a:p>
          <a:p>
            <a:r>
              <a:rPr lang="en-US" dirty="0"/>
              <a:t>Neural Nets has two modes of operation: training and prediction mode. In the training mode the network adjusts internal weights in order to minimize prediction error. In the prediction mode the trained network attempts to predict output for the given input.</a:t>
            </a:r>
          </a:p>
        </p:txBody>
      </p:sp>
      <p:pic>
        <p:nvPicPr>
          <p:cNvPr id="7" name="Picture 6">
            <a:extLst>
              <a:ext uri="{FF2B5EF4-FFF2-40B4-BE49-F238E27FC236}">
                <a16:creationId xmlns:a16="http://schemas.microsoft.com/office/drawing/2014/main" id="{F801CD82-7B3A-4845-828E-B7DCB0B6D0E8}"/>
              </a:ext>
            </a:extLst>
          </p:cNvPr>
          <p:cNvPicPr>
            <a:picLocks noChangeAspect="1"/>
          </p:cNvPicPr>
          <p:nvPr/>
        </p:nvPicPr>
        <p:blipFill>
          <a:blip r:embed="rId3"/>
          <a:stretch>
            <a:fillRect/>
          </a:stretch>
        </p:blipFill>
        <p:spPr>
          <a:xfrm>
            <a:off x="6989041" y="1438835"/>
            <a:ext cx="4266989" cy="3563471"/>
          </a:xfrm>
          <a:prstGeom prst="rect">
            <a:avLst/>
          </a:prstGeom>
        </p:spPr>
      </p:pic>
      <p:sp>
        <p:nvSpPr>
          <p:cNvPr id="10" name="TextBox 9">
            <a:extLst>
              <a:ext uri="{FF2B5EF4-FFF2-40B4-BE49-F238E27FC236}">
                <a16:creationId xmlns:a16="http://schemas.microsoft.com/office/drawing/2014/main" id="{F485A1C6-DD42-8645-9461-A5E133415860}"/>
              </a:ext>
            </a:extLst>
          </p:cNvPr>
          <p:cNvSpPr txBox="1"/>
          <p:nvPr/>
        </p:nvSpPr>
        <p:spPr>
          <a:xfrm>
            <a:off x="685802" y="5687122"/>
            <a:ext cx="11389656" cy="707886"/>
          </a:xfrm>
          <a:prstGeom prst="rect">
            <a:avLst/>
          </a:prstGeom>
          <a:noFill/>
        </p:spPr>
        <p:txBody>
          <a:bodyPr wrap="square" rtlCol="0">
            <a:spAutoFit/>
          </a:bodyPr>
          <a:lstStyle/>
          <a:p>
            <a:pPr algn="ctr"/>
            <a:r>
              <a:rPr lang="en-US" sz="2000" b="1" dirty="0"/>
              <a:t>One of the most striking facts about neural networks is that they can approximate any function given enough time and/or training data – universality theorem of neural networks</a:t>
            </a:r>
          </a:p>
        </p:txBody>
      </p:sp>
    </p:spTree>
    <p:extLst>
      <p:ext uri="{BB962C8B-B14F-4D97-AF65-F5344CB8AC3E}">
        <p14:creationId xmlns:p14="http://schemas.microsoft.com/office/powerpoint/2010/main" val="286810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9235-8DD3-9B41-8210-AFF441906818}"/>
              </a:ext>
            </a:extLst>
          </p:cNvPr>
          <p:cNvSpPr>
            <a:spLocks noGrp="1"/>
          </p:cNvSpPr>
          <p:nvPr>
            <p:ph type="title"/>
          </p:nvPr>
        </p:nvSpPr>
        <p:spPr>
          <a:xfrm>
            <a:off x="685801" y="609601"/>
            <a:ext cx="10606713" cy="647700"/>
          </a:xfrm>
        </p:spPr>
        <p:txBody>
          <a:bodyPr>
            <a:normAutofit fontScale="90000"/>
          </a:bodyPr>
          <a:lstStyle/>
          <a:p>
            <a:r>
              <a:rPr lang="en-US" dirty="0"/>
              <a:t>the network learns using loss functions &amp; optimizers</a:t>
            </a:r>
          </a:p>
        </p:txBody>
      </p:sp>
      <p:sp>
        <p:nvSpPr>
          <p:cNvPr id="8" name="TextBox 7">
            <a:extLst>
              <a:ext uri="{FF2B5EF4-FFF2-40B4-BE49-F238E27FC236}">
                <a16:creationId xmlns:a16="http://schemas.microsoft.com/office/drawing/2014/main" id="{C197509A-99A3-E84F-B25F-1C4F696128F2}"/>
              </a:ext>
            </a:extLst>
          </p:cNvPr>
          <p:cNvSpPr txBox="1"/>
          <p:nvPr/>
        </p:nvSpPr>
        <p:spPr>
          <a:xfrm>
            <a:off x="685802" y="1418491"/>
            <a:ext cx="10901361" cy="2246769"/>
          </a:xfrm>
          <a:prstGeom prst="rect">
            <a:avLst/>
          </a:prstGeom>
          <a:noFill/>
        </p:spPr>
        <p:txBody>
          <a:bodyPr wrap="square" rtlCol="0">
            <a:spAutoFit/>
          </a:bodyPr>
          <a:lstStyle/>
          <a:p>
            <a:r>
              <a:rPr lang="en-US" sz="2000" dirty="0"/>
              <a:t>A neural network learns by trial and error. It starts with a guess and checks the answer using the loss function. The </a:t>
            </a:r>
            <a:r>
              <a:rPr lang="en-US" sz="2000" i="1" dirty="0"/>
              <a:t>error/loss function </a:t>
            </a:r>
            <a:r>
              <a:rPr lang="en-US" sz="2000" dirty="0"/>
              <a:t>tells the neural network how far out its result is from the actual result based on the training data. The lower the loss, the closer the answer is to the actual result. By iterating over the training data and over again till the loss is smaller, the network learns the right answer.</a:t>
            </a:r>
          </a:p>
          <a:p>
            <a:endParaRPr lang="en-US" sz="2000" dirty="0"/>
          </a:p>
          <a:p>
            <a:r>
              <a:rPr lang="en-US" sz="2000" dirty="0"/>
              <a:t>The mathematical procedure for finding the minimum of the error/loss function is known as the optimization method or </a:t>
            </a:r>
            <a:r>
              <a:rPr lang="en-US" sz="2000" i="1" dirty="0"/>
              <a:t>optimizer</a:t>
            </a:r>
            <a:r>
              <a:rPr lang="en-US" sz="2000" dirty="0"/>
              <a:t>.</a:t>
            </a:r>
          </a:p>
        </p:txBody>
      </p:sp>
      <p:sp>
        <p:nvSpPr>
          <p:cNvPr id="5" name="Date Placeholder 4">
            <a:extLst>
              <a:ext uri="{FF2B5EF4-FFF2-40B4-BE49-F238E27FC236}">
                <a16:creationId xmlns:a16="http://schemas.microsoft.com/office/drawing/2014/main" id="{D43BB134-DF80-164C-BE70-ADEDE2A0E03D}"/>
              </a:ext>
            </a:extLst>
          </p:cNvPr>
          <p:cNvSpPr>
            <a:spLocks noGrp="1"/>
          </p:cNvSpPr>
          <p:nvPr>
            <p:ph type="dt" sz="half" idx="10"/>
          </p:nvPr>
        </p:nvSpPr>
        <p:spPr/>
        <p:txBody>
          <a:bodyPr/>
          <a:lstStyle/>
          <a:p>
            <a:fld id="{45DE00E8-3979-3248-8FF4-E459C85751F0}" type="datetime5">
              <a:rPr lang="en-US" smtClean="0"/>
              <a:t>7-Sep-20</a:t>
            </a:fld>
            <a:endParaRPr lang="en-US" dirty="0"/>
          </a:p>
        </p:txBody>
      </p:sp>
      <p:sp>
        <p:nvSpPr>
          <p:cNvPr id="7" name="Slide Number Placeholder 6">
            <a:extLst>
              <a:ext uri="{FF2B5EF4-FFF2-40B4-BE49-F238E27FC236}">
                <a16:creationId xmlns:a16="http://schemas.microsoft.com/office/drawing/2014/main" id="{FF42DBCE-E3EC-5044-82CF-A0DAF49512A2}"/>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Picture 8">
            <a:extLst>
              <a:ext uri="{FF2B5EF4-FFF2-40B4-BE49-F238E27FC236}">
                <a16:creationId xmlns:a16="http://schemas.microsoft.com/office/drawing/2014/main" id="{64AA33A5-FCB3-F244-BA14-77404DDB39B8}"/>
              </a:ext>
            </a:extLst>
          </p:cNvPr>
          <p:cNvPicPr>
            <a:picLocks noChangeAspect="1"/>
          </p:cNvPicPr>
          <p:nvPr/>
        </p:nvPicPr>
        <p:blipFill>
          <a:blip r:embed="rId3"/>
          <a:stretch>
            <a:fillRect/>
          </a:stretch>
        </p:blipFill>
        <p:spPr>
          <a:xfrm>
            <a:off x="3532358" y="3968188"/>
            <a:ext cx="4692746" cy="2426820"/>
          </a:xfrm>
          <a:prstGeom prst="rect">
            <a:avLst/>
          </a:prstGeom>
        </p:spPr>
      </p:pic>
    </p:spTree>
    <p:extLst>
      <p:ext uri="{BB962C8B-B14F-4D97-AF65-F5344CB8AC3E}">
        <p14:creationId xmlns:p14="http://schemas.microsoft.com/office/powerpoint/2010/main" val="3536786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475</TotalTime>
  <Words>1573</Words>
  <Application>Microsoft Macintosh PowerPoint</Application>
  <PresentationFormat>Widescreen</PresentationFormat>
  <Paragraphs>111</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Machine Learning – Diving Deeper</vt:lpstr>
      <vt:lpstr>Machine learning</vt:lpstr>
      <vt:lpstr>Traditional Programming - Examples</vt:lpstr>
      <vt:lpstr>Traditional Programming vs machine learning</vt:lpstr>
      <vt:lpstr>Applicability of machine learning</vt:lpstr>
      <vt:lpstr>deep learning</vt:lpstr>
      <vt:lpstr>Can you figure out the formula?</vt:lpstr>
      <vt:lpstr>Feed Forward Neural network</vt:lpstr>
      <vt:lpstr>the network learns using loss functions &amp; optimizers</vt:lpstr>
      <vt:lpstr>Understanding loss functions for neural nets</vt:lpstr>
      <vt:lpstr>Building A single neuron Neural network</vt:lpstr>
      <vt:lpstr>Building A single neuron Neural network - Continued</vt:lpstr>
      <vt:lpstr>Building A single neuron Neural network - Continued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Diving Deeper</dc:title>
  <dc:creator>srini karlekar</dc:creator>
  <cp:lastModifiedBy>srini karlekar</cp:lastModifiedBy>
  <cp:revision>22</cp:revision>
  <dcterms:created xsi:type="dcterms:W3CDTF">2020-09-07T11:52:01Z</dcterms:created>
  <dcterms:modified xsi:type="dcterms:W3CDTF">2020-09-07T19:47:41Z</dcterms:modified>
</cp:coreProperties>
</file>