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8" r:id="rId3"/>
    <p:sldId id="259" r:id="rId4"/>
    <p:sldId id="263" r:id="rId5"/>
    <p:sldId id="260" r:id="rId6"/>
    <p:sldId id="262" r:id="rId7"/>
    <p:sldId id="264" r:id="rId8"/>
    <p:sldId id="261" r:id="rId9"/>
    <p:sldId id="265" r:id="rId10"/>
    <p:sldId id="266" r:id="rId11"/>
    <p:sldId id="267" r:id="rId12"/>
    <p:sldId id="269" r:id="rId13"/>
    <p:sldId id="270" r:id="rId14"/>
    <p:sldId id="271" r:id="rId15"/>
    <p:sldId id="272" r:id="rId16"/>
    <p:sldId id="273" r:id="rId17"/>
    <p:sldId id="274" r:id="rId18"/>
    <p:sldId id="277" r:id="rId19"/>
    <p:sldId id="276" r:id="rId20"/>
    <p:sldId id="275" r:id="rId21"/>
    <p:sldId id="268" r:id="rId22"/>
    <p:sldId id="278" r:id="rId23"/>
    <p:sldId id="281" r:id="rId24"/>
    <p:sldId id="279" r:id="rId25"/>
    <p:sldId id="282" r:id="rId26"/>
    <p:sldId id="280" r:id="rId27"/>
  </p:sldIdLst>
  <p:sldSz cx="12192000" cy="6858000"/>
  <p:notesSz cx="96012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7" autoAdjust="0"/>
    <p:restoredTop sz="96357" autoAdjust="0"/>
  </p:normalViewPr>
  <p:slideViewPr>
    <p:cSldViewPr snapToGrid="0">
      <p:cViewPr varScale="1">
        <p:scale>
          <a:sx n="110" d="100"/>
          <a:sy n="110" d="100"/>
        </p:scale>
        <p:origin x="6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757000"/>
          </a:xfrm>
          <a:prstGeom prst="rect">
            <a:avLst/>
          </a:prstGeom>
        </p:spPr>
        <p:txBody>
          <a:bodyPr vert="horz" lIns="141074" tIns="70537" rIns="141074" bIns="70537" rtlCol="0"/>
          <a:lstStyle>
            <a:lvl1pPr algn="l">
              <a:defRPr sz="1900"/>
            </a:lvl1pPr>
          </a:lstStyle>
          <a:p>
            <a:endParaRPr lang="en-IN"/>
          </a:p>
        </p:txBody>
      </p:sp>
      <p:sp>
        <p:nvSpPr>
          <p:cNvPr id="3" name="Date Placeholder 2"/>
          <p:cNvSpPr>
            <a:spLocks noGrp="1"/>
          </p:cNvSpPr>
          <p:nvPr>
            <p:ph type="dt" idx="1"/>
          </p:nvPr>
        </p:nvSpPr>
        <p:spPr>
          <a:xfrm>
            <a:off x="5438458" y="0"/>
            <a:ext cx="4160520" cy="757000"/>
          </a:xfrm>
          <a:prstGeom prst="rect">
            <a:avLst/>
          </a:prstGeom>
        </p:spPr>
        <p:txBody>
          <a:bodyPr vert="horz" lIns="141074" tIns="70537" rIns="141074" bIns="70537" rtlCol="0"/>
          <a:lstStyle>
            <a:lvl1pPr algn="r">
              <a:defRPr sz="1900"/>
            </a:lvl1pPr>
          </a:lstStyle>
          <a:p>
            <a:fld id="{D84A4D8C-B775-4D5B-8A8A-01F168997C88}" type="datetimeFigureOut">
              <a:rPr lang="en-IN" smtClean="0"/>
              <a:t>26-06-2022</a:t>
            </a:fld>
            <a:endParaRPr lang="en-IN"/>
          </a:p>
        </p:txBody>
      </p:sp>
      <p:sp>
        <p:nvSpPr>
          <p:cNvPr id="4" name="Slide Image Placeholder 3"/>
          <p:cNvSpPr>
            <a:spLocks noGrp="1" noRot="1" noChangeAspect="1"/>
          </p:cNvSpPr>
          <p:nvPr>
            <p:ph type="sldImg" idx="2"/>
          </p:nvPr>
        </p:nvSpPr>
        <p:spPr>
          <a:xfrm>
            <a:off x="274638" y="1885950"/>
            <a:ext cx="9051925" cy="5092700"/>
          </a:xfrm>
          <a:prstGeom prst="rect">
            <a:avLst/>
          </a:prstGeom>
          <a:noFill/>
          <a:ln w="12700">
            <a:solidFill>
              <a:prstClr val="black"/>
            </a:solidFill>
          </a:ln>
        </p:spPr>
        <p:txBody>
          <a:bodyPr vert="horz" lIns="141074" tIns="70537" rIns="141074" bIns="70537" rtlCol="0" anchor="ctr"/>
          <a:lstStyle/>
          <a:p>
            <a:endParaRPr lang="en-IN"/>
          </a:p>
        </p:txBody>
      </p:sp>
      <p:sp>
        <p:nvSpPr>
          <p:cNvPr id="5" name="Notes Placeholder 4"/>
          <p:cNvSpPr>
            <a:spLocks noGrp="1"/>
          </p:cNvSpPr>
          <p:nvPr>
            <p:ph type="body" sz="quarter" idx="3"/>
          </p:nvPr>
        </p:nvSpPr>
        <p:spPr>
          <a:xfrm>
            <a:off x="960120" y="7260907"/>
            <a:ext cx="7680960" cy="5940743"/>
          </a:xfrm>
          <a:prstGeom prst="rect">
            <a:avLst/>
          </a:prstGeom>
        </p:spPr>
        <p:txBody>
          <a:bodyPr vert="horz" lIns="141074" tIns="70537" rIns="141074" bIns="7053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4330602"/>
            <a:ext cx="4160520" cy="756999"/>
          </a:xfrm>
          <a:prstGeom prst="rect">
            <a:avLst/>
          </a:prstGeom>
        </p:spPr>
        <p:txBody>
          <a:bodyPr vert="horz" lIns="141074" tIns="70537" rIns="141074" bIns="70537" rtlCol="0" anchor="b"/>
          <a:lstStyle>
            <a:lvl1pPr algn="l">
              <a:defRPr sz="1900"/>
            </a:lvl1pPr>
          </a:lstStyle>
          <a:p>
            <a:endParaRPr lang="en-IN"/>
          </a:p>
        </p:txBody>
      </p:sp>
      <p:sp>
        <p:nvSpPr>
          <p:cNvPr id="7" name="Slide Number Placeholder 6"/>
          <p:cNvSpPr>
            <a:spLocks noGrp="1"/>
          </p:cNvSpPr>
          <p:nvPr>
            <p:ph type="sldNum" sz="quarter" idx="5"/>
          </p:nvPr>
        </p:nvSpPr>
        <p:spPr>
          <a:xfrm>
            <a:off x="5438458" y="14330602"/>
            <a:ext cx="4160520" cy="756999"/>
          </a:xfrm>
          <a:prstGeom prst="rect">
            <a:avLst/>
          </a:prstGeom>
        </p:spPr>
        <p:txBody>
          <a:bodyPr vert="horz" lIns="141074" tIns="70537" rIns="141074" bIns="70537" rtlCol="0" anchor="b"/>
          <a:lstStyle>
            <a:lvl1pPr algn="r">
              <a:defRPr sz="1900"/>
            </a:lvl1pPr>
          </a:lstStyle>
          <a:p>
            <a:fld id="{F376B2C2-F212-4912-A338-CFEF68257BB0}" type="slidenum">
              <a:rPr lang="en-IN" smtClean="0"/>
              <a:t>‹#›</a:t>
            </a:fld>
            <a:endParaRPr lang="en-IN"/>
          </a:p>
        </p:txBody>
      </p:sp>
    </p:spTree>
    <p:extLst>
      <p:ext uri="{BB962C8B-B14F-4D97-AF65-F5344CB8AC3E}">
        <p14:creationId xmlns:p14="http://schemas.microsoft.com/office/powerpoint/2010/main" val="132977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2" name="Google Shape;82;p1: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56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811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372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362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915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857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4167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9564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0080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18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883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54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67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600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639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77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1: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277" name="Google Shape;277;p21: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636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500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79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807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329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047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endParaRPr/>
          </a:p>
        </p:txBody>
      </p:sp>
      <p:sp>
        <p:nvSpPr>
          <p:cNvPr id="88" name="Google Shape;88;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3526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63728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50733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823628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93804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61411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9394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35063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78129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58103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17964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62151858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ouravkarmakar29@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p:nvPr/>
        </p:nvSpPr>
        <p:spPr>
          <a:xfrm>
            <a:off x="2034329" y="1737006"/>
            <a:ext cx="8123340" cy="193895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6000"/>
              <a:buFont typeface="Arial"/>
              <a:buNone/>
              <a:tabLst/>
              <a:defRPr/>
            </a:pPr>
            <a:r>
              <a:rPr kumimoji="0" lang="en-IN" sz="6000" b="1" i="0" u="none" strike="noStrike" kern="0" cap="none" spc="0" normalizeH="0" baseline="0" noProof="0" dirty="0">
                <a:ln>
                  <a:noFill/>
                </a:ln>
                <a:solidFill>
                  <a:srgbClr val="000000"/>
                </a:solidFill>
                <a:effectLst/>
                <a:uLnTx/>
                <a:uFillTx/>
                <a:latin typeface="Arial"/>
                <a:ea typeface="Arial"/>
                <a:cs typeface="Arial"/>
                <a:sym typeface="Arial"/>
              </a:rPr>
              <a:t>INTRODUCTION TO PROGRAMMING</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F257B988-1771-44D4-AF05-A045305AEEF7}"/>
              </a:ext>
            </a:extLst>
          </p:cNvPr>
          <p:cNvSpPr txBox="1"/>
          <p:nvPr/>
        </p:nvSpPr>
        <p:spPr>
          <a:xfrm>
            <a:off x="3823316" y="4332302"/>
            <a:ext cx="4545367" cy="1015663"/>
          </a:xfrm>
          <a:prstGeom prst="rect">
            <a:avLst/>
          </a:prstGeom>
          <a:noFill/>
        </p:spPr>
        <p:txBody>
          <a:bodyPr wrap="square" rtlCol="0">
            <a:spAutoFit/>
          </a:bodyPr>
          <a:lstStyle/>
          <a:p>
            <a:pPr algn="ctr"/>
            <a:r>
              <a:rPr lang="en-IN" sz="2000" dirty="0"/>
              <a:t>Sourav Karmakar</a:t>
            </a:r>
          </a:p>
          <a:p>
            <a:endParaRPr lang="en-IN" sz="2000" dirty="0"/>
          </a:p>
          <a:p>
            <a:pPr algn="ctr"/>
            <a:r>
              <a:rPr lang="en-IN" sz="2000" dirty="0">
                <a:hlinkClick r:id="rId3"/>
              </a:rPr>
              <a:t>souravkarmakar29@gmail.com</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lang="en-IN" sz="3200" b="1" kern="0" dirty="0">
                <a:solidFill>
                  <a:srgbClr val="00B0F0"/>
                </a:solidFill>
                <a:latin typeface="Arial"/>
                <a:ea typeface="Arial"/>
                <a:cs typeface="Arial"/>
                <a:sym typeface="Arial"/>
              </a:rPr>
              <a:t>Flowchart</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D21E8FC6-6773-4515-A464-5152FAF18780}"/>
              </a:ext>
            </a:extLst>
          </p:cNvPr>
          <p:cNvSpPr txBox="1"/>
          <p:nvPr/>
        </p:nvSpPr>
        <p:spPr>
          <a:xfrm>
            <a:off x="209725" y="755009"/>
            <a:ext cx="10939244" cy="369332"/>
          </a:xfrm>
          <a:prstGeom prst="rect">
            <a:avLst/>
          </a:prstGeom>
          <a:noFill/>
        </p:spPr>
        <p:txBody>
          <a:bodyPr wrap="square" rtlCol="0">
            <a:spAutoFit/>
          </a:bodyPr>
          <a:lstStyle/>
          <a:p>
            <a:r>
              <a:rPr lang="en-IN" b="1" dirty="0"/>
              <a:t>Flowchart</a:t>
            </a:r>
            <a:r>
              <a:rPr lang="en-IN" dirty="0"/>
              <a:t> is the pictorial representation of the step by step procedure (or algorithm) </a:t>
            </a:r>
          </a:p>
        </p:txBody>
      </p:sp>
      <p:sp>
        <p:nvSpPr>
          <p:cNvPr id="3" name="TextBox 2">
            <a:extLst>
              <a:ext uri="{FF2B5EF4-FFF2-40B4-BE49-F238E27FC236}">
                <a16:creationId xmlns:a16="http://schemas.microsoft.com/office/drawing/2014/main" id="{E2F3F3F9-53AB-4449-8541-D7B24DB92E8E}"/>
              </a:ext>
            </a:extLst>
          </p:cNvPr>
          <p:cNvSpPr txBox="1"/>
          <p:nvPr/>
        </p:nvSpPr>
        <p:spPr>
          <a:xfrm>
            <a:off x="209725" y="1235892"/>
            <a:ext cx="11308359" cy="369332"/>
          </a:xfrm>
          <a:prstGeom prst="rect">
            <a:avLst/>
          </a:prstGeom>
          <a:noFill/>
        </p:spPr>
        <p:txBody>
          <a:bodyPr wrap="square" rtlCol="0">
            <a:spAutoFit/>
          </a:bodyPr>
          <a:lstStyle/>
          <a:p>
            <a:r>
              <a:rPr lang="en-IN" dirty="0"/>
              <a:t>There are multiple shapes used to create a Flowchart. Each shape defines a specific purpose.</a:t>
            </a:r>
          </a:p>
        </p:txBody>
      </p:sp>
      <p:sp>
        <p:nvSpPr>
          <p:cNvPr id="4" name="Flowchart: Terminator 3">
            <a:extLst>
              <a:ext uri="{FF2B5EF4-FFF2-40B4-BE49-F238E27FC236}">
                <a16:creationId xmlns:a16="http://schemas.microsoft.com/office/drawing/2014/main" id="{27AB7AE6-477C-4E26-BFD2-3EB354712709}"/>
              </a:ext>
            </a:extLst>
          </p:cNvPr>
          <p:cNvSpPr/>
          <p:nvPr/>
        </p:nvSpPr>
        <p:spPr>
          <a:xfrm>
            <a:off x="2575420" y="1779084"/>
            <a:ext cx="1258348" cy="494951"/>
          </a:xfrm>
          <a:prstGeom prst="flowChartTerminator">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p:txBody>
      </p:sp>
      <p:sp>
        <p:nvSpPr>
          <p:cNvPr id="5" name="TextBox 4">
            <a:extLst>
              <a:ext uri="{FF2B5EF4-FFF2-40B4-BE49-F238E27FC236}">
                <a16:creationId xmlns:a16="http://schemas.microsoft.com/office/drawing/2014/main" id="{AAE11C17-F761-475D-ABDD-018F61FFD188}"/>
              </a:ext>
            </a:extLst>
          </p:cNvPr>
          <p:cNvSpPr txBox="1"/>
          <p:nvPr/>
        </p:nvSpPr>
        <p:spPr>
          <a:xfrm>
            <a:off x="293610" y="1836300"/>
            <a:ext cx="2130803" cy="369332"/>
          </a:xfrm>
          <a:prstGeom prst="rect">
            <a:avLst/>
          </a:prstGeom>
          <a:noFill/>
        </p:spPr>
        <p:txBody>
          <a:bodyPr wrap="square" rtlCol="0">
            <a:spAutoFit/>
          </a:bodyPr>
          <a:lstStyle/>
          <a:p>
            <a:r>
              <a:rPr lang="en-IN" dirty="0"/>
              <a:t>Start / Stop</a:t>
            </a:r>
          </a:p>
        </p:txBody>
      </p:sp>
      <p:sp>
        <p:nvSpPr>
          <p:cNvPr id="6" name="Flowchart: Data 5">
            <a:extLst>
              <a:ext uri="{FF2B5EF4-FFF2-40B4-BE49-F238E27FC236}">
                <a16:creationId xmlns:a16="http://schemas.microsoft.com/office/drawing/2014/main" id="{591610CA-6335-437D-8B05-CDF7E5483444}"/>
              </a:ext>
            </a:extLst>
          </p:cNvPr>
          <p:cNvSpPr/>
          <p:nvPr/>
        </p:nvSpPr>
        <p:spPr>
          <a:xfrm>
            <a:off x="2457974" y="2590469"/>
            <a:ext cx="1342238" cy="468680"/>
          </a:xfrm>
          <a:prstGeom prst="flowChartInputOutpu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p:txBody>
      </p:sp>
      <p:sp>
        <p:nvSpPr>
          <p:cNvPr id="8" name="TextBox 7">
            <a:extLst>
              <a:ext uri="{FF2B5EF4-FFF2-40B4-BE49-F238E27FC236}">
                <a16:creationId xmlns:a16="http://schemas.microsoft.com/office/drawing/2014/main" id="{557DDE43-A1F3-475B-8296-F93CB9FB966B}"/>
              </a:ext>
            </a:extLst>
          </p:cNvPr>
          <p:cNvSpPr txBox="1"/>
          <p:nvPr/>
        </p:nvSpPr>
        <p:spPr>
          <a:xfrm>
            <a:off x="293610" y="2625306"/>
            <a:ext cx="2130803" cy="369332"/>
          </a:xfrm>
          <a:prstGeom prst="rect">
            <a:avLst/>
          </a:prstGeom>
          <a:noFill/>
        </p:spPr>
        <p:txBody>
          <a:bodyPr wrap="square" rtlCol="0">
            <a:spAutoFit/>
          </a:bodyPr>
          <a:lstStyle/>
          <a:p>
            <a:r>
              <a:rPr lang="en-IN" dirty="0"/>
              <a:t>Input / Output</a:t>
            </a:r>
          </a:p>
        </p:txBody>
      </p:sp>
      <p:sp>
        <p:nvSpPr>
          <p:cNvPr id="7" name="Flowchart: Decision 6">
            <a:extLst>
              <a:ext uri="{FF2B5EF4-FFF2-40B4-BE49-F238E27FC236}">
                <a16:creationId xmlns:a16="http://schemas.microsoft.com/office/drawing/2014/main" id="{02298858-91D5-439B-9B65-FAD5831FB445}"/>
              </a:ext>
            </a:extLst>
          </p:cNvPr>
          <p:cNvSpPr/>
          <p:nvPr/>
        </p:nvSpPr>
        <p:spPr>
          <a:xfrm>
            <a:off x="2491528" y="4098724"/>
            <a:ext cx="1275127" cy="593528"/>
          </a:xfrm>
          <a:prstGeom prst="flowChartDecision">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6FE682E-5B45-4E16-B3A3-FA655B4D7D32}"/>
              </a:ext>
            </a:extLst>
          </p:cNvPr>
          <p:cNvSpPr txBox="1"/>
          <p:nvPr/>
        </p:nvSpPr>
        <p:spPr>
          <a:xfrm>
            <a:off x="293611" y="4195454"/>
            <a:ext cx="2130803" cy="369332"/>
          </a:xfrm>
          <a:prstGeom prst="rect">
            <a:avLst/>
          </a:prstGeom>
          <a:noFill/>
        </p:spPr>
        <p:txBody>
          <a:bodyPr wrap="square" rtlCol="0">
            <a:spAutoFit/>
          </a:bodyPr>
          <a:lstStyle/>
          <a:p>
            <a:r>
              <a:rPr lang="en-IN" dirty="0"/>
              <a:t>Decision</a:t>
            </a:r>
          </a:p>
        </p:txBody>
      </p:sp>
      <p:sp>
        <p:nvSpPr>
          <p:cNvPr id="11" name="TextBox 10">
            <a:extLst>
              <a:ext uri="{FF2B5EF4-FFF2-40B4-BE49-F238E27FC236}">
                <a16:creationId xmlns:a16="http://schemas.microsoft.com/office/drawing/2014/main" id="{9025A5ED-C890-4748-975B-CFFC073C3A4F}"/>
              </a:ext>
            </a:extLst>
          </p:cNvPr>
          <p:cNvSpPr txBox="1"/>
          <p:nvPr/>
        </p:nvSpPr>
        <p:spPr>
          <a:xfrm>
            <a:off x="293611" y="4789247"/>
            <a:ext cx="2130803" cy="369332"/>
          </a:xfrm>
          <a:prstGeom prst="rect">
            <a:avLst/>
          </a:prstGeom>
          <a:noFill/>
        </p:spPr>
        <p:txBody>
          <a:bodyPr wrap="square" rtlCol="0">
            <a:spAutoFit/>
          </a:bodyPr>
          <a:lstStyle/>
          <a:p>
            <a:r>
              <a:rPr lang="en-IN" dirty="0"/>
              <a:t>Flow Arrow</a:t>
            </a:r>
          </a:p>
        </p:txBody>
      </p:sp>
      <p:cxnSp>
        <p:nvCxnSpPr>
          <p:cNvPr id="12" name="Straight Arrow Connector 11">
            <a:extLst>
              <a:ext uri="{FF2B5EF4-FFF2-40B4-BE49-F238E27FC236}">
                <a16:creationId xmlns:a16="http://schemas.microsoft.com/office/drawing/2014/main" id="{9B415BA5-A273-47BF-B4DC-6109BDBA3315}"/>
              </a:ext>
            </a:extLst>
          </p:cNvPr>
          <p:cNvCxnSpPr/>
          <p:nvPr/>
        </p:nvCxnSpPr>
        <p:spPr>
          <a:xfrm>
            <a:off x="2575420" y="4963013"/>
            <a:ext cx="112412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E882AB4-251B-4AAD-9A20-B35F60829667}"/>
              </a:ext>
            </a:extLst>
          </p:cNvPr>
          <p:cNvSpPr txBox="1"/>
          <p:nvPr/>
        </p:nvSpPr>
        <p:spPr>
          <a:xfrm>
            <a:off x="293611" y="5422835"/>
            <a:ext cx="2130803" cy="369332"/>
          </a:xfrm>
          <a:prstGeom prst="rect">
            <a:avLst/>
          </a:prstGeom>
          <a:noFill/>
        </p:spPr>
        <p:txBody>
          <a:bodyPr wrap="square" rtlCol="0">
            <a:spAutoFit/>
          </a:bodyPr>
          <a:lstStyle/>
          <a:p>
            <a:r>
              <a:rPr lang="en-IN" dirty="0"/>
              <a:t>Storage (Data)</a:t>
            </a:r>
          </a:p>
        </p:txBody>
      </p:sp>
      <p:sp>
        <p:nvSpPr>
          <p:cNvPr id="13" name="Flowchart: Magnetic Disk 12">
            <a:extLst>
              <a:ext uri="{FF2B5EF4-FFF2-40B4-BE49-F238E27FC236}">
                <a16:creationId xmlns:a16="http://schemas.microsoft.com/office/drawing/2014/main" id="{15C6BB9B-2014-4EA2-A121-EFF1C83D7008}"/>
              </a:ext>
            </a:extLst>
          </p:cNvPr>
          <p:cNvSpPr/>
          <p:nvPr/>
        </p:nvSpPr>
        <p:spPr>
          <a:xfrm>
            <a:off x="2608975" y="5318035"/>
            <a:ext cx="1040235" cy="548422"/>
          </a:xfrm>
          <a:prstGeom prst="flowChartMagneticDisk">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DD37F0EA-DB42-454E-B7A1-EB75E827B1B4}"/>
              </a:ext>
            </a:extLst>
          </p:cNvPr>
          <p:cNvSpPr txBox="1"/>
          <p:nvPr/>
        </p:nvSpPr>
        <p:spPr>
          <a:xfrm>
            <a:off x="293611" y="6241089"/>
            <a:ext cx="2130803" cy="369332"/>
          </a:xfrm>
          <a:prstGeom prst="rect">
            <a:avLst/>
          </a:prstGeom>
          <a:noFill/>
        </p:spPr>
        <p:txBody>
          <a:bodyPr wrap="square" rtlCol="0">
            <a:spAutoFit/>
          </a:bodyPr>
          <a:lstStyle/>
          <a:p>
            <a:r>
              <a:rPr lang="en-IN" dirty="0"/>
              <a:t>Documents (File)</a:t>
            </a:r>
          </a:p>
        </p:txBody>
      </p:sp>
      <p:sp>
        <p:nvSpPr>
          <p:cNvPr id="17" name="Flowchart: Document 16">
            <a:extLst>
              <a:ext uri="{FF2B5EF4-FFF2-40B4-BE49-F238E27FC236}">
                <a16:creationId xmlns:a16="http://schemas.microsoft.com/office/drawing/2014/main" id="{5B54DC16-BD43-4032-9F96-FB71A2BA059C}"/>
              </a:ext>
            </a:extLst>
          </p:cNvPr>
          <p:cNvSpPr/>
          <p:nvPr/>
        </p:nvSpPr>
        <p:spPr>
          <a:xfrm>
            <a:off x="2558642" y="6157133"/>
            <a:ext cx="1140903" cy="548423"/>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8D5CE87C-3F85-4780-9EA1-320FBDEC17D2}"/>
              </a:ext>
            </a:extLst>
          </p:cNvPr>
          <p:cNvSpPr txBox="1"/>
          <p:nvPr/>
        </p:nvSpPr>
        <p:spPr>
          <a:xfrm>
            <a:off x="4681057" y="1783743"/>
            <a:ext cx="7032772" cy="353943"/>
          </a:xfrm>
          <a:prstGeom prst="rect">
            <a:avLst/>
          </a:prstGeom>
          <a:noFill/>
        </p:spPr>
        <p:txBody>
          <a:bodyPr wrap="square" rtlCol="0">
            <a:spAutoFit/>
          </a:bodyPr>
          <a:lstStyle/>
          <a:p>
            <a:r>
              <a:rPr lang="en-IN" sz="1700" b="1" dirty="0"/>
              <a:t>Example: </a:t>
            </a:r>
            <a:r>
              <a:rPr lang="en-IN" sz="1700" dirty="0"/>
              <a:t>Take input of Height and Width of a rectangle and print Area</a:t>
            </a:r>
          </a:p>
        </p:txBody>
      </p:sp>
      <p:sp>
        <p:nvSpPr>
          <p:cNvPr id="20" name="Flowchart: Terminator 19">
            <a:extLst>
              <a:ext uri="{FF2B5EF4-FFF2-40B4-BE49-F238E27FC236}">
                <a16:creationId xmlns:a16="http://schemas.microsoft.com/office/drawing/2014/main" id="{1DE27D23-158A-4A1D-8CA4-44D95C4D59C4}"/>
              </a:ext>
            </a:extLst>
          </p:cNvPr>
          <p:cNvSpPr/>
          <p:nvPr/>
        </p:nvSpPr>
        <p:spPr>
          <a:xfrm>
            <a:off x="7699697" y="2301056"/>
            <a:ext cx="1073791" cy="458549"/>
          </a:xfrm>
          <a:prstGeom prst="flowChartTerminator">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Start</a:t>
            </a:r>
          </a:p>
        </p:txBody>
      </p:sp>
      <p:sp>
        <p:nvSpPr>
          <p:cNvPr id="21" name="Flowchart: Data 20">
            <a:extLst>
              <a:ext uri="{FF2B5EF4-FFF2-40B4-BE49-F238E27FC236}">
                <a16:creationId xmlns:a16="http://schemas.microsoft.com/office/drawing/2014/main" id="{ECF4277B-1E66-463A-96ED-925752A119B7}"/>
              </a:ext>
            </a:extLst>
          </p:cNvPr>
          <p:cNvSpPr/>
          <p:nvPr/>
        </p:nvSpPr>
        <p:spPr>
          <a:xfrm>
            <a:off x="7292832" y="3199442"/>
            <a:ext cx="1887523" cy="628378"/>
          </a:xfrm>
          <a:prstGeom prst="flowChartInputOutpu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Input Height and Width </a:t>
            </a:r>
          </a:p>
        </p:txBody>
      </p:sp>
      <p:sp>
        <p:nvSpPr>
          <p:cNvPr id="19" name="Rectangle 18">
            <a:extLst>
              <a:ext uri="{FF2B5EF4-FFF2-40B4-BE49-F238E27FC236}">
                <a16:creationId xmlns:a16="http://schemas.microsoft.com/office/drawing/2014/main" id="{08309752-E8B1-470C-A71D-5572C0373BFC}"/>
              </a:ext>
            </a:extLst>
          </p:cNvPr>
          <p:cNvSpPr/>
          <p:nvPr/>
        </p:nvSpPr>
        <p:spPr>
          <a:xfrm>
            <a:off x="2567031" y="3395195"/>
            <a:ext cx="1132514" cy="46868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143CB59D-559B-49F7-AC31-530E4B421240}"/>
              </a:ext>
            </a:extLst>
          </p:cNvPr>
          <p:cNvSpPr txBox="1"/>
          <p:nvPr/>
        </p:nvSpPr>
        <p:spPr>
          <a:xfrm>
            <a:off x="293611" y="3443560"/>
            <a:ext cx="2130803" cy="369332"/>
          </a:xfrm>
          <a:prstGeom prst="rect">
            <a:avLst/>
          </a:prstGeom>
          <a:noFill/>
        </p:spPr>
        <p:txBody>
          <a:bodyPr wrap="square" rtlCol="0">
            <a:spAutoFit/>
          </a:bodyPr>
          <a:lstStyle/>
          <a:p>
            <a:r>
              <a:rPr lang="en-IN" dirty="0"/>
              <a:t>Processing</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FF9CCD4C-FB02-40D1-841B-BFFBE0459C9C}"/>
                  </a:ext>
                </a:extLst>
              </p:cNvPr>
              <p:cNvSpPr/>
              <p:nvPr/>
            </p:nvSpPr>
            <p:spPr>
              <a:xfrm>
                <a:off x="7369731" y="4279572"/>
                <a:ext cx="1733721" cy="5859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Area = Height </a:t>
                </a:r>
                <a14:m>
                  <m:oMath xmlns:m="http://schemas.openxmlformats.org/officeDocument/2006/math">
                    <m:r>
                      <a:rPr lang="en-IN" sz="1400" b="0" i="1" smtClean="0">
                        <a:solidFill>
                          <a:schemeClr val="tx1"/>
                        </a:solidFill>
                        <a:latin typeface="Cambria Math" panose="02040503050406030204" pitchFamily="18" charset="0"/>
                      </a:rPr>
                      <m:t>×</m:t>
                    </m:r>
                  </m:oMath>
                </a14:m>
                <a:r>
                  <a:rPr lang="en-IN" sz="1400" dirty="0">
                    <a:solidFill>
                      <a:schemeClr val="tx1"/>
                    </a:solidFill>
                  </a:rPr>
                  <a:t> Width</a:t>
                </a:r>
              </a:p>
            </p:txBody>
          </p:sp>
        </mc:Choice>
        <mc:Fallback xmlns="">
          <p:sp>
            <p:nvSpPr>
              <p:cNvPr id="24" name="Rectangle 23">
                <a:extLst>
                  <a:ext uri="{FF2B5EF4-FFF2-40B4-BE49-F238E27FC236}">
                    <a16:creationId xmlns:a16="http://schemas.microsoft.com/office/drawing/2014/main" id="{FF9CCD4C-FB02-40D1-841B-BFFBE0459C9C}"/>
                  </a:ext>
                </a:extLst>
              </p:cNvPr>
              <p:cNvSpPr>
                <a:spLocks noRot="1" noChangeAspect="1" noMove="1" noResize="1" noEditPoints="1" noAdjustHandles="1" noChangeArrowheads="1" noChangeShapeType="1" noTextEdit="1"/>
              </p:cNvSpPr>
              <p:nvPr/>
            </p:nvSpPr>
            <p:spPr>
              <a:xfrm>
                <a:off x="7369731" y="4279572"/>
                <a:ext cx="1733721" cy="585964"/>
              </a:xfrm>
              <a:prstGeom prst="rect">
                <a:avLst/>
              </a:prstGeom>
              <a:blipFill>
                <a:blip r:embed="rId3"/>
                <a:stretch>
                  <a:fillRect b="-4082"/>
                </a:stretch>
              </a:blipFill>
              <a:ln w="12700"/>
            </p:spPr>
            <p:txBody>
              <a:bodyPr/>
              <a:lstStyle/>
              <a:p>
                <a:r>
                  <a:rPr lang="en-IN">
                    <a:noFill/>
                  </a:rPr>
                  <a:t> </a:t>
                </a:r>
              </a:p>
            </p:txBody>
          </p:sp>
        </mc:Fallback>
      </mc:AlternateContent>
      <p:sp>
        <p:nvSpPr>
          <p:cNvPr id="25" name="Flowchart: Data 24">
            <a:extLst>
              <a:ext uri="{FF2B5EF4-FFF2-40B4-BE49-F238E27FC236}">
                <a16:creationId xmlns:a16="http://schemas.microsoft.com/office/drawing/2014/main" id="{4105FEEF-145A-49B3-A642-D39C7B2F79F8}"/>
              </a:ext>
            </a:extLst>
          </p:cNvPr>
          <p:cNvSpPr/>
          <p:nvPr/>
        </p:nvSpPr>
        <p:spPr>
          <a:xfrm>
            <a:off x="7292829" y="5307119"/>
            <a:ext cx="1887523" cy="458549"/>
          </a:xfrm>
          <a:prstGeom prst="flowChartInputOutpu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Print Area</a:t>
            </a:r>
          </a:p>
        </p:txBody>
      </p:sp>
      <p:sp>
        <p:nvSpPr>
          <p:cNvPr id="26" name="Flowchart: Terminator 25">
            <a:extLst>
              <a:ext uri="{FF2B5EF4-FFF2-40B4-BE49-F238E27FC236}">
                <a16:creationId xmlns:a16="http://schemas.microsoft.com/office/drawing/2014/main" id="{5A927463-18FE-48E3-B2C3-1D0FB4C603AD}"/>
              </a:ext>
            </a:extLst>
          </p:cNvPr>
          <p:cNvSpPr/>
          <p:nvPr/>
        </p:nvSpPr>
        <p:spPr>
          <a:xfrm>
            <a:off x="7699697" y="6196480"/>
            <a:ext cx="1073791" cy="458549"/>
          </a:xfrm>
          <a:prstGeom prst="flowChartTerminator">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Stop</a:t>
            </a:r>
          </a:p>
        </p:txBody>
      </p:sp>
      <p:cxnSp>
        <p:nvCxnSpPr>
          <p:cNvPr id="27" name="Straight Arrow Connector 26">
            <a:extLst>
              <a:ext uri="{FF2B5EF4-FFF2-40B4-BE49-F238E27FC236}">
                <a16:creationId xmlns:a16="http://schemas.microsoft.com/office/drawing/2014/main" id="{83CAFB9C-F041-48F6-A087-32362AA0440C}"/>
              </a:ext>
            </a:extLst>
          </p:cNvPr>
          <p:cNvCxnSpPr>
            <a:stCxn id="20" idx="2"/>
            <a:endCxn id="21" idx="1"/>
          </p:cNvCxnSpPr>
          <p:nvPr/>
        </p:nvCxnSpPr>
        <p:spPr>
          <a:xfrm>
            <a:off x="8236593" y="2759605"/>
            <a:ext cx="1" cy="4398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0451B81-495A-43DA-B720-CADDDCE09A5B}"/>
              </a:ext>
            </a:extLst>
          </p:cNvPr>
          <p:cNvCxnSpPr>
            <a:cxnSpLocks/>
            <a:stCxn id="21" idx="4"/>
            <a:endCxn id="24" idx="0"/>
          </p:cNvCxnSpPr>
          <p:nvPr/>
        </p:nvCxnSpPr>
        <p:spPr>
          <a:xfrm flipH="1">
            <a:off x="8236592" y="3827820"/>
            <a:ext cx="2" cy="45175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D6A102-35B8-46BF-B814-07737EA8AF91}"/>
              </a:ext>
            </a:extLst>
          </p:cNvPr>
          <p:cNvCxnSpPr>
            <a:cxnSpLocks/>
            <a:stCxn id="24" idx="2"/>
            <a:endCxn id="25" idx="1"/>
          </p:cNvCxnSpPr>
          <p:nvPr/>
        </p:nvCxnSpPr>
        <p:spPr>
          <a:xfrm flipH="1">
            <a:off x="8236591" y="4865536"/>
            <a:ext cx="1" cy="4415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C81CABC-20C6-4A30-863E-FBC4824CED89}"/>
              </a:ext>
            </a:extLst>
          </p:cNvPr>
          <p:cNvCxnSpPr>
            <a:stCxn id="25" idx="4"/>
            <a:endCxn id="26" idx="0"/>
          </p:cNvCxnSpPr>
          <p:nvPr/>
        </p:nvCxnSpPr>
        <p:spPr>
          <a:xfrm>
            <a:off x="8236591" y="5765668"/>
            <a:ext cx="2" cy="4308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07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22" presetClass="entr" presetSubtype="1"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childTnLst>
                                </p:cTn>
                              </p:par>
                              <p:par>
                                <p:cTn id="72" presetID="22" presetClass="entr" presetSubtype="1"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par>
                          <p:cTn id="79" fill="hold">
                            <p:stCondLst>
                              <p:cond delay="0"/>
                            </p:stCondLst>
                            <p:childTnLst>
                              <p:par>
                                <p:cTn id="80" presetID="22" presetClass="entr" presetSubtype="1" fill="hold" nodeType="after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ipe(up)">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par>
                                <p:cTn id="87" presetID="22" presetClass="entr" presetSubtype="1"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up)">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animBg="1"/>
      <p:bldP spid="8" grpId="0"/>
      <p:bldP spid="7" grpId="0" animBg="1"/>
      <p:bldP spid="10" grpId="0"/>
      <p:bldP spid="11" grpId="0"/>
      <p:bldP spid="14" grpId="0"/>
      <p:bldP spid="13" grpId="0" animBg="1"/>
      <p:bldP spid="16" grpId="0"/>
      <p:bldP spid="17" grpId="0" animBg="1"/>
      <p:bldP spid="18" grpId="0"/>
      <p:bldP spid="20" grpId="0" animBg="1"/>
      <p:bldP spid="21" grpId="0" animBg="1"/>
      <p:bldP spid="19" grpId="0" animBg="1"/>
      <p:bldP spid="23" grpId="0"/>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Pseudo-Code</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8860C06B-CB3A-4FE8-9855-169A934635D9}"/>
              </a:ext>
            </a:extLst>
          </p:cNvPr>
          <p:cNvSpPr txBox="1"/>
          <p:nvPr/>
        </p:nvSpPr>
        <p:spPr>
          <a:xfrm>
            <a:off x="151002" y="704676"/>
            <a:ext cx="11568418" cy="1354217"/>
          </a:xfrm>
          <a:prstGeom prst="rect">
            <a:avLst/>
          </a:prstGeom>
          <a:noFill/>
        </p:spPr>
        <p:txBody>
          <a:bodyPr wrap="square" rtlCol="0">
            <a:spAutoFit/>
          </a:bodyPr>
          <a:lstStyle/>
          <a:p>
            <a:pPr marL="285750" indent="-285750">
              <a:buFont typeface="Wingdings" panose="05000000000000000000" pitchFamily="2" charset="2"/>
              <a:buChar char="§"/>
            </a:pPr>
            <a:r>
              <a:rPr lang="en-IN" dirty="0"/>
              <a:t>Though Flowcharts are great visual tool to describe an Algorithm, they become very complicated when the algorithm is lengthy. </a:t>
            </a:r>
          </a:p>
          <a:p>
            <a:pPr marL="171450" indent="-171450">
              <a:buFont typeface="Wingdings" panose="05000000000000000000" pitchFamily="2" charset="2"/>
              <a:buChar char="§"/>
            </a:pPr>
            <a:endParaRPr lang="en-IN" sz="1000" dirty="0"/>
          </a:p>
          <a:p>
            <a:pPr marL="285750" indent="-285750">
              <a:buFont typeface="Wingdings" panose="05000000000000000000" pitchFamily="2" charset="2"/>
              <a:buChar char="§"/>
            </a:pPr>
            <a:r>
              <a:rPr lang="en-IN" dirty="0"/>
              <a:t>Complicated programs are often modularized into functions or sub-routines, each function doing a specific task. Describing those functions using Flowchart is cumbersome.</a:t>
            </a:r>
          </a:p>
        </p:txBody>
      </p:sp>
      <p:sp>
        <p:nvSpPr>
          <p:cNvPr id="3" name="TextBox 2">
            <a:extLst>
              <a:ext uri="{FF2B5EF4-FFF2-40B4-BE49-F238E27FC236}">
                <a16:creationId xmlns:a16="http://schemas.microsoft.com/office/drawing/2014/main" id="{9E60DBC4-E0B5-4C16-9360-5932B0C1AD61}"/>
              </a:ext>
            </a:extLst>
          </p:cNvPr>
          <p:cNvSpPr txBox="1"/>
          <p:nvPr/>
        </p:nvSpPr>
        <p:spPr>
          <a:xfrm>
            <a:off x="239086" y="2239860"/>
            <a:ext cx="11392249" cy="1631216"/>
          </a:xfrm>
          <a:prstGeom prst="rect">
            <a:avLst/>
          </a:prstGeom>
          <a:noFill/>
        </p:spPr>
        <p:txBody>
          <a:bodyPr wrap="square" rtlCol="0">
            <a:spAutoFit/>
          </a:bodyPr>
          <a:lstStyle/>
          <a:p>
            <a:r>
              <a:rPr lang="en-IN" b="1" dirty="0">
                <a:solidFill>
                  <a:srgbClr val="FF0000"/>
                </a:solidFill>
              </a:rPr>
              <a:t>Pseudo-Codes</a:t>
            </a:r>
            <a:r>
              <a:rPr lang="en-IN" dirty="0"/>
              <a:t> are written in the form of a high level programming language (like C or Python) and provides an excellent way to write algorithm without writing an actual program (hence the name pseudo-code). </a:t>
            </a:r>
          </a:p>
          <a:p>
            <a:endParaRPr lang="en-IN" sz="1000" dirty="0"/>
          </a:p>
          <a:p>
            <a:r>
              <a:rPr lang="en-IN" dirty="0"/>
              <a:t>Though a Pseudo-code structurally resembles a high level programming language, they may not be a working code because we don’t exactly follow all the syntactical details of a programming language while writing pseudo-code.</a:t>
            </a:r>
          </a:p>
        </p:txBody>
      </p:sp>
      <p:sp>
        <p:nvSpPr>
          <p:cNvPr id="6" name="TextBox 5">
            <a:extLst>
              <a:ext uri="{FF2B5EF4-FFF2-40B4-BE49-F238E27FC236}">
                <a16:creationId xmlns:a16="http://schemas.microsoft.com/office/drawing/2014/main" id="{6B3743F3-FF43-41AD-A890-4FF1A94D8ADF}"/>
              </a:ext>
            </a:extLst>
          </p:cNvPr>
          <p:cNvSpPr txBox="1"/>
          <p:nvPr/>
        </p:nvSpPr>
        <p:spPr>
          <a:xfrm>
            <a:off x="239086" y="4052043"/>
            <a:ext cx="7032772" cy="353943"/>
          </a:xfrm>
          <a:prstGeom prst="rect">
            <a:avLst/>
          </a:prstGeom>
          <a:noFill/>
        </p:spPr>
        <p:txBody>
          <a:bodyPr wrap="square" rtlCol="0">
            <a:spAutoFit/>
          </a:bodyPr>
          <a:lstStyle/>
          <a:p>
            <a:r>
              <a:rPr lang="en-IN" sz="1700" b="1" dirty="0"/>
              <a:t>Example: </a:t>
            </a:r>
            <a:r>
              <a:rPr lang="en-IN" sz="1700" dirty="0"/>
              <a:t>Take input of Height and Width of a rectangle and print Area.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5EFCB3-0CD9-465C-9170-96CECB421787}"/>
                  </a:ext>
                </a:extLst>
              </p:cNvPr>
              <p:cNvSpPr txBox="1"/>
              <p:nvPr/>
            </p:nvSpPr>
            <p:spPr>
              <a:xfrm>
                <a:off x="2776756" y="4586953"/>
                <a:ext cx="3446491" cy="1785104"/>
              </a:xfrm>
              <a:prstGeom prst="rect">
                <a:avLst/>
              </a:prstGeom>
              <a:noFill/>
            </p:spPr>
            <p:txBody>
              <a:bodyPr wrap="square" rtlCol="0">
                <a:spAutoFit/>
              </a:bodyPr>
              <a:lstStyle/>
              <a:p>
                <a:r>
                  <a:rPr lang="en-IN" dirty="0"/>
                  <a:t>BEGIN</a:t>
                </a:r>
              </a:p>
              <a:p>
                <a:endParaRPr lang="en-IN" sz="500" dirty="0"/>
              </a:p>
              <a:p>
                <a:r>
                  <a:rPr lang="en-IN" dirty="0"/>
                  <a:t>        READ Height, Width</a:t>
                </a:r>
              </a:p>
              <a:p>
                <a:endParaRPr lang="en-IN" sz="500" dirty="0"/>
              </a:p>
              <a:p>
                <a:r>
                  <a:rPr lang="en-IN" dirty="0"/>
                  <a:t>        Area = Height </a:t>
                </a:r>
                <a14:m>
                  <m:oMath xmlns:m="http://schemas.openxmlformats.org/officeDocument/2006/math">
                    <m:r>
                      <a:rPr lang="en-IN" b="0" i="1" smtClean="0">
                        <a:latin typeface="Cambria Math" panose="02040503050406030204" pitchFamily="18" charset="0"/>
                      </a:rPr>
                      <m:t>×</m:t>
                    </m:r>
                  </m:oMath>
                </a14:m>
                <a:r>
                  <a:rPr lang="en-IN" dirty="0"/>
                  <a:t> Width</a:t>
                </a:r>
              </a:p>
              <a:p>
                <a:endParaRPr lang="en-IN" sz="500" dirty="0"/>
              </a:p>
              <a:p>
                <a:r>
                  <a:rPr lang="en-IN" dirty="0"/>
                  <a:t>        PRINT (Area)</a:t>
                </a:r>
              </a:p>
              <a:p>
                <a:endParaRPr lang="en-IN" sz="500" dirty="0"/>
              </a:p>
              <a:p>
                <a:r>
                  <a:rPr lang="en-IN" dirty="0"/>
                  <a:t>END</a:t>
                </a:r>
              </a:p>
            </p:txBody>
          </p:sp>
        </mc:Choice>
        <mc:Fallback xmlns="">
          <p:sp>
            <p:nvSpPr>
              <p:cNvPr id="5" name="TextBox 4">
                <a:extLst>
                  <a:ext uri="{FF2B5EF4-FFF2-40B4-BE49-F238E27FC236}">
                    <a16:creationId xmlns:a16="http://schemas.microsoft.com/office/drawing/2014/main" id="{555EFCB3-0CD9-465C-9170-96CECB421787}"/>
                  </a:ext>
                </a:extLst>
              </p:cNvPr>
              <p:cNvSpPr txBox="1">
                <a:spLocks noRot="1" noChangeAspect="1" noMove="1" noResize="1" noEditPoints="1" noAdjustHandles="1" noChangeArrowheads="1" noChangeShapeType="1" noTextEdit="1"/>
              </p:cNvSpPr>
              <p:nvPr/>
            </p:nvSpPr>
            <p:spPr>
              <a:xfrm>
                <a:off x="2776756" y="4586953"/>
                <a:ext cx="3446491" cy="1785104"/>
              </a:xfrm>
              <a:prstGeom prst="rect">
                <a:avLst/>
              </a:prstGeom>
              <a:blipFill>
                <a:blip r:embed="rId3"/>
                <a:stretch>
                  <a:fillRect l="-1593" t="-1706" b="-4437"/>
                </a:stretch>
              </a:blipFill>
            </p:spPr>
            <p:txBody>
              <a:bodyPr/>
              <a:lstStyle/>
              <a:p>
                <a:r>
                  <a:rPr lang="en-IN">
                    <a:noFill/>
                  </a:rPr>
                  <a:t> </a:t>
                </a:r>
              </a:p>
            </p:txBody>
          </p:sp>
        </mc:Fallback>
      </mc:AlternateContent>
    </p:spTree>
    <p:extLst>
      <p:ext uri="{BB962C8B-B14F-4D97-AF65-F5344CB8AC3E}">
        <p14:creationId xmlns:p14="http://schemas.microsoft.com/office/powerpoint/2010/main" val="226141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Decision Making</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2038842C-7514-4E95-85A7-C8F5B5F051EF}"/>
              </a:ext>
            </a:extLst>
          </p:cNvPr>
          <p:cNvSpPr txBox="1"/>
          <p:nvPr/>
        </p:nvSpPr>
        <p:spPr>
          <a:xfrm>
            <a:off x="285226" y="721453"/>
            <a:ext cx="3162649" cy="369332"/>
          </a:xfrm>
          <a:prstGeom prst="rect">
            <a:avLst/>
          </a:prstGeom>
          <a:noFill/>
        </p:spPr>
        <p:txBody>
          <a:bodyPr wrap="square" rtlCol="0">
            <a:spAutoFit/>
          </a:bodyPr>
          <a:lstStyle/>
          <a:p>
            <a:r>
              <a:rPr lang="en-IN" b="1" dirty="0"/>
              <a:t>In Flowchart</a:t>
            </a:r>
          </a:p>
        </p:txBody>
      </p:sp>
      <p:sp>
        <p:nvSpPr>
          <p:cNvPr id="3" name="Flowchart: Decision 2">
            <a:extLst>
              <a:ext uri="{FF2B5EF4-FFF2-40B4-BE49-F238E27FC236}">
                <a16:creationId xmlns:a16="http://schemas.microsoft.com/office/drawing/2014/main" id="{B1AE2DF4-E2CD-485E-A657-A4432719EB86}"/>
              </a:ext>
            </a:extLst>
          </p:cNvPr>
          <p:cNvSpPr/>
          <p:nvPr/>
        </p:nvSpPr>
        <p:spPr>
          <a:xfrm>
            <a:off x="1171050" y="2127836"/>
            <a:ext cx="1912690" cy="981512"/>
          </a:xfrm>
          <a:prstGeom prst="flowChartDecision">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Check Condition</a:t>
            </a:r>
          </a:p>
        </p:txBody>
      </p:sp>
      <p:sp>
        <p:nvSpPr>
          <p:cNvPr id="4" name="Rectangle 3">
            <a:extLst>
              <a:ext uri="{FF2B5EF4-FFF2-40B4-BE49-F238E27FC236}">
                <a16:creationId xmlns:a16="http://schemas.microsoft.com/office/drawing/2014/main" id="{01181085-319D-4965-BFB5-7028433B7AAD}"/>
              </a:ext>
            </a:extLst>
          </p:cNvPr>
          <p:cNvSpPr/>
          <p:nvPr/>
        </p:nvSpPr>
        <p:spPr>
          <a:xfrm>
            <a:off x="1418525" y="1168780"/>
            <a:ext cx="1417739" cy="570451"/>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Previous Code block</a:t>
            </a:r>
          </a:p>
        </p:txBody>
      </p:sp>
      <p:cxnSp>
        <p:nvCxnSpPr>
          <p:cNvPr id="6" name="Straight Arrow Connector 5">
            <a:extLst>
              <a:ext uri="{FF2B5EF4-FFF2-40B4-BE49-F238E27FC236}">
                <a16:creationId xmlns:a16="http://schemas.microsoft.com/office/drawing/2014/main" id="{B966940D-21F6-4B55-A764-E3C973391E61}"/>
              </a:ext>
            </a:extLst>
          </p:cNvPr>
          <p:cNvCxnSpPr>
            <a:cxnSpLocks/>
            <a:stCxn id="3" idx="2"/>
            <a:endCxn id="18" idx="0"/>
          </p:cNvCxnSpPr>
          <p:nvPr/>
        </p:nvCxnSpPr>
        <p:spPr>
          <a:xfrm flipH="1">
            <a:off x="2119313" y="3109348"/>
            <a:ext cx="8082" cy="4008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26CA1A-94EC-40DA-A58F-77C83DE6AE48}"/>
              </a:ext>
            </a:extLst>
          </p:cNvPr>
          <p:cNvCxnSpPr>
            <a:stCxn id="4" idx="2"/>
            <a:endCxn id="3" idx="0"/>
          </p:cNvCxnSpPr>
          <p:nvPr/>
        </p:nvCxnSpPr>
        <p:spPr>
          <a:xfrm>
            <a:off x="2127395" y="1739231"/>
            <a:ext cx="0" cy="3886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A3FA4E-158E-4BC2-88CA-DAC3A7476C6F}"/>
              </a:ext>
            </a:extLst>
          </p:cNvPr>
          <p:cNvCxnSpPr>
            <a:stCxn id="3" idx="3"/>
          </p:cNvCxnSpPr>
          <p:nvPr/>
        </p:nvCxnSpPr>
        <p:spPr>
          <a:xfrm>
            <a:off x="3083740" y="2618592"/>
            <a:ext cx="54528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77DC1EE-6809-405B-9CA5-6EC6E90B0198}"/>
              </a:ext>
            </a:extLst>
          </p:cNvPr>
          <p:cNvSpPr txBox="1"/>
          <p:nvPr/>
        </p:nvSpPr>
        <p:spPr>
          <a:xfrm>
            <a:off x="1643222" y="3109348"/>
            <a:ext cx="484172" cy="307777"/>
          </a:xfrm>
          <a:prstGeom prst="rect">
            <a:avLst/>
          </a:prstGeom>
          <a:noFill/>
        </p:spPr>
        <p:txBody>
          <a:bodyPr wrap="none" rtlCol="0">
            <a:spAutoFit/>
          </a:bodyPr>
          <a:lstStyle/>
          <a:p>
            <a:r>
              <a:rPr lang="en-IN" sz="1400" i="1" dirty="0"/>
              <a:t>Yes</a:t>
            </a:r>
          </a:p>
        </p:txBody>
      </p:sp>
      <p:sp>
        <p:nvSpPr>
          <p:cNvPr id="15" name="TextBox 14">
            <a:extLst>
              <a:ext uri="{FF2B5EF4-FFF2-40B4-BE49-F238E27FC236}">
                <a16:creationId xmlns:a16="http://schemas.microsoft.com/office/drawing/2014/main" id="{6D8FA886-8869-4997-BAAF-B6879D22736E}"/>
              </a:ext>
            </a:extLst>
          </p:cNvPr>
          <p:cNvSpPr txBox="1"/>
          <p:nvPr/>
        </p:nvSpPr>
        <p:spPr>
          <a:xfrm>
            <a:off x="3083740" y="2310815"/>
            <a:ext cx="413896" cy="307777"/>
          </a:xfrm>
          <a:prstGeom prst="rect">
            <a:avLst/>
          </a:prstGeom>
          <a:noFill/>
        </p:spPr>
        <p:txBody>
          <a:bodyPr wrap="none" rtlCol="0">
            <a:spAutoFit/>
          </a:bodyPr>
          <a:lstStyle/>
          <a:p>
            <a:r>
              <a:rPr lang="en-IN" sz="1400" i="1" dirty="0"/>
              <a:t>No</a:t>
            </a:r>
          </a:p>
        </p:txBody>
      </p:sp>
      <p:sp>
        <p:nvSpPr>
          <p:cNvPr id="18" name="Rectangle 17">
            <a:extLst>
              <a:ext uri="{FF2B5EF4-FFF2-40B4-BE49-F238E27FC236}">
                <a16:creationId xmlns:a16="http://schemas.microsoft.com/office/drawing/2014/main" id="{D3C475C4-0AFA-4995-B699-8ACA2BFA642C}"/>
              </a:ext>
            </a:extLst>
          </p:cNvPr>
          <p:cNvSpPr/>
          <p:nvPr/>
        </p:nvSpPr>
        <p:spPr>
          <a:xfrm>
            <a:off x="1276351" y="3510149"/>
            <a:ext cx="1685924" cy="918113"/>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Code Block to execute when the Condition is met</a:t>
            </a:r>
          </a:p>
        </p:txBody>
      </p:sp>
      <p:sp>
        <p:nvSpPr>
          <p:cNvPr id="19" name="Rectangle 18">
            <a:extLst>
              <a:ext uri="{FF2B5EF4-FFF2-40B4-BE49-F238E27FC236}">
                <a16:creationId xmlns:a16="http://schemas.microsoft.com/office/drawing/2014/main" id="{BD092A88-34B4-4FE2-82C9-E1FDFC7DE077}"/>
              </a:ext>
            </a:extLst>
          </p:cNvPr>
          <p:cNvSpPr/>
          <p:nvPr/>
        </p:nvSpPr>
        <p:spPr>
          <a:xfrm>
            <a:off x="3629025" y="2111058"/>
            <a:ext cx="1417739" cy="1026167"/>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Code Block to execute when the Condition is </a:t>
            </a:r>
            <a:r>
              <a:rPr lang="en-IN" sz="1400" b="1" i="1" dirty="0">
                <a:solidFill>
                  <a:schemeClr val="tx1"/>
                </a:solidFill>
              </a:rPr>
              <a:t>not</a:t>
            </a:r>
            <a:r>
              <a:rPr lang="en-IN" sz="1400" dirty="0">
                <a:solidFill>
                  <a:schemeClr val="tx1"/>
                </a:solidFill>
              </a:rPr>
              <a:t> met</a:t>
            </a:r>
          </a:p>
        </p:txBody>
      </p:sp>
      <p:sp>
        <p:nvSpPr>
          <p:cNvPr id="20" name="TextBox 19">
            <a:extLst>
              <a:ext uri="{FF2B5EF4-FFF2-40B4-BE49-F238E27FC236}">
                <a16:creationId xmlns:a16="http://schemas.microsoft.com/office/drawing/2014/main" id="{FF860FAE-1DCB-4913-9667-CEBAF21212C7}"/>
              </a:ext>
            </a:extLst>
          </p:cNvPr>
          <p:cNvSpPr txBox="1"/>
          <p:nvPr/>
        </p:nvSpPr>
        <p:spPr>
          <a:xfrm>
            <a:off x="334987" y="4660447"/>
            <a:ext cx="3162649" cy="369332"/>
          </a:xfrm>
          <a:prstGeom prst="rect">
            <a:avLst/>
          </a:prstGeom>
          <a:noFill/>
        </p:spPr>
        <p:txBody>
          <a:bodyPr wrap="square" rtlCol="0">
            <a:spAutoFit/>
          </a:bodyPr>
          <a:lstStyle/>
          <a:p>
            <a:r>
              <a:rPr lang="en-IN" b="1" dirty="0"/>
              <a:t>In Pseudo-Code</a:t>
            </a:r>
          </a:p>
        </p:txBody>
      </p:sp>
      <p:sp>
        <p:nvSpPr>
          <p:cNvPr id="21" name="TextBox 20">
            <a:extLst>
              <a:ext uri="{FF2B5EF4-FFF2-40B4-BE49-F238E27FC236}">
                <a16:creationId xmlns:a16="http://schemas.microsoft.com/office/drawing/2014/main" id="{E7D9AEEB-6D40-4C92-B59B-715DEFC61E1C}"/>
              </a:ext>
            </a:extLst>
          </p:cNvPr>
          <p:cNvSpPr txBox="1"/>
          <p:nvPr/>
        </p:nvSpPr>
        <p:spPr>
          <a:xfrm>
            <a:off x="771525" y="5179079"/>
            <a:ext cx="5715000" cy="1477328"/>
          </a:xfrm>
          <a:prstGeom prst="rect">
            <a:avLst/>
          </a:prstGeom>
          <a:noFill/>
        </p:spPr>
        <p:txBody>
          <a:bodyPr wrap="square" rtlCol="0">
            <a:spAutoFit/>
          </a:bodyPr>
          <a:lstStyle/>
          <a:p>
            <a:r>
              <a:rPr lang="en-IN" dirty="0"/>
              <a:t>IF (Condition):</a:t>
            </a:r>
          </a:p>
          <a:p>
            <a:r>
              <a:rPr lang="en-IN" dirty="0"/>
              <a:t>        Codes to execute when the Condition is met</a:t>
            </a:r>
          </a:p>
          <a:p>
            <a:r>
              <a:rPr lang="en-IN" dirty="0"/>
              <a:t>ELSE:</a:t>
            </a:r>
          </a:p>
          <a:p>
            <a:r>
              <a:rPr lang="en-IN" dirty="0"/>
              <a:t>        Codes to execute when the Condition is not met</a:t>
            </a:r>
          </a:p>
          <a:p>
            <a:r>
              <a:rPr lang="en-IN" dirty="0"/>
              <a:t>END IF</a:t>
            </a:r>
          </a:p>
        </p:txBody>
      </p:sp>
      <p:sp>
        <p:nvSpPr>
          <p:cNvPr id="25" name="TextBox 24">
            <a:extLst>
              <a:ext uri="{FF2B5EF4-FFF2-40B4-BE49-F238E27FC236}">
                <a16:creationId xmlns:a16="http://schemas.microsoft.com/office/drawing/2014/main" id="{3FD0A43E-5534-4A39-A9EE-1229E588A474}"/>
              </a:ext>
            </a:extLst>
          </p:cNvPr>
          <p:cNvSpPr txBox="1"/>
          <p:nvPr/>
        </p:nvSpPr>
        <p:spPr>
          <a:xfrm>
            <a:off x="5648413" y="721453"/>
            <a:ext cx="6191427" cy="369332"/>
          </a:xfrm>
          <a:prstGeom prst="rect">
            <a:avLst/>
          </a:prstGeom>
          <a:noFill/>
        </p:spPr>
        <p:txBody>
          <a:bodyPr wrap="square" rtlCol="0">
            <a:spAutoFit/>
          </a:bodyPr>
          <a:lstStyle/>
          <a:p>
            <a:r>
              <a:rPr lang="en-IN" b="1" dirty="0"/>
              <a:t>Example: </a:t>
            </a:r>
            <a:r>
              <a:rPr lang="en-IN" dirty="0"/>
              <a:t>Given a number check whether it is even or Odd</a:t>
            </a:r>
          </a:p>
        </p:txBody>
      </p:sp>
      <p:grpSp>
        <p:nvGrpSpPr>
          <p:cNvPr id="58" name="Group 57">
            <a:extLst>
              <a:ext uri="{FF2B5EF4-FFF2-40B4-BE49-F238E27FC236}">
                <a16:creationId xmlns:a16="http://schemas.microsoft.com/office/drawing/2014/main" id="{E98D0A90-A9ED-49DB-89F8-AB758EB65C49}"/>
              </a:ext>
            </a:extLst>
          </p:cNvPr>
          <p:cNvGrpSpPr/>
          <p:nvPr/>
        </p:nvGrpSpPr>
        <p:grpSpPr>
          <a:xfrm>
            <a:off x="7129940" y="1257300"/>
            <a:ext cx="4165806" cy="3204293"/>
            <a:chOff x="7129940" y="1257300"/>
            <a:chExt cx="4165806" cy="3204293"/>
          </a:xfrm>
        </p:grpSpPr>
        <p:sp>
          <p:nvSpPr>
            <p:cNvPr id="26" name="Flowchart: Terminator 25">
              <a:extLst>
                <a:ext uri="{FF2B5EF4-FFF2-40B4-BE49-F238E27FC236}">
                  <a16:creationId xmlns:a16="http://schemas.microsoft.com/office/drawing/2014/main" id="{7A90874E-4C8B-4B66-A294-D6B60C1AA3A2}"/>
                </a:ext>
              </a:extLst>
            </p:cNvPr>
            <p:cNvSpPr/>
            <p:nvPr/>
          </p:nvSpPr>
          <p:spPr>
            <a:xfrm>
              <a:off x="7839075" y="1257300"/>
              <a:ext cx="809625" cy="369332"/>
            </a:xfrm>
            <a:prstGeom prst="flowChartTerminator">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Start</a:t>
              </a:r>
            </a:p>
          </p:txBody>
        </p:sp>
        <p:sp>
          <p:nvSpPr>
            <p:cNvPr id="27" name="Flowchart: Data 26">
              <a:extLst>
                <a:ext uri="{FF2B5EF4-FFF2-40B4-BE49-F238E27FC236}">
                  <a16:creationId xmlns:a16="http://schemas.microsoft.com/office/drawing/2014/main" id="{F9D3EC02-EA65-4C65-971D-D35A9D060BAD}"/>
                </a:ext>
              </a:extLst>
            </p:cNvPr>
            <p:cNvSpPr/>
            <p:nvPr/>
          </p:nvSpPr>
          <p:spPr>
            <a:xfrm>
              <a:off x="7496919" y="1983058"/>
              <a:ext cx="1493936" cy="469698"/>
            </a:xfrm>
            <a:prstGeom prst="flowChartInputOutpu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Input N</a:t>
              </a:r>
            </a:p>
          </p:txBody>
        </p:sp>
        <p:sp>
          <p:nvSpPr>
            <p:cNvPr id="28" name="Flowchart: Decision 27">
              <a:extLst>
                <a:ext uri="{FF2B5EF4-FFF2-40B4-BE49-F238E27FC236}">
                  <a16:creationId xmlns:a16="http://schemas.microsoft.com/office/drawing/2014/main" id="{94878D00-576D-4938-9142-7744BC99C3D1}"/>
                </a:ext>
              </a:extLst>
            </p:cNvPr>
            <p:cNvSpPr/>
            <p:nvPr/>
          </p:nvSpPr>
          <p:spPr>
            <a:xfrm>
              <a:off x="7129940" y="2804180"/>
              <a:ext cx="2213649" cy="795144"/>
            </a:xfrm>
            <a:prstGeom prst="flowChartDecision">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N%2 == 0?</a:t>
              </a:r>
            </a:p>
          </p:txBody>
        </p:sp>
        <p:sp>
          <p:nvSpPr>
            <p:cNvPr id="30" name="Flowchart: Data 29">
              <a:extLst>
                <a:ext uri="{FF2B5EF4-FFF2-40B4-BE49-F238E27FC236}">
                  <a16:creationId xmlns:a16="http://schemas.microsoft.com/office/drawing/2014/main" id="{C9913729-8812-43C7-A0C2-35D0893107D6}"/>
                </a:ext>
              </a:extLst>
            </p:cNvPr>
            <p:cNvSpPr/>
            <p:nvPr/>
          </p:nvSpPr>
          <p:spPr>
            <a:xfrm>
              <a:off x="7487375" y="3991895"/>
              <a:ext cx="1493936" cy="469698"/>
            </a:xfrm>
            <a:prstGeom prst="flowChartInputOutpu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Print “EVEN”</a:t>
              </a:r>
            </a:p>
          </p:txBody>
        </p:sp>
        <p:sp>
          <p:nvSpPr>
            <p:cNvPr id="31" name="Flowchart: Data 30">
              <a:extLst>
                <a:ext uri="{FF2B5EF4-FFF2-40B4-BE49-F238E27FC236}">
                  <a16:creationId xmlns:a16="http://schemas.microsoft.com/office/drawing/2014/main" id="{83DD16BA-DB02-4F7B-97F7-36EB678049BF}"/>
                </a:ext>
              </a:extLst>
            </p:cNvPr>
            <p:cNvSpPr/>
            <p:nvPr/>
          </p:nvSpPr>
          <p:spPr>
            <a:xfrm>
              <a:off x="9801810" y="2966903"/>
              <a:ext cx="1493936" cy="469698"/>
            </a:xfrm>
            <a:prstGeom prst="flowChartInputOutpu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Print “ODD”</a:t>
              </a:r>
            </a:p>
          </p:txBody>
        </p:sp>
        <p:sp>
          <p:nvSpPr>
            <p:cNvPr id="32" name="Flowchart: Terminator 31">
              <a:extLst>
                <a:ext uri="{FF2B5EF4-FFF2-40B4-BE49-F238E27FC236}">
                  <a16:creationId xmlns:a16="http://schemas.microsoft.com/office/drawing/2014/main" id="{426615A7-534F-458A-A87C-B410B198E59F}"/>
                </a:ext>
              </a:extLst>
            </p:cNvPr>
            <p:cNvSpPr/>
            <p:nvPr/>
          </p:nvSpPr>
          <p:spPr>
            <a:xfrm>
              <a:off x="9989304" y="4042078"/>
              <a:ext cx="809625" cy="369332"/>
            </a:xfrm>
            <a:prstGeom prst="flowChartTerminator">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Stop</a:t>
              </a:r>
            </a:p>
          </p:txBody>
        </p:sp>
        <p:cxnSp>
          <p:nvCxnSpPr>
            <p:cNvPr id="33" name="Straight Arrow Connector 32">
              <a:extLst>
                <a:ext uri="{FF2B5EF4-FFF2-40B4-BE49-F238E27FC236}">
                  <a16:creationId xmlns:a16="http://schemas.microsoft.com/office/drawing/2014/main" id="{87D4A94E-6F24-448A-A9A4-93FF979E8B93}"/>
                </a:ext>
              </a:extLst>
            </p:cNvPr>
            <p:cNvCxnSpPr>
              <a:stCxn id="26" idx="2"/>
              <a:endCxn id="27" idx="1"/>
            </p:cNvCxnSpPr>
            <p:nvPr/>
          </p:nvCxnSpPr>
          <p:spPr>
            <a:xfrm flipH="1">
              <a:off x="8243887" y="1626632"/>
              <a:ext cx="1" cy="356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08EBFD6-C465-4A95-BE16-1B70206207C9}"/>
                </a:ext>
              </a:extLst>
            </p:cNvPr>
            <p:cNvCxnSpPr>
              <a:cxnSpLocks/>
              <a:stCxn id="27" idx="4"/>
              <a:endCxn id="28" idx="0"/>
            </p:cNvCxnSpPr>
            <p:nvPr/>
          </p:nvCxnSpPr>
          <p:spPr>
            <a:xfrm flipH="1">
              <a:off x="8236765" y="2452756"/>
              <a:ext cx="7122" cy="35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8CE1596-02BC-4F8F-B637-808E4EF05EC0}"/>
                </a:ext>
              </a:extLst>
            </p:cNvPr>
            <p:cNvCxnSpPr>
              <a:cxnSpLocks/>
              <a:stCxn id="28" idx="3"/>
              <a:endCxn id="31" idx="2"/>
            </p:cNvCxnSpPr>
            <p:nvPr/>
          </p:nvCxnSpPr>
          <p:spPr>
            <a:xfrm>
              <a:off x="9343589" y="3201752"/>
              <a:ext cx="607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723DBDF-61C7-4985-968C-ED4BEC7A9468}"/>
                </a:ext>
              </a:extLst>
            </p:cNvPr>
            <p:cNvCxnSpPr>
              <a:cxnSpLocks/>
              <a:stCxn id="28" idx="2"/>
              <a:endCxn id="30" idx="1"/>
            </p:cNvCxnSpPr>
            <p:nvPr/>
          </p:nvCxnSpPr>
          <p:spPr>
            <a:xfrm flipH="1">
              <a:off x="8234343" y="3599324"/>
              <a:ext cx="2422" cy="39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53475FF-8A98-45E6-AE3C-717004B7DFC6}"/>
                </a:ext>
              </a:extLst>
            </p:cNvPr>
            <p:cNvCxnSpPr>
              <a:stCxn id="30" idx="5"/>
              <a:endCxn id="32" idx="1"/>
            </p:cNvCxnSpPr>
            <p:nvPr/>
          </p:nvCxnSpPr>
          <p:spPr>
            <a:xfrm>
              <a:off x="8831917" y="4226744"/>
              <a:ext cx="1157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09E4DA-C639-440D-91DD-E6F76BF106FD}"/>
                </a:ext>
              </a:extLst>
            </p:cNvPr>
            <p:cNvCxnSpPr>
              <a:cxnSpLocks/>
              <a:stCxn id="31" idx="3"/>
              <a:endCxn id="32" idx="0"/>
            </p:cNvCxnSpPr>
            <p:nvPr/>
          </p:nvCxnSpPr>
          <p:spPr>
            <a:xfrm flipH="1">
              <a:off x="10394117" y="3436601"/>
              <a:ext cx="5267" cy="605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A121A7F2-F75C-425B-AC6D-0081EF0352A6}"/>
                </a:ext>
              </a:extLst>
            </p:cNvPr>
            <p:cNvSpPr txBox="1"/>
            <p:nvPr/>
          </p:nvSpPr>
          <p:spPr>
            <a:xfrm>
              <a:off x="7750171" y="3585450"/>
              <a:ext cx="484172" cy="307777"/>
            </a:xfrm>
            <a:prstGeom prst="rect">
              <a:avLst/>
            </a:prstGeom>
            <a:noFill/>
          </p:spPr>
          <p:txBody>
            <a:bodyPr wrap="none" rtlCol="0">
              <a:spAutoFit/>
            </a:bodyPr>
            <a:lstStyle/>
            <a:p>
              <a:r>
                <a:rPr lang="en-IN" sz="1400" i="1" dirty="0"/>
                <a:t>Yes</a:t>
              </a:r>
            </a:p>
          </p:txBody>
        </p:sp>
        <p:sp>
          <p:nvSpPr>
            <p:cNvPr id="57" name="TextBox 56">
              <a:extLst>
                <a:ext uri="{FF2B5EF4-FFF2-40B4-BE49-F238E27FC236}">
                  <a16:creationId xmlns:a16="http://schemas.microsoft.com/office/drawing/2014/main" id="{6050C74C-8544-47DB-BDBF-48DBE8F2E103}"/>
                </a:ext>
              </a:extLst>
            </p:cNvPr>
            <p:cNvSpPr txBox="1"/>
            <p:nvPr/>
          </p:nvSpPr>
          <p:spPr>
            <a:xfrm>
              <a:off x="9330614" y="2872152"/>
              <a:ext cx="413896" cy="307777"/>
            </a:xfrm>
            <a:prstGeom prst="rect">
              <a:avLst/>
            </a:prstGeom>
            <a:noFill/>
          </p:spPr>
          <p:txBody>
            <a:bodyPr wrap="none" rtlCol="0">
              <a:spAutoFit/>
            </a:bodyPr>
            <a:lstStyle/>
            <a:p>
              <a:r>
                <a:rPr lang="en-IN" sz="1400" i="1" dirty="0"/>
                <a:t>No</a:t>
              </a:r>
            </a:p>
          </p:txBody>
        </p:sp>
      </p:grpSp>
      <p:sp>
        <p:nvSpPr>
          <p:cNvPr id="56" name="TextBox 55">
            <a:extLst>
              <a:ext uri="{FF2B5EF4-FFF2-40B4-BE49-F238E27FC236}">
                <a16:creationId xmlns:a16="http://schemas.microsoft.com/office/drawing/2014/main" id="{AAF1F3DC-9886-41BE-B62A-B9CA2E4C3844}"/>
              </a:ext>
            </a:extLst>
          </p:cNvPr>
          <p:cNvSpPr txBox="1"/>
          <p:nvPr/>
        </p:nvSpPr>
        <p:spPr>
          <a:xfrm>
            <a:off x="7251828" y="4627663"/>
            <a:ext cx="3478054" cy="2246769"/>
          </a:xfrm>
          <a:prstGeom prst="rect">
            <a:avLst/>
          </a:prstGeom>
          <a:noFill/>
        </p:spPr>
        <p:txBody>
          <a:bodyPr wrap="square" rtlCol="0">
            <a:spAutoFit/>
          </a:bodyPr>
          <a:lstStyle/>
          <a:p>
            <a:r>
              <a:rPr lang="en-IN" sz="1400" dirty="0"/>
              <a:t>BEGIN</a:t>
            </a:r>
          </a:p>
          <a:p>
            <a:endParaRPr lang="en-IN" sz="400" dirty="0"/>
          </a:p>
          <a:p>
            <a:r>
              <a:rPr lang="en-IN" sz="1400" dirty="0"/>
              <a:t>        READ N</a:t>
            </a:r>
          </a:p>
          <a:p>
            <a:endParaRPr lang="en-IN" sz="400" dirty="0"/>
          </a:p>
          <a:p>
            <a:r>
              <a:rPr lang="en-IN" sz="1400" dirty="0"/>
              <a:t>        IF N % 2 == 0:</a:t>
            </a:r>
          </a:p>
          <a:p>
            <a:endParaRPr lang="en-IN" sz="400" dirty="0"/>
          </a:p>
          <a:p>
            <a:r>
              <a:rPr lang="en-IN" sz="1400" dirty="0"/>
              <a:t>                PRINT “Even”</a:t>
            </a:r>
          </a:p>
          <a:p>
            <a:endParaRPr lang="en-IN" sz="400" dirty="0"/>
          </a:p>
          <a:p>
            <a:r>
              <a:rPr lang="en-IN" sz="1400" dirty="0"/>
              <a:t>        ELSE:</a:t>
            </a:r>
          </a:p>
          <a:p>
            <a:endParaRPr lang="en-IN" sz="400" dirty="0"/>
          </a:p>
          <a:p>
            <a:r>
              <a:rPr lang="en-IN" sz="1400" dirty="0"/>
              <a:t>                PRINT “Odd”</a:t>
            </a:r>
          </a:p>
          <a:p>
            <a:endParaRPr lang="en-IN" sz="400" dirty="0"/>
          </a:p>
          <a:p>
            <a:r>
              <a:rPr lang="en-IN" sz="1400" dirty="0"/>
              <a:t>        END IF</a:t>
            </a:r>
          </a:p>
          <a:p>
            <a:endParaRPr lang="en-IN" sz="400" dirty="0"/>
          </a:p>
          <a:p>
            <a:r>
              <a:rPr lang="en-IN" sz="1400" dirty="0"/>
              <a:t>END</a:t>
            </a:r>
          </a:p>
        </p:txBody>
      </p:sp>
      <p:cxnSp>
        <p:nvCxnSpPr>
          <p:cNvPr id="60" name="Straight Connector 59">
            <a:extLst>
              <a:ext uri="{FF2B5EF4-FFF2-40B4-BE49-F238E27FC236}">
                <a16:creationId xmlns:a16="http://schemas.microsoft.com/office/drawing/2014/main" id="{5EDBB7BC-B629-4CF3-9E89-26AEE7818C48}"/>
              </a:ext>
            </a:extLst>
          </p:cNvPr>
          <p:cNvCxnSpPr/>
          <p:nvPr/>
        </p:nvCxnSpPr>
        <p:spPr>
          <a:xfrm>
            <a:off x="334987" y="4622347"/>
            <a:ext cx="11504853"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190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22" presetClass="entr" presetSubtype="1"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22" presetClass="entr" presetSubtype="8"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3" grpId="0"/>
      <p:bldP spid="15" grpId="0"/>
      <p:bldP spid="18" grpId="0" animBg="1"/>
      <p:bldP spid="19" grpId="0" animBg="1"/>
      <p:bldP spid="20" grpId="0"/>
      <p:bldP spid="21" grpId="0"/>
      <p:bldP spid="25"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Decision Making: Multiple Conditions</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0A610F4C-158D-4E70-9674-2923FBAA281A}"/>
              </a:ext>
            </a:extLst>
          </p:cNvPr>
          <p:cNvSpPr txBox="1"/>
          <p:nvPr/>
        </p:nvSpPr>
        <p:spPr>
          <a:xfrm>
            <a:off x="239758" y="807448"/>
            <a:ext cx="11296650" cy="369332"/>
          </a:xfrm>
          <a:prstGeom prst="rect">
            <a:avLst/>
          </a:prstGeom>
          <a:noFill/>
        </p:spPr>
        <p:txBody>
          <a:bodyPr wrap="square" rtlCol="0">
            <a:spAutoFit/>
          </a:bodyPr>
          <a:lstStyle/>
          <a:p>
            <a:r>
              <a:rPr lang="en-IN" dirty="0"/>
              <a:t>Each condition returns a Boolean Value. It is </a:t>
            </a:r>
            <a:r>
              <a:rPr lang="en-IN" b="1" dirty="0"/>
              <a:t>TRUE</a:t>
            </a:r>
            <a:r>
              <a:rPr lang="en-IN" dirty="0"/>
              <a:t> if the condition is met else it is </a:t>
            </a:r>
            <a:r>
              <a:rPr lang="en-IN" b="1" dirty="0"/>
              <a:t>FALSE</a:t>
            </a:r>
            <a:r>
              <a:rPr lang="en-IN" dirty="0"/>
              <a:t>.</a:t>
            </a:r>
          </a:p>
        </p:txBody>
      </p:sp>
      <p:sp>
        <p:nvSpPr>
          <p:cNvPr id="3" name="TextBox 2">
            <a:extLst>
              <a:ext uri="{FF2B5EF4-FFF2-40B4-BE49-F238E27FC236}">
                <a16:creationId xmlns:a16="http://schemas.microsoft.com/office/drawing/2014/main" id="{E018721D-F811-4716-87D6-B76970077918}"/>
              </a:ext>
            </a:extLst>
          </p:cNvPr>
          <p:cNvSpPr txBox="1"/>
          <p:nvPr/>
        </p:nvSpPr>
        <p:spPr>
          <a:xfrm>
            <a:off x="239758" y="1340770"/>
            <a:ext cx="9022080" cy="369332"/>
          </a:xfrm>
          <a:prstGeom prst="rect">
            <a:avLst/>
          </a:prstGeom>
          <a:noFill/>
        </p:spPr>
        <p:txBody>
          <a:bodyPr wrap="square" rtlCol="0">
            <a:spAutoFit/>
          </a:bodyPr>
          <a:lstStyle/>
          <a:p>
            <a:r>
              <a:rPr lang="en-IN" dirty="0"/>
              <a:t>Multiple Conditions can be suitably combined using AND / OR clause.</a:t>
            </a:r>
          </a:p>
        </p:txBody>
      </p:sp>
      <p:sp>
        <p:nvSpPr>
          <p:cNvPr id="4" name="TextBox 3">
            <a:extLst>
              <a:ext uri="{FF2B5EF4-FFF2-40B4-BE49-F238E27FC236}">
                <a16:creationId xmlns:a16="http://schemas.microsoft.com/office/drawing/2014/main" id="{E154BBDA-DB62-40D0-ABF0-343327FCE127}"/>
              </a:ext>
            </a:extLst>
          </p:cNvPr>
          <p:cNvSpPr txBox="1"/>
          <p:nvPr/>
        </p:nvSpPr>
        <p:spPr>
          <a:xfrm>
            <a:off x="239759" y="1895081"/>
            <a:ext cx="3295922" cy="369332"/>
          </a:xfrm>
          <a:prstGeom prst="rect">
            <a:avLst/>
          </a:prstGeom>
          <a:noFill/>
        </p:spPr>
        <p:txBody>
          <a:bodyPr wrap="square" rtlCol="0">
            <a:spAutoFit/>
          </a:bodyPr>
          <a:lstStyle/>
          <a:p>
            <a:r>
              <a:rPr lang="en-IN" b="1" dirty="0"/>
              <a:t>AND Conditions</a:t>
            </a:r>
          </a:p>
        </p:txBody>
      </p:sp>
      <p:sp>
        <p:nvSpPr>
          <p:cNvPr id="5" name="TextBox 4">
            <a:extLst>
              <a:ext uri="{FF2B5EF4-FFF2-40B4-BE49-F238E27FC236}">
                <a16:creationId xmlns:a16="http://schemas.microsoft.com/office/drawing/2014/main" id="{301DE3CA-65D0-4E13-B080-2103B66D70F6}"/>
              </a:ext>
            </a:extLst>
          </p:cNvPr>
          <p:cNvSpPr txBox="1"/>
          <p:nvPr/>
        </p:nvSpPr>
        <p:spPr>
          <a:xfrm>
            <a:off x="239758" y="2421089"/>
            <a:ext cx="5765074" cy="830997"/>
          </a:xfrm>
          <a:prstGeom prst="rect">
            <a:avLst/>
          </a:prstGeom>
          <a:noFill/>
        </p:spPr>
        <p:txBody>
          <a:bodyPr wrap="square" rtlCol="0">
            <a:spAutoFit/>
          </a:bodyPr>
          <a:lstStyle/>
          <a:p>
            <a:r>
              <a:rPr lang="en-IN" dirty="0"/>
              <a:t>The usual form of AND condition is following:</a:t>
            </a:r>
          </a:p>
          <a:p>
            <a:endParaRPr lang="en-IN" sz="1200" dirty="0"/>
          </a:p>
          <a:p>
            <a:r>
              <a:rPr lang="en-IN" i="1" dirty="0"/>
              <a:t>Condition1</a:t>
            </a:r>
            <a:r>
              <a:rPr lang="en-IN" dirty="0"/>
              <a:t> AND </a:t>
            </a:r>
            <a:r>
              <a:rPr lang="en-IN" i="1" dirty="0"/>
              <a:t>Condition2</a:t>
            </a:r>
            <a:r>
              <a:rPr lang="en-IN" dirty="0"/>
              <a:t> AND </a:t>
            </a:r>
            <a:r>
              <a:rPr lang="en-IN" i="1" dirty="0"/>
              <a:t>Condition3</a:t>
            </a:r>
            <a:r>
              <a:rPr lang="en-IN" dirty="0"/>
              <a:t> AND …</a:t>
            </a:r>
          </a:p>
        </p:txBody>
      </p:sp>
      <p:sp>
        <p:nvSpPr>
          <p:cNvPr id="6" name="TextBox 5">
            <a:extLst>
              <a:ext uri="{FF2B5EF4-FFF2-40B4-BE49-F238E27FC236}">
                <a16:creationId xmlns:a16="http://schemas.microsoft.com/office/drawing/2014/main" id="{F46DEFBB-597E-4BBA-8B51-81FC4B69EBE6}"/>
              </a:ext>
            </a:extLst>
          </p:cNvPr>
          <p:cNvSpPr txBox="1"/>
          <p:nvPr/>
        </p:nvSpPr>
        <p:spPr>
          <a:xfrm>
            <a:off x="239758" y="3429000"/>
            <a:ext cx="5551442" cy="646331"/>
          </a:xfrm>
          <a:prstGeom prst="rect">
            <a:avLst/>
          </a:prstGeom>
          <a:noFill/>
        </p:spPr>
        <p:txBody>
          <a:bodyPr wrap="square" rtlCol="0">
            <a:spAutoFit/>
          </a:bodyPr>
          <a:lstStyle/>
          <a:p>
            <a:r>
              <a:rPr lang="en-IN" dirty="0">
                <a:solidFill>
                  <a:srgbClr val="0070C0"/>
                </a:solidFill>
              </a:rPr>
              <a:t>When all the conditions are TRUE then only the expression is TRUE.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4E54E-BDFD-43AE-8353-8B3EF8F44763}"/>
                  </a:ext>
                </a:extLst>
              </p:cNvPr>
              <p:cNvSpPr txBox="1"/>
              <p:nvPr/>
            </p:nvSpPr>
            <p:spPr>
              <a:xfrm>
                <a:off x="239758" y="4252245"/>
                <a:ext cx="5111931" cy="800219"/>
              </a:xfrm>
              <a:prstGeom prst="rect">
                <a:avLst/>
              </a:prstGeom>
              <a:noFill/>
            </p:spPr>
            <p:txBody>
              <a:bodyPr wrap="square" rtlCol="0">
                <a:spAutoFit/>
              </a:bodyPr>
              <a:lstStyle/>
              <a:p>
                <a:r>
                  <a:rPr lang="en-IN" b="1" dirty="0"/>
                  <a:t>Example:</a:t>
                </a:r>
              </a:p>
              <a:p>
                <a:endParaRPr lang="en-IN" sz="1000"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𝐴𝑔𝑒</m:t>
                      </m:r>
                      <m:r>
                        <a:rPr lang="en-IN" b="0" i="1" smtClean="0">
                          <a:latin typeface="Cambria Math" panose="02040503050406030204" pitchFamily="18" charset="0"/>
                        </a:rPr>
                        <m:t>&lt;18</m:t>
                      </m:r>
                    </m:oMath>
                  </m:oMathPara>
                </a14:m>
                <a:endParaRPr lang="en-IN" dirty="0"/>
              </a:p>
            </p:txBody>
          </p:sp>
        </mc:Choice>
        <mc:Fallback xmlns="">
          <p:sp>
            <p:nvSpPr>
              <p:cNvPr id="7" name="TextBox 6">
                <a:extLst>
                  <a:ext uri="{FF2B5EF4-FFF2-40B4-BE49-F238E27FC236}">
                    <a16:creationId xmlns:a16="http://schemas.microsoft.com/office/drawing/2014/main" id="{2EC4E54E-BDFD-43AE-8353-8B3EF8F44763}"/>
                  </a:ext>
                </a:extLst>
              </p:cNvPr>
              <p:cNvSpPr txBox="1">
                <a:spLocks noRot="1" noChangeAspect="1" noMove="1" noResize="1" noEditPoints="1" noAdjustHandles="1" noChangeArrowheads="1" noChangeShapeType="1" noTextEdit="1"/>
              </p:cNvSpPr>
              <p:nvPr/>
            </p:nvSpPr>
            <p:spPr>
              <a:xfrm>
                <a:off x="239758" y="4252245"/>
                <a:ext cx="5111931" cy="800219"/>
              </a:xfrm>
              <a:prstGeom prst="rect">
                <a:avLst/>
              </a:prstGeom>
              <a:blipFill>
                <a:blip r:embed="rId3"/>
                <a:stretch>
                  <a:fillRect l="-954" t="-4580" b="-61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55008F-E238-497D-B783-5BEBC1EA22AF}"/>
                  </a:ext>
                </a:extLst>
              </p:cNvPr>
              <p:cNvSpPr txBox="1"/>
              <p:nvPr/>
            </p:nvSpPr>
            <p:spPr>
              <a:xfrm>
                <a:off x="1350919" y="5332564"/>
                <a:ext cx="3160122" cy="369332"/>
              </a:xfrm>
              <a:prstGeom prst="rect">
                <a:avLst/>
              </a:prstGeom>
              <a:noFill/>
            </p:spPr>
            <p:txBody>
              <a:bodyPr wrap="square" rtlCol="0">
                <a:spAutoFit/>
              </a:bodyPr>
              <a:lstStyle/>
              <a:p>
                <a:r>
                  <a:rPr lang="en-IN" dirty="0"/>
                  <a:t>Age is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 0 AND Age is </a:t>
                </a:r>
                <a14:m>
                  <m:oMath xmlns:m="http://schemas.openxmlformats.org/officeDocument/2006/math">
                    <m:r>
                      <a:rPr lang="en-IN" b="0" i="1" smtClean="0">
                        <a:latin typeface="Cambria Math" panose="02040503050406030204" pitchFamily="18" charset="0"/>
                      </a:rPr>
                      <m:t>&lt;</m:t>
                    </m:r>
                  </m:oMath>
                </a14:m>
                <a:r>
                  <a:rPr lang="en-IN" dirty="0"/>
                  <a:t> 18</a:t>
                </a:r>
              </a:p>
            </p:txBody>
          </p:sp>
        </mc:Choice>
        <mc:Fallback xmlns="">
          <p:sp>
            <p:nvSpPr>
              <p:cNvPr id="8" name="TextBox 7">
                <a:extLst>
                  <a:ext uri="{FF2B5EF4-FFF2-40B4-BE49-F238E27FC236}">
                    <a16:creationId xmlns:a16="http://schemas.microsoft.com/office/drawing/2014/main" id="{8C55008F-E238-497D-B783-5BEBC1EA22AF}"/>
                  </a:ext>
                </a:extLst>
              </p:cNvPr>
              <p:cNvSpPr txBox="1">
                <a:spLocks noRot="1" noChangeAspect="1" noMove="1" noResize="1" noEditPoints="1" noAdjustHandles="1" noChangeArrowheads="1" noChangeShapeType="1" noTextEdit="1"/>
              </p:cNvSpPr>
              <p:nvPr/>
            </p:nvSpPr>
            <p:spPr>
              <a:xfrm>
                <a:off x="1350919" y="5332564"/>
                <a:ext cx="3160122" cy="369332"/>
              </a:xfrm>
              <a:prstGeom prst="rect">
                <a:avLst/>
              </a:prstGeom>
              <a:blipFill>
                <a:blip r:embed="rId4"/>
                <a:stretch>
                  <a:fillRect l="-1737" t="-10000" b="-26667"/>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848E504E-A03D-4A22-9C47-174697BE587D}"/>
              </a:ext>
            </a:extLst>
          </p:cNvPr>
          <p:cNvSpPr txBox="1"/>
          <p:nvPr/>
        </p:nvSpPr>
        <p:spPr>
          <a:xfrm>
            <a:off x="6096000" y="1895081"/>
            <a:ext cx="3295922" cy="369332"/>
          </a:xfrm>
          <a:prstGeom prst="rect">
            <a:avLst/>
          </a:prstGeom>
          <a:noFill/>
        </p:spPr>
        <p:txBody>
          <a:bodyPr wrap="square" rtlCol="0">
            <a:spAutoFit/>
          </a:bodyPr>
          <a:lstStyle/>
          <a:p>
            <a:r>
              <a:rPr lang="en-IN" b="1" dirty="0"/>
              <a:t>OR Conditions</a:t>
            </a:r>
          </a:p>
        </p:txBody>
      </p:sp>
      <p:sp>
        <p:nvSpPr>
          <p:cNvPr id="11" name="TextBox 10">
            <a:extLst>
              <a:ext uri="{FF2B5EF4-FFF2-40B4-BE49-F238E27FC236}">
                <a16:creationId xmlns:a16="http://schemas.microsoft.com/office/drawing/2014/main" id="{74F94058-5C1F-4320-8118-AE5AA83AC6BE}"/>
              </a:ext>
            </a:extLst>
          </p:cNvPr>
          <p:cNvSpPr txBox="1"/>
          <p:nvPr/>
        </p:nvSpPr>
        <p:spPr>
          <a:xfrm>
            <a:off x="6096000" y="2421088"/>
            <a:ext cx="5765074" cy="830997"/>
          </a:xfrm>
          <a:prstGeom prst="rect">
            <a:avLst/>
          </a:prstGeom>
          <a:noFill/>
        </p:spPr>
        <p:txBody>
          <a:bodyPr wrap="square" rtlCol="0">
            <a:spAutoFit/>
          </a:bodyPr>
          <a:lstStyle/>
          <a:p>
            <a:r>
              <a:rPr lang="en-IN" dirty="0"/>
              <a:t>The usual form of OR condition is following:</a:t>
            </a:r>
          </a:p>
          <a:p>
            <a:endParaRPr lang="en-IN" sz="1200" dirty="0"/>
          </a:p>
          <a:p>
            <a:r>
              <a:rPr lang="en-IN" i="1" dirty="0"/>
              <a:t>Condition1</a:t>
            </a:r>
            <a:r>
              <a:rPr lang="en-IN" dirty="0"/>
              <a:t> OR </a:t>
            </a:r>
            <a:r>
              <a:rPr lang="en-IN" i="1" dirty="0"/>
              <a:t>Condition2</a:t>
            </a:r>
            <a:r>
              <a:rPr lang="en-IN" dirty="0"/>
              <a:t> OR </a:t>
            </a:r>
            <a:r>
              <a:rPr lang="en-IN" i="1" dirty="0"/>
              <a:t>Condition3</a:t>
            </a:r>
            <a:r>
              <a:rPr lang="en-IN" dirty="0"/>
              <a:t> OR …</a:t>
            </a:r>
          </a:p>
        </p:txBody>
      </p:sp>
      <p:sp>
        <p:nvSpPr>
          <p:cNvPr id="12" name="TextBox 11">
            <a:extLst>
              <a:ext uri="{FF2B5EF4-FFF2-40B4-BE49-F238E27FC236}">
                <a16:creationId xmlns:a16="http://schemas.microsoft.com/office/drawing/2014/main" id="{6A84ACD8-6E3D-4F6C-BD51-F3A2FEDC2602}"/>
              </a:ext>
            </a:extLst>
          </p:cNvPr>
          <p:cNvSpPr txBox="1"/>
          <p:nvPr/>
        </p:nvSpPr>
        <p:spPr>
          <a:xfrm>
            <a:off x="6096000" y="3454845"/>
            <a:ext cx="5551442" cy="646331"/>
          </a:xfrm>
          <a:prstGeom prst="rect">
            <a:avLst/>
          </a:prstGeom>
          <a:noFill/>
        </p:spPr>
        <p:txBody>
          <a:bodyPr wrap="square" rtlCol="0">
            <a:spAutoFit/>
          </a:bodyPr>
          <a:lstStyle/>
          <a:p>
            <a:r>
              <a:rPr lang="en-IN" dirty="0">
                <a:solidFill>
                  <a:srgbClr val="0070C0"/>
                </a:solidFill>
              </a:rPr>
              <a:t>If any one of the conditions is TRUE then the whole expression is TRUE.</a:t>
            </a:r>
          </a:p>
        </p:txBody>
      </p:sp>
      <p:sp>
        <p:nvSpPr>
          <p:cNvPr id="13" name="TextBox 12">
            <a:extLst>
              <a:ext uri="{FF2B5EF4-FFF2-40B4-BE49-F238E27FC236}">
                <a16:creationId xmlns:a16="http://schemas.microsoft.com/office/drawing/2014/main" id="{93A54B06-3762-4B9B-B43F-66A69E164C4C}"/>
              </a:ext>
            </a:extLst>
          </p:cNvPr>
          <p:cNvSpPr txBox="1"/>
          <p:nvPr/>
        </p:nvSpPr>
        <p:spPr>
          <a:xfrm>
            <a:off x="6096000" y="4252245"/>
            <a:ext cx="5111931" cy="800219"/>
          </a:xfrm>
          <a:prstGeom prst="rect">
            <a:avLst/>
          </a:prstGeom>
          <a:noFill/>
        </p:spPr>
        <p:txBody>
          <a:bodyPr wrap="square" rtlCol="0">
            <a:spAutoFit/>
          </a:bodyPr>
          <a:lstStyle/>
          <a:p>
            <a:r>
              <a:rPr lang="en-IN" b="1" dirty="0"/>
              <a:t>Example:</a:t>
            </a:r>
          </a:p>
          <a:p>
            <a:endParaRPr lang="en-IN" sz="1000" dirty="0"/>
          </a:p>
          <a:p>
            <a:r>
              <a:rPr lang="en-IN" dirty="0"/>
              <a:t>Vowel if the Letter is A, E, I, O, U </a:t>
            </a:r>
          </a:p>
        </p:txBody>
      </p:sp>
      <p:sp>
        <p:nvSpPr>
          <p:cNvPr id="14" name="TextBox 13">
            <a:extLst>
              <a:ext uri="{FF2B5EF4-FFF2-40B4-BE49-F238E27FC236}">
                <a16:creationId xmlns:a16="http://schemas.microsoft.com/office/drawing/2014/main" id="{693AF72A-BCEC-4E1C-8568-061CAF653FFC}"/>
              </a:ext>
            </a:extLst>
          </p:cNvPr>
          <p:cNvSpPr txBox="1"/>
          <p:nvPr/>
        </p:nvSpPr>
        <p:spPr>
          <a:xfrm>
            <a:off x="6096000" y="5203533"/>
            <a:ext cx="4929051" cy="646331"/>
          </a:xfrm>
          <a:prstGeom prst="rect">
            <a:avLst/>
          </a:prstGeom>
          <a:noFill/>
        </p:spPr>
        <p:txBody>
          <a:bodyPr wrap="square" rtlCol="0">
            <a:spAutoFit/>
          </a:bodyPr>
          <a:lstStyle/>
          <a:p>
            <a:r>
              <a:rPr lang="en-IN" dirty="0"/>
              <a:t>Letter == ‘A’ OR Letter == ‘E’ OR Letter == ‘I’ OR Letter == ‘O’ OR Letter == ‘U’</a:t>
            </a:r>
          </a:p>
        </p:txBody>
      </p:sp>
      <p:sp>
        <p:nvSpPr>
          <p:cNvPr id="9" name="TextBox 8">
            <a:extLst>
              <a:ext uri="{FF2B5EF4-FFF2-40B4-BE49-F238E27FC236}">
                <a16:creationId xmlns:a16="http://schemas.microsoft.com/office/drawing/2014/main" id="{301E6326-DCF3-4DC0-B1FB-8A562C53D65F}"/>
              </a:ext>
            </a:extLst>
          </p:cNvPr>
          <p:cNvSpPr txBox="1"/>
          <p:nvPr/>
        </p:nvSpPr>
        <p:spPr>
          <a:xfrm>
            <a:off x="239758" y="6169240"/>
            <a:ext cx="9718766" cy="369332"/>
          </a:xfrm>
          <a:prstGeom prst="rect">
            <a:avLst/>
          </a:prstGeom>
          <a:noFill/>
        </p:spPr>
        <p:txBody>
          <a:bodyPr wrap="square" rtlCol="0">
            <a:spAutoFit/>
          </a:bodyPr>
          <a:lstStyle/>
          <a:p>
            <a:r>
              <a:rPr lang="en-IN" dirty="0"/>
              <a:t>There can be combination of AND / OR in a clause.</a:t>
            </a:r>
          </a:p>
        </p:txBody>
      </p:sp>
    </p:spTree>
    <p:extLst>
      <p:ext uri="{BB962C8B-B14F-4D97-AF65-F5344CB8AC3E}">
        <p14:creationId xmlns:p14="http://schemas.microsoft.com/office/powerpoint/2010/main" val="245673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10" grpId="0"/>
      <p:bldP spid="11" grpId="0"/>
      <p:bldP spid="12" grpId="0"/>
      <p:bldP spid="13" grpId="0"/>
      <p:bldP spid="1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Decision Making: Multiple Decisions</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TextBox 2">
            <a:extLst>
              <a:ext uri="{FF2B5EF4-FFF2-40B4-BE49-F238E27FC236}">
                <a16:creationId xmlns:a16="http://schemas.microsoft.com/office/drawing/2014/main" id="{B1441CD4-F6D1-4ADB-B51A-86147552AF57}"/>
              </a:ext>
            </a:extLst>
          </p:cNvPr>
          <p:cNvSpPr txBox="1"/>
          <p:nvPr/>
        </p:nvSpPr>
        <p:spPr>
          <a:xfrm>
            <a:off x="285226" y="721453"/>
            <a:ext cx="3162649" cy="369332"/>
          </a:xfrm>
          <a:prstGeom prst="rect">
            <a:avLst/>
          </a:prstGeom>
          <a:noFill/>
        </p:spPr>
        <p:txBody>
          <a:bodyPr wrap="square" rtlCol="0">
            <a:spAutoFit/>
          </a:bodyPr>
          <a:lstStyle/>
          <a:p>
            <a:r>
              <a:rPr lang="en-IN" b="1" dirty="0"/>
              <a:t>In Flowchart</a:t>
            </a:r>
          </a:p>
        </p:txBody>
      </p:sp>
      <p:sp>
        <p:nvSpPr>
          <p:cNvPr id="2" name="Flowchart: Decision 1">
            <a:extLst>
              <a:ext uri="{FF2B5EF4-FFF2-40B4-BE49-F238E27FC236}">
                <a16:creationId xmlns:a16="http://schemas.microsoft.com/office/drawing/2014/main" id="{F6D4386A-D942-4AA4-BF08-B9945FF0AC73}"/>
              </a:ext>
            </a:extLst>
          </p:cNvPr>
          <p:cNvSpPr/>
          <p:nvPr/>
        </p:nvSpPr>
        <p:spPr>
          <a:xfrm>
            <a:off x="505097" y="2162378"/>
            <a:ext cx="2307772" cy="827314"/>
          </a:xfrm>
          <a:prstGeom prst="flowChartDecision">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Check </a:t>
            </a:r>
            <a:r>
              <a:rPr lang="en-IN" sz="1400" i="1" dirty="0">
                <a:solidFill>
                  <a:schemeClr val="tx1"/>
                </a:solidFill>
              </a:rPr>
              <a:t>Condition1</a:t>
            </a:r>
          </a:p>
        </p:txBody>
      </p:sp>
      <p:sp>
        <p:nvSpPr>
          <p:cNvPr id="4" name="Rectangle 3">
            <a:extLst>
              <a:ext uri="{FF2B5EF4-FFF2-40B4-BE49-F238E27FC236}">
                <a16:creationId xmlns:a16="http://schemas.microsoft.com/office/drawing/2014/main" id="{19A5262D-AB6A-4949-BCCC-C302DD047369}"/>
              </a:ext>
            </a:extLst>
          </p:cNvPr>
          <p:cNvSpPr/>
          <p:nvPr/>
        </p:nvSpPr>
        <p:spPr>
          <a:xfrm>
            <a:off x="1071154" y="1258597"/>
            <a:ext cx="1175657" cy="584735"/>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Previous Code Block</a:t>
            </a:r>
          </a:p>
        </p:txBody>
      </p:sp>
      <p:sp>
        <p:nvSpPr>
          <p:cNvPr id="10" name="Rectangle 9">
            <a:extLst>
              <a:ext uri="{FF2B5EF4-FFF2-40B4-BE49-F238E27FC236}">
                <a16:creationId xmlns:a16="http://schemas.microsoft.com/office/drawing/2014/main" id="{58CAD42F-9A9A-4818-A236-C94796801273}"/>
              </a:ext>
            </a:extLst>
          </p:cNvPr>
          <p:cNvSpPr/>
          <p:nvPr/>
        </p:nvSpPr>
        <p:spPr>
          <a:xfrm>
            <a:off x="3271945" y="2241813"/>
            <a:ext cx="1706881" cy="668443"/>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Code Block to execute when </a:t>
            </a:r>
            <a:r>
              <a:rPr lang="en-IN" sz="1400" i="1" dirty="0">
                <a:solidFill>
                  <a:schemeClr val="tx1"/>
                </a:solidFill>
              </a:rPr>
              <a:t>Condition1</a:t>
            </a:r>
            <a:r>
              <a:rPr lang="en-IN" sz="1400" dirty="0">
                <a:solidFill>
                  <a:schemeClr val="tx1"/>
                </a:solidFill>
              </a:rPr>
              <a:t> is met</a:t>
            </a:r>
          </a:p>
        </p:txBody>
      </p:sp>
      <p:sp>
        <p:nvSpPr>
          <p:cNvPr id="15" name="Rectangle 14">
            <a:extLst>
              <a:ext uri="{FF2B5EF4-FFF2-40B4-BE49-F238E27FC236}">
                <a16:creationId xmlns:a16="http://schemas.microsoft.com/office/drawing/2014/main" id="{997A6BA9-ADF5-4053-AA6C-DDBBBA7B6B49}"/>
              </a:ext>
            </a:extLst>
          </p:cNvPr>
          <p:cNvSpPr/>
          <p:nvPr/>
        </p:nvSpPr>
        <p:spPr>
          <a:xfrm>
            <a:off x="3271944" y="3450816"/>
            <a:ext cx="1706881" cy="668443"/>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Code Block to execute when </a:t>
            </a:r>
            <a:r>
              <a:rPr lang="en-IN" sz="1400" i="1" dirty="0">
                <a:solidFill>
                  <a:schemeClr val="tx1"/>
                </a:solidFill>
              </a:rPr>
              <a:t>Condition2</a:t>
            </a:r>
            <a:r>
              <a:rPr lang="en-IN" sz="1400" dirty="0">
                <a:solidFill>
                  <a:schemeClr val="tx1"/>
                </a:solidFill>
              </a:rPr>
              <a:t> is met</a:t>
            </a:r>
          </a:p>
        </p:txBody>
      </p:sp>
      <p:sp>
        <p:nvSpPr>
          <p:cNvPr id="16" name="Rectangle 15">
            <a:extLst>
              <a:ext uri="{FF2B5EF4-FFF2-40B4-BE49-F238E27FC236}">
                <a16:creationId xmlns:a16="http://schemas.microsoft.com/office/drawing/2014/main" id="{A14FDE44-D87E-49DE-80C2-EA46E9B2D3B0}"/>
              </a:ext>
            </a:extLst>
          </p:cNvPr>
          <p:cNvSpPr/>
          <p:nvPr/>
        </p:nvSpPr>
        <p:spPr>
          <a:xfrm>
            <a:off x="3271944" y="4658106"/>
            <a:ext cx="1706881" cy="668443"/>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Code Block to execute when </a:t>
            </a:r>
            <a:r>
              <a:rPr lang="en-IN" sz="1400" i="1" dirty="0">
                <a:solidFill>
                  <a:schemeClr val="tx1"/>
                </a:solidFill>
              </a:rPr>
              <a:t>Condition3</a:t>
            </a:r>
            <a:r>
              <a:rPr lang="en-IN" sz="1400" dirty="0">
                <a:solidFill>
                  <a:schemeClr val="tx1"/>
                </a:solidFill>
              </a:rPr>
              <a:t> is met</a:t>
            </a:r>
          </a:p>
        </p:txBody>
      </p:sp>
      <p:cxnSp>
        <p:nvCxnSpPr>
          <p:cNvPr id="17" name="Straight Arrow Connector 16">
            <a:extLst>
              <a:ext uri="{FF2B5EF4-FFF2-40B4-BE49-F238E27FC236}">
                <a16:creationId xmlns:a16="http://schemas.microsoft.com/office/drawing/2014/main" id="{9E03B7E1-4C2E-4C58-AD70-03E2676C015E}"/>
              </a:ext>
            </a:extLst>
          </p:cNvPr>
          <p:cNvCxnSpPr>
            <a:cxnSpLocks/>
            <a:stCxn id="4" idx="2"/>
            <a:endCxn id="2" idx="0"/>
          </p:cNvCxnSpPr>
          <p:nvPr/>
        </p:nvCxnSpPr>
        <p:spPr>
          <a:xfrm>
            <a:off x="1658983" y="1843332"/>
            <a:ext cx="0" cy="31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566BCC-0DBE-4CA1-B2C5-A951B26DF3EA}"/>
              </a:ext>
            </a:extLst>
          </p:cNvPr>
          <p:cNvCxnSpPr>
            <a:cxnSpLocks/>
            <a:stCxn id="2" idx="3"/>
            <a:endCxn id="10" idx="1"/>
          </p:cNvCxnSpPr>
          <p:nvPr/>
        </p:nvCxnSpPr>
        <p:spPr>
          <a:xfrm>
            <a:off x="2812869" y="2576035"/>
            <a:ext cx="459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6FB78F2-4631-4556-AB2D-F0412A2427FC}"/>
              </a:ext>
            </a:extLst>
          </p:cNvPr>
          <p:cNvCxnSpPr>
            <a:cxnSpLocks/>
            <a:stCxn id="53" idx="3"/>
            <a:endCxn id="15" idx="1"/>
          </p:cNvCxnSpPr>
          <p:nvPr/>
        </p:nvCxnSpPr>
        <p:spPr>
          <a:xfrm>
            <a:off x="2804159" y="3782591"/>
            <a:ext cx="467785" cy="2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D388E6-B20B-4DCC-9109-70039B3060E6}"/>
              </a:ext>
            </a:extLst>
          </p:cNvPr>
          <p:cNvCxnSpPr>
            <a:cxnSpLocks/>
            <a:stCxn id="56" idx="3"/>
            <a:endCxn id="16" idx="1"/>
          </p:cNvCxnSpPr>
          <p:nvPr/>
        </p:nvCxnSpPr>
        <p:spPr>
          <a:xfrm>
            <a:off x="2804158" y="4991464"/>
            <a:ext cx="467786" cy="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0866561-E1DD-453F-933C-4F269EB3469D}"/>
              </a:ext>
            </a:extLst>
          </p:cNvPr>
          <p:cNvCxnSpPr>
            <a:cxnSpLocks/>
            <a:stCxn id="2" idx="2"/>
          </p:cNvCxnSpPr>
          <p:nvPr/>
        </p:nvCxnSpPr>
        <p:spPr>
          <a:xfrm flipH="1">
            <a:off x="1650274" y="2989692"/>
            <a:ext cx="8709" cy="38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EA1D85-DE94-4D75-ADF7-568AEBCEBD6B}"/>
              </a:ext>
            </a:extLst>
          </p:cNvPr>
          <p:cNvCxnSpPr>
            <a:cxnSpLocks/>
          </p:cNvCxnSpPr>
          <p:nvPr/>
        </p:nvCxnSpPr>
        <p:spPr>
          <a:xfrm>
            <a:off x="1650274" y="4198695"/>
            <a:ext cx="0" cy="38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D31138-C5F1-4D3A-9AB8-35A46D3C6439}"/>
              </a:ext>
            </a:extLst>
          </p:cNvPr>
          <p:cNvCxnSpPr>
            <a:cxnSpLocks/>
            <a:endCxn id="34" idx="0"/>
          </p:cNvCxnSpPr>
          <p:nvPr/>
        </p:nvCxnSpPr>
        <p:spPr>
          <a:xfrm flipH="1">
            <a:off x="1650273" y="5407698"/>
            <a:ext cx="1" cy="381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2F8C53F-6726-444C-9294-C0F0461AC39A}"/>
              </a:ext>
            </a:extLst>
          </p:cNvPr>
          <p:cNvSpPr/>
          <p:nvPr/>
        </p:nvSpPr>
        <p:spPr>
          <a:xfrm>
            <a:off x="796832" y="5789386"/>
            <a:ext cx="1706881" cy="668443"/>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Code Block to execute when No Condition is met</a:t>
            </a:r>
          </a:p>
        </p:txBody>
      </p:sp>
      <p:sp>
        <p:nvSpPr>
          <p:cNvPr id="53" name="Flowchart: Decision 52">
            <a:extLst>
              <a:ext uri="{FF2B5EF4-FFF2-40B4-BE49-F238E27FC236}">
                <a16:creationId xmlns:a16="http://schemas.microsoft.com/office/drawing/2014/main" id="{204762D6-B8C5-4A0E-A04C-F40B702AC8C9}"/>
              </a:ext>
            </a:extLst>
          </p:cNvPr>
          <p:cNvSpPr/>
          <p:nvPr/>
        </p:nvSpPr>
        <p:spPr>
          <a:xfrm>
            <a:off x="496387" y="3368934"/>
            <a:ext cx="2307772" cy="827314"/>
          </a:xfrm>
          <a:prstGeom prst="flowChartDecision">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Check </a:t>
            </a:r>
            <a:r>
              <a:rPr lang="en-IN" sz="1400" i="1" dirty="0">
                <a:solidFill>
                  <a:schemeClr val="tx1"/>
                </a:solidFill>
              </a:rPr>
              <a:t>Condition2</a:t>
            </a:r>
          </a:p>
        </p:txBody>
      </p:sp>
      <p:sp>
        <p:nvSpPr>
          <p:cNvPr id="56" name="Flowchart: Decision 55">
            <a:extLst>
              <a:ext uri="{FF2B5EF4-FFF2-40B4-BE49-F238E27FC236}">
                <a16:creationId xmlns:a16="http://schemas.microsoft.com/office/drawing/2014/main" id="{2BE96364-100E-4886-A0D4-F967AE2DE408}"/>
              </a:ext>
            </a:extLst>
          </p:cNvPr>
          <p:cNvSpPr/>
          <p:nvPr/>
        </p:nvSpPr>
        <p:spPr>
          <a:xfrm>
            <a:off x="496386" y="4577807"/>
            <a:ext cx="2307772" cy="827314"/>
          </a:xfrm>
          <a:prstGeom prst="flowChartDecision">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Check </a:t>
            </a:r>
            <a:r>
              <a:rPr lang="en-IN" sz="1400" i="1" dirty="0">
                <a:solidFill>
                  <a:schemeClr val="tx1"/>
                </a:solidFill>
              </a:rPr>
              <a:t>Condition3</a:t>
            </a:r>
          </a:p>
        </p:txBody>
      </p:sp>
      <p:sp>
        <p:nvSpPr>
          <p:cNvPr id="57" name="TextBox 56">
            <a:extLst>
              <a:ext uri="{FF2B5EF4-FFF2-40B4-BE49-F238E27FC236}">
                <a16:creationId xmlns:a16="http://schemas.microsoft.com/office/drawing/2014/main" id="{4D6AA4DE-9CF2-4AD4-9549-75EB27EE1BF5}"/>
              </a:ext>
            </a:extLst>
          </p:cNvPr>
          <p:cNvSpPr txBox="1"/>
          <p:nvPr/>
        </p:nvSpPr>
        <p:spPr>
          <a:xfrm>
            <a:off x="2748161" y="2241813"/>
            <a:ext cx="484172" cy="307777"/>
          </a:xfrm>
          <a:prstGeom prst="rect">
            <a:avLst/>
          </a:prstGeom>
          <a:noFill/>
        </p:spPr>
        <p:txBody>
          <a:bodyPr wrap="none" rtlCol="0">
            <a:spAutoFit/>
          </a:bodyPr>
          <a:lstStyle/>
          <a:p>
            <a:r>
              <a:rPr lang="en-IN" sz="1400" i="1" dirty="0"/>
              <a:t>Yes</a:t>
            </a:r>
          </a:p>
        </p:txBody>
      </p:sp>
      <p:sp>
        <p:nvSpPr>
          <p:cNvPr id="59" name="TextBox 58">
            <a:extLst>
              <a:ext uri="{FF2B5EF4-FFF2-40B4-BE49-F238E27FC236}">
                <a16:creationId xmlns:a16="http://schemas.microsoft.com/office/drawing/2014/main" id="{9AD8999B-FA50-4D58-88CB-E62C54987428}"/>
              </a:ext>
            </a:extLst>
          </p:cNvPr>
          <p:cNvSpPr txBox="1"/>
          <p:nvPr/>
        </p:nvSpPr>
        <p:spPr>
          <a:xfrm>
            <a:off x="2748161" y="3451951"/>
            <a:ext cx="484172" cy="307777"/>
          </a:xfrm>
          <a:prstGeom prst="rect">
            <a:avLst/>
          </a:prstGeom>
          <a:noFill/>
        </p:spPr>
        <p:txBody>
          <a:bodyPr wrap="none" rtlCol="0">
            <a:spAutoFit/>
          </a:bodyPr>
          <a:lstStyle/>
          <a:p>
            <a:r>
              <a:rPr lang="en-IN" sz="1400" i="1" dirty="0"/>
              <a:t>Yes</a:t>
            </a:r>
          </a:p>
        </p:txBody>
      </p:sp>
      <p:sp>
        <p:nvSpPr>
          <p:cNvPr id="60" name="TextBox 59">
            <a:extLst>
              <a:ext uri="{FF2B5EF4-FFF2-40B4-BE49-F238E27FC236}">
                <a16:creationId xmlns:a16="http://schemas.microsoft.com/office/drawing/2014/main" id="{DF4AA1C0-7FE1-4E78-A99A-B574F2BDF6FD}"/>
              </a:ext>
            </a:extLst>
          </p:cNvPr>
          <p:cNvSpPr txBox="1"/>
          <p:nvPr/>
        </p:nvSpPr>
        <p:spPr>
          <a:xfrm>
            <a:off x="2748161" y="4700296"/>
            <a:ext cx="484172" cy="307777"/>
          </a:xfrm>
          <a:prstGeom prst="rect">
            <a:avLst/>
          </a:prstGeom>
          <a:noFill/>
        </p:spPr>
        <p:txBody>
          <a:bodyPr wrap="none" rtlCol="0">
            <a:spAutoFit/>
          </a:bodyPr>
          <a:lstStyle/>
          <a:p>
            <a:r>
              <a:rPr lang="en-IN" sz="1400" i="1" dirty="0"/>
              <a:t>Yes</a:t>
            </a:r>
          </a:p>
        </p:txBody>
      </p:sp>
      <p:sp>
        <p:nvSpPr>
          <p:cNvPr id="61" name="TextBox 60">
            <a:extLst>
              <a:ext uri="{FF2B5EF4-FFF2-40B4-BE49-F238E27FC236}">
                <a16:creationId xmlns:a16="http://schemas.microsoft.com/office/drawing/2014/main" id="{35E84A45-CF8C-41B1-8512-32327F8B9454}"/>
              </a:ext>
            </a:extLst>
          </p:cNvPr>
          <p:cNvSpPr txBox="1"/>
          <p:nvPr/>
        </p:nvSpPr>
        <p:spPr>
          <a:xfrm>
            <a:off x="1650272" y="3000961"/>
            <a:ext cx="413896" cy="307777"/>
          </a:xfrm>
          <a:prstGeom prst="rect">
            <a:avLst/>
          </a:prstGeom>
          <a:noFill/>
        </p:spPr>
        <p:txBody>
          <a:bodyPr wrap="none" rtlCol="0">
            <a:spAutoFit/>
          </a:bodyPr>
          <a:lstStyle/>
          <a:p>
            <a:r>
              <a:rPr lang="en-IN" sz="1400" i="1" dirty="0"/>
              <a:t>No</a:t>
            </a:r>
          </a:p>
        </p:txBody>
      </p:sp>
      <p:sp>
        <p:nvSpPr>
          <p:cNvPr id="62" name="TextBox 61">
            <a:extLst>
              <a:ext uri="{FF2B5EF4-FFF2-40B4-BE49-F238E27FC236}">
                <a16:creationId xmlns:a16="http://schemas.microsoft.com/office/drawing/2014/main" id="{D4FDD11C-1740-46C9-B4DC-22006521A2C2}"/>
              </a:ext>
            </a:extLst>
          </p:cNvPr>
          <p:cNvSpPr txBox="1"/>
          <p:nvPr/>
        </p:nvSpPr>
        <p:spPr>
          <a:xfrm>
            <a:off x="1650272" y="4231786"/>
            <a:ext cx="413896" cy="307777"/>
          </a:xfrm>
          <a:prstGeom prst="rect">
            <a:avLst/>
          </a:prstGeom>
          <a:noFill/>
        </p:spPr>
        <p:txBody>
          <a:bodyPr wrap="none" rtlCol="0">
            <a:spAutoFit/>
          </a:bodyPr>
          <a:lstStyle/>
          <a:p>
            <a:r>
              <a:rPr lang="en-IN" sz="1400" i="1" dirty="0"/>
              <a:t>No</a:t>
            </a:r>
          </a:p>
        </p:txBody>
      </p:sp>
      <p:sp>
        <p:nvSpPr>
          <p:cNvPr id="63" name="TextBox 62">
            <a:extLst>
              <a:ext uri="{FF2B5EF4-FFF2-40B4-BE49-F238E27FC236}">
                <a16:creationId xmlns:a16="http://schemas.microsoft.com/office/drawing/2014/main" id="{F44E2F78-14E2-4817-A366-C7F2BED447AE}"/>
              </a:ext>
            </a:extLst>
          </p:cNvPr>
          <p:cNvSpPr txBox="1"/>
          <p:nvPr/>
        </p:nvSpPr>
        <p:spPr>
          <a:xfrm>
            <a:off x="1650272" y="5431565"/>
            <a:ext cx="413896" cy="307777"/>
          </a:xfrm>
          <a:prstGeom prst="rect">
            <a:avLst/>
          </a:prstGeom>
          <a:noFill/>
        </p:spPr>
        <p:txBody>
          <a:bodyPr wrap="none" rtlCol="0">
            <a:spAutoFit/>
          </a:bodyPr>
          <a:lstStyle/>
          <a:p>
            <a:r>
              <a:rPr lang="en-IN" sz="1400" i="1" dirty="0"/>
              <a:t>No</a:t>
            </a:r>
          </a:p>
        </p:txBody>
      </p:sp>
      <p:sp>
        <p:nvSpPr>
          <p:cNvPr id="64" name="TextBox 63">
            <a:extLst>
              <a:ext uri="{FF2B5EF4-FFF2-40B4-BE49-F238E27FC236}">
                <a16:creationId xmlns:a16="http://schemas.microsoft.com/office/drawing/2014/main" id="{B2CBC337-1E9C-4A2E-BC58-93C8BAA5EBE8}"/>
              </a:ext>
            </a:extLst>
          </p:cNvPr>
          <p:cNvSpPr txBox="1"/>
          <p:nvPr/>
        </p:nvSpPr>
        <p:spPr>
          <a:xfrm>
            <a:off x="5823877" y="716408"/>
            <a:ext cx="3162649" cy="369332"/>
          </a:xfrm>
          <a:prstGeom prst="rect">
            <a:avLst/>
          </a:prstGeom>
          <a:noFill/>
        </p:spPr>
        <p:txBody>
          <a:bodyPr wrap="square" rtlCol="0">
            <a:spAutoFit/>
          </a:bodyPr>
          <a:lstStyle/>
          <a:p>
            <a:r>
              <a:rPr lang="en-IN" b="1" dirty="0"/>
              <a:t>In Pseudo-Code</a:t>
            </a:r>
          </a:p>
        </p:txBody>
      </p:sp>
      <p:sp>
        <p:nvSpPr>
          <p:cNvPr id="58" name="TextBox 57">
            <a:extLst>
              <a:ext uri="{FF2B5EF4-FFF2-40B4-BE49-F238E27FC236}">
                <a16:creationId xmlns:a16="http://schemas.microsoft.com/office/drawing/2014/main" id="{AA7B03DA-2765-4F43-B011-309F479FBE27}"/>
              </a:ext>
            </a:extLst>
          </p:cNvPr>
          <p:cNvSpPr txBox="1"/>
          <p:nvPr/>
        </p:nvSpPr>
        <p:spPr>
          <a:xfrm>
            <a:off x="5884837" y="1523634"/>
            <a:ext cx="5721531" cy="3570208"/>
          </a:xfrm>
          <a:prstGeom prst="rect">
            <a:avLst/>
          </a:prstGeom>
          <a:noFill/>
        </p:spPr>
        <p:txBody>
          <a:bodyPr wrap="square" rtlCol="0">
            <a:spAutoFit/>
          </a:bodyPr>
          <a:lstStyle/>
          <a:p>
            <a:r>
              <a:rPr lang="en-IN" sz="1600" dirty="0"/>
              <a:t>IF (Condition-1):</a:t>
            </a:r>
          </a:p>
          <a:p>
            <a:endParaRPr lang="en-IN" sz="500" dirty="0"/>
          </a:p>
          <a:p>
            <a:r>
              <a:rPr lang="en-IN" sz="1600" dirty="0"/>
              <a:t>        </a:t>
            </a:r>
            <a:r>
              <a:rPr lang="en-IN" sz="1600" dirty="0">
                <a:solidFill>
                  <a:srgbClr val="0070C0"/>
                </a:solidFill>
              </a:rPr>
              <a:t>Codes to execute when Condition-1 is met</a:t>
            </a:r>
          </a:p>
          <a:p>
            <a:endParaRPr lang="en-IN" sz="500" dirty="0"/>
          </a:p>
          <a:p>
            <a:r>
              <a:rPr lang="en-IN" sz="1600" dirty="0"/>
              <a:t>ELSE IF (Condition-2):</a:t>
            </a:r>
          </a:p>
          <a:p>
            <a:endParaRPr lang="en-IN" sz="500" dirty="0"/>
          </a:p>
          <a:p>
            <a:r>
              <a:rPr lang="en-IN" sz="1600" dirty="0"/>
              <a:t>                  </a:t>
            </a:r>
            <a:r>
              <a:rPr lang="en-IN" sz="1600" dirty="0">
                <a:solidFill>
                  <a:srgbClr val="0070C0"/>
                </a:solidFill>
              </a:rPr>
              <a:t>Codes to execute when Condition-2 is met</a:t>
            </a:r>
          </a:p>
          <a:p>
            <a:endParaRPr lang="en-IN" sz="500" dirty="0"/>
          </a:p>
          <a:p>
            <a:r>
              <a:rPr lang="en-IN" sz="1600" dirty="0"/>
              <a:t>          ELSE IF (Condition-3):</a:t>
            </a:r>
          </a:p>
          <a:p>
            <a:endParaRPr lang="en-IN" sz="500" dirty="0"/>
          </a:p>
          <a:p>
            <a:r>
              <a:rPr lang="en-IN" sz="1600" dirty="0"/>
              <a:t>                             </a:t>
            </a:r>
            <a:r>
              <a:rPr lang="en-IN" sz="1600" dirty="0">
                <a:solidFill>
                  <a:srgbClr val="0070C0"/>
                </a:solidFill>
              </a:rPr>
              <a:t>Codes to execute when Condition-3 is met</a:t>
            </a:r>
          </a:p>
          <a:p>
            <a:endParaRPr lang="en-IN" sz="500" dirty="0"/>
          </a:p>
          <a:p>
            <a:r>
              <a:rPr lang="en-IN" sz="1600" dirty="0"/>
              <a:t>                     ELSE:</a:t>
            </a:r>
          </a:p>
          <a:p>
            <a:endParaRPr lang="en-IN" sz="500" dirty="0"/>
          </a:p>
          <a:p>
            <a:r>
              <a:rPr lang="en-IN" sz="1600" dirty="0"/>
              <a:t>                             </a:t>
            </a:r>
            <a:r>
              <a:rPr lang="en-IN" sz="1600" dirty="0">
                <a:solidFill>
                  <a:srgbClr val="0070C0"/>
                </a:solidFill>
              </a:rPr>
              <a:t>Codes to execute when no conditions m</a:t>
            </a:r>
            <a:r>
              <a:rPr lang="en-IN" sz="1600" dirty="0"/>
              <a:t>et</a:t>
            </a:r>
          </a:p>
          <a:p>
            <a:endParaRPr lang="en-IN" sz="500" dirty="0"/>
          </a:p>
          <a:p>
            <a:r>
              <a:rPr lang="en-IN" sz="1600" dirty="0"/>
              <a:t>                     END IF</a:t>
            </a:r>
          </a:p>
          <a:p>
            <a:endParaRPr lang="en-IN" sz="500" dirty="0"/>
          </a:p>
          <a:p>
            <a:r>
              <a:rPr lang="en-IN" sz="1600" dirty="0"/>
              <a:t>           END IF</a:t>
            </a:r>
          </a:p>
          <a:p>
            <a:endParaRPr lang="en-IN" sz="500" dirty="0"/>
          </a:p>
          <a:p>
            <a:r>
              <a:rPr lang="en-IN" sz="1600" dirty="0"/>
              <a:t>END IF</a:t>
            </a:r>
          </a:p>
        </p:txBody>
      </p:sp>
      <p:sp>
        <p:nvSpPr>
          <p:cNvPr id="65" name="TextBox 64">
            <a:extLst>
              <a:ext uri="{FF2B5EF4-FFF2-40B4-BE49-F238E27FC236}">
                <a16:creationId xmlns:a16="http://schemas.microsoft.com/office/drawing/2014/main" id="{02D44A7C-615C-4184-8740-6DE74B9C5240}"/>
              </a:ext>
            </a:extLst>
          </p:cNvPr>
          <p:cNvSpPr txBox="1"/>
          <p:nvPr/>
        </p:nvSpPr>
        <p:spPr>
          <a:xfrm>
            <a:off x="5884837" y="5431565"/>
            <a:ext cx="5347060" cy="369332"/>
          </a:xfrm>
          <a:prstGeom prst="rect">
            <a:avLst/>
          </a:prstGeom>
          <a:noFill/>
        </p:spPr>
        <p:txBody>
          <a:bodyPr wrap="square" rtlCol="0">
            <a:spAutoFit/>
          </a:bodyPr>
          <a:lstStyle/>
          <a:p>
            <a:r>
              <a:rPr lang="en-IN" dirty="0"/>
              <a:t>This is also called </a:t>
            </a:r>
            <a:r>
              <a:rPr lang="en-IN" b="1" dirty="0"/>
              <a:t>nested</a:t>
            </a:r>
            <a:r>
              <a:rPr lang="en-IN" dirty="0"/>
              <a:t> IF-ELSE blocks.</a:t>
            </a:r>
          </a:p>
        </p:txBody>
      </p:sp>
    </p:spTree>
    <p:extLst>
      <p:ext uri="{BB962C8B-B14F-4D97-AF65-F5344CB8AC3E}">
        <p14:creationId xmlns:p14="http://schemas.microsoft.com/office/powerpoint/2010/main" val="226782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22" presetClass="entr" presetSubtype="8"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22" presetClass="entr" presetSubtype="1"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par>
                                <p:cTn id="42" presetID="22" presetClass="entr" presetSubtype="8"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left)">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22" presetClass="entr" presetSubtype="1"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up)">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par>
                                <p:cTn id="60" presetID="22" presetClass="entr" presetSubtype="8"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22" presetClass="entr" presetSubtype="1"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up)">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4" grpId="0" animBg="1"/>
      <p:bldP spid="10" grpId="0" animBg="1"/>
      <p:bldP spid="15" grpId="0" animBg="1"/>
      <p:bldP spid="16" grpId="0" animBg="1"/>
      <p:bldP spid="34" grpId="0" animBg="1"/>
      <p:bldP spid="53" grpId="0" animBg="1"/>
      <p:bldP spid="56" grpId="0" animBg="1"/>
      <p:bldP spid="57" grpId="0"/>
      <p:bldP spid="59" grpId="0"/>
      <p:bldP spid="60" grpId="0"/>
      <p:bldP spid="61" grpId="0"/>
      <p:bldP spid="62" grpId="0"/>
      <p:bldP spid="63" grpId="0"/>
      <p:bldP spid="64" grpId="0"/>
      <p:bldP spid="58" grpId="0"/>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Decision Making: An Example</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7471768-0A88-470E-BB1D-89BEF15F5C01}"/>
                  </a:ext>
                </a:extLst>
              </p:cNvPr>
              <p:cNvSpPr txBox="1"/>
              <p:nvPr/>
            </p:nvSpPr>
            <p:spPr>
              <a:xfrm>
                <a:off x="278674" y="657225"/>
                <a:ext cx="11373395" cy="2031325"/>
              </a:xfrm>
              <a:prstGeom prst="rect">
                <a:avLst/>
              </a:prstGeom>
              <a:noFill/>
            </p:spPr>
            <p:txBody>
              <a:bodyPr wrap="square" rtlCol="0">
                <a:spAutoFit/>
              </a:bodyPr>
              <a:lstStyle/>
              <a:p>
                <a:r>
                  <a:rPr lang="en-IN" dirty="0"/>
                  <a:t>Write a Pseudo-Code to determine the age group of a person given the person’s age. The age group is described as following:</a:t>
                </a:r>
              </a:p>
              <a:p>
                <a:r>
                  <a:rPr lang="en-IN" b="0" dirty="0"/>
                  <a:t>			</a:t>
                </a:r>
                <a14:m>
                  <m:oMath xmlns:m="http://schemas.openxmlformats.org/officeDocument/2006/math">
                    <m:r>
                      <a:rPr lang="en-IN" b="0" i="1" smtClean="0">
                        <a:latin typeface="Cambria Math" panose="02040503050406030204" pitchFamily="18" charset="0"/>
                      </a:rPr>
                      <m:t>0 </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𝐴𝑔𝑒</m:t>
                    </m:r>
                    <m:r>
                      <a:rPr lang="en-IN" b="0" i="1" smtClean="0">
                        <a:latin typeface="Cambria Math" panose="02040503050406030204" pitchFamily="18" charset="0"/>
                        <a:ea typeface="Cambria Math" panose="02040503050406030204" pitchFamily="18" charset="0"/>
                      </a:rPr>
                      <m:t>&lt;18</m:t>
                    </m:r>
                  </m:oMath>
                </a14:m>
                <a:r>
                  <a:rPr lang="en-IN" dirty="0"/>
                  <a:t> : Not Adult</a:t>
                </a:r>
              </a:p>
              <a:p>
                <a:r>
                  <a:rPr lang="en-IN" dirty="0"/>
                  <a:t>			</a:t>
                </a:r>
                <a14:m>
                  <m:oMath xmlns:m="http://schemas.openxmlformats.org/officeDocument/2006/math">
                    <m:r>
                      <a:rPr lang="en-IN" b="0" i="1" smtClean="0">
                        <a:latin typeface="Cambria Math" panose="02040503050406030204" pitchFamily="18" charset="0"/>
                      </a:rPr>
                      <m:t>18≤</m:t>
                    </m:r>
                    <m:r>
                      <a:rPr lang="en-IN" b="0" i="1" smtClean="0">
                        <a:latin typeface="Cambria Math" panose="02040503050406030204" pitchFamily="18" charset="0"/>
                      </a:rPr>
                      <m:t>𝐴𝑔𝑒</m:t>
                    </m:r>
                    <m:r>
                      <a:rPr lang="en-IN" b="0" i="1" smtClean="0">
                        <a:latin typeface="Cambria Math" panose="02040503050406030204" pitchFamily="18" charset="0"/>
                      </a:rPr>
                      <m:t>&lt;30</m:t>
                    </m:r>
                  </m:oMath>
                </a14:m>
                <a:r>
                  <a:rPr lang="en-IN" dirty="0"/>
                  <a:t> : Young Adult</a:t>
                </a:r>
              </a:p>
              <a:p>
                <a:r>
                  <a:rPr lang="en-IN" dirty="0"/>
                  <a:t>			</a:t>
                </a:r>
                <a14:m>
                  <m:oMath xmlns:m="http://schemas.openxmlformats.org/officeDocument/2006/math">
                    <m:r>
                      <a:rPr lang="en-IN" b="0" i="1" smtClean="0">
                        <a:latin typeface="Cambria Math" panose="02040503050406030204" pitchFamily="18" charset="0"/>
                      </a:rPr>
                      <m:t>30≤</m:t>
                    </m:r>
                    <m:r>
                      <a:rPr lang="en-IN" b="0" i="1" smtClean="0">
                        <a:latin typeface="Cambria Math" panose="02040503050406030204" pitchFamily="18" charset="0"/>
                      </a:rPr>
                      <m:t>𝐴𝑔𝑒</m:t>
                    </m:r>
                    <m:r>
                      <a:rPr lang="en-IN" b="0" i="1" smtClean="0">
                        <a:latin typeface="Cambria Math" panose="02040503050406030204" pitchFamily="18" charset="0"/>
                      </a:rPr>
                      <m:t>&lt;45</m:t>
                    </m:r>
                  </m:oMath>
                </a14:m>
                <a:r>
                  <a:rPr lang="en-IN" dirty="0"/>
                  <a:t> : Mid Adult</a:t>
                </a:r>
              </a:p>
              <a:p>
                <a:r>
                  <a:rPr lang="en-IN" dirty="0"/>
                  <a:t>			</a:t>
                </a:r>
                <a14:m>
                  <m:oMath xmlns:m="http://schemas.openxmlformats.org/officeDocument/2006/math">
                    <m:r>
                      <a:rPr lang="en-IN" b="0" i="1" smtClean="0">
                        <a:latin typeface="Cambria Math" panose="02040503050406030204" pitchFamily="18" charset="0"/>
                      </a:rPr>
                      <m:t>45≤</m:t>
                    </m:r>
                    <m:r>
                      <a:rPr lang="en-IN" b="0" i="1" smtClean="0">
                        <a:latin typeface="Cambria Math" panose="02040503050406030204" pitchFamily="18" charset="0"/>
                      </a:rPr>
                      <m:t>𝐴𝑔𝑒</m:t>
                    </m:r>
                    <m:r>
                      <a:rPr lang="en-IN" b="0" i="1" smtClean="0">
                        <a:latin typeface="Cambria Math" panose="02040503050406030204" pitchFamily="18" charset="0"/>
                      </a:rPr>
                      <m:t>&lt;60</m:t>
                    </m:r>
                  </m:oMath>
                </a14:m>
                <a:r>
                  <a:rPr lang="en-IN" dirty="0"/>
                  <a:t> : Middle Aged</a:t>
                </a:r>
              </a:p>
              <a:p>
                <a:r>
                  <a:rPr lang="en-IN" dirty="0"/>
                  <a:t>			</a:t>
                </a:r>
                <a14:m>
                  <m:oMath xmlns:m="http://schemas.openxmlformats.org/officeDocument/2006/math">
                    <m:r>
                      <a:rPr lang="en-IN" b="0" i="1" smtClean="0">
                        <a:latin typeface="Cambria Math" panose="02040503050406030204" pitchFamily="18" charset="0"/>
                      </a:rPr>
                      <m:t>60≤</m:t>
                    </m:r>
                    <m:r>
                      <a:rPr lang="en-IN" b="0" i="1" smtClean="0">
                        <a:latin typeface="Cambria Math" panose="02040503050406030204" pitchFamily="18" charset="0"/>
                      </a:rPr>
                      <m:t>𝐴𝑔𝑒</m:t>
                    </m:r>
                  </m:oMath>
                </a14:m>
                <a:r>
                  <a:rPr lang="en-IN" dirty="0"/>
                  <a:t> : Senior Citizen</a:t>
                </a:r>
              </a:p>
            </p:txBody>
          </p:sp>
        </mc:Choice>
        <mc:Fallback xmlns="">
          <p:sp>
            <p:nvSpPr>
              <p:cNvPr id="2" name="TextBox 1">
                <a:extLst>
                  <a:ext uri="{FF2B5EF4-FFF2-40B4-BE49-F238E27FC236}">
                    <a16:creationId xmlns:a16="http://schemas.microsoft.com/office/drawing/2014/main" id="{47471768-0A88-470E-BB1D-89BEF15F5C01}"/>
                  </a:ext>
                </a:extLst>
              </p:cNvPr>
              <p:cNvSpPr txBox="1">
                <a:spLocks noRot="1" noChangeAspect="1" noMove="1" noResize="1" noEditPoints="1" noAdjustHandles="1" noChangeArrowheads="1" noChangeShapeType="1" noTextEdit="1"/>
              </p:cNvSpPr>
              <p:nvPr/>
            </p:nvSpPr>
            <p:spPr>
              <a:xfrm>
                <a:off x="278674" y="657225"/>
                <a:ext cx="11373395" cy="2031325"/>
              </a:xfrm>
              <a:prstGeom prst="rect">
                <a:avLst/>
              </a:prstGeom>
              <a:blipFill>
                <a:blip r:embed="rId3"/>
                <a:stretch>
                  <a:fillRect l="-483" t="-1802" b="-3904"/>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A2AD4E97-7922-45BB-99C9-0CD83C636DD9}"/>
              </a:ext>
            </a:extLst>
          </p:cNvPr>
          <p:cNvSpPr txBox="1"/>
          <p:nvPr/>
        </p:nvSpPr>
        <p:spPr>
          <a:xfrm>
            <a:off x="278674" y="2780883"/>
            <a:ext cx="10650583" cy="369332"/>
          </a:xfrm>
          <a:prstGeom prst="rect">
            <a:avLst/>
          </a:prstGeom>
          <a:noFill/>
        </p:spPr>
        <p:txBody>
          <a:bodyPr wrap="square" rtlCol="0">
            <a:spAutoFit/>
          </a:bodyPr>
          <a:lstStyle/>
          <a:p>
            <a:r>
              <a:rPr lang="en-IN" dirty="0"/>
              <a:t>The Pseudo-code looks like following: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271CC3-AC6C-4810-A94D-B5389BCFB7CC}"/>
                  </a:ext>
                </a:extLst>
              </p:cNvPr>
              <p:cNvSpPr txBox="1"/>
              <p:nvPr/>
            </p:nvSpPr>
            <p:spPr>
              <a:xfrm>
                <a:off x="4624252" y="3103126"/>
                <a:ext cx="6087291" cy="3539430"/>
              </a:xfrm>
              <a:prstGeom prst="rect">
                <a:avLst/>
              </a:prstGeom>
              <a:noFill/>
            </p:spPr>
            <p:txBody>
              <a:bodyPr wrap="square" rtlCol="0">
                <a:spAutoFit/>
              </a:bodyPr>
              <a:lstStyle/>
              <a:p>
                <a:r>
                  <a:rPr lang="en-IN" sz="1400" dirty="0">
                    <a:solidFill>
                      <a:schemeClr val="accent5">
                        <a:lumMod val="75000"/>
                      </a:schemeClr>
                    </a:solidFill>
                  </a:rPr>
                  <a:t>BEGIN</a:t>
                </a:r>
                <a:endParaRPr lang="en-IN" sz="1400" dirty="0"/>
              </a:p>
              <a:p>
                <a:r>
                  <a:rPr lang="en-IN" sz="1400" dirty="0"/>
                  <a:t>           </a:t>
                </a:r>
                <a:r>
                  <a:rPr lang="en-IN" sz="1400" dirty="0">
                    <a:solidFill>
                      <a:schemeClr val="accent2">
                        <a:lumMod val="75000"/>
                      </a:schemeClr>
                    </a:solidFill>
                  </a:rPr>
                  <a:t>IF</a:t>
                </a:r>
                <a:r>
                  <a:rPr lang="en-IN" sz="1400" dirty="0"/>
                  <a:t> Age </a:t>
                </a:r>
                <a14:m>
                  <m:oMath xmlns:m="http://schemas.openxmlformats.org/officeDocument/2006/math">
                    <m:r>
                      <a:rPr lang="en-IN" sz="1400" i="1">
                        <a:latin typeface="Cambria Math" panose="02040503050406030204" pitchFamily="18" charset="0"/>
                      </a:rPr>
                      <m:t>≥</m:t>
                    </m:r>
                  </m:oMath>
                </a14:m>
                <a:r>
                  <a:rPr lang="en-IN" sz="1400" dirty="0"/>
                  <a:t> 0 AND Age </a:t>
                </a:r>
                <a14:m>
                  <m:oMath xmlns:m="http://schemas.openxmlformats.org/officeDocument/2006/math">
                    <m:r>
                      <a:rPr lang="en-IN" sz="1400" i="1">
                        <a:latin typeface="Cambria Math" panose="02040503050406030204" pitchFamily="18" charset="0"/>
                      </a:rPr>
                      <m:t>&lt;</m:t>
                    </m:r>
                  </m:oMath>
                </a14:m>
                <a:r>
                  <a:rPr lang="en-IN" sz="1400" dirty="0"/>
                  <a:t> 18 :</a:t>
                </a:r>
              </a:p>
              <a:p>
                <a:r>
                  <a:rPr lang="en-IN" sz="1400" dirty="0"/>
                  <a:t>	PRINT “Not Adult”</a:t>
                </a:r>
              </a:p>
              <a:p>
                <a:r>
                  <a:rPr lang="en-IN" sz="1400" dirty="0"/>
                  <a:t>           </a:t>
                </a:r>
                <a:r>
                  <a:rPr lang="en-IN" sz="1400" dirty="0">
                    <a:solidFill>
                      <a:schemeClr val="accent2">
                        <a:lumMod val="75000"/>
                      </a:schemeClr>
                    </a:solidFill>
                  </a:rPr>
                  <a:t>ELSE</a:t>
                </a:r>
                <a:r>
                  <a:rPr lang="en-IN" sz="1400" dirty="0"/>
                  <a:t> </a:t>
                </a:r>
                <a:r>
                  <a:rPr lang="en-IN" sz="1400" dirty="0">
                    <a:solidFill>
                      <a:srgbClr val="7030A0"/>
                    </a:solidFill>
                  </a:rPr>
                  <a:t>IF</a:t>
                </a:r>
                <a:r>
                  <a:rPr lang="en-IN" sz="1400" dirty="0"/>
                  <a:t> Age </a:t>
                </a:r>
                <a14:m>
                  <m:oMath xmlns:m="http://schemas.openxmlformats.org/officeDocument/2006/math">
                    <m:r>
                      <a:rPr lang="en-IN" sz="1400" i="1">
                        <a:latin typeface="Cambria Math" panose="02040503050406030204" pitchFamily="18" charset="0"/>
                      </a:rPr>
                      <m:t>≥</m:t>
                    </m:r>
                  </m:oMath>
                </a14:m>
                <a:r>
                  <a:rPr lang="en-IN" sz="1400" dirty="0"/>
                  <a:t> 18 AND Age </a:t>
                </a:r>
                <a14:m>
                  <m:oMath xmlns:m="http://schemas.openxmlformats.org/officeDocument/2006/math">
                    <m:r>
                      <a:rPr lang="en-IN" sz="1400" i="1">
                        <a:latin typeface="Cambria Math" panose="02040503050406030204" pitchFamily="18" charset="0"/>
                      </a:rPr>
                      <m:t>&lt;</m:t>
                    </m:r>
                  </m:oMath>
                </a14:m>
                <a:r>
                  <a:rPr lang="en-IN" sz="1400" dirty="0"/>
                  <a:t> 30 :</a:t>
                </a:r>
              </a:p>
              <a:p>
                <a:r>
                  <a:rPr lang="en-IN" sz="1400" dirty="0"/>
                  <a:t>	          PRINT “Young Adult”</a:t>
                </a:r>
              </a:p>
              <a:p>
                <a:r>
                  <a:rPr lang="en-IN" sz="1400" dirty="0"/>
                  <a:t>	   </a:t>
                </a:r>
                <a:r>
                  <a:rPr lang="en-IN" sz="1400" dirty="0">
                    <a:solidFill>
                      <a:srgbClr val="7030A0"/>
                    </a:solidFill>
                  </a:rPr>
                  <a:t>ELSE</a:t>
                </a:r>
                <a:r>
                  <a:rPr lang="en-IN" sz="1400" dirty="0"/>
                  <a:t> </a:t>
                </a:r>
                <a:r>
                  <a:rPr lang="en-IN" sz="1400" dirty="0">
                    <a:solidFill>
                      <a:schemeClr val="accent4">
                        <a:lumMod val="75000"/>
                      </a:schemeClr>
                    </a:solidFill>
                  </a:rPr>
                  <a:t>IF</a:t>
                </a:r>
                <a:r>
                  <a:rPr lang="en-IN" sz="1400" dirty="0"/>
                  <a:t> Age </a:t>
                </a:r>
                <a14:m>
                  <m:oMath xmlns:m="http://schemas.openxmlformats.org/officeDocument/2006/math">
                    <m:r>
                      <a:rPr lang="en-IN" sz="1400" i="1">
                        <a:latin typeface="Cambria Math" panose="02040503050406030204" pitchFamily="18" charset="0"/>
                      </a:rPr>
                      <m:t>≥</m:t>
                    </m:r>
                  </m:oMath>
                </a14:m>
                <a:r>
                  <a:rPr lang="en-IN" sz="1400" dirty="0"/>
                  <a:t> 30 AND Age </a:t>
                </a:r>
                <a14:m>
                  <m:oMath xmlns:m="http://schemas.openxmlformats.org/officeDocument/2006/math">
                    <m:r>
                      <a:rPr lang="en-IN" sz="1400" i="1">
                        <a:latin typeface="Cambria Math" panose="02040503050406030204" pitchFamily="18" charset="0"/>
                      </a:rPr>
                      <m:t>&lt;</m:t>
                    </m:r>
                  </m:oMath>
                </a14:m>
                <a:r>
                  <a:rPr lang="en-IN" sz="1400" dirty="0"/>
                  <a:t> 45 :</a:t>
                </a:r>
              </a:p>
              <a:p>
                <a:r>
                  <a:rPr lang="en-IN" sz="1400" dirty="0"/>
                  <a:t>		   PRINT “Mid Adult”</a:t>
                </a:r>
              </a:p>
              <a:p>
                <a:r>
                  <a:rPr lang="en-IN" sz="1400" dirty="0"/>
                  <a:t>	             </a:t>
                </a:r>
                <a:r>
                  <a:rPr lang="en-IN" sz="1400" dirty="0">
                    <a:solidFill>
                      <a:schemeClr val="accent4">
                        <a:lumMod val="75000"/>
                      </a:schemeClr>
                    </a:solidFill>
                  </a:rPr>
                  <a:t>ELSE</a:t>
                </a:r>
                <a:r>
                  <a:rPr lang="en-IN" sz="1400" dirty="0"/>
                  <a:t> </a:t>
                </a:r>
                <a:r>
                  <a:rPr lang="en-IN" sz="1400" dirty="0">
                    <a:solidFill>
                      <a:srgbClr val="00B050"/>
                    </a:solidFill>
                  </a:rPr>
                  <a:t>IF</a:t>
                </a:r>
                <a:r>
                  <a:rPr lang="en-IN" sz="1400" dirty="0"/>
                  <a:t> Age </a:t>
                </a:r>
                <a14:m>
                  <m:oMath xmlns:m="http://schemas.openxmlformats.org/officeDocument/2006/math">
                    <m:r>
                      <a:rPr lang="en-IN" sz="1400" i="1">
                        <a:latin typeface="Cambria Math" panose="02040503050406030204" pitchFamily="18" charset="0"/>
                      </a:rPr>
                      <m:t>≥</m:t>
                    </m:r>
                  </m:oMath>
                </a14:m>
                <a:r>
                  <a:rPr lang="en-IN" sz="1400" dirty="0"/>
                  <a:t> 45 AND Age </a:t>
                </a:r>
                <a14:m>
                  <m:oMath xmlns:m="http://schemas.openxmlformats.org/officeDocument/2006/math">
                    <m:r>
                      <a:rPr lang="en-IN" sz="1400" i="1">
                        <a:latin typeface="Cambria Math" panose="02040503050406030204" pitchFamily="18" charset="0"/>
                      </a:rPr>
                      <m:t>&lt;</m:t>
                    </m:r>
                  </m:oMath>
                </a14:m>
                <a:r>
                  <a:rPr lang="en-IN" sz="1400" dirty="0"/>
                  <a:t> 60:</a:t>
                </a:r>
              </a:p>
              <a:p>
                <a:r>
                  <a:rPr lang="en-IN" sz="1400" dirty="0"/>
                  <a:t>		             PRINT “Middle Aged”</a:t>
                </a:r>
              </a:p>
              <a:p>
                <a:r>
                  <a:rPr lang="en-IN" sz="1400" dirty="0"/>
                  <a:t>		     </a:t>
                </a:r>
                <a:r>
                  <a:rPr lang="en-IN" sz="1400" dirty="0">
                    <a:solidFill>
                      <a:srgbClr val="00B050"/>
                    </a:solidFill>
                  </a:rPr>
                  <a:t>ELSE</a:t>
                </a:r>
                <a:r>
                  <a:rPr lang="en-IN" sz="1400" dirty="0"/>
                  <a:t>:</a:t>
                </a:r>
              </a:p>
              <a:p>
                <a:r>
                  <a:rPr lang="en-IN" sz="1400" dirty="0"/>
                  <a:t>		              PRINT “Senior Citizen”</a:t>
                </a:r>
              </a:p>
              <a:p>
                <a:r>
                  <a:rPr lang="en-IN" sz="1400" dirty="0"/>
                  <a:t>		     </a:t>
                </a:r>
                <a:r>
                  <a:rPr lang="en-IN" sz="1400" dirty="0">
                    <a:solidFill>
                      <a:srgbClr val="00B050"/>
                    </a:solidFill>
                  </a:rPr>
                  <a:t>END IF</a:t>
                </a:r>
              </a:p>
              <a:p>
                <a:r>
                  <a:rPr lang="en-IN" sz="1400" dirty="0"/>
                  <a:t>                                 </a:t>
                </a:r>
                <a:r>
                  <a:rPr lang="en-IN" sz="1400" dirty="0">
                    <a:solidFill>
                      <a:schemeClr val="accent4">
                        <a:lumMod val="75000"/>
                      </a:schemeClr>
                    </a:solidFill>
                  </a:rPr>
                  <a:t>END IF</a:t>
                </a:r>
              </a:p>
              <a:p>
                <a:r>
                  <a:rPr lang="en-IN" sz="1400" dirty="0"/>
                  <a:t>                      </a:t>
                </a:r>
                <a:r>
                  <a:rPr lang="en-IN" sz="1400" dirty="0">
                    <a:solidFill>
                      <a:srgbClr val="7030A0"/>
                    </a:solidFill>
                  </a:rPr>
                  <a:t>END IF</a:t>
                </a:r>
              </a:p>
              <a:p>
                <a:r>
                  <a:rPr lang="en-IN" sz="1400" dirty="0"/>
                  <a:t>          </a:t>
                </a:r>
                <a:r>
                  <a:rPr lang="en-IN" sz="1400" dirty="0">
                    <a:solidFill>
                      <a:schemeClr val="accent2">
                        <a:lumMod val="75000"/>
                      </a:schemeClr>
                    </a:solidFill>
                  </a:rPr>
                  <a:t>END IF</a:t>
                </a:r>
                <a:r>
                  <a:rPr lang="en-IN" sz="1400" dirty="0"/>
                  <a:t>	</a:t>
                </a:r>
              </a:p>
              <a:p>
                <a:r>
                  <a:rPr lang="en-IN" sz="1400" dirty="0">
                    <a:solidFill>
                      <a:schemeClr val="accent5">
                        <a:lumMod val="75000"/>
                      </a:schemeClr>
                    </a:solidFill>
                  </a:rPr>
                  <a:t>END</a:t>
                </a:r>
                <a:r>
                  <a:rPr lang="en-IN" sz="1400" dirty="0"/>
                  <a:t>			</a:t>
                </a:r>
              </a:p>
            </p:txBody>
          </p:sp>
        </mc:Choice>
        <mc:Fallback xmlns="">
          <p:sp>
            <p:nvSpPr>
              <p:cNvPr id="4" name="TextBox 3">
                <a:extLst>
                  <a:ext uri="{FF2B5EF4-FFF2-40B4-BE49-F238E27FC236}">
                    <a16:creationId xmlns:a16="http://schemas.microsoft.com/office/drawing/2014/main" id="{05271CC3-AC6C-4810-A94D-B5389BCFB7CC}"/>
                  </a:ext>
                </a:extLst>
              </p:cNvPr>
              <p:cNvSpPr txBox="1">
                <a:spLocks noRot="1" noChangeAspect="1" noMove="1" noResize="1" noEditPoints="1" noAdjustHandles="1" noChangeArrowheads="1" noChangeShapeType="1" noTextEdit="1"/>
              </p:cNvSpPr>
              <p:nvPr/>
            </p:nvSpPr>
            <p:spPr>
              <a:xfrm>
                <a:off x="4624252" y="3103126"/>
                <a:ext cx="6087291" cy="3539430"/>
              </a:xfrm>
              <a:prstGeom prst="rect">
                <a:avLst/>
              </a:prstGeom>
              <a:blipFill>
                <a:blip r:embed="rId4"/>
                <a:stretch>
                  <a:fillRect l="-301" t="-344" b="-861"/>
                </a:stretch>
              </a:blipFill>
            </p:spPr>
            <p:txBody>
              <a:bodyPr/>
              <a:lstStyle/>
              <a:p>
                <a:r>
                  <a:rPr lang="en-IN">
                    <a:noFill/>
                  </a:rPr>
                  <a:t> </a:t>
                </a:r>
              </a:p>
            </p:txBody>
          </p:sp>
        </mc:Fallback>
      </mc:AlternateContent>
    </p:spTree>
    <p:extLst>
      <p:ext uri="{BB962C8B-B14F-4D97-AF65-F5344CB8AC3E}">
        <p14:creationId xmlns:p14="http://schemas.microsoft.com/office/powerpoint/2010/main" val="19698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lang="en-IN" sz="3200" b="1" kern="0" dirty="0">
                <a:solidFill>
                  <a:srgbClr val="00B0F0"/>
                </a:solidFill>
                <a:latin typeface="Arial"/>
                <a:cs typeface="Arial"/>
                <a:sym typeface="Arial"/>
              </a:rPr>
              <a:t>Looping</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564A600C-F021-433A-B776-DE9C2FD2ADE9}"/>
              </a:ext>
            </a:extLst>
          </p:cNvPr>
          <p:cNvSpPr txBox="1"/>
          <p:nvPr/>
        </p:nvSpPr>
        <p:spPr>
          <a:xfrm>
            <a:off x="187234" y="705393"/>
            <a:ext cx="11817532" cy="646331"/>
          </a:xfrm>
          <a:prstGeom prst="rect">
            <a:avLst/>
          </a:prstGeom>
          <a:noFill/>
        </p:spPr>
        <p:txBody>
          <a:bodyPr wrap="square" rtlCol="0">
            <a:spAutoFit/>
          </a:bodyPr>
          <a:lstStyle/>
          <a:p>
            <a:r>
              <a:rPr lang="en-IN" dirty="0"/>
              <a:t>Looping is fundamentally very important concept of Programming. It comes very handy when we have to perform repetitive tasks.</a:t>
            </a:r>
          </a:p>
        </p:txBody>
      </p:sp>
      <p:sp>
        <p:nvSpPr>
          <p:cNvPr id="3" name="TextBox 2">
            <a:extLst>
              <a:ext uri="{FF2B5EF4-FFF2-40B4-BE49-F238E27FC236}">
                <a16:creationId xmlns:a16="http://schemas.microsoft.com/office/drawing/2014/main" id="{CCD7E148-8986-47F2-A9F8-FD71CD4C66CF}"/>
              </a:ext>
            </a:extLst>
          </p:cNvPr>
          <p:cNvSpPr txBox="1"/>
          <p:nvPr/>
        </p:nvSpPr>
        <p:spPr>
          <a:xfrm>
            <a:off x="187234" y="1413659"/>
            <a:ext cx="11530148" cy="369332"/>
          </a:xfrm>
          <a:prstGeom prst="rect">
            <a:avLst/>
          </a:prstGeom>
          <a:noFill/>
        </p:spPr>
        <p:txBody>
          <a:bodyPr wrap="square" rtlCol="0">
            <a:spAutoFit/>
          </a:bodyPr>
          <a:lstStyle/>
          <a:p>
            <a:r>
              <a:rPr lang="en-IN" dirty="0"/>
              <a:t>There are usually two types of Looping that programmers use. </a:t>
            </a:r>
            <a:r>
              <a:rPr lang="en-IN" b="1" dirty="0"/>
              <a:t>While Loop </a:t>
            </a:r>
            <a:r>
              <a:rPr lang="en-IN" dirty="0"/>
              <a:t>and </a:t>
            </a:r>
            <a:r>
              <a:rPr lang="en-IN" b="1" dirty="0"/>
              <a:t>For Loop</a:t>
            </a:r>
            <a:r>
              <a:rPr lang="en-IN" dirty="0"/>
              <a:t>.</a:t>
            </a:r>
          </a:p>
        </p:txBody>
      </p:sp>
      <p:sp>
        <p:nvSpPr>
          <p:cNvPr id="4" name="TextBox 3">
            <a:extLst>
              <a:ext uri="{FF2B5EF4-FFF2-40B4-BE49-F238E27FC236}">
                <a16:creationId xmlns:a16="http://schemas.microsoft.com/office/drawing/2014/main" id="{DABA7553-9F62-4AAB-9F5E-D17CE7DE9D01}"/>
              </a:ext>
            </a:extLst>
          </p:cNvPr>
          <p:cNvSpPr txBox="1"/>
          <p:nvPr/>
        </p:nvSpPr>
        <p:spPr>
          <a:xfrm>
            <a:off x="187234" y="1870878"/>
            <a:ext cx="6085293" cy="1200329"/>
          </a:xfrm>
          <a:prstGeom prst="rect">
            <a:avLst/>
          </a:prstGeom>
          <a:noFill/>
        </p:spPr>
        <p:txBody>
          <a:bodyPr wrap="square" rtlCol="0">
            <a:spAutoFit/>
          </a:bodyPr>
          <a:lstStyle/>
          <a:p>
            <a:r>
              <a:rPr lang="en-IN" b="1" dirty="0"/>
              <a:t>While Loop </a:t>
            </a:r>
            <a:r>
              <a:rPr lang="en-IN" dirty="0"/>
              <a:t>executes a code block if the condition is met. After execution of the code block the condition is again checked, if that’s still true it will execute the code block under it else it will break from the loop.</a:t>
            </a:r>
          </a:p>
        </p:txBody>
      </p:sp>
      <p:sp>
        <p:nvSpPr>
          <p:cNvPr id="5" name="TextBox 4">
            <a:extLst>
              <a:ext uri="{FF2B5EF4-FFF2-40B4-BE49-F238E27FC236}">
                <a16:creationId xmlns:a16="http://schemas.microsoft.com/office/drawing/2014/main" id="{DC8DD3F6-5F2F-4894-A9BA-4CB715D003C2}"/>
              </a:ext>
            </a:extLst>
          </p:cNvPr>
          <p:cNvSpPr txBox="1"/>
          <p:nvPr/>
        </p:nvSpPr>
        <p:spPr>
          <a:xfrm>
            <a:off x="1282949" y="5765603"/>
            <a:ext cx="3326675" cy="892552"/>
          </a:xfrm>
          <a:prstGeom prst="rect">
            <a:avLst/>
          </a:prstGeom>
          <a:noFill/>
        </p:spPr>
        <p:txBody>
          <a:bodyPr wrap="square" rtlCol="0">
            <a:spAutoFit/>
          </a:bodyPr>
          <a:lstStyle/>
          <a:p>
            <a:r>
              <a:rPr lang="en-IN" sz="1400" dirty="0"/>
              <a:t>WHILE (Condition):</a:t>
            </a:r>
          </a:p>
          <a:p>
            <a:endParaRPr lang="en-IN" sz="500" dirty="0"/>
          </a:p>
          <a:p>
            <a:r>
              <a:rPr lang="en-IN" sz="1400" dirty="0"/>
              <a:t>       </a:t>
            </a:r>
            <a:r>
              <a:rPr lang="en-IN" sz="1400" i="1" dirty="0"/>
              <a:t>Execute the Code Block</a:t>
            </a:r>
          </a:p>
          <a:p>
            <a:endParaRPr lang="en-IN" sz="500" dirty="0"/>
          </a:p>
          <a:p>
            <a:r>
              <a:rPr lang="en-IN" sz="1400" dirty="0"/>
              <a:t>END WHILE</a:t>
            </a:r>
          </a:p>
        </p:txBody>
      </p:sp>
      <p:grpSp>
        <p:nvGrpSpPr>
          <p:cNvPr id="26" name="Group 25">
            <a:extLst>
              <a:ext uri="{FF2B5EF4-FFF2-40B4-BE49-F238E27FC236}">
                <a16:creationId xmlns:a16="http://schemas.microsoft.com/office/drawing/2014/main" id="{5F1D69A0-C220-4E30-BADF-497967AFF334}"/>
              </a:ext>
            </a:extLst>
          </p:cNvPr>
          <p:cNvGrpSpPr/>
          <p:nvPr/>
        </p:nvGrpSpPr>
        <p:grpSpPr>
          <a:xfrm>
            <a:off x="1599291" y="3182010"/>
            <a:ext cx="3918855" cy="2262331"/>
            <a:chOff x="992777" y="2614469"/>
            <a:chExt cx="3918855" cy="2262331"/>
          </a:xfrm>
        </p:grpSpPr>
        <p:sp>
          <p:nvSpPr>
            <p:cNvPr id="6" name="Flowchart: Decision 5">
              <a:extLst>
                <a:ext uri="{FF2B5EF4-FFF2-40B4-BE49-F238E27FC236}">
                  <a16:creationId xmlns:a16="http://schemas.microsoft.com/office/drawing/2014/main" id="{6BEFA58D-8666-400A-9F46-A98827401B9F}"/>
                </a:ext>
              </a:extLst>
            </p:cNvPr>
            <p:cNvSpPr/>
            <p:nvPr/>
          </p:nvSpPr>
          <p:spPr>
            <a:xfrm>
              <a:off x="992777" y="3168925"/>
              <a:ext cx="1915885" cy="723276"/>
            </a:xfrm>
            <a:prstGeom prst="flowChartDecision">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Check Condition</a:t>
              </a:r>
            </a:p>
          </p:txBody>
        </p:sp>
        <p:sp>
          <p:nvSpPr>
            <p:cNvPr id="7" name="Rectangle 6">
              <a:extLst>
                <a:ext uri="{FF2B5EF4-FFF2-40B4-BE49-F238E27FC236}">
                  <a16:creationId xmlns:a16="http://schemas.microsoft.com/office/drawing/2014/main" id="{423A36F2-C0D3-4B45-B16E-E956AE6D4E80}"/>
                </a:ext>
              </a:extLst>
            </p:cNvPr>
            <p:cNvSpPr/>
            <p:nvPr/>
          </p:nvSpPr>
          <p:spPr>
            <a:xfrm>
              <a:off x="1223553" y="4333446"/>
              <a:ext cx="1454332" cy="54335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Execute the code Block</a:t>
              </a:r>
            </a:p>
          </p:txBody>
        </p:sp>
        <p:cxnSp>
          <p:nvCxnSpPr>
            <p:cNvPr id="9" name="Straight Arrow Connector 8">
              <a:extLst>
                <a:ext uri="{FF2B5EF4-FFF2-40B4-BE49-F238E27FC236}">
                  <a16:creationId xmlns:a16="http://schemas.microsoft.com/office/drawing/2014/main" id="{1523F555-50CB-4064-8855-A01DDB0B85D9}"/>
                </a:ext>
              </a:extLst>
            </p:cNvPr>
            <p:cNvCxnSpPr>
              <a:stCxn id="6" idx="2"/>
              <a:endCxn id="7" idx="0"/>
            </p:cNvCxnSpPr>
            <p:nvPr/>
          </p:nvCxnSpPr>
          <p:spPr>
            <a:xfrm flipH="1">
              <a:off x="1950719" y="3892201"/>
              <a:ext cx="1" cy="4412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E86209-8457-4C75-8E0C-4014ACEB90BE}"/>
                </a:ext>
              </a:extLst>
            </p:cNvPr>
            <p:cNvSpPr txBox="1"/>
            <p:nvPr/>
          </p:nvSpPr>
          <p:spPr>
            <a:xfrm>
              <a:off x="1466547" y="3943895"/>
              <a:ext cx="484172" cy="307777"/>
            </a:xfrm>
            <a:prstGeom prst="rect">
              <a:avLst/>
            </a:prstGeom>
            <a:noFill/>
          </p:spPr>
          <p:txBody>
            <a:bodyPr wrap="none" rtlCol="0">
              <a:spAutoFit/>
            </a:bodyPr>
            <a:lstStyle/>
            <a:p>
              <a:r>
                <a:rPr lang="en-IN" sz="1400" i="1" dirty="0"/>
                <a:t>Yes</a:t>
              </a:r>
            </a:p>
          </p:txBody>
        </p:sp>
        <p:cxnSp>
          <p:nvCxnSpPr>
            <p:cNvPr id="12" name="Straight Arrow Connector 11">
              <a:extLst>
                <a:ext uri="{FF2B5EF4-FFF2-40B4-BE49-F238E27FC236}">
                  <a16:creationId xmlns:a16="http://schemas.microsoft.com/office/drawing/2014/main" id="{C6FBEDEA-949D-4170-B906-5B3AB78F5E1A}"/>
                </a:ext>
              </a:extLst>
            </p:cNvPr>
            <p:cNvCxnSpPr>
              <a:endCxn id="6" idx="0"/>
            </p:cNvCxnSpPr>
            <p:nvPr/>
          </p:nvCxnSpPr>
          <p:spPr>
            <a:xfrm>
              <a:off x="1950719" y="2614469"/>
              <a:ext cx="1" cy="554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BBAF365E-B227-4E1A-A8DE-B7A9326551F3}"/>
                </a:ext>
              </a:extLst>
            </p:cNvPr>
            <p:cNvCxnSpPr>
              <a:cxnSpLocks/>
              <a:stCxn id="7" idx="2"/>
            </p:cNvCxnSpPr>
            <p:nvPr/>
          </p:nvCxnSpPr>
          <p:spPr>
            <a:xfrm rot="5400000" flipH="1">
              <a:off x="954991" y="3881073"/>
              <a:ext cx="1985103" cy="6352"/>
            </a:xfrm>
            <a:prstGeom prst="bentConnector5">
              <a:avLst>
                <a:gd name="adj1" fmla="val -11516"/>
                <a:gd name="adj2" fmla="val 19570986"/>
                <a:gd name="adj3" fmla="val 10009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7CDEE85-9A15-4FB3-BB2B-D32B0A7E430B}"/>
                </a:ext>
              </a:extLst>
            </p:cNvPr>
            <p:cNvSpPr/>
            <p:nvPr/>
          </p:nvSpPr>
          <p:spPr>
            <a:xfrm>
              <a:off x="3138285" y="4075611"/>
              <a:ext cx="1773347" cy="79248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Break from the loop and Execute other code Block</a:t>
              </a:r>
            </a:p>
          </p:txBody>
        </p:sp>
        <p:cxnSp>
          <p:nvCxnSpPr>
            <p:cNvPr id="25" name="Connector: Elbow 24">
              <a:extLst>
                <a:ext uri="{FF2B5EF4-FFF2-40B4-BE49-F238E27FC236}">
                  <a16:creationId xmlns:a16="http://schemas.microsoft.com/office/drawing/2014/main" id="{4155585E-BF85-4167-92AD-B9C34E269CD0}"/>
                </a:ext>
              </a:extLst>
            </p:cNvPr>
            <p:cNvCxnSpPr>
              <a:stCxn id="6" idx="3"/>
              <a:endCxn id="24" idx="0"/>
            </p:cNvCxnSpPr>
            <p:nvPr/>
          </p:nvCxnSpPr>
          <p:spPr>
            <a:xfrm>
              <a:off x="2908662" y="3530563"/>
              <a:ext cx="1116297" cy="54504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6C1CE76-1F2A-43DF-881A-8CC467E3B723}"/>
                </a:ext>
              </a:extLst>
            </p:cNvPr>
            <p:cNvSpPr txBox="1"/>
            <p:nvPr/>
          </p:nvSpPr>
          <p:spPr>
            <a:xfrm>
              <a:off x="2915015" y="3135750"/>
              <a:ext cx="413896" cy="307777"/>
            </a:xfrm>
            <a:prstGeom prst="rect">
              <a:avLst/>
            </a:prstGeom>
            <a:noFill/>
          </p:spPr>
          <p:txBody>
            <a:bodyPr wrap="none" rtlCol="0">
              <a:spAutoFit/>
            </a:bodyPr>
            <a:lstStyle/>
            <a:p>
              <a:r>
                <a:rPr lang="en-IN" sz="1400" i="1" dirty="0"/>
                <a:t>No</a:t>
              </a:r>
            </a:p>
          </p:txBody>
        </p:sp>
      </p:grpSp>
      <p:cxnSp>
        <p:nvCxnSpPr>
          <p:cNvPr id="28" name="Straight Connector 27">
            <a:extLst>
              <a:ext uri="{FF2B5EF4-FFF2-40B4-BE49-F238E27FC236}">
                <a16:creationId xmlns:a16="http://schemas.microsoft.com/office/drawing/2014/main" id="{1E557587-0A98-4306-BB6B-7036C784E2CD}"/>
              </a:ext>
            </a:extLst>
          </p:cNvPr>
          <p:cNvCxnSpPr>
            <a:cxnSpLocks/>
          </p:cNvCxnSpPr>
          <p:nvPr/>
        </p:nvCxnSpPr>
        <p:spPr>
          <a:xfrm>
            <a:off x="6316070" y="1870878"/>
            <a:ext cx="0" cy="4893038"/>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E01F7FF3-DD08-4189-A035-03BD69A84FAD}"/>
              </a:ext>
            </a:extLst>
          </p:cNvPr>
          <p:cNvSpPr txBox="1"/>
          <p:nvPr/>
        </p:nvSpPr>
        <p:spPr>
          <a:xfrm>
            <a:off x="6474823" y="1870878"/>
            <a:ext cx="5529944" cy="646331"/>
          </a:xfrm>
          <a:prstGeom prst="rect">
            <a:avLst/>
          </a:prstGeom>
          <a:noFill/>
        </p:spPr>
        <p:txBody>
          <a:bodyPr wrap="square" rtlCol="0">
            <a:spAutoFit/>
          </a:bodyPr>
          <a:lstStyle/>
          <a:p>
            <a:r>
              <a:rPr lang="en-IN" b="1" dirty="0"/>
              <a:t>For Loop </a:t>
            </a:r>
            <a:r>
              <a:rPr lang="en-IN" dirty="0"/>
              <a:t>makes use of a counter and executes the code block under it for predefined number of times.</a:t>
            </a:r>
          </a:p>
        </p:txBody>
      </p:sp>
      <p:grpSp>
        <p:nvGrpSpPr>
          <p:cNvPr id="60" name="Group 59">
            <a:extLst>
              <a:ext uri="{FF2B5EF4-FFF2-40B4-BE49-F238E27FC236}">
                <a16:creationId xmlns:a16="http://schemas.microsoft.com/office/drawing/2014/main" id="{E67C564E-BA32-4ECB-83E6-BD142642B75C}"/>
              </a:ext>
            </a:extLst>
          </p:cNvPr>
          <p:cNvGrpSpPr/>
          <p:nvPr/>
        </p:nvGrpSpPr>
        <p:grpSpPr>
          <a:xfrm>
            <a:off x="8157751" y="2725783"/>
            <a:ext cx="3668488" cy="2997755"/>
            <a:chOff x="8157751" y="2725783"/>
            <a:chExt cx="3668488" cy="2997755"/>
          </a:xfrm>
        </p:grpSpPr>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EF260F19-B8A3-4229-A089-E6A3D579B8B8}"/>
                    </a:ext>
                  </a:extLst>
                </p:cNvPr>
                <p:cNvSpPr/>
                <p:nvPr/>
              </p:nvSpPr>
              <p:spPr>
                <a:xfrm>
                  <a:off x="8238309" y="2725783"/>
                  <a:ext cx="1550125" cy="45622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Counter </a:t>
                  </a:r>
                  <a14:m>
                    <m:oMath xmlns:m="http://schemas.openxmlformats.org/officeDocument/2006/math">
                      <m:r>
                        <a:rPr lang="en-IN" sz="1400" i="1" dirty="0" smtClean="0">
                          <a:solidFill>
                            <a:schemeClr val="tx1"/>
                          </a:solidFill>
                          <a:latin typeface="Cambria Math" panose="02040503050406030204" pitchFamily="18" charset="0"/>
                        </a:rPr>
                        <m:t>𝑖</m:t>
                      </m:r>
                      <m:r>
                        <a:rPr lang="en-IN" sz="1400" i="1" dirty="0" smtClean="0">
                          <a:solidFill>
                            <a:schemeClr val="tx1"/>
                          </a:solidFill>
                          <a:latin typeface="Cambria Math" panose="02040503050406030204" pitchFamily="18" charset="0"/>
                        </a:rPr>
                        <m:t> =0</m:t>
                      </m:r>
                    </m:oMath>
                  </a14:m>
                  <a:endParaRPr lang="en-IN" sz="1400" dirty="0">
                    <a:solidFill>
                      <a:schemeClr val="tx1"/>
                    </a:solidFill>
                  </a:endParaRPr>
                </a:p>
              </p:txBody>
            </p:sp>
          </mc:Choice>
          <mc:Fallback xmlns="">
            <p:sp>
              <p:nvSpPr>
                <p:cNvPr id="31" name="Rectangle 30">
                  <a:extLst>
                    <a:ext uri="{FF2B5EF4-FFF2-40B4-BE49-F238E27FC236}">
                      <a16:creationId xmlns:a16="http://schemas.microsoft.com/office/drawing/2014/main" id="{EF260F19-B8A3-4229-A089-E6A3D579B8B8}"/>
                    </a:ext>
                  </a:extLst>
                </p:cNvPr>
                <p:cNvSpPr>
                  <a:spLocks noRot="1" noChangeAspect="1" noMove="1" noResize="1" noEditPoints="1" noAdjustHandles="1" noChangeArrowheads="1" noChangeShapeType="1" noTextEdit="1"/>
                </p:cNvSpPr>
                <p:nvPr/>
              </p:nvSpPr>
              <p:spPr>
                <a:xfrm>
                  <a:off x="8238309" y="2725783"/>
                  <a:ext cx="1550125" cy="456227"/>
                </a:xfrm>
                <a:prstGeom prst="rect">
                  <a:avLst/>
                </a:prstGeom>
                <a:blipFill>
                  <a:blip r:embed="rId3"/>
                  <a:stretch>
                    <a:fillRect/>
                  </a:stretch>
                </a:blipFill>
                <a:ln w="12700"/>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Flowchart: Decision 32">
                  <a:extLst>
                    <a:ext uri="{FF2B5EF4-FFF2-40B4-BE49-F238E27FC236}">
                      <a16:creationId xmlns:a16="http://schemas.microsoft.com/office/drawing/2014/main" id="{495EDAAE-FF58-4CC3-9AB4-417BD08DE903}"/>
                    </a:ext>
                  </a:extLst>
                </p:cNvPr>
                <p:cNvSpPr/>
                <p:nvPr/>
              </p:nvSpPr>
              <p:spPr>
                <a:xfrm>
                  <a:off x="8286206" y="3479742"/>
                  <a:ext cx="1454329" cy="677120"/>
                </a:xfrm>
                <a:prstGeom prst="flowChartDecision">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1400" b="0" i="1" smtClean="0">
                            <a:solidFill>
                              <a:schemeClr val="tx1"/>
                            </a:solidFill>
                            <a:latin typeface="Cambria Math" panose="02040503050406030204" pitchFamily="18" charset="0"/>
                          </a:rPr>
                          <m:t>𝑖</m:t>
                        </m:r>
                        <m:r>
                          <a:rPr lang="en-IN" sz="1400" b="0" i="1" smtClean="0">
                            <a:solidFill>
                              <a:schemeClr val="tx1"/>
                            </a:solidFill>
                            <a:latin typeface="Cambria Math" panose="02040503050406030204" pitchFamily="18" charset="0"/>
                          </a:rPr>
                          <m:t>&lt;</m:t>
                        </m:r>
                        <m:r>
                          <a:rPr lang="en-IN" sz="1400" b="0" i="1" smtClean="0">
                            <a:solidFill>
                              <a:schemeClr val="tx1"/>
                            </a:solidFill>
                            <a:latin typeface="Cambria Math" panose="02040503050406030204" pitchFamily="18" charset="0"/>
                          </a:rPr>
                          <m:t>𝑁</m:t>
                        </m:r>
                      </m:oMath>
                    </m:oMathPara>
                  </a14:m>
                  <a:endParaRPr lang="en-IN" sz="1400" dirty="0">
                    <a:solidFill>
                      <a:schemeClr val="tx1"/>
                    </a:solidFill>
                  </a:endParaRPr>
                </a:p>
              </p:txBody>
            </p:sp>
          </mc:Choice>
          <mc:Fallback xmlns="">
            <p:sp>
              <p:nvSpPr>
                <p:cNvPr id="33" name="Flowchart: Decision 32">
                  <a:extLst>
                    <a:ext uri="{FF2B5EF4-FFF2-40B4-BE49-F238E27FC236}">
                      <a16:creationId xmlns:a16="http://schemas.microsoft.com/office/drawing/2014/main" id="{495EDAAE-FF58-4CC3-9AB4-417BD08DE903}"/>
                    </a:ext>
                  </a:extLst>
                </p:cNvPr>
                <p:cNvSpPr>
                  <a:spLocks noRot="1" noChangeAspect="1" noMove="1" noResize="1" noEditPoints="1" noAdjustHandles="1" noChangeArrowheads="1" noChangeShapeType="1" noTextEdit="1"/>
                </p:cNvSpPr>
                <p:nvPr/>
              </p:nvSpPr>
              <p:spPr>
                <a:xfrm>
                  <a:off x="8286206" y="3479742"/>
                  <a:ext cx="1454329" cy="677120"/>
                </a:xfrm>
                <a:prstGeom prst="flowChartDecision">
                  <a:avLst/>
                </a:prstGeom>
                <a:blipFill>
                  <a:blip r:embed="rId4"/>
                  <a:stretch>
                    <a:fillRect/>
                  </a:stretch>
                </a:blipFill>
                <a:ln w="12700"/>
              </p:spPr>
              <p:txBody>
                <a:bodyPr/>
                <a:lstStyle/>
                <a:p>
                  <a:r>
                    <a:rPr lang="en-IN">
                      <a:noFill/>
                    </a:rPr>
                    <a:t> </a:t>
                  </a:r>
                </a:p>
              </p:txBody>
            </p:sp>
          </mc:Fallback>
        </mc:AlternateContent>
        <p:cxnSp>
          <p:nvCxnSpPr>
            <p:cNvPr id="37" name="Straight Arrow Connector 36">
              <a:extLst>
                <a:ext uri="{FF2B5EF4-FFF2-40B4-BE49-F238E27FC236}">
                  <a16:creationId xmlns:a16="http://schemas.microsoft.com/office/drawing/2014/main" id="{B76E60A1-209D-49FB-9D2D-770BCA03C82B}"/>
                </a:ext>
              </a:extLst>
            </p:cNvPr>
            <p:cNvCxnSpPr>
              <a:stCxn id="31" idx="2"/>
              <a:endCxn id="33" idx="0"/>
            </p:cNvCxnSpPr>
            <p:nvPr/>
          </p:nvCxnSpPr>
          <p:spPr>
            <a:xfrm flipH="1">
              <a:off x="9013371" y="3182010"/>
              <a:ext cx="1" cy="297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9C25D0-3185-42F3-BEF9-0CFC2D769D03}"/>
                </a:ext>
              </a:extLst>
            </p:cNvPr>
            <p:cNvSpPr/>
            <p:nvPr/>
          </p:nvSpPr>
          <p:spPr>
            <a:xfrm>
              <a:off x="8278672" y="4451790"/>
              <a:ext cx="1469393" cy="52059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Execute the code block</a:t>
              </a:r>
            </a:p>
          </p:txBody>
        </p:sp>
        <p:cxnSp>
          <p:nvCxnSpPr>
            <p:cNvPr id="40" name="Straight Arrow Connector 39">
              <a:extLst>
                <a:ext uri="{FF2B5EF4-FFF2-40B4-BE49-F238E27FC236}">
                  <a16:creationId xmlns:a16="http://schemas.microsoft.com/office/drawing/2014/main" id="{594AD08D-C32E-4DB4-A4F6-ED3A82587866}"/>
                </a:ext>
              </a:extLst>
            </p:cNvPr>
            <p:cNvCxnSpPr>
              <a:stCxn id="33" idx="2"/>
              <a:endCxn id="38" idx="0"/>
            </p:cNvCxnSpPr>
            <p:nvPr/>
          </p:nvCxnSpPr>
          <p:spPr>
            <a:xfrm flipH="1">
              <a:off x="9013369" y="4156862"/>
              <a:ext cx="2" cy="2949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6086A40D-8DDE-4B5B-B753-1CB6C89A1C8E}"/>
                    </a:ext>
                  </a:extLst>
                </p:cNvPr>
                <p:cNvSpPr/>
                <p:nvPr/>
              </p:nvSpPr>
              <p:spPr>
                <a:xfrm>
                  <a:off x="8157751" y="5267311"/>
                  <a:ext cx="1711233" cy="45622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Counter </a:t>
                  </a:r>
                  <a14:m>
                    <m:oMath xmlns:m="http://schemas.openxmlformats.org/officeDocument/2006/math">
                      <m:r>
                        <a:rPr lang="en-IN" sz="1400" i="1" dirty="0" smtClean="0">
                          <a:solidFill>
                            <a:schemeClr val="tx1"/>
                          </a:solidFill>
                          <a:latin typeface="Cambria Math" panose="02040503050406030204" pitchFamily="18" charset="0"/>
                        </a:rPr>
                        <m:t>𝑖</m:t>
                      </m:r>
                      <m:r>
                        <a:rPr lang="en-IN" sz="1400" i="1" dirty="0" smtClean="0">
                          <a:solidFill>
                            <a:schemeClr val="tx1"/>
                          </a:solidFill>
                          <a:latin typeface="Cambria Math" panose="02040503050406030204" pitchFamily="18" charset="0"/>
                        </a:rPr>
                        <m:t> =</m:t>
                      </m:r>
                      <m:r>
                        <a:rPr lang="en-IN" sz="1400" b="0" i="1" dirty="0" smtClean="0">
                          <a:solidFill>
                            <a:schemeClr val="tx1"/>
                          </a:solidFill>
                          <a:latin typeface="Cambria Math" panose="02040503050406030204" pitchFamily="18" charset="0"/>
                        </a:rPr>
                        <m:t>𝑖</m:t>
                      </m:r>
                      <m:r>
                        <a:rPr lang="en-IN" sz="1400" b="0" i="1" dirty="0" smtClean="0">
                          <a:solidFill>
                            <a:schemeClr val="tx1"/>
                          </a:solidFill>
                          <a:latin typeface="Cambria Math" panose="02040503050406030204" pitchFamily="18" charset="0"/>
                        </a:rPr>
                        <m:t>+1</m:t>
                      </m:r>
                    </m:oMath>
                  </a14:m>
                  <a:endParaRPr lang="en-IN" sz="1400" dirty="0">
                    <a:solidFill>
                      <a:schemeClr val="tx1"/>
                    </a:solidFill>
                  </a:endParaRPr>
                </a:p>
              </p:txBody>
            </p:sp>
          </mc:Choice>
          <mc:Fallback xmlns="">
            <p:sp>
              <p:nvSpPr>
                <p:cNvPr id="44" name="Rectangle 43">
                  <a:extLst>
                    <a:ext uri="{FF2B5EF4-FFF2-40B4-BE49-F238E27FC236}">
                      <a16:creationId xmlns:a16="http://schemas.microsoft.com/office/drawing/2014/main" id="{6086A40D-8DDE-4B5B-B753-1CB6C89A1C8E}"/>
                    </a:ext>
                  </a:extLst>
                </p:cNvPr>
                <p:cNvSpPr>
                  <a:spLocks noRot="1" noChangeAspect="1" noMove="1" noResize="1" noEditPoints="1" noAdjustHandles="1" noChangeArrowheads="1" noChangeShapeType="1" noTextEdit="1"/>
                </p:cNvSpPr>
                <p:nvPr/>
              </p:nvSpPr>
              <p:spPr>
                <a:xfrm>
                  <a:off x="8157751" y="5267311"/>
                  <a:ext cx="1711233" cy="456227"/>
                </a:xfrm>
                <a:prstGeom prst="rect">
                  <a:avLst/>
                </a:prstGeom>
                <a:blipFill>
                  <a:blip r:embed="rId5"/>
                  <a:stretch>
                    <a:fillRect/>
                  </a:stretch>
                </a:blipFill>
                <a:ln w="12700"/>
              </p:spPr>
              <p:txBody>
                <a:bodyPr/>
                <a:lstStyle/>
                <a:p>
                  <a:r>
                    <a:rPr lang="en-IN">
                      <a:noFill/>
                    </a:rPr>
                    <a:t> </a:t>
                  </a:r>
                </a:p>
              </p:txBody>
            </p:sp>
          </mc:Fallback>
        </mc:AlternateContent>
        <p:cxnSp>
          <p:nvCxnSpPr>
            <p:cNvPr id="49" name="Straight Arrow Connector 48">
              <a:extLst>
                <a:ext uri="{FF2B5EF4-FFF2-40B4-BE49-F238E27FC236}">
                  <a16:creationId xmlns:a16="http://schemas.microsoft.com/office/drawing/2014/main" id="{EC653C4C-C497-4406-BE5C-D34BB6964C1A}"/>
                </a:ext>
              </a:extLst>
            </p:cNvPr>
            <p:cNvCxnSpPr>
              <a:stCxn id="38" idx="2"/>
              <a:endCxn id="44" idx="0"/>
            </p:cNvCxnSpPr>
            <p:nvPr/>
          </p:nvCxnSpPr>
          <p:spPr>
            <a:xfrm flipH="1">
              <a:off x="9013368" y="4972383"/>
              <a:ext cx="1" cy="2949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70EFBE0-2EC0-4AF9-8C4E-C558675F4926}"/>
                </a:ext>
              </a:extLst>
            </p:cNvPr>
            <p:cNvCxnSpPr>
              <a:stCxn id="44" idx="1"/>
            </p:cNvCxnSpPr>
            <p:nvPr/>
          </p:nvCxnSpPr>
          <p:spPr>
            <a:xfrm rot="10800000" flipH="1">
              <a:off x="8157751" y="3330877"/>
              <a:ext cx="855616" cy="2164549"/>
            </a:xfrm>
            <a:prstGeom prst="bentConnector4">
              <a:avLst>
                <a:gd name="adj1" fmla="val -49110"/>
                <a:gd name="adj2" fmla="val 995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F6D18F1-D92C-452A-A52F-B1676B2132B0}"/>
                </a:ext>
              </a:extLst>
            </p:cNvPr>
            <p:cNvSpPr txBox="1"/>
            <p:nvPr/>
          </p:nvSpPr>
          <p:spPr>
            <a:xfrm>
              <a:off x="8529195" y="4092350"/>
              <a:ext cx="484172" cy="307777"/>
            </a:xfrm>
            <a:prstGeom prst="rect">
              <a:avLst/>
            </a:prstGeom>
            <a:noFill/>
          </p:spPr>
          <p:txBody>
            <a:bodyPr wrap="none" rtlCol="0">
              <a:spAutoFit/>
            </a:bodyPr>
            <a:lstStyle/>
            <a:p>
              <a:r>
                <a:rPr lang="en-IN" sz="1400" i="1" dirty="0"/>
                <a:t>Yes</a:t>
              </a:r>
            </a:p>
          </p:txBody>
        </p:sp>
        <p:sp>
          <p:nvSpPr>
            <p:cNvPr id="58" name="Rectangle 57">
              <a:extLst>
                <a:ext uri="{FF2B5EF4-FFF2-40B4-BE49-F238E27FC236}">
                  <a16:creationId xmlns:a16="http://schemas.microsoft.com/office/drawing/2014/main" id="{03FD6BDF-FFD3-4919-AEB1-D18DF6136864}"/>
                </a:ext>
              </a:extLst>
            </p:cNvPr>
            <p:cNvSpPr/>
            <p:nvPr/>
          </p:nvSpPr>
          <p:spPr>
            <a:xfrm>
              <a:off x="10247989" y="4459742"/>
              <a:ext cx="1578250" cy="80756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Break from the loop and Execute other code block</a:t>
              </a:r>
            </a:p>
          </p:txBody>
        </p:sp>
        <p:cxnSp>
          <p:nvCxnSpPr>
            <p:cNvPr id="59" name="Connector: Elbow 58">
              <a:extLst>
                <a:ext uri="{FF2B5EF4-FFF2-40B4-BE49-F238E27FC236}">
                  <a16:creationId xmlns:a16="http://schemas.microsoft.com/office/drawing/2014/main" id="{66E7B9F0-B53D-43FE-814A-DAEBF7201296}"/>
                </a:ext>
              </a:extLst>
            </p:cNvPr>
            <p:cNvCxnSpPr>
              <a:stCxn id="33" idx="3"/>
              <a:endCxn id="58" idx="0"/>
            </p:cNvCxnSpPr>
            <p:nvPr/>
          </p:nvCxnSpPr>
          <p:spPr>
            <a:xfrm>
              <a:off x="9740535" y="3818302"/>
              <a:ext cx="1296579" cy="6414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AE2A779-4BD9-4796-8F2A-9801667823A2}"/>
                </a:ext>
              </a:extLst>
            </p:cNvPr>
            <p:cNvSpPr txBox="1"/>
            <p:nvPr/>
          </p:nvSpPr>
          <p:spPr>
            <a:xfrm>
              <a:off x="9832821" y="3481171"/>
              <a:ext cx="413896" cy="307777"/>
            </a:xfrm>
            <a:prstGeom prst="rect">
              <a:avLst/>
            </a:prstGeom>
            <a:noFill/>
          </p:spPr>
          <p:txBody>
            <a:bodyPr wrap="none" rtlCol="0">
              <a:spAutoFit/>
            </a:bodyPr>
            <a:lstStyle/>
            <a:p>
              <a:r>
                <a:rPr lang="en-IN" sz="1400" i="1" dirty="0"/>
                <a:t>No</a:t>
              </a:r>
            </a:p>
          </p:txBody>
        </p: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3BAE56D-A78C-47AB-9687-8878263DBC75}"/>
                  </a:ext>
                </a:extLst>
              </p:cNvPr>
              <p:cNvSpPr txBox="1"/>
              <p:nvPr/>
            </p:nvSpPr>
            <p:spPr>
              <a:xfrm>
                <a:off x="6757428" y="5872465"/>
                <a:ext cx="2478439" cy="892552"/>
              </a:xfrm>
              <a:prstGeom prst="rect">
                <a:avLst/>
              </a:prstGeom>
              <a:noFill/>
            </p:spPr>
            <p:txBody>
              <a:bodyPr wrap="square" rtlCol="0">
                <a:spAutoFit/>
              </a:bodyPr>
              <a:lstStyle/>
              <a:p>
                <a:r>
                  <a:rPr lang="en-IN" sz="1400" dirty="0"/>
                  <a:t>FOR (</a:t>
                </a:r>
                <a:r>
                  <a:rPr lang="en-IN" sz="1400" dirty="0" err="1"/>
                  <a:t>i</a:t>
                </a:r>
                <a:r>
                  <a:rPr lang="en-IN" sz="1400" dirty="0"/>
                  <a:t> = 0 ; </a:t>
                </a:r>
                <a:r>
                  <a:rPr lang="en-IN" sz="1400" dirty="0" err="1"/>
                  <a:t>i</a:t>
                </a:r>
                <a:r>
                  <a:rPr lang="en-IN" sz="1400" dirty="0"/>
                  <a:t> </a:t>
                </a:r>
                <a14:m>
                  <m:oMath xmlns:m="http://schemas.openxmlformats.org/officeDocument/2006/math">
                    <m:r>
                      <a:rPr lang="en-IN" sz="1400" b="0" i="1" smtClean="0">
                        <a:latin typeface="Cambria Math" panose="02040503050406030204" pitchFamily="18" charset="0"/>
                      </a:rPr>
                      <m:t>&lt;</m:t>
                    </m:r>
                  </m:oMath>
                </a14:m>
                <a:r>
                  <a:rPr lang="en-IN" sz="1400" dirty="0"/>
                  <a:t> N ; </a:t>
                </a:r>
                <a:r>
                  <a:rPr lang="en-IN" sz="1400" dirty="0" err="1"/>
                  <a:t>i</a:t>
                </a:r>
                <a:r>
                  <a:rPr lang="en-IN" sz="1400" dirty="0"/>
                  <a:t> ++) :</a:t>
                </a:r>
              </a:p>
              <a:p>
                <a:endParaRPr lang="en-IN" sz="500" dirty="0"/>
              </a:p>
              <a:p>
                <a:r>
                  <a:rPr lang="en-IN" sz="1400" dirty="0"/>
                  <a:t>        </a:t>
                </a:r>
                <a:r>
                  <a:rPr lang="en-IN" sz="1400" i="1" dirty="0"/>
                  <a:t>Execute the Code Block</a:t>
                </a:r>
              </a:p>
              <a:p>
                <a:endParaRPr lang="en-IN" sz="500" dirty="0"/>
              </a:p>
              <a:p>
                <a:r>
                  <a:rPr lang="en-IN" sz="1400" dirty="0"/>
                  <a:t>END FOR</a:t>
                </a:r>
              </a:p>
            </p:txBody>
          </p:sp>
        </mc:Choice>
        <mc:Fallback xmlns="">
          <p:sp>
            <p:nvSpPr>
              <p:cNvPr id="61" name="TextBox 60">
                <a:extLst>
                  <a:ext uri="{FF2B5EF4-FFF2-40B4-BE49-F238E27FC236}">
                    <a16:creationId xmlns:a16="http://schemas.microsoft.com/office/drawing/2014/main" id="{03BAE56D-A78C-47AB-9687-8878263DBC75}"/>
                  </a:ext>
                </a:extLst>
              </p:cNvPr>
              <p:cNvSpPr txBox="1">
                <a:spLocks noRot="1" noChangeAspect="1" noMove="1" noResize="1" noEditPoints="1" noAdjustHandles="1" noChangeArrowheads="1" noChangeShapeType="1" noTextEdit="1"/>
              </p:cNvSpPr>
              <p:nvPr/>
            </p:nvSpPr>
            <p:spPr>
              <a:xfrm>
                <a:off x="6757428" y="5872465"/>
                <a:ext cx="2478439" cy="892552"/>
              </a:xfrm>
              <a:prstGeom prst="rect">
                <a:avLst/>
              </a:prstGeom>
              <a:blipFill>
                <a:blip r:embed="rId6"/>
                <a:stretch>
                  <a:fillRect l="-739" t="-680" r="-739" b="-6122"/>
                </a:stretch>
              </a:blipFill>
            </p:spPr>
            <p:txBody>
              <a:bodyPr/>
              <a:lstStyle/>
              <a:p>
                <a:r>
                  <a:rPr lang="en-IN">
                    <a:noFill/>
                  </a:rPr>
                  <a:t> </a:t>
                </a:r>
              </a:p>
            </p:txBody>
          </p:sp>
        </mc:Fallback>
      </mc:AlternateContent>
      <p:sp>
        <p:nvSpPr>
          <p:cNvPr id="63" name="TextBox 62">
            <a:extLst>
              <a:ext uri="{FF2B5EF4-FFF2-40B4-BE49-F238E27FC236}">
                <a16:creationId xmlns:a16="http://schemas.microsoft.com/office/drawing/2014/main" id="{A5474C81-B561-4324-ACDC-B51C61D7FBD5}"/>
              </a:ext>
            </a:extLst>
          </p:cNvPr>
          <p:cNvSpPr txBox="1"/>
          <p:nvPr/>
        </p:nvSpPr>
        <p:spPr>
          <a:xfrm>
            <a:off x="9580228" y="5857936"/>
            <a:ext cx="2561171" cy="892552"/>
          </a:xfrm>
          <a:prstGeom prst="rect">
            <a:avLst/>
          </a:prstGeom>
          <a:noFill/>
        </p:spPr>
        <p:txBody>
          <a:bodyPr wrap="square" rtlCol="0">
            <a:spAutoFit/>
          </a:bodyPr>
          <a:lstStyle/>
          <a:p>
            <a:r>
              <a:rPr lang="en-IN" sz="1400" dirty="0"/>
              <a:t>FOR </a:t>
            </a:r>
            <a:r>
              <a:rPr lang="en-IN" sz="1400" dirty="0" err="1"/>
              <a:t>i</a:t>
            </a:r>
            <a:r>
              <a:rPr lang="en-IN" sz="1400" dirty="0"/>
              <a:t> FROM 0 to N-1:</a:t>
            </a:r>
          </a:p>
          <a:p>
            <a:endParaRPr lang="en-IN" sz="500" dirty="0"/>
          </a:p>
          <a:p>
            <a:r>
              <a:rPr lang="en-IN" sz="1400" dirty="0"/>
              <a:t>        </a:t>
            </a:r>
            <a:r>
              <a:rPr lang="en-IN" sz="1400" i="1" dirty="0"/>
              <a:t>Execute the Code Block</a:t>
            </a:r>
          </a:p>
          <a:p>
            <a:endParaRPr lang="en-IN" sz="500" dirty="0"/>
          </a:p>
          <a:p>
            <a:r>
              <a:rPr lang="en-IN" sz="1400" dirty="0"/>
              <a:t>END FOR</a:t>
            </a:r>
          </a:p>
        </p:txBody>
      </p:sp>
    </p:spTree>
    <p:extLst>
      <p:ext uri="{BB962C8B-B14F-4D97-AF65-F5344CB8AC3E}">
        <p14:creationId xmlns:p14="http://schemas.microsoft.com/office/powerpoint/2010/main" val="32496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500"/>
                                        <p:tgtEl>
                                          <p:spTgt spid="28"/>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32" grpId="0"/>
      <p:bldP spid="61" grpId="0"/>
      <p:bldP spid="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lang="en-IN" sz="3200" b="1" kern="0" dirty="0">
                <a:solidFill>
                  <a:srgbClr val="00B0F0"/>
                </a:solidFill>
                <a:latin typeface="Arial"/>
                <a:cs typeface="Arial"/>
                <a:sym typeface="Arial"/>
              </a:rPr>
              <a:t>Looping</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788B142-B5F1-4C16-84C2-71212E5C0793}"/>
              </a:ext>
            </a:extLst>
          </p:cNvPr>
          <p:cNvSpPr txBox="1"/>
          <p:nvPr/>
        </p:nvSpPr>
        <p:spPr>
          <a:xfrm>
            <a:off x="287383" y="748937"/>
            <a:ext cx="11094720" cy="800219"/>
          </a:xfrm>
          <a:prstGeom prst="rect">
            <a:avLst/>
          </a:prstGeom>
          <a:noFill/>
        </p:spPr>
        <p:txBody>
          <a:bodyPr wrap="square" rtlCol="0">
            <a:spAutoFit/>
          </a:bodyPr>
          <a:lstStyle/>
          <a:p>
            <a:r>
              <a:rPr lang="en-IN" dirty="0"/>
              <a:t>Let’s take a very Lucid example: </a:t>
            </a:r>
          </a:p>
          <a:p>
            <a:endParaRPr lang="en-IN" sz="1000" dirty="0"/>
          </a:p>
          <a:p>
            <a:r>
              <a:rPr lang="en-IN" dirty="0"/>
              <a:t>Print your name for given number of times.</a:t>
            </a:r>
          </a:p>
        </p:txBody>
      </p:sp>
      <p:grpSp>
        <p:nvGrpSpPr>
          <p:cNvPr id="34" name="Group 33">
            <a:extLst>
              <a:ext uri="{FF2B5EF4-FFF2-40B4-BE49-F238E27FC236}">
                <a16:creationId xmlns:a16="http://schemas.microsoft.com/office/drawing/2014/main" id="{62ECD685-3A61-4EA2-869D-A1318685F12C}"/>
              </a:ext>
            </a:extLst>
          </p:cNvPr>
          <p:cNvGrpSpPr/>
          <p:nvPr/>
        </p:nvGrpSpPr>
        <p:grpSpPr>
          <a:xfrm>
            <a:off x="1136464" y="1828316"/>
            <a:ext cx="3505184" cy="4326995"/>
            <a:chOff x="1136464" y="1828316"/>
            <a:chExt cx="3505184" cy="4326995"/>
          </a:xfrm>
        </p:grpSpPr>
        <p:sp>
          <p:nvSpPr>
            <p:cNvPr id="3" name="Flowchart: Terminator 2">
              <a:extLst>
                <a:ext uri="{FF2B5EF4-FFF2-40B4-BE49-F238E27FC236}">
                  <a16:creationId xmlns:a16="http://schemas.microsoft.com/office/drawing/2014/main" id="{9F5F6718-3966-4D5D-9C17-62398609C22E}"/>
                </a:ext>
              </a:extLst>
            </p:cNvPr>
            <p:cNvSpPr/>
            <p:nvPr/>
          </p:nvSpPr>
          <p:spPr>
            <a:xfrm>
              <a:off x="1867988" y="1828316"/>
              <a:ext cx="1062445" cy="452846"/>
            </a:xfrm>
            <a:prstGeom prst="flowChartTerminator">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Start</a:t>
              </a:r>
            </a:p>
          </p:txBody>
        </p:sp>
        <p:sp>
          <p:nvSpPr>
            <p:cNvPr id="4" name="Flowchart: Data 3">
              <a:extLst>
                <a:ext uri="{FF2B5EF4-FFF2-40B4-BE49-F238E27FC236}">
                  <a16:creationId xmlns:a16="http://schemas.microsoft.com/office/drawing/2014/main" id="{25475BE4-2E7F-4892-B5DB-C2D9A3548714}"/>
                </a:ext>
              </a:extLst>
            </p:cNvPr>
            <p:cNvSpPr/>
            <p:nvPr/>
          </p:nvSpPr>
          <p:spPr>
            <a:xfrm>
              <a:off x="1672044" y="2560322"/>
              <a:ext cx="1454331" cy="452846"/>
            </a:xfrm>
            <a:prstGeom prst="flowChartInputOutpu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Input N</a:t>
              </a:r>
            </a:p>
          </p:txBody>
        </p:sp>
        <p:sp>
          <p:nvSpPr>
            <p:cNvPr id="5" name="Rectangle 4">
              <a:extLst>
                <a:ext uri="{FF2B5EF4-FFF2-40B4-BE49-F238E27FC236}">
                  <a16:creationId xmlns:a16="http://schemas.microsoft.com/office/drawing/2014/main" id="{AF3B35AC-FE97-432F-84A0-D2D319B5507B}"/>
                </a:ext>
              </a:extLst>
            </p:cNvPr>
            <p:cNvSpPr/>
            <p:nvPr/>
          </p:nvSpPr>
          <p:spPr>
            <a:xfrm>
              <a:off x="1793963" y="3359333"/>
              <a:ext cx="1210491" cy="39188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rPr>
                <a:t>i</a:t>
              </a:r>
              <a:r>
                <a:rPr lang="en-IN" sz="1400" dirty="0">
                  <a:solidFill>
                    <a:schemeClr val="tx1"/>
                  </a:solidFill>
                </a:rPr>
                <a:t> = 0</a:t>
              </a:r>
            </a:p>
          </p:txBody>
        </p:sp>
        <p:sp>
          <p:nvSpPr>
            <p:cNvPr id="6" name="Flowchart: Decision 5">
              <a:extLst>
                <a:ext uri="{FF2B5EF4-FFF2-40B4-BE49-F238E27FC236}">
                  <a16:creationId xmlns:a16="http://schemas.microsoft.com/office/drawing/2014/main" id="{6461B854-D997-4479-A953-4E23CE803726}"/>
                </a:ext>
              </a:extLst>
            </p:cNvPr>
            <p:cNvSpPr/>
            <p:nvPr/>
          </p:nvSpPr>
          <p:spPr>
            <a:xfrm>
              <a:off x="1817911" y="4032070"/>
              <a:ext cx="1162593" cy="661851"/>
            </a:xfrm>
            <a:prstGeom prst="flowChartDecision">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rPr>
                <a:t>i</a:t>
              </a:r>
              <a:r>
                <a:rPr lang="en-IN" sz="1400" dirty="0">
                  <a:solidFill>
                    <a:schemeClr val="tx1"/>
                  </a:solidFill>
                </a:rPr>
                <a:t> &lt; N </a:t>
              </a:r>
            </a:p>
          </p:txBody>
        </p:sp>
        <p:sp>
          <p:nvSpPr>
            <p:cNvPr id="7" name="Flowchart: Data 6">
              <a:extLst>
                <a:ext uri="{FF2B5EF4-FFF2-40B4-BE49-F238E27FC236}">
                  <a16:creationId xmlns:a16="http://schemas.microsoft.com/office/drawing/2014/main" id="{96D5F4A6-4EBF-48D4-AC03-59C3E24A21C8}"/>
                </a:ext>
              </a:extLst>
            </p:cNvPr>
            <p:cNvSpPr/>
            <p:nvPr/>
          </p:nvSpPr>
          <p:spPr>
            <a:xfrm>
              <a:off x="1136464" y="4963104"/>
              <a:ext cx="2525486" cy="452846"/>
            </a:xfrm>
            <a:prstGeom prst="flowChartInputOutpu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Print (My Name)</a:t>
              </a:r>
            </a:p>
          </p:txBody>
        </p:sp>
        <p:cxnSp>
          <p:nvCxnSpPr>
            <p:cNvPr id="9" name="Straight Arrow Connector 8">
              <a:extLst>
                <a:ext uri="{FF2B5EF4-FFF2-40B4-BE49-F238E27FC236}">
                  <a16:creationId xmlns:a16="http://schemas.microsoft.com/office/drawing/2014/main" id="{F6D57D4F-07DB-42F9-BE84-A0C42E8F22BF}"/>
                </a:ext>
              </a:extLst>
            </p:cNvPr>
            <p:cNvCxnSpPr>
              <a:stCxn id="3" idx="2"/>
              <a:endCxn id="4" idx="1"/>
            </p:cNvCxnSpPr>
            <p:nvPr/>
          </p:nvCxnSpPr>
          <p:spPr>
            <a:xfrm flipH="1">
              <a:off x="2399210" y="2281162"/>
              <a:ext cx="1" cy="279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5F1701D-657F-4571-9AB9-F165DF8E4051}"/>
                </a:ext>
              </a:extLst>
            </p:cNvPr>
            <p:cNvCxnSpPr>
              <a:cxnSpLocks/>
              <a:stCxn id="4" idx="4"/>
              <a:endCxn id="5" idx="0"/>
            </p:cNvCxnSpPr>
            <p:nvPr/>
          </p:nvCxnSpPr>
          <p:spPr>
            <a:xfrm flipH="1">
              <a:off x="2399209" y="3013168"/>
              <a:ext cx="1" cy="3461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FF6549A-C26F-418F-9AC4-78D3325C72A4}"/>
                </a:ext>
              </a:extLst>
            </p:cNvPr>
            <p:cNvCxnSpPr>
              <a:stCxn id="5" idx="2"/>
              <a:endCxn id="6" idx="0"/>
            </p:cNvCxnSpPr>
            <p:nvPr/>
          </p:nvCxnSpPr>
          <p:spPr>
            <a:xfrm flipH="1">
              <a:off x="2399208" y="3751219"/>
              <a:ext cx="1" cy="2808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FC87F86-3562-43CA-AA5A-DFDCA75A7D51}"/>
                </a:ext>
              </a:extLst>
            </p:cNvPr>
            <p:cNvSpPr/>
            <p:nvPr/>
          </p:nvSpPr>
          <p:spPr>
            <a:xfrm>
              <a:off x="1767829" y="5758756"/>
              <a:ext cx="1210491" cy="39188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rPr>
                <a:t>i</a:t>
              </a:r>
              <a:r>
                <a:rPr lang="en-IN" sz="1400" dirty="0">
                  <a:solidFill>
                    <a:schemeClr val="tx1"/>
                  </a:solidFill>
                </a:rPr>
                <a:t> = i+1</a:t>
              </a:r>
            </a:p>
          </p:txBody>
        </p:sp>
        <p:sp>
          <p:nvSpPr>
            <p:cNvPr id="21" name="Flowchart: Terminator 20">
              <a:extLst>
                <a:ext uri="{FF2B5EF4-FFF2-40B4-BE49-F238E27FC236}">
                  <a16:creationId xmlns:a16="http://schemas.microsoft.com/office/drawing/2014/main" id="{E500C27F-47E4-4916-B5CF-214B980293CD}"/>
                </a:ext>
              </a:extLst>
            </p:cNvPr>
            <p:cNvSpPr/>
            <p:nvPr/>
          </p:nvSpPr>
          <p:spPr>
            <a:xfrm>
              <a:off x="3579203" y="5702465"/>
              <a:ext cx="1062445" cy="452846"/>
            </a:xfrm>
            <a:prstGeom prst="flowChartTerminator">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Stop</a:t>
              </a:r>
            </a:p>
          </p:txBody>
        </p:sp>
        <p:cxnSp>
          <p:nvCxnSpPr>
            <p:cNvPr id="22" name="Straight Arrow Connector 21">
              <a:extLst>
                <a:ext uri="{FF2B5EF4-FFF2-40B4-BE49-F238E27FC236}">
                  <a16:creationId xmlns:a16="http://schemas.microsoft.com/office/drawing/2014/main" id="{DEFFBD1F-6B5C-4296-A3D8-5727C2612758}"/>
                </a:ext>
              </a:extLst>
            </p:cNvPr>
            <p:cNvCxnSpPr/>
            <p:nvPr/>
          </p:nvCxnSpPr>
          <p:spPr>
            <a:xfrm flipH="1">
              <a:off x="2407915" y="4688782"/>
              <a:ext cx="1" cy="2808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7BEB445-54BC-4EDF-B683-4AB5B87D25DD}"/>
                </a:ext>
              </a:extLst>
            </p:cNvPr>
            <p:cNvSpPr txBox="1"/>
            <p:nvPr/>
          </p:nvSpPr>
          <p:spPr>
            <a:xfrm>
              <a:off x="1864961" y="4630980"/>
              <a:ext cx="484172" cy="307777"/>
            </a:xfrm>
            <a:prstGeom prst="rect">
              <a:avLst/>
            </a:prstGeom>
            <a:noFill/>
          </p:spPr>
          <p:txBody>
            <a:bodyPr wrap="none" rtlCol="0">
              <a:spAutoFit/>
            </a:bodyPr>
            <a:lstStyle/>
            <a:p>
              <a:r>
                <a:rPr lang="en-IN" sz="1400" i="1" dirty="0"/>
                <a:t>Yes</a:t>
              </a:r>
            </a:p>
          </p:txBody>
        </p:sp>
        <p:cxnSp>
          <p:nvCxnSpPr>
            <p:cNvPr id="24" name="Straight Arrow Connector 23">
              <a:extLst>
                <a:ext uri="{FF2B5EF4-FFF2-40B4-BE49-F238E27FC236}">
                  <a16:creationId xmlns:a16="http://schemas.microsoft.com/office/drawing/2014/main" id="{3E4828BE-E1DF-4204-9C09-C5D9CBCADCE6}"/>
                </a:ext>
              </a:extLst>
            </p:cNvPr>
            <p:cNvCxnSpPr>
              <a:cxnSpLocks/>
              <a:endCxn id="19" idx="0"/>
            </p:cNvCxnSpPr>
            <p:nvPr/>
          </p:nvCxnSpPr>
          <p:spPr>
            <a:xfrm flipH="1">
              <a:off x="2373075" y="5421614"/>
              <a:ext cx="2" cy="3371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CC85AE90-5E14-4BCF-940C-2DB1848F1A63}"/>
                </a:ext>
              </a:extLst>
            </p:cNvPr>
            <p:cNvCxnSpPr>
              <a:stCxn id="19" idx="1"/>
            </p:cNvCxnSpPr>
            <p:nvPr/>
          </p:nvCxnSpPr>
          <p:spPr>
            <a:xfrm rot="10800000" flipH="1">
              <a:off x="1767828" y="3891645"/>
              <a:ext cx="605245" cy="2063055"/>
            </a:xfrm>
            <a:prstGeom prst="bentConnector4">
              <a:avLst>
                <a:gd name="adj1" fmla="val -145684"/>
                <a:gd name="adj2" fmla="val 9991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B015679-C297-4456-9548-20717DC5F18F}"/>
                </a:ext>
              </a:extLst>
            </p:cNvPr>
            <p:cNvCxnSpPr>
              <a:cxnSpLocks/>
              <a:stCxn id="6" idx="3"/>
              <a:endCxn id="21" idx="0"/>
            </p:cNvCxnSpPr>
            <p:nvPr/>
          </p:nvCxnSpPr>
          <p:spPr>
            <a:xfrm>
              <a:off x="2980504" y="4362996"/>
              <a:ext cx="1129922" cy="133946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793BE90-465D-49B4-A18E-1CA4FC10719D}"/>
                </a:ext>
              </a:extLst>
            </p:cNvPr>
            <p:cNvSpPr txBox="1"/>
            <p:nvPr/>
          </p:nvSpPr>
          <p:spPr>
            <a:xfrm>
              <a:off x="3338517" y="4007747"/>
              <a:ext cx="413896" cy="307777"/>
            </a:xfrm>
            <a:prstGeom prst="rect">
              <a:avLst/>
            </a:prstGeom>
            <a:noFill/>
          </p:spPr>
          <p:txBody>
            <a:bodyPr wrap="none" rtlCol="0">
              <a:spAutoFit/>
            </a:bodyPr>
            <a:lstStyle/>
            <a:p>
              <a:r>
                <a:rPr lang="en-IN" sz="1400" i="1" dirty="0"/>
                <a:t>No</a:t>
              </a:r>
            </a:p>
          </p:txBody>
        </p:sp>
      </p:grpSp>
      <p:sp>
        <p:nvSpPr>
          <p:cNvPr id="32" name="TextBox 31">
            <a:extLst>
              <a:ext uri="{FF2B5EF4-FFF2-40B4-BE49-F238E27FC236}">
                <a16:creationId xmlns:a16="http://schemas.microsoft.com/office/drawing/2014/main" id="{1DA7557B-4C75-48DC-A0CB-55731AFBCCEC}"/>
              </a:ext>
            </a:extLst>
          </p:cNvPr>
          <p:cNvSpPr txBox="1"/>
          <p:nvPr/>
        </p:nvSpPr>
        <p:spPr>
          <a:xfrm>
            <a:off x="6008915" y="1566662"/>
            <a:ext cx="5242555" cy="1708160"/>
          </a:xfrm>
          <a:prstGeom prst="rect">
            <a:avLst/>
          </a:prstGeom>
          <a:noFill/>
        </p:spPr>
        <p:txBody>
          <a:bodyPr wrap="square" rtlCol="0">
            <a:spAutoFit/>
          </a:bodyPr>
          <a:lstStyle/>
          <a:p>
            <a:r>
              <a:rPr lang="en-IN" dirty="0"/>
              <a:t>BEGIN</a:t>
            </a:r>
          </a:p>
          <a:p>
            <a:endParaRPr lang="en-IN" sz="500" dirty="0"/>
          </a:p>
          <a:p>
            <a:r>
              <a:rPr lang="en-IN" dirty="0"/>
              <a:t>        FOR </a:t>
            </a:r>
            <a:r>
              <a:rPr lang="en-IN" dirty="0" err="1"/>
              <a:t>i</a:t>
            </a:r>
            <a:r>
              <a:rPr lang="en-IN" dirty="0"/>
              <a:t> FROM 0 TO N-1:</a:t>
            </a:r>
          </a:p>
          <a:p>
            <a:endParaRPr lang="en-IN" sz="500" dirty="0"/>
          </a:p>
          <a:p>
            <a:r>
              <a:rPr lang="en-IN" dirty="0"/>
              <a:t>                  PRINT (My Name)</a:t>
            </a:r>
          </a:p>
          <a:p>
            <a:r>
              <a:rPr lang="en-IN" dirty="0"/>
              <a:t>        END FOR</a:t>
            </a:r>
          </a:p>
          <a:p>
            <a:endParaRPr lang="en-IN" sz="500" dirty="0"/>
          </a:p>
          <a:p>
            <a:r>
              <a:rPr lang="en-IN" dirty="0"/>
              <a:t>END</a:t>
            </a:r>
          </a:p>
        </p:txBody>
      </p:sp>
      <p:sp>
        <p:nvSpPr>
          <p:cNvPr id="36" name="TextBox 35">
            <a:extLst>
              <a:ext uri="{FF2B5EF4-FFF2-40B4-BE49-F238E27FC236}">
                <a16:creationId xmlns:a16="http://schemas.microsoft.com/office/drawing/2014/main" id="{E22E159D-FB9A-426F-9B8C-19E84A028FC9}"/>
              </a:ext>
            </a:extLst>
          </p:cNvPr>
          <p:cNvSpPr txBox="1"/>
          <p:nvPr/>
        </p:nvSpPr>
        <p:spPr>
          <a:xfrm>
            <a:off x="6009177" y="3751219"/>
            <a:ext cx="5242555" cy="2416046"/>
          </a:xfrm>
          <a:prstGeom prst="rect">
            <a:avLst/>
          </a:prstGeom>
          <a:noFill/>
        </p:spPr>
        <p:txBody>
          <a:bodyPr wrap="square" rtlCol="0">
            <a:spAutoFit/>
          </a:bodyPr>
          <a:lstStyle/>
          <a:p>
            <a:r>
              <a:rPr lang="en-IN" dirty="0"/>
              <a:t>BEGIN</a:t>
            </a:r>
          </a:p>
          <a:p>
            <a:r>
              <a:rPr lang="en-IN" dirty="0"/>
              <a:t>        </a:t>
            </a:r>
            <a:r>
              <a:rPr lang="en-IN" dirty="0" err="1"/>
              <a:t>i</a:t>
            </a:r>
            <a:r>
              <a:rPr lang="en-IN" dirty="0"/>
              <a:t> = 0</a:t>
            </a:r>
          </a:p>
          <a:p>
            <a:endParaRPr lang="en-IN" sz="500" dirty="0"/>
          </a:p>
          <a:p>
            <a:r>
              <a:rPr lang="en-IN" dirty="0"/>
              <a:t>        WHILE (</a:t>
            </a:r>
            <a:r>
              <a:rPr lang="en-IN" dirty="0" err="1"/>
              <a:t>i</a:t>
            </a:r>
            <a:r>
              <a:rPr lang="en-IN" dirty="0"/>
              <a:t> &lt; N):</a:t>
            </a:r>
          </a:p>
          <a:p>
            <a:endParaRPr lang="en-IN" sz="500" dirty="0"/>
          </a:p>
          <a:p>
            <a:r>
              <a:rPr lang="en-IN" dirty="0"/>
              <a:t>                  PRINT (My Name)</a:t>
            </a:r>
          </a:p>
          <a:p>
            <a:endParaRPr lang="en-IN" sz="500" dirty="0"/>
          </a:p>
          <a:p>
            <a:r>
              <a:rPr lang="en-IN" dirty="0"/>
              <a:t>                  </a:t>
            </a:r>
            <a:r>
              <a:rPr lang="en-IN" dirty="0" err="1"/>
              <a:t>i</a:t>
            </a:r>
            <a:r>
              <a:rPr lang="en-IN" dirty="0"/>
              <a:t> = </a:t>
            </a:r>
            <a:r>
              <a:rPr lang="en-IN" dirty="0" err="1"/>
              <a:t>i</a:t>
            </a:r>
            <a:r>
              <a:rPr lang="en-IN" dirty="0"/>
              <a:t> + 1</a:t>
            </a:r>
          </a:p>
          <a:p>
            <a:endParaRPr lang="en-IN" sz="500" dirty="0"/>
          </a:p>
          <a:p>
            <a:r>
              <a:rPr lang="en-IN" dirty="0"/>
              <a:t>         END WHILE</a:t>
            </a:r>
          </a:p>
          <a:p>
            <a:endParaRPr lang="en-IN" sz="500" dirty="0"/>
          </a:p>
          <a:p>
            <a:r>
              <a:rPr lang="en-IN" dirty="0"/>
              <a:t>END</a:t>
            </a:r>
          </a:p>
        </p:txBody>
      </p:sp>
    </p:spTree>
    <p:extLst>
      <p:ext uri="{BB962C8B-B14F-4D97-AF65-F5344CB8AC3E}">
        <p14:creationId xmlns:p14="http://schemas.microsoft.com/office/powerpoint/2010/main" val="129634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lang="en-IN" sz="3200" b="1" kern="0" dirty="0">
                <a:solidFill>
                  <a:srgbClr val="00B0F0"/>
                </a:solidFill>
                <a:latin typeface="Arial"/>
                <a:cs typeface="Arial"/>
                <a:sym typeface="Arial"/>
              </a:rPr>
              <a:t>Loop Control Statements </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788B142-B5F1-4C16-84C2-71212E5C0793}"/>
              </a:ext>
            </a:extLst>
          </p:cNvPr>
          <p:cNvSpPr txBox="1"/>
          <p:nvPr/>
        </p:nvSpPr>
        <p:spPr>
          <a:xfrm>
            <a:off x="287381" y="767154"/>
            <a:ext cx="11094720" cy="800219"/>
          </a:xfrm>
          <a:prstGeom prst="rect">
            <a:avLst/>
          </a:prstGeom>
          <a:noFill/>
        </p:spPr>
        <p:txBody>
          <a:bodyPr wrap="square" rtlCol="0">
            <a:spAutoFit/>
          </a:bodyPr>
          <a:lstStyle/>
          <a:p>
            <a:r>
              <a:rPr lang="en-IN" b="1" dirty="0"/>
              <a:t>BREAK Statement</a:t>
            </a:r>
          </a:p>
          <a:p>
            <a:endParaRPr lang="en-IN" sz="1000" dirty="0"/>
          </a:p>
          <a:p>
            <a:r>
              <a:rPr lang="en-IN" dirty="0"/>
              <a:t>Sometimes we can use BREAK statement to break out of the loop if certain condition is met.</a:t>
            </a:r>
          </a:p>
        </p:txBody>
      </p:sp>
      <p:sp>
        <p:nvSpPr>
          <p:cNvPr id="8" name="TextBox 7">
            <a:extLst>
              <a:ext uri="{FF2B5EF4-FFF2-40B4-BE49-F238E27FC236}">
                <a16:creationId xmlns:a16="http://schemas.microsoft.com/office/drawing/2014/main" id="{87F8D586-032D-43AA-8595-9E7698366940}"/>
              </a:ext>
            </a:extLst>
          </p:cNvPr>
          <p:cNvSpPr txBox="1"/>
          <p:nvPr/>
        </p:nvSpPr>
        <p:spPr>
          <a:xfrm>
            <a:off x="287702" y="1697268"/>
            <a:ext cx="11616595" cy="369332"/>
          </a:xfrm>
          <a:prstGeom prst="rect">
            <a:avLst/>
          </a:prstGeom>
          <a:noFill/>
        </p:spPr>
        <p:txBody>
          <a:bodyPr wrap="square" rtlCol="0">
            <a:spAutoFit/>
          </a:bodyPr>
          <a:lstStyle/>
          <a:p>
            <a:r>
              <a:rPr lang="en-IN" dirty="0"/>
              <a:t>Consider the Example: Write a Program that allows user to input integer until he/she enters a negative number </a:t>
            </a:r>
          </a:p>
        </p:txBody>
      </p:sp>
      <p:sp>
        <p:nvSpPr>
          <p:cNvPr id="10" name="TextBox 9">
            <a:extLst>
              <a:ext uri="{FF2B5EF4-FFF2-40B4-BE49-F238E27FC236}">
                <a16:creationId xmlns:a16="http://schemas.microsoft.com/office/drawing/2014/main" id="{FF1EF78E-93DC-43E8-B501-AA001CAA9142}"/>
              </a:ext>
            </a:extLst>
          </p:cNvPr>
          <p:cNvSpPr txBox="1"/>
          <p:nvPr/>
        </p:nvSpPr>
        <p:spPr>
          <a:xfrm>
            <a:off x="287381" y="2532117"/>
            <a:ext cx="4588778" cy="2846933"/>
          </a:xfrm>
          <a:prstGeom prst="rect">
            <a:avLst/>
          </a:prstGeom>
          <a:noFill/>
        </p:spPr>
        <p:txBody>
          <a:bodyPr wrap="square" rtlCol="0">
            <a:spAutoFit/>
          </a:bodyPr>
          <a:lstStyle/>
          <a:p>
            <a:r>
              <a:rPr lang="en-IN" dirty="0"/>
              <a:t>BEGIN</a:t>
            </a:r>
          </a:p>
          <a:p>
            <a:endParaRPr lang="en-IN" sz="500" dirty="0"/>
          </a:p>
          <a:p>
            <a:r>
              <a:rPr lang="en-IN" dirty="0"/>
              <a:t>    WHILE (TRUE):</a:t>
            </a:r>
          </a:p>
          <a:p>
            <a:endParaRPr lang="en-IN" sz="500" dirty="0"/>
          </a:p>
          <a:p>
            <a:r>
              <a:rPr lang="en-IN" dirty="0"/>
              <a:t>         READ N</a:t>
            </a:r>
          </a:p>
          <a:p>
            <a:endParaRPr lang="en-IN" sz="500" dirty="0"/>
          </a:p>
          <a:p>
            <a:r>
              <a:rPr lang="en-IN" dirty="0"/>
              <a:t>         IF (N &lt; 0):</a:t>
            </a:r>
          </a:p>
          <a:p>
            <a:endParaRPr lang="en-IN" sz="500" dirty="0"/>
          </a:p>
          <a:p>
            <a:r>
              <a:rPr lang="en-IN" dirty="0"/>
              <a:t>              BREAK</a:t>
            </a:r>
          </a:p>
          <a:p>
            <a:endParaRPr lang="en-IN" sz="500" dirty="0"/>
          </a:p>
          <a:p>
            <a:r>
              <a:rPr lang="en-IN" dirty="0"/>
              <a:t>         END IF</a:t>
            </a:r>
          </a:p>
          <a:p>
            <a:endParaRPr lang="en-IN" sz="500" dirty="0"/>
          </a:p>
          <a:p>
            <a:r>
              <a:rPr lang="en-IN" dirty="0"/>
              <a:t>    END WHILE</a:t>
            </a:r>
          </a:p>
          <a:p>
            <a:endParaRPr lang="en-IN" sz="500" dirty="0"/>
          </a:p>
          <a:p>
            <a:r>
              <a:rPr lang="en-IN" dirty="0"/>
              <a:t>END</a:t>
            </a:r>
          </a:p>
        </p:txBody>
      </p:sp>
      <p:sp>
        <p:nvSpPr>
          <p:cNvPr id="12" name="Rectangle 11">
            <a:extLst>
              <a:ext uri="{FF2B5EF4-FFF2-40B4-BE49-F238E27FC236}">
                <a16:creationId xmlns:a16="http://schemas.microsoft.com/office/drawing/2014/main" id="{F95A9069-7C7C-4F9E-945F-1B5CE4B730E5}"/>
              </a:ext>
            </a:extLst>
          </p:cNvPr>
          <p:cNvSpPr/>
          <p:nvPr/>
        </p:nvSpPr>
        <p:spPr>
          <a:xfrm>
            <a:off x="530661" y="2892843"/>
            <a:ext cx="1761688" cy="335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0F7CDC6C-8E54-43F9-9A2F-B3FD3F93DA91}"/>
              </a:ext>
            </a:extLst>
          </p:cNvPr>
          <p:cNvSpPr txBox="1"/>
          <p:nvPr/>
        </p:nvSpPr>
        <p:spPr>
          <a:xfrm>
            <a:off x="3382918" y="2607888"/>
            <a:ext cx="7910818" cy="923330"/>
          </a:xfrm>
          <a:prstGeom prst="rect">
            <a:avLst/>
          </a:prstGeom>
          <a:solidFill>
            <a:schemeClr val="tx2"/>
          </a:solidFill>
        </p:spPr>
        <p:txBody>
          <a:bodyPr wrap="square" rtlCol="0">
            <a:spAutoFit/>
          </a:bodyPr>
          <a:lstStyle/>
          <a:p>
            <a:r>
              <a:rPr lang="en-IN" b="1" dirty="0"/>
              <a:t>WHILE (TRUE)</a:t>
            </a:r>
            <a:r>
              <a:rPr lang="en-IN" dirty="0"/>
              <a:t>: The condition inside the While statement has kept TRUE. This must be accompanied with a </a:t>
            </a:r>
            <a:r>
              <a:rPr lang="en-IN" b="1" dirty="0"/>
              <a:t>BREAK</a:t>
            </a:r>
            <a:r>
              <a:rPr lang="en-IN" dirty="0"/>
              <a:t> statement, else it will continue to run. This is also called Infinite loop.</a:t>
            </a:r>
          </a:p>
        </p:txBody>
      </p:sp>
      <p:cxnSp>
        <p:nvCxnSpPr>
          <p:cNvPr id="16" name="Straight Arrow Connector 15">
            <a:extLst>
              <a:ext uri="{FF2B5EF4-FFF2-40B4-BE49-F238E27FC236}">
                <a16:creationId xmlns:a16="http://schemas.microsoft.com/office/drawing/2014/main" id="{9C60398F-29C3-4926-B845-03148EA91354}"/>
              </a:ext>
            </a:extLst>
          </p:cNvPr>
          <p:cNvCxnSpPr>
            <a:stCxn id="12" idx="3"/>
            <a:endCxn id="13" idx="1"/>
          </p:cNvCxnSpPr>
          <p:nvPr/>
        </p:nvCxnSpPr>
        <p:spPr>
          <a:xfrm>
            <a:off x="2292349" y="3060623"/>
            <a:ext cx="1090569" cy="89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8C6B8D0-2EBB-49DE-8AF7-1FB63E7C6E35}"/>
              </a:ext>
            </a:extLst>
          </p:cNvPr>
          <p:cNvSpPr/>
          <p:nvPr/>
        </p:nvSpPr>
        <p:spPr>
          <a:xfrm>
            <a:off x="1210170" y="3955583"/>
            <a:ext cx="914400" cy="335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A44D61E2-EF67-4402-BA3C-FD254DCB8D5C}"/>
              </a:ext>
            </a:extLst>
          </p:cNvPr>
          <p:cNvSpPr txBox="1"/>
          <p:nvPr/>
        </p:nvSpPr>
        <p:spPr>
          <a:xfrm>
            <a:off x="3382919" y="3947459"/>
            <a:ext cx="7910818" cy="369332"/>
          </a:xfrm>
          <a:prstGeom prst="rect">
            <a:avLst/>
          </a:prstGeom>
          <a:solidFill>
            <a:schemeClr val="tx2"/>
          </a:solidFill>
        </p:spPr>
        <p:txBody>
          <a:bodyPr wrap="square" rtlCol="0">
            <a:spAutoFit/>
          </a:bodyPr>
          <a:lstStyle/>
          <a:p>
            <a:r>
              <a:rPr lang="en-IN" dirty="0"/>
              <a:t>After executing the BREAK statement the program will break from the loop</a:t>
            </a:r>
          </a:p>
        </p:txBody>
      </p:sp>
      <p:cxnSp>
        <p:nvCxnSpPr>
          <p:cNvPr id="27" name="Straight Arrow Connector 26">
            <a:extLst>
              <a:ext uri="{FF2B5EF4-FFF2-40B4-BE49-F238E27FC236}">
                <a16:creationId xmlns:a16="http://schemas.microsoft.com/office/drawing/2014/main" id="{02EC9930-51BE-43F6-A281-09FDCF35ABDD}"/>
              </a:ext>
            </a:extLst>
          </p:cNvPr>
          <p:cNvCxnSpPr>
            <a:stCxn id="18" idx="3"/>
          </p:cNvCxnSpPr>
          <p:nvPr/>
        </p:nvCxnSpPr>
        <p:spPr>
          <a:xfrm>
            <a:off x="2124570" y="4123363"/>
            <a:ext cx="1258348" cy="124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67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2" grpId="0" animBg="1"/>
      <p:bldP spid="13" grpId="0" animBg="1"/>
      <p:bldP spid="18"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lang="en-IN" sz="3200" b="1" kern="0" dirty="0">
                <a:solidFill>
                  <a:srgbClr val="00B0F0"/>
                </a:solidFill>
                <a:latin typeface="Arial"/>
                <a:cs typeface="Arial"/>
                <a:sym typeface="Arial"/>
              </a:rPr>
              <a:t>Loop Control Statements </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788B142-B5F1-4C16-84C2-71212E5C0793}"/>
              </a:ext>
            </a:extLst>
          </p:cNvPr>
          <p:cNvSpPr txBox="1"/>
          <p:nvPr/>
        </p:nvSpPr>
        <p:spPr>
          <a:xfrm>
            <a:off x="287383" y="748937"/>
            <a:ext cx="11094720" cy="800219"/>
          </a:xfrm>
          <a:prstGeom prst="rect">
            <a:avLst/>
          </a:prstGeom>
          <a:noFill/>
        </p:spPr>
        <p:txBody>
          <a:bodyPr wrap="square" rtlCol="0">
            <a:spAutoFit/>
          </a:bodyPr>
          <a:lstStyle/>
          <a:p>
            <a:r>
              <a:rPr lang="en-IN" b="1" dirty="0"/>
              <a:t>CONTINUE Statement</a:t>
            </a:r>
          </a:p>
          <a:p>
            <a:endParaRPr lang="en-IN" sz="1000" dirty="0"/>
          </a:p>
          <a:p>
            <a:r>
              <a:rPr lang="en-IN" dirty="0"/>
              <a:t>The basic structure of CONTINUE statement is described in the following flowchart.</a:t>
            </a:r>
          </a:p>
        </p:txBody>
      </p:sp>
      <p:sp>
        <p:nvSpPr>
          <p:cNvPr id="41" name="TextBox 40">
            <a:extLst>
              <a:ext uri="{FF2B5EF4-FFF2-40B4-BE49-F238E27FC236}">
                <a16:creationId xmlns:a16="http://schemas.microsoft.com/office/drawing/2014/main" id="{04A7F949-E488-46B3-B8A8-70D8D9A57575}"/>
              </a:ext>
            </a:extLst>
          </p:cNvPr>
          <p:cNvSpPr txBox="1"/>
          <p:nvPr/>
        </p:nvSpPr>
        <p:spPr>
          <a:xfrm>
            <a:off x="360727" y="1654635"/>
            <a:ext cx="3405930" cy="2492990"/>
          </a:xfrm>
          <a:prstGeom prst="rect">
            <a:avLst/>
          </a:prstGeom>
          <a:noFill/>
        </p:spPr>
        <p:txBody>
          <a:bodyPr wrap="square" rtlCol="0">
            <a:spAutoFit/>
          </a:bodyPr>
          <a:lstStyle/>
          <a:p>
            <a:r>
              <a:rPr lang="en-IN" dirty="0"/>
              <a:t>WHILE (CONDITION)</a:t>
            </a:r>
          </a:p>
          <a:p>
            <a:endParaRPr lang="en-IN" sz="500" dirty="0"/>
          </a:p>
          <a:p>
            <a:r>
              <a:rPr lang="en-IN" dirty="0"/>
              <a:t>     </a:t>
            </a:r>
            <a:r>
              <a:rPr lang="en-IN" i="1" dirty="0"/>
              <a:t>Some Codes </a:t>
            </a:r>
          </a:p>
          <a:p>
            <a:endParaRPr lang="en-IN" sz="500" dirty="0"/>
          </a:p>
          <a:p>
            <a:r>
              <a:rPr lang="en-IN" dirty="0"/>
              <a:t>     IF (CONDITION):</a:t>
            </a:r>
          </a:p>
          <a:p>
            <a:endParaRPr lang="en-IN" sz="500" dirty="0"/>
          </a:p>
          <a:p>
            <a:r>
              <a:rPr lang="en-IN" dirty="0"/>
              <a:t>          CONTINUE</a:t>
            </a:r>
          </a:p>
          <a:p>
            <a:endParaRPr lang="en-IN" sz="500" dirty="0"/>
          </a:p>
          <a:p>
            <a:r>
              <a:rPr lang="en-IN" dirty="0"/>
              <a:t>     END IF</a:t>
            </a:r>
          </a:p>
          <a:p>
            <a:endParaRPr lang="en-IN" sz="500" dirty="0"/>
          </a:p>
          <a:p>
            <a:r>
              <a:rPr lang="en-IN" dirty="0"/>
              <a:t>     </a:t>
            </a:r>
            <a:r>
              <a:rPr lang="en-IN" i="1" dirty="0"/>
              <a:t>Execute some codes</a:t>
            </a:r>
          </a:p>
          <a:p>
            <a:endParaRPr lang="en-IN" sz="500" dirty="0"/>
          </a:p>
          <a:p>
            <a:r>
              <a:rPr lang="en-IN" dirty="0"/>
              <a:t>END WHILE</a:t>
            </a:r>
          </a:p>
        </p:txBody>
      </p:sp>
      <p:sp>
        <p:nvSpPr>
          <p:cNvPr id="3" name="Rectangle 2">
            <a:extLst>
              <a:ext uri="{FF2B5EF4-FFF2-40B4-BE49-F238E27FC236}">
                <a16:creationId xmlns:a16="http://schemas.microsoft.com/office/drawing/2014/main" id="{9D0B2E58-C440-4442-8FB3-CE4BD6200663}"/>
              </a:ext>
            </a:extLst>
          </p:cNvPr>
          <p:cNvSpPr/>
          <p:nvPr/>
        </p:nvSpPr>
        <p:spPr>
          <a:xfrm>
            <a:off x="1023457" y="2703259"/>
            <a:ext cx="1333849" cy="327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973ECA6-16AC-4292-B0CD-E50121A2EB2B}"/>
              </a:ext>
            </a:extLst>
          </p:cNvPr>
          <p:cNvSpPr txBox="1"/>
          <p:nvPr/>
        </p:nvSpPr>
        <p:spPr>
          <a:xfrm>
            <a:off x="3414319" y="2405179"/>
            <a:ext cx="5679347" cy="923330"/>
          </a:xfrm>
          <a:prstGeom prst="rect">
            <a:avLst/>
          </a:prstGeom>
          <a:solidFill>
            <a:schemeClr val="tx2"/>
          </a:solidFill>
        </p:spPr>
        <p:txBody>
          <a:bodyPr wrap="square" rtlCol="0">
            <a:spAutoFit/>
          </a:bodyPr>
          <a:lstStyle/>
          <a:p>
            <a:r>
              <a:rPr lang="en-IN" dirty="0"/>
              <a:t>After encountering this CONTINUE statement the program flow goes back to the Beginning of the loop without executing the rest of the code in the loop.</a:t>
            </a:r>
          </a:p>
        </p:txBody>
      </p:sp>
      <p:cxnSp>
        <p:nvCxnSpPr>
          <p:cNvPr id="6" name="Straight Arrow Connector 5">
            <a:extLst>
              <a:ext uri="{FF2B5EF4-FFF2-40B4-BE49-F238E27FC236}">
                <a16:creationId xmlns:a16="http://schemas.microsoft.com/office/drawing/2014/main" id="{6E216516-E3CF-4903-A8C9-74AD98FBA618}"/>
              </a:ext>
            </a:extLst>
          </p:cNvPr>
          <p:cNvCxnSpPr>
            <a:stCxn id="3" idx="3"/>
            <a:endCxn id="4" idx="1"/>
          </p:cNvCxnSpPr>
          <p:nvPr/>
        </p:nvCxnSpPr>
        <p:spPr>
          <a:xfrm flipV="1">
            <a:off x="2357306" y="2866844"/>
            <a:ext cx="1057013"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A414F51-1814-49A3-8FA0-48B362C395B4}"/>
              </a:ext>
            </a:extLst>
          </p:cNvPr>
          <p:cNvCxnSpPr/>
          <p:nvPr/>
        </p:nvCxnSpPr>
        <p:spPr>
          <a:xfrm rot="10800000">
            <a:off x="2248251" y="2057307"/>
            <a:ext cx="1803633" cy="347872"/>
          </a:xfrm>
          <a:prstGeom prst="bentConnector3">
            <a:avLst>
              <a:gd name="adj1" fmla="val 698"/>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B8CDBC5-D61B-4DEC-B528-B097E04ECB81}"/>
              </a:ext>
            </a:extLst>
          </p:cNvPr>
          <p:cNvSpPr txBox="1"/>
          <p:nvPr/>
        </p:nvSpPr>
        <p:spPr>
          <a:xfrm>
            <a:off x="369116" y="4176040"/>
            <a:ext cx="6702803" cy="369332"/>
          </a:xfrm>
          <a:prstGeom prst="rect">
            <a:avLst/>
          </a:prstGeom>
          <a:noFill/>
        </p:spPr>
        <p:txBody>
          <a:bodyPr wrap="square" rtlCol="0">
            <a:spAutoFit/>
          </a:bodyPr>
          <a:lstStyle/>
          <a:p>
            <a:r>
              <a:rPr lang="en-IN" b="1" dirty="0"/>
              <a:t>Example: </a:t>
            </a:r>
            <a:r>
              <a:rPr lang="en-IN" dirty="0"/>
              <a:t>Print all the odd numbers between 0 to 20</a:t>
            </a:r>
          </a:p>
        </p:txBody>
      </p:sp>
      <p:sp>
        <p:nvSpPr>
          <p:cNvPr id="12" name="TextBox 11">
            <a:extLst>
              <a:ext uri="{FF2B5EF4-FFF2-40B4-BE49-F238E27FC236}">
                <a16:creationId xmlns:a16="http://schemas.microsoft.com/office/drawing/2014/main" id="{C57AE41B-E1F0-4E66-9F20-AB51484078A9}"/>
              </a:ext>
            </a:extLst>
          </p:cNvPr>
          <p:cNvSpPr txBox="1"/>
          <p:nvPr/>
        </p:nvSpPr>
        <p:spPr>
          <a:xfrm>
            <a:off x="6702804" y="4184532"/>
            <a:ext cx="3523376" cy="2585323"/>
          </a:xfrm>
          <a:prstGeom prst="rect">
            <a:avLst/>
          </a:prstGeom>
          <a:noFill/>
        </p:spPr>
        <p:txBody>
          <a:bodyPr wrap="square" rtlCol="0">
            <a:spAutoFit/>
          </a:bodyPr>
          <a:lstStyle/>
          <a:p>
            <a:r>
              <a:rPr lang="en-IN" dirty="0"/>
              <a:t>BEGIN</a:t>
            </a:r>
          </a:p>
          <a:p>
            <a:r>
              <a:rPr lang="en-IN" dirty="0"/>
              <a:t>     FOR </a:t>
            </a:r>
            <a:r>
              <a:rPr lang="en-IN" dirty="0" err="1"/>
              <a:t>i</a:t>
            </a:r>
            <a:r>
              <a:rPr lang="en-IN" dirty="0"/>
              <a:t> FROM 0 TO 20:</a:t>
            </a:r>
          </a:p>
          <a:p>
            <a:r>
              <a:rPr lang="en-IN" dirty="0"/>
              <a:t>             IF </a:t>
            </a:r>
            <a:r>
              <a:rPr lang="en-IN" dirty="0" err="1"/>
              <a:t>i</a:t>
            </a:r>
            <a:r>
              <a:rPr lang="en-IN" dirty="0"/>
              <a:t> % 2 == 0:</a:t>
            </a:r>
          </a:p>
          <a:p>
            <a:r>
              <a:rPr lang="en-IN" dirty="0"/>
              <a:t>                     CONTINUE</a:t>
            </a:r>
          </a:p>
          <a:p>
            <a:r>
              <a:rPr lang="en-IN" dirty="0"/>
              <a:t>             ELSE:</a:t>
            </a:r>
          </a:p>
          <a:p>
            <a:r>
              <a:rPr lang="en-IN" dirty="0"/>
              <a:t>                     PRINT </a:t>
            </a:r>
            <a:r>
              <a:rPr lang="en-IN" dirty="0" err="1"/>
              <a:t>i</a:t>
            </a:r>
            <a:endParaRPr lang="en-IN" dirty="0"/>
          </a:p>
          <a:p>
            <a:r>
              <a:rPr lang="en-IN" dirty="0"/>
              <a:t>             END IF</a:t>
            </a:r>
          </a:p>
          <a:p>
            <a:r>
              <a:rPr lang="en-IN" dirty="0"/>
              <a:t>     END FOR</a:t>
            </a:r>
          </a:p>
          <a:p>
            <a:r>
              <a:rPr lang="en-IN" dirty="0"/>
              <a:t>END  </a:t>
            </a:r>
          </a:p>
        </p:txBody>
      </p:sp>
    </p:spTree>
    <p:extLst>
      <p:ext uri="{BB962C8B-B14F-4D97-AF65-F5344CB8AC3E}">
        <p14:creationId xmlns:p14="http://schemas.microsoft.com/office/powerpoint/2010/main" val="15606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P spid="3" grpId="0" animBg="1"/>
      <p:bldP spid="4" grpId="0" animBg="1"/>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What is Programming?</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026" name="Picture 2" descr="The Benefits of a Career in Computer Programming - ONLC">
            <a:extLst>
              <a:ext uri="{FF2B5EF4-FFF2-40B4-BE49-F238E27FC236}">
                <a16:creationId xmlns:a16="http://schemas.microsoft.com/office/drawing/2014/main" id="{E4341A26-073E-4A8F-AE38-355867CDB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287" y="1171073"/>
            <a:ext cx="6067425"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319A5B-D89D-473C-B803-7888EEF04D6B}"/>
              </a:ext>
            </a:extLst>
          </p:cNvPr>
          <p:cNvSpPr txBox="1"/>
          <p:nvPr/>
        </p:nvSpPr>
        <p:spPr>
          <a:xfrm>
            <a:off x="1074821" y="5455788"/>
            <a:ext cx="10363200" cy="892552"/>
          </a:xfrm>
          <a:prstGeom prst="rect">
            <a:avLst/>
          </a:prstGeom>
          <a:noFill/>
        </p:spPr>
        <p:txBody>
          <a:bodyPr wrap="square" rtlCol="0">
            <a:spAutoFit/>
          </a:bodyPr>
          <a:lstStyle/>
          <a:p>
            <a:r>
              <a:rPr lang="en-IN" sz="2000" b="1" dirty="0"/>
              <a:t>Programming:</a:t>
            </a:r>
          </a:p>
          <a:p>
            <a:endParaRPr lang="en-IN" sz="1200" dirty="0"/>
          </a:p>
          <a:p>
            <a:r>
              <a:rPr lang="en-IN" sz="2000" dirty="0"/>
              <a:t>Attempting to get a computer to complete a </a:t>
            </a:r>
            <a:r>
              <a:rPr lang="en-IN" sz="2000" i="1" dirty="0"/>
              <a:t>specific task </a:t>
            </a:r>
            <a:r>
              <a:rPr lang="en-IN" sz="2000" dirty="0"/>
              <a:t>without making </a:t>
            </a:r>
            <a:r>
              <a:rPr lang="en-IN" sz="2000" i="1" dirty="0"/>
              <a:t>mistakes</a:t>
            </a:r>
            <a:r>
              <a:rPr lang="en-IN"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lang="en-IN" sz="3200" b="1" kern="0" dirty="0">
                <a:solidFill>
                  <a:srgbClr val="00B0F0"/>
                </a:solidFill>
                <a:latin typeface="Arial"/>
                <a:cs typeface="Arial"/>
                <a:sym typeface="Arial"/>
              </a:rPr>
              <a:t>Looping</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TextBox 2">
            <a:extLst>
              <a:ext uri="{FF2B5EF4-FFF2-40B4-BE49-F238E27FC236}">
                <a16:creationId xmlns:a16="http://schemas.microsoft.com/office/drawing/2014/main" id="{4A18E6D4-BC61-40B6-A6A7-5FB3D6556E2C}"/>
              </a:ext>
            </a:extLst>
          </p:cNvPr>
          <p:cNvSpPr txBox="1"/>
          <p:nvPr/>
        </p:nvSpPr>
        <p:spPr>
          <a:xfrm>
            <a:off x="287383" y="643458"/>
            <a:ext cx="11094720" cy="646331"/>
          </a:xfrm>
          <a:prstGeom prst="rect">
            <a:avLst/>
          </a:prstGeom>
          <a:noFill/>
        </p:spPr>
        <p:txBody>
          <a:bodyPr wrap="square" rtlCol="0">
            <a:spAutoFit/>
          </a:bodyPr>
          <a:lstStyle/>
          <a:p>
            <a:r>
              <a:rPr lang="en-IN" dirty="0"/>
              <a:t>Let’s take a another example: Given a number check whether it is Prime number or not. </a:t>
            </a:r>
            <a:r>
              <a:rPr lang="en-IN" i="1" dirty="0"/>
              <a:t>(A number is a Prime number if it is divisible only by 1 and that number)</a:t>
            </a:r>
          </a:p>
        </p:txBody>
      </p:sp>
      <p:sp>
        <p:nvSpPr>
          <p:cNvPr id="2" name="TextBox 1">
            <a:extLst>
              <a:ext uri="{FF2B5EF4-FFF2-40B4-BE49-F238E27FC236}">
                <a16:creationId xmlns:a16="http://schemas.microsoft.com/office/drawing/2014/main" id="{BD5C9900-A667-4A27-844D-DEBEE3D318AD}"/>
              </a:ext>
            </a:extLst>
          </p:cNvPr>
          <p:cNvSpPr txBox="1"/>
          <p:nvPr/>
        </p:nvSpPr>
        <p:spPr>
          <a:xfrm>
            <a:off x="287383" y="1421622"/>
            <a:ext cx="11216640" cy="369332"/>
          </a:xfrm>
          <a:prstGeom prst="rect">
            <a:avLst/>
          </a:prstGeom>
          <a:noFill/>
        </p:spPr>
        <p:txBody>
          <a:bodyPr wrap="square" rtlCol="0">
            <a:spAutoFit/>
          </a:bodyPr>
          <a:lstStyle/>
          <a:p>
            <a:r>
              <a:rPr lang="en-IN" b="1" dirty="0"/>
              <a:t>Intuition: </a:t>
            </a:r>
            <a:r>
              <a:rPr lang="en-IN" dirty="0"/>
              <a:t>Given the number N, we have to check all the numbers till N/2 whether any of them divides 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2A4B51-3A64-47AB-BDDB-E5E2ECF3B7E2}"/>
                  </a:ext>
                </a:extLst>
              </p:cNvPr>
              <p:cNvSpPr txBox="1"/>
              <p:nvPr/>
            </p:nvSpPr>
            <p:spPr>
              <a:xfrm>
                <a:off x="2106223" y="1874524"/>
                <a:ext cx="3495587" cy="4755148"/>
              </a:xfrm>
              <a:prstGeom prst="rect">
                <a:avLst/>
              </a:prstGeom>
              <a:noFill/>
            </p:spPr>
            <p:txBody>
              <a:bodyPr wrap="square" rtlCol="0">
                <a:spAutoFit/>
              </a:bodyPr>
              <a:lstStyle/>
              <a:p>
                <a:r>
                  <a:rPr lang="en-IN" sz="1400" dirty="0"/>
                  <a:t>BEGIN</a:t>
                </a:r>
              </a:p>
              <a:p>
                <a:endParaRPr lang="en-IN" sz="400" dirty="0"/>
              </a:p>
              <a:p>
                <a:r>
                  <a:rPr lang="en-IN" sz="1400" dirty="0"/>
                  <a:t>        READ N</a:t>
                </a:r>
              </a:p>
              <a:p>
                <a:endParaRPr lang="en-IN" sz="400" dirty="0"/>
              </a:p>
              <a:p>
                <a:r>
                  <a:rPr lang="en-IN" sz="1400" dirty="0"/>
                  <a:t>        </a:t>
                </a:r>
                <a:r>
                  <a:rPr lang="en-IN" sz="1400" dirty="0" err="1"/>
                  <a:t>i</a:t>
                </a:r>
                <a:r>
                  <a:rPr lang="en-IN" sz="1400" dirty="0"/>
                  <a:t> = 2</a:t>
                </a:r>
              </a:p>
              <a:p>
                <a:endParaRPr lang="en-IN" sz="400" dirty="0"/>
              </a:p>
              <a:p>
                <a:r>
                  <a:rPr lang="en-IN" sz="1400" dirty="0"/>
                  <a:t>        Flag = 0</a:t>
                </a:r>
              </a:p>
              <a:p>
                <a:endParaRPr lang="en-IN" sz="400" dirty="0"/>
              </a:p>
              <a:p>
                <a:r>
                  <a:rPr lang="en-IN" sz="1400" dirty="0"/>
                  <a:t>        WHILE (</a:t>
                </a:r>
                <a:r>
                  <a:rPr lang="en-IN" sz="1400" dirty="0" err="1"/>
                  <a:t>i</a:t>
                </a:r>
                <a:r>
                  <a:rPr lang="en-IN" sz="1400" dirty="0"/>
                  <a:t> </a:t>
                </a:r>
                <a14:m>
                  <m:oMath xmlns:m="http://schemas.openxmlformats.org/officeDocument/2006/math">
                    <m:r>
                      <a:rPr lang="en-IN" sz="1400" b="0" i="1" smtClean="0">
                        <a:latin typeface="Cambria Math" panose="02040503050406030204" pitchFamily="18" charset="0"/>
                      </a:rPr>
                      <m:t>≤</m:t>
                    </m:r>
                  </m:oMath>
                </a14:m>
                <a:r>
                  <a:rPr lang="en-IN" sz="1400" dirty="0"/>
                  <a:t> N/2) :</a:t>
                </a:r>
              </a:p>
              <a:p>
                <a:endParaRPr lang="en-IN" sz="500" dirty="0"/>
              </a:p>
              <a:p>
                <a:r>
                  <a:rPr lang="en-IN" sz="1400" dirty="0"/>
                  <a:t>	IF (N % </a:t>
                </a:r>
                <a:r>
                  <a:rPr lang="en-IN" sz="1400" dirty="0" err="1"/>
                  <a:t>i</a:t>
                </a:r>
                <a:r>
                  <a:rPr lang="en-IN" sz="1400" dirty="0"/>
                  <a:t> == 0) :</a:t>
                </a:r>
              </a:p>
              <a:p>
                <a:endParaRPr lang="en-IN" sz="400" dirty="0"/>
              </a:p>
              <a:p>
                <a:r>
                  <a:rPr lang="en-IN" sz="1400" dirty="0"/>
                  <a:t>	      PRINT “Not Prime”</a:t>
                </a:r>
              </a:p>
              <a:p>
                <a:endParaRPr lang="en-IN" sz="400" dirty="0"/>
              </a:p>
              <a:p>
                <a:r>
                  <a:rPr lang="en-IN" sz="1400" dirty="0"/>
                  <a:t>                         Flag = 1</a:t>
                </a:r>
              </a:p>
              <a:p>
                <a:endParaRPr lang="en-IN" sz="400" dirty="0"/>
              </a:p>
              <a:p>
                <a:r>
                  <a:rPr lang="en-IN" sz="1400" dirty="0"/>
                  <a:t>                         BREAK</a:t>
                </a:r>
              </a:p>
              <a:p>
                <a:endParaRPr lang="en-IN" sz="400" dirty="0"/>
              </a:p>
              <a:p>
                <a:r>
                  <a:rPr lang="en-IN" sz="1400" dirty="0"/>
                  <a:t>	ELSE :</a:t>
                </a:r>
              </a:p>
              <a:p>
                <a:endParaRPr lang="en-IN" sz="400" dirty="0"/>
              </a:p>
              <a:p>
                <a:r>
                  <a:rPr lang="en-IN" sz="1400" dirty="0"/>
                  <a:t>	      </a:t>
                </a:r>
                <a:r>
                  <a:rPr lang="en-IN" sz="1400" dirty="0" err="1"/>
                  <a:t>i</a:t>
                </a:r>
                <a:r>
                  <a:rPr lang="en-IN" sz="1400" dirty="0"/>
                  <a:t> = </a:t>
                </a:r>
                <a:r>
                  <a:rPr lang="en-IN" sz="1400" dirty="0" err="1"/>
                  <a:t>i</a:t>
                </a:r>
                <a:r>
                  <a:rPr lang="en-IN" sz="1400" dirty="0"/>
                  <a:t> + 1</a:t>
                </a:r>
              </a:p>
              <a:p>
                <a:endParaRPr lang="en-IN" sz="400" dirty="0"/>
              </a:p>
              <a:p>
                <a:r>
                  <a:rPr lang="en-IN" sz="1400" dirty="0"/>
                  <a:t>	END IF</a:t>
                </a:r>
              </a:p>
              <a:p>
                <a:endParaRPr lang="en-IN" sz="400" dirty="0"/>
              </a:p>
              <a:p>
                <a:r>
                  <a:rPr lang="en-IN" sz="1400" dirty="0"/>
                  <a:t>        END WHILE</a:t>
                </a:r>
              </a:p>
              <a:p>
                <a:endParaRPr lang="en-IN" sz="400" dirty="0"/>
              </a:p>
              <a:p>
                <a:r>
                  <a:rPr lang="en-IN" sz="1400" dirty="0"/>
                  <a:t>        IF Flag == 0:</a:t>
                </a:r>
              </a:p>
              <a:p>
                <a:endParaRPr lang="en-IN" sz="400" dirty="0"/>
              </a:p>
              <a:p>
                <a:r>
                  <a:rPr lang="en-IN" sz="1400" dirty="0"/>
                  <a:t>	PRINT “Prime”</a:t>
                </a:r>
              </a:p>
              <a:p>
                <a:endParaRPr lang="en-IN" sz="400" dirty="0"/>
              </a:p>
              <a:p>
                <a:r>
                  <a:rPr lang="en-IN" sz="1400" dirty="0"/>
                  <a:t>        END IF</a:t>
                </a:r>
              </a:p>
              <a:p>
                <a:endParaRPr lang="en-IN" sz="400" dirty="0"/>
              </a:p>
              <a:p>
                <a:r>
                  <a:rPr lang="en-IN" sz="1400" dirty="0"/>
                  <a:t>END</a:t>
                </a:r>
              </a:p>
            </p:txBody>
          </p:sp>
        </mc:Choice>
        <mc:Fallback xmlns="">
          <p:sp>
            <p:nvSpPr>
              <p:cNvPr id="4" name="TextBox 3">
                <a:extLst>
                  <a:ext uri="{FF2B5EF4-FFF2-40B4-BE49-F238E27FC236}">
                    <a16:creationId xmlns:a16="http://schemas.microsoft.com/office/drawing/2014/main" id="{BF2A4B51-3A64-47AB-BDDB-E5E2ECF3B7E2}"/>
                  </a:ext>
                </a:extLst>
              </p:cNvPr>
              <p:cNvSpPr txBox="1">
                <a:spLocks noRot="1" noChangeAspect="1" noMove="1" noResize="1" noEditPoints="1" noAdjustHandles="1" noChangeArrowheads="1" noChangeShapeType="1" noTextEdit="1"/>
              </p:cNvSpPr>
              <p:nvPr/>
            </p:nvSpPr>
            <p:spPr>
              <a:xfrm>
                <a:off x="2106223" y="1874524"/>
                <a:ext cx="3495587" cy="4755148"/>
              </a:xfrm>
              <a:prstGeom prst="rect">
                <a:avLst/>
              </a:prstGeom>
              <a:blipFill>
                <a:blip r:embed="rId3"/>
                <a:stretch>
                  <a:fillRect l="-524" t="-256" b="-385"/>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23A8B1CE-87F7-4A57-A0E4-7B3F7F84DA54}"/>
              </a:ext>
            </a:extLst>
          </p:cNvPr>
          <p:cNvSpPr/>
          <p:nvPr/>
        </p:nvSpPr>
        <p:spPr>
          <a:xfrm>
            <a:off x="2521258" y="2716567"/>
            <a:ext cx="825624" cy="2574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95D042B-4D0C-4C39-9180-F7CA088AB8BE}"/>
              </a:ext>
            </a:extLst>
          </p:cNvPr>
          <p:cNvSpPr/>
          <p:nvPr/>
        </p:nvSpPr>
        <p:spPr>
          <a:xfrm>
            <a:off x="3346882" y="3817398"/>
            <a:ext cx="825624" cy="257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DA23F24-4700-4F12-8AFE-AAF759065066}"/>
              </a:ext>
            </a:extLst>
          </p:cNvPr>
          <p:cNvSpPr/>
          <p:nvPr/>
        </p:nvSpPr>
        <p:spPr>
          <a:xfrm>
            <a:off x="2521258" y="5468645"/>
            <a:ext cx="1118587" cy="2574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C002CAB-A208-4791-8E13-382CC9522D74}"/>
              </a:ext>
            </a:extLst>
          </p:cNvPr>
          <p:cNvSpPr txBox="1"/>
          <p:nvPr/>
        </p:nvSpPr>
        <p:spPr>
          <a:xfrm>
            <a:off x="5698619" y="2586776"/>
            <a:ext cx="4980373" cy="3139321"/>
          </a:xfrm>
          <a:prstGeom prst="rect">
            <a:avLst/>
          </a:prstGeom>
          <a:solidFill>
            <a:schemeClr val="tx2"/>
          </a:solidFill>
        </p:spPr>
        <p:txBody>
          <a:bodyPr wrap="square" rtlCol="0">
            <a:spAutoFit/>
          </a:bodyPr>
          <a:lstStyle/>
          <a:p>
            <a:r>
              <a:rPr lang="en-IN" dirty="0"/>
              <a:t>Here Flag is a variable whose status gives the indication whether the number is prime or not.</a:t>
            </a:r>
          </a:p>
          <a:p>
            <a:endParaRPr lang="en-IN" dirty="0"/>
          </a:p>
          <a:p>
            <a:r>
              <a:rPr lang="en-IN" dirty="0"/>
              <a:t>First we have initialized Flag with 0</a:t>
            </a:r>
          </a:p>
          <a:p>
            <a:endParaRPr lang="en-IN" dirty="0"/>
          </a:p>
          <a:p>
            <a:r>
              <a:rPr lang="en-IN" dirty="0"/>
              <a:t>It is set to 1 if the number is not prime</a:t>
            </a:r>
          </a:p>
          <a:p>
            <a:endParaRPr lang="en-IN" dirty="0"/>
          </a:p>
          <a:p>
            <a:r>
              <a:rPr lang="en-IN" dirty="0"/>
              <a:t>It remains 0 if the number is prime</a:t>
            </a:r>
          </a:p>
          <a:p>
            <a:endParaRPr lang="en-IN" dirty="0"/>
          </a:p>
          <a:p>
            <a:r>
              <a:rPr lang="en-IN" dirty="0"/>
              <a:t>Finally we check the condition of the Flag to check if the number is Prime</a:t>
            </a:r>
          </a:p>
        </p:txBody>
      </p:sp>
      <p:cxnSp>
        <p:nvCxnSpPr>
          <p:cNvPr id="10" name="Straight Arrow Connector 9">
            <a:extLst>
              <a:ext uri="{FF2B5EF4-FFF2-40B4-BE49-F238E27FC236}">
                <a16:creationId xmlns:a16="http://schemas.microsoft.com/office/drawing/2014/main" id="{AB55D214-ED0A-402B-A487-A35A60367035}"/>
              </a:ext>
            </a:extLst>
          </p:cNvPr>
          <p:cNvCxnSpPr>
            <a:stCxn id="5" idx="3"/>
          </p:cNvCxnSpPr>
          <p:nvPr/>
        </p:nvCxnSpPr>
        <p:spPr>
          <a:xfrm>
            <a:off x="3346882" y="2845293"/>
            <a:ext cx="23517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D05DF5D-863A-4FC2-B521-040455C8D0CB}"/>
              </a:ext>
            </a:extLst>
          </p:cNvPr>
          <p:cNvCxnSpPr>
            <a:cxnSpLocks/>
          </p:cNvCxnSpPr>
          <p:nvPr/>
        </p:nvCxnSpPr>
        <p:spPr>
          <a:xfrm>
            <a:off x="4172506" y="3948342"/>
            <a:ext cx="1526113"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E151DD4-F0A6-45F9-8510-E5616F1244B4}"/>
              </a:ext>
            </a:extLst>
          </p:cNvPr>
          <p:cNvCxnSpPr>
            <a:cxnSpLocks/>
            <a:stCxn id="7" idx="3"/>
          </p:cNvCxnSpPr>
          <p:nvPr/>
        </p:nvCxnSpPr>
        <p:spPr>
          <a:xfrm>
            <a:off x="3639845" y="5597371"/>
            <a:ext cx="205877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50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animBg="1"/>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Functions</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CAD04977-74CF-442A-AB48-D5CA8573B451}"/>
              </a:ext>
            </a:extLst>
          </p:cNvPr>
          <p:cNvSpPr txBox="1"/>
          <p:nvPr/>
        </p:nvSpPr>
        <p:spPr>
          <a:xfrm>
            <a:off x="430632" y="662827"/>
            <a:ext cx="11098634" cy="369332"/>
          </a:xfrm>
          <a:prstGeom prst="rect">
            <a:avLst/>
          </a:prstGeom>
          <a:noFill/>
        </p:spPr>
        <p:txBody>
          <a:bodyPr wrap="square" rtlCol="0">
            <a:spAutoFit/>
          </a:bodyPr>
          <a:lstStyle/>
          <a:p>
            <a:r>
              <a:rPr lang="en-IN" dirty="0"/>
              <a:t>Complicated Programs are often modularized into functions. Now lets see how this function works. </a:t>
            </a:r>
          </a:p>
        </p:txBody>
      </p:sp>
      <p:sp>
        <p:nvSpPr>
          <p:cNvPr id="8" name="TextBox 7">
            <a:extLst>
              <a:ext uri="{FF2B5EF4-FFF2-40B4-BE49-F238E27FC236}">
                <a16:creationId xmlns:a16="http://schemas.microsoft.com/office/drawing/2014/main" id="{AC635866-9167-4FE1-8E2D-F8730A093551}"/>
              </a:ext>
            </a:extLst>
          </p:cNvPr>
          <p:cNvSpPr txBox="1"/>
          <p:nvPr/>
        </p:nvSpPr>
        <p:spPr>
          <a:xfrm>
            <a:off x="430632" y="1158980"/>
            <a:ext cx="5696128" cy="1431161"/>
          </a:xfrm>
          <a:prstGeom prst="rect">
            <a:avLst/>
          </a:prstGeom>
          <a:noFill/>
        </p:spPr>
        <p:txBody>
          <a:bodyPr wrap="square" rtlCol="0">
            <a:spAutoFit/>
          </a:bodyPr>
          <a:lstStyle/>
          <a:p>
            <a:r>
              <a:rPr lang="en-IN" dirty="0"/>
              <a:t>FUNCTION  </a:t>
            </a:r>
            <a:r>
              <a:rPr lang="en-IN" b="1" i="1" dirty="0" err="1"/>
              <a:t>functionName</a:t>
            </a:r>
            <a:r>
              <a:rPr lang="en-IN" i="1" dirty="0"/>
              <a:t> </a:t>
            </a:r>
            <a:r>
              <a:rPr lang="en-IN" dirty="0"/>
              <a:t>(Arg1, Arg2, …):</a:t>
            </a:r>
          </a:p>
          <a:p>
            <a:endParaRPr lang="en-IN" sz="500" dirty="0"/>
          </a:p>
          <a:p>
            <a:r>
              <a:rPr lang="en-IN" dirty="0"/>
              <a:t>        Codes inside Function block</a:t>
            </a:r>
          </a:p>
          <a:p>
            <a:endParaRPr lang="en-IN" sz="500" dirty="0"/>
          </a:p>
          <a:p>
            <a:r>
              <a:rPr lang="en-IN" dirty="0"/>
              <a:t>        RETURN Some Value or Output</a:t>
            </a:r>
          </a:p>
          <a:p>
            <a:endParaRPr lang="en-IN" sz="500" dirty="0"/>
          </a:p>
          <a:p>
            <a:r>
              <a:rPr lang="en-IN" dirty="0"/>
              <a:t>END FUNCTION</a:t>
            </a:r>
          </a:p>
        </p:txBody>
      </p:sp>
      <p:sp>
        <p:nvSpPr>
          <p:cNvPr id="9" name="Rectangle 8">
            <a:extLst>
              <a:ext uri="{FF2B5EF4-FFF2-40B4-BE49-F238E27FC236}">
                <a16:creationId xmlns:a16="http://schemas.microsoft.com/office/drawing/2014/main" id="{5EDC4BD9-46B7-4817-B6EF-C838DC88C197}"/>
              </a:ext>
            </a:extLst>
          </p:cNvPr>
          <p:cNvSpPr/>
          <p:nvPr/>
        </p:nvSpPr>
        <p:spPr>
          <a:xfrm>
            <a:off x="480967" y="1152685"/>
            <a:ext cx="127512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B6E6E86-5AB6-400A-9F18-8E177CFF47C9}"/>
              </a:ext>
            </a:extLst>
          </p:cNvPr>
          <p:cNvSpPr/>
          <p:nvPr/>
        </p:nvSpPr>
        <p:spPr>
          <a:xfrm>
            <a:off x="480967" y="2212420"/>
            <a:ext cx="180363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B04CF3D-C51F-4CD4-93BC-A775A23AEB5B}"/>
              </a:ext>
            </a:extLst>
          </p:cNvPr>
          <p:cNvSpPr txBox="1"/>
          <p:nvPr/>
        </p:nvSpPr>
        <p:spPr>
          <a:xfrm>
            <a:off x="5682144" y="1440817"/>
            <a:ext cx="4974671" cy="646331"/>
          </a:xfrm>
          <a:prstGeom prst="rect">
            <a:avLst/>
          </a:prstGeom>
          <a:solidFill>
            <a:schemeClr val="tx2"/>
          </a:solidFill>
        </p:spPr>
        <p:txBody>
          <a:bodyPr wrap="square" rtlCol="0">
            <a:spAutoFit/>
          </a:bodyPr>
          <a:lstStyle/>
          <a:p>
            <a:r>
              <a:rPr lang="en-IN" dirty="0"/>
              <a:t>Each function Begins with FUNCTION key word and ends with END FUNCTION.</a:t>
            </a:r>
          </a:p>
        </p:txBody>
      </p:sp>
      <p:cxnSp>
        <p:nvCxnSpPr>
          <p:cNvPr id="17" name="Connector: Elbow 16">
            <a:extLst>
              <a:ext uri="{FF2B5EF4-FFF2-40B4-BE49-F238E27FC236}">
                <a16:creationId xmlns:a16="http://schemas.microsoft.com/office/drawing/2014/main" id="{71CAEC96-6AF4-4834-AD48-6453D72011A5}"/>
              </a:ext>
            </a:extLst>
          </p:cNvPr>
          <p:cNvCxnSpPr>
            <a:cxnSpLocks/>
            <a:endCxn id="11" idx="0"/>
          </p:cNvCxnSpPr>
          <p:nvPr/>
        </p:nvCxnSpPr>
        <p:spPr>
          <a:xfrm>
            <a:off x="1756093" y="1152685"/>
            <a:ext cx="6413387" cy="288132"/>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692DB1E-4B92-4A83-9634-FF042EA76FFA}"/>
              </a:ext>
            </a:extLst>
          </p:cNvPr>
          <p:cNvCxnSpPr>
            <a:stCxn id="10" idx="3"/>
            <a:endCxn id="11" idx="2"/>
          </p:cNvCxnSpPr>
          <p:nvPr/>
        </p:nvCxnSpPr>
        <p:spPr>
          <a:xfrm flipV="1">
            <a:off x="2284599" y="2087148"/>
            <a:ext cx="5884881" cy="30993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CDB593D-2E95-41E8-AF2A-27703F9C08A5}"/>
              </a:ext>
            </a:extLst>
          </p:cNvPr>
          <p:cNvSpPr/>
          <p:nvPr/>
        </p:nvSpPr>
        <p:spPr>
          <a:xfrm>
            <a:off x="1814815" y="1177852"/>
            <a:ext cx="1551964" cy="3693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EFAAED07-5CBF-4FC8-832E-6391718FEDA1}"/>
              </a:ext>
            </a:extLst>
          </p:cNvPr>
          <p:cNvSpPr txBox="1"/>
          <p:nvPr/>
        </p:nvSpPr>
        <p:spPr>
          <a:xfrm>
            <a:off x="5682144" y="2581752"/>
            <a:ext cx="4974671" cy="369332"/>
          </a:xfrm>
          <a:prstGeom prst="rect">
            <a:avLst/>
          </a:prstGeom>
          <a:solidFill>
            <a:schemeClr val="tx2"/>
          </a:solidFill>
        </p:spPr>
        <p:txBody>
          <a:bodyPr wrap="square" rtlCol="0">
            <a:spAutoFit/>
          </a:bodyPr>
          <a:lstStyle/>
          <a:p>
            <a:r>
              <a:rPr lang="en-IN" dirty="0"/>
              <a:t>Each function should have a function name</a:t>
            </a:r>
          </a:p>
        </p:txBody>
      </p:sp>
      <p:cxnSp>
        <p:nvCxnSpPr>
          <p:cNvPr id="23" name="Connector: Elbow 22">
            <a:extLst>
              <a:ext uri="{FF2B5EF4-FFF2-40B4-BE49-F238E27FC236}">
                <a16:creationId xmlns:a16="http://schemas.microsoft.com/office/drawing/2014/main" id="{2CC246A0-D125-4427-8CD3-26F0D4C0F04F}"/>
              </a:ext>
            </a:extLst>
          </p:cNvPr>
          <p:cNvCxnSpPr>
            <a:cxnSpLocks/>
            <a:endCxn id="21" idx="1"/>
          </p:cNvCxnSpPr>
          <p:nvPr/>
        </p:nvCxnSpPr>
        <p:spPr>
          <a:xfrm>
            <a:off x="3366775" y="1218079"/>
            <a:ext cx="2315369" cy="1548339"/>
          </a:xfrm>
          <a:prstGeom prst="bentConnector3">
            <a:avLst>
              <a:gd name="adj1" fmla="val 85145"/>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62AF159-D3F9-40D5-B88A-D7A506372299}"/>
              </a:ext>
            </a:extLst>
          </p:cNvPr>
          <p:cNvSpPr/>
          <p:nvPr/>
        </p:nvSpPr>
        <p:spPr>
          <a:xfrm>
            <a:off x="3366775" y="1177852"/>
            <a:ext cx="1619079" cy="3693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692EC987-5F7D-46C6-A7FD-CD1B8B5362F9}"/>
              </a:ext>
            </a:extLst>
          </p:cNvPr>
          <p:cNvSpPr txBox="1"/>
          <p:nvPr/>
        </p:nvSpPr>
        <p:spPr>
          <a:xfrm>
            <a:off x="3897297" y="3200961"/>
            <a:ext cx="7111014" cy="923330"/>
          </a:xfrm>
          <a:prstGeom prst="rect">
            <a:avLst/>
          </a:prstGeom>
          <a:solidFill>
            <a:schemeClr val="tx2"/>
          </a:solidFill>
        </p:spPr>
        <p:txBody>
          <a:bodyPr wrap="square" rtlCol="0">
            <a:spAutoFit/>
          </a:bodyPr>
          <a:lstStyle/>
          <a:p>
            <a:r>
              <a:rPr lang="en-IN" dirty="0"/>
              <a:t>There are arguments of the functions. Arguments are nothing but input values to the function on which the function will operate. A function may or may not have arguments.</a:t>
            </a:r>
          </a:p>
        </p:txBody>
      </p:sp>
      <p:cxnSp>
        <p:nvCxnSpPr>
          <p:cNvPr id="34" name="Straight Arrow Connector 33">
            <a:extLst>
              <a:ext uri="{FF2B5EF4-FFF2-40B4-BE49-F238E27FC236}">
                <a16:creationId xmlns:a16="http://schemas.microsoft.com/office/drawing/2014/main" id="{BB8FD6E5-8D00-4EF3-80E5-5C8E114F4506}"/>
              </a:ext>
            </a:extLst>
          </p:cNvPr>
          <p:cNvCxnSpPr>
            <a:cxnSpLocks/>
          </p:cNvCxnSpPr>
          <p:nvPr/>
        </p:nvCxnSpPr>
        <p:spPr>
          <a:xfrm>
            <a:off x="4524459" y="1547184"/>
            <a:ext cx="0" cy="1653777"/>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36" name="Rectangle 35">
            <a:extLst>
              <a:ext uri="{FF2B5EF4-FFF2-40B4-BE49-F238E27FC236}">
                <a16:creationId xmlns:a16="http://schemas.microsoft.com/office/drawing/2014/main" id="{D3BDC108-72A0-45B3-AF24-B9674B0F2423}"/>
              </a:ext>
            </a:extLst>
          </p:cNvPr>
          <p:cNvSpPr/>
          <p:nvPr/>
        </p:nvSpPr>
        <p:spPr>
          <a:xfrm>
            <a:off x="994299" y="1874560"/>
            <a:ext cx="994299" cy="30993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C7181D97-33D5-4795-9232-40589E62306F}"/>
              </a:ext>
            </a:extLst>
          </p:cNvPr>
          <p:cNvSpPr txBox="1"/>
          <p:nvPr/>
        </p:nvSpPr>
        <p:spPr>
          <a:xfrm>
            <a:off x="405787" y="3023884"/>
            <a:ext cx="3145281" cy="1200329"/>
          </a:xfrm>
          <a:prstGeom prst="rect">
            <a:avLst/>
          </a:prstGeom>
          <a:solidFill>
            <a:schemeClr val="tx2"/>
          </a:solidFill>
        </p:spPr>
        <p:txBody>
          <a:bodyPr wrap="square" rtlCol="0">
            <a:spAutoFit/>
          </a:bodyPr>
          <a:lstStyle/>
          <a:p>
            <a:r>
              <a:rPr lang="en-IN" dirty="0"/>
              <a:t>Usually function provides some return value. But in some functions RETURN may not be necessary.</a:t>
            </a:r>
          </a:p>
        </p:txBody>
      </p:sp>
      <p:cxnSp>
        <p:nvCxnSpPr>
          <p:cNvPr id="39" name="Straight Arrow Connector 38">
            <a:extLst>
              <a:ext uri="{FF2B5EF4-FFF2-40B4-BE49-F238E27FC236}">
                <a16:creationId xmlns:a16="http://schemas.microsoft.com/office/drawing/2014/main" id="{B984809D-2C06-4711-98FF-FADF2193B231}"/>
              </a:ext>
            </a:extLst>
          </p:cNvPr>
          <p:cNvCxnSpPr>
            <a:cxnSpLocks/>
          </p:cNvCxnSpPr>
          <p:nvPr/>
        </p:nvCxnSpPr>
        <p:spPr>
          <a:xfrm>
            <a:off x="1056446" y="2176098"/>
            <a:ext cx="0" cy="847786"/>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04B895F-FD40-4078-9AEB-5AD34A490FA7}"/>
              </a:ext>
            </a:extLst>
          </p:cNvPr>
          <p:cNvSpPr txBox="1"/>
          <p:nvPr/>
        </p:nvSpPr>
        <p:spPr>
          <a:xfrm>
            <a:off x="405787" y="4413528"/>
            <a:ext cx="5009592" cy="369332"/>
          </a:xfrm>
          <a:prstGeom prst="rect">
            <a:avLst/>
          </a:prstGeom>
          <a:noFill/>
        </p:spPr>
        <p:txBody>
          <a:bodyPr wrap="square" rtlCol="0">
            <a:spAutoFit/>
          </a:bodyPr>
          <a:lstStyle/>
          <a:p>
            <a:r>
              <a:rPr lang="en-IN" b="1" dirty="0"/>
              <a:t>Example: </a:t>
            </a:r>
            <a:r>
              <a:rPr lang="en-IN" dirty="0"/>
              <a:t>Calculate Sum of Two Numbers</a:t>
            </a:r>
          </a:p>
        </p:txBody>
      </p:sp>
      <p:sp>
        <p:nvSpPr>
          <p:cNvPr id="44" name="TextBox 43">
            <a:extLst>
              <a:ext uri="{FF2B5EF4-FFF2-40B4-BE49-F238E27FC236}">
                <a16:creationId xmlns:a16="http://schemas.microsoft.com/office/drawing/2014/main" id="{C8A929EA-A9AE-48D5-9B9C-0CD47B3F2F47}"/>
              </a:ext>
            </a:extLst>
          </p:cNvPr>
          <p:cNvSpPr txBox="1"/>
          <p:nvPr/>
        </p:nvSpPr>
        <p:spPr>
          <a:xfrm>
            <a:off x="430632" y="5249623"/>
            <a:ext cx="3697485" cy="1184940"/>
          </a:xfrm>
          <a:prstGeom prst="rect">
            <a:avLst/>
          </a:prstGeom>
          <a:noFill/>
        </p:spPr>
        <p:txBody>
          <a:bodyPr wrap="square" rtlCol="0">
            <a:spAutoFit/>
          </a:bodyPr>
          <a:lstStyle/>
          <a:p>
            <a:r>
              <a:rPr lang="en-IN" sz="1400" dirty="0"/>
              <a:t>FUNCTION </a:t>
            </a:r>
            <a:r>
              <a:rPr lang="en-IN" sz="1400" dirty="0" err="1"/>
              <a:t>CalculateSum</a:t>
            </a:r>
            <a:r>
              <a:rPr lang="en-IN" sz="1400" dirty="0"/>
              <a:t> (Num1 , Num2):</a:t>
            </a:r>
          </a:p>
          <a:p>
            <a:endParaRPr lang="en-IN" sz="500" dirty="0"/>
          </a:p>
          <a:p>
            <a:r>
              <a:rPr lang="en-IN" sz="1400" dirty="0"/>
              <a:t>     Result = Num1 + Num2</a:t>
            </a:r>
          </a:p>
          <a:p>
            <a:endParaRPr lang="en-IN" sz="500" dirty="0"/>
          </a:p>
          <a:p>
            <a:r>
              <a:rPr lang="en-IN" sz="1400" dirty="0"/>
              <a:t>     RETURN Result</a:t>
            </a:r>
          </a:p>
          <a:p>
            <a:endParaRPr lang="en-IN" sz="500" dirty="0"/>
          </a:p>
          <a:p>
            <a:r>
              <a:rPr lang="en-IN" sz="1400" dirty="0"/>
              <a:t>END FUNCTION</a:t>
            </a:r>
          </a:p>
        </p:txBody>
      </p:sp>
      <p:sp>
        <p:nvSpPr>
          <p:cNvPr id="45" name="TextBox 44">
            <a:extLst>
              <a:ext uri="{FF2B5EF4-FFF2-40B4-BE49-F238E27FC236}">
                <a16:creationId xmlns:a16="http://schemas.microsoft.com/office/drawing/2014/main" id="{52F82FDD-7692-4522-A1AD-CFAAE71CA03B}"/>
              </a:ext>
            </a:extLst>
          </p:cNvPr>
          <p:cNvSpPr txBox="1"/>
          <p:nvPr/>
        </p:nvSpPr>
        <p:spPr>
          <a:xfrm>
            <a:off x="4792905" y="5206908"/>
            <a:ext cx="2667710" cy="1477328"/>
          </a:xfrm>
          <a:prstGeom prst="rect">
            <a:avLst/>
          </a:prstGeom>
          <a:noFill/>
        </p:spPr>
        <p:txBody>
          <a:bodyPr wrap="square" rtlCol="0">
            <a:spAutoFit/>
          </a:bodyPr>
          <a:lstStyle/>
          <a:p>
            <a:r>
              <a:rPr lang="en-IN" sz="1400" dirty="0"/>
              <a:t>FUNCTION </a:t>
            </a:r>
            <a:r>
              <a:rPr lang="en-IN" sz="1400" dirty="0" err="1"/>
              <a:t>CalculateSum</a:t>
            </a:r>
            <a:r>
              <a:rPr lang="en-IN" sz="1400" dirty="0"/>
              <a:t> ():</a:t>
            </a:r>
          </a:p>
          <a:p>
            <a:endParaRPr lang="en-IN" sz="500" dirty="0"/>
          </a:p>
          <a:p>
            <a:r>
              <a:rPr lang="en-IN" sz="1400" dirty="0"/>
              <a:t>        READ Num1, Num2</a:t>
            </a:r>
          </a:p>
          <a:p>
            <a:endParaRPr lang="en-IN" sz="500" dirty="0"/>
          </a:p>
          <a:p>
            <a:r>
              <a:rPr lang="en-IN" sz="1400" dirty="0"/>
              <a:t>        Result = Num1 + Num2</a:t>
            </a:r>
          </a:p>
          <a:p>
            <a:endParaRPr lang="en-IN" sz="500" dirty="0"/>
          </a:p>
          <a:p>
            <a:r>
              <a:rPr lang="en-IN" sz="1400" dirty="0"/>
              <a:t>        RETURN Result</a:t>
            </a:r>
          </a:p>
          <a:p>
            <a:endParaRPr lang="en-IN" sz="500" dirty="0"/>
          </a:p>
          <a:p>
            <a:r>
              <a:rPr lang="en-IN" sz="1400" dirty="0"/>
              <a:t>END FUNCTION</a:t>
            </a:r>
          </a:p>
        </p:txBody>
      </p:sp>
      <p:sp>
        <p:nvSpPr>
          <p:cNvPr id="47" name="TextBox 46">
            <a:extLst>
              <a:ext uri="{FF2B5EF4-FFF2-40B4-BE49-F238E27FC236}">
                <a16:creationId xmlns:a16="http://schemas.microsoft.com/office/drawing/2014/main" id="{4E371764-3A09-458C-B9AB-DFB2502CCF90}"/>
              </a:ext>
            </a:extLst>
          </p:cNvPr>
          <p:cNvSpPr txBox="1"/>
          <p:nvPr/>
        </p:nvSpPr>
        <p:spPr>
          <a:xfrm>
            <a:off x="8703048" y="5206908"/>
            <a:ext cx="2826218" cy="1477328"/>
          </a:xfrm>
          <a:prstGeom prst="rect">
            <a:avLst/>
          </a:prstGeom>
          <a:noFill/>
        </p:spPr>
        <p:txBody>
          <a:bodyPr wrap="square" rtlCol="0">
            <a:spAutoFit/>
          </a:bodyPr>
          <a:lstStyle/>
          <a:p>
            <a:r>
              <a:rPr lang="en-IN" sz="1400" dirty="0"/>
              <a:t>FUNCTION </a:t>
            </a:r>
            <a:r>
              <a:rPr lang="en-IN" sz="1400" dirty="0" err="1"/>
              <a:t>CalculateSum</a:t>
            </a:r>
            <a:r>
              <a:rPr lang="en-IN" sz="1400" dirty="0"/>
              <a:t> ():</a:t>
            </a:r>
          </a:p>
          <a:p>
            <a:endParaRPr lang="en-IN" sz="500" dirty="0"/>
          </a:p>
          <a:p>
            <a:r>
              <a:rPr lang="en-IN" sz="1400" dirty="0"/>
              <a:t>        READ Num1, Num2</a:t>
            </a:r>
          </a:p>
          <a:p>
            <a:endParaRPr lang="en-IN" sz="500" dirty="0"/>
          </a:p>
          <a:p>
            <a:r>
              <a:rPr lang="en-IN" sz="1400" dirty="0"/>
              <a:t>        Result = Num1 + Num2</a:t>
            </a:r>
          </a:p>
          <a:p>
            <a:endParaRPr lang="en-IN" sz="500" dirty="0"/>
          </a:p>
          <a:p>
            <a:r>
              <a:rPr lang="en-IN" sz="1400" dirty="0"/>
              <a:t>        PRINT Result</a:t>
            </a:r>
          </a:p>
          <a:p>
            <a:endParaRPr lang="en-IN" sz="500" dirty="0"/>
          </a:p>
          <a:p>
            <a:r>
              <a:rPr lang="en-IN" sz="1400" dirty="0"/>
              <a:t>END FUNCTION</a:t>
            </a:r>
          </a:p>
        </p:txBody>
      </p:sp>
      <p:sp>
        <p:nvSpPr>
          <p:cNvPr id="46" name="TextBox 45">
            <a:extLst>
              <a:ext uri="{FF2B5EF4-FFF2-40B4-BE49-F238E27FC236}">
                <a16:creationId xmlns:a16="http://schemas.microsoft.com/office/drawing/2014/main" id="{05AB2530-DEB6-4B31-B74B-0C3EB9913743}"/>
              </a:ext>
            </a:extLst>
          </p:cNvPr>
          <p:cNvSpPr txBox="1"/>
          <p:nvPr/>
        </p:nvSpPr>
        <p:spPr>
          <a:xfrm>
            <a:off x="1266675" y="4824820"/>
            <a:ext cx="1606915" cy="307777"/>
          </a:xfrm>
          <a:prstGeom prst="rect">
            <a:avLst/>
          </a:prstGeom>
          <a:noFill/>
        </p:spPr>
        <p:txBody>
          <a:bodyPr wrap="square" rtlCol="0">
            <a:spAutoFit/>
          </a:bodyPr>
          <a:lstStyle/>
          <a:p>
            <a:pPr algn="ctr"/>
            <a:r>
              <a:rPr lang="en-IN" sz="1400" b="1" i="1" dirty="0"/>
              <a:t>Option-1</a:t>
            </a:r>
          </a:p>
        </p:txBody>
      </p:sp>
      <p:sp>
        <p:nvSpPr>
          <p:cNvPr id="49" name="TextBox 48">
            <a:extLst>
              <a:ext uri="{FF2B5EF4-FFF2-40B4-BE49-F238E27FC236}">
                <a16:creationId xmlns:a16="http://schemas.microsoft.com/office/drawing/2014/main" id="{94BBD5CE-4A1C-4B0B-9625-68D3EE5CAB5C}"/>
              </a:ext>
            </a:extLst>
          </p:cNvPr>
          <p:cNvSpPr txBox="1"/>
          <p:nvPr/>
        </p:nvSpPr>
        <p:spPr>
          <a:xfrm>
            <a:off x="5176491" y="4810218"/>
            <a:ext cx="1606915" cy="307777"/>
          </a:xfrm>
          <a:prstGeom prst="rect">
            <a:avLst/>
          </a:prstGeom>
          <a:noFill/>
        </p:spPr>
        <p:txBody>
          <a:bodyPr wrap="square" rtlCol="0">
            <a:spAutoFit/>
          </a:bodyPr>
          <a:lstStyle/>
          <a:p>
            <a:pPr algn="ctr"/>
            <a:r>
              <a:rPr lang="en-IN" sz="1400" b="1" i="1" dirty="0"/>
              <a:t>Option-2</a:t>
            </a:r>
          </a:p>
        </p:txBody>
      </p:sp>
      <p:sp>
        <p:nvSpPr>
          <p:cNvPr id="50" name="TextBox 49">
            <a:extLst>
              <a:ext uri="{FF2B5EF4-FFF2-40B4-BE49-F238E27FC236}">
                <a16:creationId xmlns:a16="http://schemas.microsoft.com/office/drawing/2014/main" id="{63A56CF0-9003-4242-B3D7-4D6D53A725ED}"/>
              </a:ext>
            </a:extLst>
          </p:cNvPr>
          <p:cNvSpPr txBox="1"/>
          <p:nvPr/>
        </p:nvSpPr>
        <p:spPr>
          <a:xfrm>
            <a:off x="9312699" y="4801852"/>
            <a:ext cx="1606915" cy="307777"/>
          </a:xfrm>
          <a:prstGeom prst="rect">
            <a:avLst/>
          </a:prstGeom>
          <a:noFill/>
        </p:spPr>
        <p:txBody>
          <a:bodyPr wrap="square" rtlCol="0">
            <a:spAutoFit/>
          </a:bodyPr>
          <a:lstStyle/>
          <a:p>
            <a:pPr algn="ctr"/>
            <a:r>
              <a:rPr lang="en-IN" sz="1400" b="1" i="1" dirty="0"/>
              <a:t>Option-3</a:t>
            </a:r>
          </a:p>
        </p:txBody>
      </p:sp>
    </p:spTree>
    <p:extLst>
      <p:ext uri="{BB962C8B-B14F-4D97-AF65-F5344CB8AC3E}">
        <p14:creationId xmlns:p14="http://schemas.microsoft.com/office/powerpoint/2010/main" val="407426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animBg="1"/>
      <p:bldP spid="10" grpId="0" animBg="1"/>
      <p:bldP spid="11" grpId="0" animBg="1"/>
      <p:bldP spid="20" grpId="0" animBg="1"/>
      <p:bldP spid="21" grpId="0" animBg="1"/>
      <p:bldP spid="31" grpId="0" animBg="1"/>
      <p:bldP spid="32" grpId="0" animBg="1"/>
      <p:bldP spid="36" grpId="0" animBg="1"/>
      <p:bldP spid="37" grpId="0" animBg="1"/>
      <p:bldP spid="43" grpId="0"/>
      <p:bldP spid="44" grpId="0"/>
      <p:bldP spid="45" grpId="0"/>
      <p:bldP spid="47" grpId="0"/>
      <p:bldP spid="46" grpId="0"/>
      <p:bldP spid="49" grpId="0"/>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Functions</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AE7E8D54-8EE6-4E35-9D97-244CFD62C699}"/>
              </a:ext>
            </a:extLst>
          </p:cNvPr>
          <p:cNvSpPr txBox="1"/>
          <p:nvPr/>
        </p:nvSpPr>
        <p:spPr>
          <a:xfrm>
            <a:off x="257452" y="724438"/>
            <a:ext cx="9322776" cy="369332"/>
          </a:xfrm>
          <a:prstGeom prst="rect">
            <a:avLst/>
          </a:prstGeom>
          <a:noFill/>
        </p:spPr>
        <p:txBody>
          <a:bodyPr wrap="square" rtlCol="0">
            <a:spAutoFit/>
          </a:bodyPr>
          <a:lstStyle/>
          <a:p>
            <a:r>
              <a:rPr lang="en-IN" dirty="0"/>
              <a:t>Print all the prime numbers between 2 to 100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7AA201-541B-4330-A8BD-B498969B8028}"/>
                  </a:ext>
                </a:extLst>
              </p:cNvPr>
              <p:cNvSpPr txBox="1"/>
              <p:nvPr/>
            </p:nvSpPr>
            <p:spPr>
              <a:xfrm>
                <a:off x="417251" y="1251751"/>
                <a:ext cx="2867487" cy="2646878"/>
              </a:xfrm>
              <a:prstGeom prst="rect">
                <a:avLst/>
              </a:prstGeom>
              <a:solidFill>
                <a:schemeClr val="accent4">
                  <a:lumMod val="20000"/>
                  <a:lumOff val="80000"/>
                </a:schemeClr>
              </a:solidFill>
            </p:spPr>
            <p:txBody>
              <a:bodyPr wrap="square" rtlCol="0">
                <a:spAutoFit/>
              </a:bodyPr>
              <a:lstStyle/>
              <a:p>
                <a:r>
                  <a:rPr lang="en-IN" sz="1400" dirty="0"/>
                  <a:t>FUNCTION </a:t>
                </a:r>
                <a:r>
                  <a:rPr lang="en-IN" sz="1400" dirty="0" err="1"/>
                  <a:t>CheckPrime</a:t>
                </a:r>
                <a:r>
                  <a:rPr lang="en-IN" sz="1400" dirty="0"/>
                  <a:t>(N):</a:t>
                </a:r>
              </a:p>
              <a:p>
                <a:endParaRPr lang="en-IN" sz="500" dirty="0"/>
              </a:p>
              <a:p>
                <a:r>
                  <a:rPr lang="en-IN" sz="1400" dirty="0"/>
                  <a:t>      </a:t>
                </a:r>
                <a:r>
                  <a:rPr lang="en-IN" sz="1400" dirty="0" err="1"/>
                  <a:t>i</a:t>
                </a:r>
                <a:r>
                  <a:rPr lang="en-IN" sz="1400" dirty="0"/>
                  <a:t> = 2</a:t>
                </a:r>
              </a:p>
              <a:p>
                <a:endParaRPr lang="en-IN" sz="500" dirty="0"/>
              </a:p>
              <a:p>
                <a:r>
                  <a:rPr lang="en-IN" sz="1400" dirty="0"/>
                  <a:t>      WHILE (</a:t>
                </a:r>
                <a:r>
                  <a:rPr lang="en-IN" sz="1400" dirty="0" err="1"/>
                  <a:t>i</a:t>
                </a:r>
                <a:r>
                  <a:rPr lang="en-IN" sz="1400" dirty="0"/>
                  <a:t> </a:t>
                </a:r>
                <a14:m>
                  <m:oMath xmlns:m="http://schemas.openxmlformats.org/officeDocument/2006/math">
                    <m:r>
                      <a:rPr lang="en-IN" sz="1400" b="0" i="1" smtClean="0">
                        <a:latin typeface="Cambria Math" panose="02040503050406030204" pitchFamily="18" charset="0"/>
                      </a:rPr>
                      <m:t>≤</m:t>
                    </m:r>
                  </m:oMath>
                </a14:m>
                <a:r>
                  <a:rPr lang="en-IN" sz="1400" dirty="0"/>
                  <a:t> N/2):</a:t>
                </a:r>
              </a:p>
              <a:p>
                <a:endParaRPr lang="en-IN" sz="500" dirty="0"/>
              </a:p>
              <a:p>
                <a:r>
                  <a:rPr lang="en-IN" sz="1400" dirty="0"/>
                  <a:t>             IF (N % </a:t>
                </a:r>
                <a:r>
                  <a:rPr lang="en-IN" sz="1400" dirty="0" err="1"/>
                  <a:t>i</a:t>
                </a:r>
                <a:r>
                  <a:rPr lang="en-IN" sz="1400" dirty="0"/>
                  <a:t> == 0):</a:t>
                </a:r>
              </a:p>
              <a:p>
                <a:endParaRPr lang="en-IN" sz="500" dirty="0"/>
              </a:p>
              <a:p>
                <a:r>
                  <a:rPr lang="en-IN" sz="1400" dirty="0"/>
                  <a:t>                    RETURN FALSE</a:t>
                </a:r>
              </a:p>
              <a:p>
                <a:endParaRPr lang="en-IN" sz="500" dirty="0"/>
              </a:p>
              <a:p>
                <a:r>
                  <a:rPr lang="en-IN" sz="1400" dirty="0"/>
                  <a:t>             END IF</a:t>
                </a:r>
              </a:p>
              <a:p>
                <a:endParaRPr lang="en-IN" sz="500" dirty="0"/>
              </a:p>
              <a:p>
                <a:r>
                  <a:rPr lang="en-IN" sz="1400" dirty="0"/>
                  <a:t>      END WHILE</a:t>
                </a:r>
              </a:p>
              <a:p>
                <a:endParaRPr lang="en-IN" sz="500" dirty="0"/>
              </a:p>
              <a:p>
                <a:r>
                  <a:rPr lang="en-IN" sz="1400" dirty="0"/>
                  <a:t>      RETURN TRUE</a:t>
                </a:r>
              </a:p>
              <a:p>
                <a:endParaRPr lang="en-IN" sz="500" dirty="0"/>
              </a:p>
              <a:p>
                <a:r>
                  <a:rPr lang="en-IN" sz="1400" dirty="0"/>
                  <a:t>END FUNCTION</a:t>
                </a:r>
              </a:p>
            </p:txBody>
          </p:sp>
        </mc:Choice>
        <mc:Fallback xmlns="">
          <p:sp>
            <p:nvSpPr>
              <p:cNvPr id="13" name="TextBox 12">
                <a:extLst>
                  <a:ext uri="{FF2B5EF4-FFF2-40B4-BE49-F238E27FC236}">
                    <a16:creationId xmlns:a16="http://schemas.microsoft.com/office/drawing/2014/main" id="{377AA201-541B-4330-A8BD-B498969B8028}"/>
                  </a:ext>
                </a:extLst>
              </p:cNvPr>
              <p:cNvSpPr txBox="1">
                <a:spLocks noRot="1" noChangeAspect="1" noMove="1" noResize="1" noEditPoints="1" noAdjustHandles="1" noChangeArrowheads="1" noChangeShapeType="1" noTextEdit="1"/>
              </p:cNvSpPr>
              <p:nvPr/>
            </p:nvSpPr>
            <p:spPr>
              <a:xfrm>
                <a:off x="417251" y="1251751"/>
                <a:ext cx="2867487" cy="2646878"/>
              </a:xfrm>
              <a:prstGeom prst="rect">
                <a:avLst/>
              </a:prstGeom>
              <a:blipFill>
                <a:blip r:embed="rId3"/>
                <a:stretch>
                  <a:fillRect l="-637" t="-230" b="-1379"/>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A59DE54C-15FD-4426-8B96-6DF48484D149}"/>
              </a:ext>
            </a:extLst>
          </p:cNvPr>
          <p:cNvSpPr txBox="1"/>
          <p:nvPr/>
        </p:nvSpPr>
        <p:spPr>
          <a:xfrm>
            <a:off x="417251" y="4190260"/>
            <a:ext cx="2796467" cy="2354491"/>
          </a:xfrm>
          <a:prstGeom prst="rect">
            <a:avLst/>
          </a:prstGeom>
          <a:solidFill>
            <a:schemeClr val="accent6">
              <a:lumMod val="20000"/>
              <a:lumOff val="80000"/>
            </a:schemeClr>
          </a:solidFill>
        </p:spPr>
        <p:txBody>
          <a:bodyPr wrap="square" rtlCol="0">
            <a:spAutoFit/>
          </a:bodyPr>
          <a:lstStyle/>
          <a:p>
            <a:r>
              <a:rPr lang="en-IN" sz="1400" dirty="0"/>
              <a:t>BEGIN</a:t>
            </a:r>
          </a:p>
          <a:p>
            <a:endParaRPr lang="en-IN" sz="500" dirty="0"/>
          </a:p>
          <a:p>
            <a:r>
              <a:rPr lang="en-IN" sz="1400" dirty="0"/>
              <a:t>     FOR k FROM 2 TO 100:</a:t>
            </a:r>
          </a:p>
          <a:p>
            <a:endParaRPr lang="en-IN" sz="500" dirty="0"/>
          </a:p>
          <a:p>
            <a:r>
              <a:rPr lang="en-IN" sz="1400" dirty="0"/>
              <a:t>           p = </a:t>
            </a:r>
            <a:r>
              <a:rPr lang="en-IN" sz="1400" dirty="0" err="1"/>
              <a:t>CheckPrime</a:t>
            </a:r>
            <a:r>
              <a:rPr lang="en-IN" sz="1400" dirty="0"/>
              <a:t>(k)</a:t>
            </a:r>
          </a:p>
          <a:p>
            <a:endParaRPr lang="en-IN" sz="500" dirty="0"/>
          </a:p>
          <a:p>
            <a:r>
              <a:rPr lang="en-IN" sz="1400" dirty="0"/>
              <a:t>           IF (p == TRUE):</a:t>
            </a:r>
          </a:p>
          <a:p>
            <a:endParaRPr lang="en-IN" sz="500" dirty="0"/>
          </a:p>
          <a:p>
            <a:r>
              <a:rPr lang="en-IN" sz="1400" dirty="0"/>
              <a:t>                  PRINT(k)</a:t>
            </a:r>
          </a:p>
          <a:p>
            <a:endParaRPr lang="en-IN" sz="500" dirty="0"/>
          </a:p>
          <a:p>
            <a:r>
              <a:rPr lang="en-IN" sz="1400" dirty="0"/>
              <a:t>           END IF</a:t>
            </a:r>
          </a:p>
          <a:p>
            <a:endParaRPr lang="en-IN" sz="500" dirty="0"/>
          </a:p>
          <a:p>
            <a:r>
              <a:rPr lang="en-IN" sz="1400" dirty="0"/>
              <a:t>     END FOR</a:t>
            </a:r>
          </a:p>
          <a:p>
            <a:endParaRPr lang="en-IN" sz="500" dirty="0"/>
          </a:p>
          <a:p>
            <a:r>
              <a:rPr lang="en-IN" sz="1400" dirty="0"/>
              <a:t>END</a:t>
            </a:r>
          </a:p>
        </p:txBody>
      </p:sp>
      <p:sp>
        <p:nvSpPr>
          <p:cNvPr id="15" name="Rectangle 14">
            <a:extLst>
              <a:ext uri="{FF2B5EF4-FFF2-40B4-BE49-F238E27FC236}">
                <a16:creationId xmlns:a16="http://schemas.microsoft.com/office/drawing/2014/main" id="{4C56B7B8-4673-422C-B6AF-945B1F81DAEC}"/>
              </a:ext>
            </a:extLst>
          </p:cNvPr>
          <p:cNvSpPr/>
          <p:nvPr/>
        </p:nvSpPr>
        <p:spPr>
          <a:xfrm>
            <a:off x="1313895" y="4785064"/>
            <a:ext cx="1269507" cy="29296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0131BD1-B120-4877-9B18-452F64CAAB65}"/>
              </a:ext>
            </a:extLst>
          </p:cNvPr>
          <p:cNvSpPr txBox="1"/>
          <p:nvPr/>
        </p:nvSpPr>
        <p:spPr>
          <a:xfrm>
            <a:off x="3480046" y="4746879"/>
            <a:ext cx="7625918" cy="369332"/>
          </a:xfrm>
          <a:prstGeom prst="rect">
            <a:avLst/>
          </a:prstGeom>
          <a:noFill/>
        </p:spPr>
        <p:txBody>
          <a:bodyPr wrap="square" rtlCol="0">
            <a:spAutoFit/>
          </a:bodyPr>
          <a:lstStyle/>
          <a:p>
            <a:r>
              <a:rPr lang="en-IN" dirty="0"/>
              <a:t>The main program calls the function </a:t>
            </a:r>
            <a:r>
              <a:rPr lang="en-IN" i="1" dirty="0" err="1"/>
              <a:t>CheckPrime</a:t>
            </a:r>
            <a:r>
              <a:rPr lang="en-IN" i="1" dirty="0"/>
              <a:t>()</a:t>
            </a:r>
          </a:p>
        </p:txBody>
      </p:sp>
      <p:cxnSp>
        <p:nvCxnSpPr>
          <p:cNvPr id="18" name="Straight Arrow Connector 17">
            <a:extLst>
              <a:ext uri="{FF2B5EF4-FFF2-40B4-BE49-F238E27FC236}">
                <a16:creationId xmlns:a16="http://schemas.microsoft.com/office/drawing/2014/main" id="{2F52A388-8A79-44F2-8090-BE346D2D334D}"/>
              </a:ext>
            </a:extLst>
          </p:cNvPr>
          <p:cNvCxnSpPr>
            <a:stCxn id="15" idx="3"/>
            <a:endCxn id="16" idx="1"/>
          </p:cNvCxnSpPr>
          <p:nvPr/>
        </p:nvCxnSpPr>
        <p:spPr>
          <a:xfrm flipV="1">
            <a:off x="2583402" y="4931545"/>
            <a:ext cx="896644" cy="1"/>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418B9F2-333A-49F5-8C1F-D655D681A8C7}"/>
              </a:ext>
            </a:extLst>
          </p:cNvPr>
          <p:cNvCxnSpPr/>
          <p:nvPr/>
        </p:nvCxnSpPr>
        <p:spPr>
          <a:xfrm rot="16200000" flipV="1">
            <a:off x="1679219" y="2515308"/>
            <a:ext cx="3335329" cy="1074198"/>
          </a:xfrm>
          <a:prstGeom prst="bentConnector3">
            <a:avLst>
              <a:gd name="adj1" fmla="val 100040"/>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A569AB-4EF7-4E26-A667-C56DF08EE557}"/>
              </a:ext>
            </a:extLst>
          </p:cNvPr>
          <p:cNvSpPr txBox="1"/>
          <p:nvPr/>
        </p:nvSpPr>
        <p:spPr>
          <a:xfrm>
            <a:off x="4234649" y="1338988"/>
            <a:ext cx="7451324" cy="646331"/>
          </a:xfrm>
          <a:prstGeom prst="rect">
            <a:avLst/>
          </a:prstGeom>
          <a:solidFill>
            <a:schemeClr val="tx2"/>
          </a:solidFill>
        </p:spPr>
        <p:txBody>
          <a:bodyPr wrap="square" rtlCol="0">
            <a:spAutoFit/>
          </a:bodyPr>
          <a:lstStyle/>
          <a:p>
            <a:r>
              <a:rPr lang="en-IN" dirty="0"/>
              <a:t>When the function </a:t>
            </a:r>
            <a:r>
              <a:rPr lang="en-IN" i="1" dirty="0" err="1"/>
              <a:t>CheckPrime</a:t>
            </a:r>
            <a:r>
              <a:rPr lang="en-IN" i="1" dirty="0"/>
              <a:t>(k) </a:t>
            </a:r>
            <a:r>
              <a:rPr lang="en-IN" dirty="0"/>
              <a:t>is called within the main program, the function executes with value N = k.</a:t>
            </a:r>
          </a:p>
        </p:txBody>
      </p:sp>
      <p:sp>
        <p:nvSpPr>
          <p:cNvPr id="26" name="Rectangle 25">
            <a:extLst>
              <a:ext uri="{FF2B5EF4-FFF2-40B4-BE49-F238E27FC236}">
                <a16:creationId xmlns:a16="http://schemas.microsoft.com/office/drawing/2014/main" id="{6D4BA9B8-D5C8-48BD-B4FC-5C00FE4CFC63}"/>
              </a:ext>
            </a:extLst>
          </p:cNvPr>
          <p:cNvSpPr/>
          <p:nvPr/>
        </p:nvSpPr>
        <p:spPr>
          <a:xfrm>
            <a:off x="1384917" y="2414726"/>
            <a:ext cx="1544714" cy="29105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BB90CC0B-02B4-4254-BD36-CAF885FAF6F3}"/>
              </a:ext>
            </a:extLst>
          </p:cNvPr>
          <p:cNvSpPr txBox="1"/>
          <p:nvPr/>
        </p:nvSpPr>
        <p:spPr>
          <a:xfrm>
            <a:off x="4234649" y="2252024"/>
            <a:ext cx="7451324" cy="646331"/>
          </a:xfrm>
          <a:prstGeom prst="rect">
            <a:avLst/>
          </a:prstGeom>
          <a:solidFill>
            <a:schemeClr val="tx2"/>
          </a:solidFill>
        </p:spPr>
        <p:txBody>
          <a:bodyPr wrap="square" rtlCol="0">
            <a:spAutoFit/>
          </a:bodyPr>
          <a:lstStyle/>
          <a:p>
            <a:r>
              <a:rPr lang="en-IN" dirty="0"/>
              <a:t>When this RETURN statement is executed the flow of the program goes back to the main program with RETURN value FALSE</a:t>
            </a:r>
          </a:p>
        </p:txBody>
      </p:sp>
      <p:cxnSp>
        <p:nvCxnSpPr>
          <p:cNvPr id="29" name="Straight Arrow Connector 28">
            <a:extLst>
              <a:ext uri="{FF2B5EF4-FFF2-40B4-BE49-F238E27FC236}">
                <a16:creationId xmlns:a16="http://schemas.microsoft.com/office/drawing/2014/main" id="{7D1C4254-8B0E-432A-A960-60D31BDECE54}"/>
              </a:ext>
            </a:extLst>
          </p:cNvPr>
          <p:cNvCxnSpPr>
            <a:stCxn id="26" idx="3"/>
          </p:cNvCxnSpPr>
          <p:nvPr/>
        </p:nvCxnSpPr>
        <p:spPr>
          <a:xfrm>
            <a:off x="2929631" y="2560253"/>
            <a:ext cx="1305018" cy="53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7DEF809-5493-49C4-8A98-00C03DCCB110}"/>
              </a:ext>
            </a:extLst>
          </p:cNvPr>
          <p:cNvSpPr txBox="1"/>
          <p:nvPr/>
        </p:nvSpPr>
        <p:spPr>
          <a:xfrm>
            <a:off x="4234649" y="3206584"/>
            <a:ext cx="7451324" cy="646331"/>
          </a:xfrm>
          <a:prstGeom prst="rect">
            <a:avLst/>
          </a:prstGeom>
          <a:solidFill>
            <a:schemeClr val="tx2"/>
          </a:solidFill>
        </p:spPr>
        <p:txBody>
          <a:bodyPr wrap="square" rtlCol="0">
            <a:spAutoFit/>
          </a:bodyPr>
          <a:lstStyle/>
          <a:p>
            <a:r>
              <a:rPr lang="en-IN" dirty="0"/>
              <a:t>After the complete execution of the WHILE loop if we found no number that divides N, we return TRUE (indicating that the number is Prime)</a:t>
            </a:r>
          </a:p>
        </p:txBody>
      </p:sp>
      <p:sp>
        <p:nvSpPr>
          <p:cNvPr id="31" name="Rectangle 30">
            <a:extLst>
              <a:ext uri="{FF2B5EF4-FFF2-40B4-BE49-F238E27FC236}">
                <a16:creationId xmlns:a16="http://schemas.microsoft.com/office/drawing/2014/main" id="{60FD68A4-EA1D-48EC-8B20-49E56A7B7BD6}"/>
              </a:ext>
            </a:extLst>
          </p:cNvPr>
          <p:cNvSpPr/>
          <p:nvPr/>
        </p:nvSpPr>
        <p:spPr>
          <a:xfrm>
            <a:off x="772357" y="3275860"/>
            <a:ext cx="1438182" cy="2910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a:extLst>
              <a:ext uri="{FF2B5EF4-FFF2-40B4-BE49-F238E27FC236}">
                <a16:creationId xmlns:a16="http://schemas.microsoft.com/office/drawing/2014/main" id="{7668C5E5-936A-4244-9B02-26C7CC021C48}"/>
              </a:ext>
            </a:extLst>
          </p:cNvPr>
          <p:cNvCxnSpPr>
            <a:stCxn id="31" idx="3"/>
          </p:cNvCxnSpPr>
          <p:nvPr/>
        </p:nvCxnSpPr>
        <p:spPr>
          <a:xfrm>
            <a:off x="2210539" y="3421387"/>
            <a:ext cx="2024110" cy="76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69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animBg="1"/>
      <p:bldP spid="16" grpId="0"/>
      <p:bldP spid="24" grpId="0" animBg="1"/>
      <p:bldP spid="26" grpId="0" animBg="1"/>
      <p:bldP spid="27"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Arrays</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2" name="Table 2">
            <a:extLst>
              <a:ext uri="{FF2B5EF4-FFF2-40B4-BE49-F238E27FC236}">
                <a16:creationId xmlns:a16="http://schemas.microsoft.com/office/drawing/2014/main" id="{6FA92317-62D6-4A82-82E7-6E8B847DD827}"/>
              </a:ext>
            </a:extLst>
          </p:cNvPr>
          <p:cNvGraphicFramePr>
            <a:graphicFrameLocks noGrp="1"/>
          </p:cNvGraphicFramePr>
          <p:nvPr>
            <p:extLst>
              <p:ext uri="{D42A27DB-BD31-4B8C-83A1-F6EECF244321}">
                <p14:modId xmlns:p14="http://schemas.microsoft.com/office/powerpoint/2010/main" val="4189342431"/>
              </p:ext>
            </p:extLst>
          </p:nvPr>
        </p:nvGraphicFramePr>
        <p:xfrm>
          <a:off x="2371634" y="1667763"/>
          <a:ext cx="8128000" cy="455992"/>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85068705"/>
                    </a:ext>
                  </a:extLst>
                </a:gridCol>
                <a:gridCol w="1016000">
                  <a:extLst>
                    <a:ext uri="{9D8B030D-6E8A-4147-A177-3AD203B41FA5}">
                      <a16:colId xmlns:a16="http://schemas.microsoft.com/office/drawing/2014/main" val="2023737791"/>
                    </a:ext>
                  </a:extLst>
                </a:gridCol>
                <a:gridCol w="1016000">
                  <a:extLst>
                    <a:ext uri="{9D8B030D-6E8A-4147-A177-3AD203B41FA5}">
                      <a16:colId xmlns:a16="http://schemas.microsoft.com/office/drawing/2014/main" val="3852923089"/>
                    </a:ext>
                  </a:extLst>
                </a:gridCol>
                <a:gridCol w="1016000">
                  <a:extLst>
                    <a:ext uri="{9D8B030D-6E8A-4147-A177-3AD203B41FA5}">
                      <a16:colId xmlns:a16="http://schemas.microsoft.com/office/drawing/2014/main" val="3158655331"/>
                    </a:ext>
                  </a:extLst>
                </a:gridCol>
                <a:gridCol w="1016000">
                  <a:extLst>
                    <a:ext uri="{9D8B030D-6E8A-4147-A177-3AD203B41FA5}">
                      <a16:colId xmlns:a16="http://schemas.microsoft.com/office/drawing/2014/main" val="446862506"/>
                    </a:ext>
                  </a:extLst>
                </a:gridCol>
                <a:gridCol w="1016000">
                  <a:extLst>
                    <a:ext uri="{9D8B030D-6E8A-4147-A177-3AD203B41FA5}">
                      <a16:colId xmlns:a16="http://schemas.microsoft.com/office/drawing/2014/main" val="19109251"/>
                    </a:ext>
                  </a:extLst>
                </a:gridCol>
                <a:gridCol w="1016000">
                  <a:extLst>
                    <a:ext uri="{9D8B030D-6E8A-4147-A177-3AD203B41FA5}">
                      <a16:colId xmlns:a16="http://schemas.microsoft.com/office/drawing/2014/main" val="2898576470"/>
                    </a:ext>
                  </a:extLst>
                </a:gridCol>
                <a:gridCol w="1016000">
                  <a:extLst>
                    <a:ext uri="{9D8B030D-6E8A-4147-A177-3AD203B41FA5}">
                      <a16:colId xmlns:a16="http://schemas.microsoft.com/office/drawing/2014/main" val="862896371"/>
                    </a:ext>
                  </a:extLst>
                </a:gridCol>
              </a:tblGrid>
              <a:tr h="455992">
                <a:tc>
                  <a:txBody>
                    <a:bodyPr/>
                    <a:lstStyle/>
                    <a:p>
                      <a:pPr algn="ctr"/>
                      <a:r>
                        <a:rPr lang="en-US" sz="1600" b="0" dirty="0">
                          <a:solidFill>
                            <a:schemeClr val="tx1"/>
                          </a:solidFill>
                        </a:rPr>
                        <a:t>2</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14</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-36</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75</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1</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89</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22</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-12</a:t>
                      </a:r>
                      <a:endParaRPr lang="en-IN" sz="1600" b="0" dirty="0">
                        <a:solidFill>
                          <a:schemeClr val="tx1"/>
                        </a:solidFill>
                      </a:endParaRPr>
                    </a:p>
                  </a:txBody>
                  <a:tcPr anchor="ctr">
                    <a:solidFill>
                      <a:schemeClr val="accent1">
                        <a:lumMod val="40000"/>
                        <a:lumOff val="60000"/>
                      </a:schemeClr>
                    </a:solidFill>
                  </a:tcPr>
                </a:tc>
                <a:extLst>
                  <a:ext uri="{0D108BD9-81ED-4DB2-BD59-A6C34878D82A}">
                    <a16:rowId xmlns:a16="http://schemas.microsoft.com/office/drawing/2014/main" val="1977652030"/>
                  </a:ext>
                </a:extLst>
              </a:tr>
            </a:tbl>
          </a:graphicData>
        </a:graphic>
      </p:graphicFrame>
      <p:sp>
        <p:nvSpPr>
          <p:cNvPr id="3" name="TextBox 2">
            <a:extLst>
              <a:ext uri="{FF2B5EF4-FFF2-40B4-BE49-F238E27FC236}">
                <a16:creationId xmlns:a16="http://schemas.microsoft.com/office/drawing/2014/main" id="{0247347D-CF7C-4BF9-9234-25BC939DA312}"/>
              </a:ext>
            </a:extLst>
          </p:cNvPr>
          <p:cNvSpPr txBox="1"/>
          <p:nvPr/>
        </p:nvSpPr>
        <p:spPr>
          <a:xfrm>
            <a:off x="484830" y="721123"/>
            <a:ext cx="11495315" cy="646331"/>
          </a:xfrm>
          <a:prstGeom prst="rect">
            <a:avLst/>
          </a:prstGeom>
          <a:noFill/>
        </p:spPr>
        <p:txBody>
          <a:bodyPr wrap="square" rtlCol="0">
            <a:spAutoFit/>
          </a:bodyPr>
          <a:lstStyle/>
          <a:p>
            <a:r>
              <a:rPr lang="en-IN" dirty="0"/>
              <a:t>Arrays are series of numbers stored consecutively. </a:t>
            </a:r>
          </a:p>
          <a:p>
            <a:r>
              <a:rPr lang="en-IN" dirty="0"/>
              <a:t>These numbers are referred using the </a:t>
            </a:r>
            <a:r>
              <a:rPr lang="en-IN" b="1" i="1" dirty="0"/>
              <a:t>name of the array </a:t>
            </a:r>
            <a:r>
              <a:rPr lang="en-IN" dirty="0"/>
              <a:t>and </a:t>
            </a:r>
            <a:r>
              <a:rPr lang="en-IN" b="1" i="1" dirty="0"/>
              <a:t>index </a:t>
            </a:r>
            <a:r>
              <a:rPr lang="en-IN" dirty="0"/>
              <a:t>(the position where the number is stored)  </a:t>
            </a:r>
          </a:p>
        </p:txBody>
      </p:sp>
      <p:sp>
        <p:nvSpPr>
          <p:cNvPr id="5" name="Rectangle 4">
            <a:extLst>
              <a:ext uri="{FF2B5EF4-FFF2-40B4-BE49-F238E27FC236}">
                <a16:creationId xmlns:a16="http://schemas.microsoft.com/office/drawing/2014/main" id="{3C52F3EB-3FDC-498D-9205-8FED0BEF6DC7}"/>
              </a:ext>
            </a:extLst>
          </p:cNvPr>
          <p:cNvSpPr/>
          <p:nvPr/>
        </p:nvSpPr>
        <p:spPr>
          <a:xfrm>
            <a:off x="1248229" y="1711093"/>
            <a:ext cx="589280" cy="3693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Arr</a:t>
            </a:r>
            <a:endParaRPr lang="en-IN" b="1" dirty="0">
              <a:solidFill>
                <a:schemeClr val="tx1"/>
              </a:solidFill>
            </a:endParaRPr>
          </a:p>
        </p:txBody>
      </p:sp>
      <p:sp>
        <p:nvSpPr>
          <p:cNvPr id="6" name="TextBox 5">
            <a:extLst>
              <a:ext uri="{FF2B5EF4-FFF2-40B4-BE49-F238E27FC236}">
                <a16:creationId xmlns:a16="http://schemas.microsoft.com/office/drawing/2014/main" id="{5C9DF13A-73F6-4C25-ADBA-090AD7986B9A}"/>
              </a:ext>
            </a:extLst>
          </p:cNvPr>
          <p:cNvSpPr txBox="1"/>
          <p:nvPr/>
        </p:nvSpPr>
        <p:spPr>
          <a:xfrm>
            <a:off x="484830" y="2279664"/>
            <a:ext cx="1886804" cy="523220"/>
          </a:xfrm>
          <a:prstGeom prst="rect">
            <a:avLst/>
          </a:prstGeom>
          <a:noFill/>
        </p:spPr>
        <p:txBody>
          <a:bodyPr wrap="square" rtlCol="0">
            <a:spAutoFit/>
          </a:bodyPr>
          <a:lstStyle/>
          <a:p>
            <a:r>
              <a:rPr lang="en-US" sz="1400" dirty="0"/>
              <a:t>This is the name of the array</a:t>
            </a:r>
            <a:endParaRPr lang="en-IN" sz="1400" dirty="0"/>
          </a:p>
        </p:txBody>
      </p:sp>
      <p:cxnSp>
        <p:nvCxnSpPr>
          <p:cNvPr id="8" name="Straight Arrow Connector 7">
            <a:extLst>
              <a:ext uri="{FF2B5EF4-FFF2-40B4-BE49-F238E27FC236}">
                <a16:creationId xmlns:a16="http://schemas.microsoft.com/office/drawing/2014/main" id="{01FB3A84-1B82-42B0-BD72-CFDA13F31DE0}"/>
              </a:ext>
            </a:extLst>
          </p:cNvPr>
          <p:cNvCxnSpPr>
            <a:cxnSpLocks/>
            <a:stCxn id="5" idx="2"/>
          </p:cNvCxnSpPr>
          <p:nvPr/>
        </p:nvCxnSpPr>
        <p:spPr>
          <a:xfrm>
            <a:off x="1542869" y="2080425"/>
            <a:ext cx="0" cy="2920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4F0B209-927B-4D0C-8869-3675EF370B58}"/>
              </a:ext>
            </a:extLst>
          </p:cNvPr>
          <p:cNvCxnSpPr>
            <a:cxnSpLocks/>
          </p:cNvCxnSpPr>
          <p:nvPr/>
        </p:nvCxnSpPr>
        <p:spPr>
          <a:xfrm flipV="1">
            <a:off x="2908663" y="2123756"/>
            <a:ext cx="0" cy="4928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D36A26-20D4-47BB-9130-E32F1B47488E}"/>
              </a:ext>
            </a:extLst>
          </p:cNvPr>
          <p:cNvSpPr txBox="1"/>
          <p:nvPr/>
        </p:nvSpPr>
        <p:spPr>
          <a:xfrm>
            <a:off x="1747523" y="2607149"/>
            <a:ext cx="1785252" cy="738664"/>
          </a:xfrm>
          <a:prstGeom prst="rect">
            <a:avLst/>
          </a:prstGeom>
          <a:noFill/>
        </p:spPr>
        <p:txBody>
          <a:bodyPr wrap="square" rtlCol="0">
            <a:spAutoFit/>
          </a:bodyPr>
          <a:lstStyle/>
          <a:p>
            <a:r>
              <a:rPr lang="en-US" sz="1400" dirty="0"/>
              <a:t>This is the first element of the array</a:t>
            </a:r>
          </a:p>
          <a:p>
            <a:r>
              <a:rPr lang="en-US" sz="1400" i="1" dirty="0"/>
              <a:t>Index = 0</a:t>
            </a:r>
            <a:endParaRPr lang="en-IN" sz="1400" i="1" dirty="0"/>
          </a:p>
        </p:txBody>
      </p:sp>
      <p:sp>
        <p:nvSpPr>
          <p:cNvPr id="14" name="TextBox 13">
            <a:extLst>
              <a:ext uri="{FF2B5EF4-FFF2-40B4-BE49-F238E27FC236}">
                <a16:creationId xmlns:a16="http://schemas.microsoft.com/office/drawing/2014/main" id="{9CCE5368-F689-42B1-835F-D547DFE20651}"/>
              </a:ext>
            </a:extLst>
          </p:cNvPr>
          <p:cNvSpPr txBox="1"/>
          <p:nvPr/>
        </p:nvSpPr>
        <p:spPr>
          <a:xfrm>
            <a:off x="3438447" y="2641497"/>
            <a:ext cx="1785252" cy="738664"/>
          </a:xfrm>
          <a:prstGeom prst="rect">
            <a:avLst/>
          </a:prstGeom>
          <a:noFill/>
        </p:spPr>
        <p:txBody>
          <a:bodyPr wrap="square" rtlCol="0">
            <a:spAutoFit/>
          </a:bodyPr>
          <a:lstStyle/>
          <a:p>
            <a:r>
              <a:rPr lang="en-US" sz="1400" dirty="0"/>
              <a:t>This is the second element of the array</a:t>
            </a:r>
          </a:p>
          <a:p>
            <a:r>
              <a:rPr lang="en-US" sz="1400" i="1" dirty="0"/>
              <a:t>Index = 1</a:t>
            </a:r>
            <a:endParaRPr lang="en-IN" sz="1400" i="1" dirty="0"/>
          </a:p>
        </p:txBody>
      </p:sp>
      <p:cxnSp>
        <p:nvCxnSpPr>
          <p:cNvPr id="15" name="Straight Arrow Connector 14">
            <a:extLst>
              <a:ext uri="{FF2B5EF4-FFF2-40B4-BE49-F238E27FC236}">
                <a16:creationId xmlns:a16="http://schemas.microsoft.com/office/drawing/2014/main" id="{BE948A99-8F1A-4876-A076-8CB4FE2A2A03}"/>
              </a:ext>
            </a:extLst>
          </p:cNvPr>
          <p:cNvCxnSpPr>
            <a:cxnSpLocks/>
          </p:cNvCxnSpPr>
          <p:nvPr/>
        </p:nvCxnSpPr>
        <p:spPr>
          <a:xfrm flipV="1">
            <a:off x="3927583" y="2123756"/>
            <a:ext cx="0" cy="4928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11911D-0C60-49CA-ADED-A1D1C4006806}"/>
              </a:ext>
            </a:extLst>
          </p:cNvPr>
          <p:cNvSpPr txBox="1"/>
          <p:nvPr/>
        </p:nvSpPr>
        <p:spPr>
          <a:xfrm>
            <a:off x="5093119" y="2634023"/>
            <a:ext cx="1785252" cy="738664"/>
          </a:xfrm>
          <a:prstGeom prst="rect">
            <a:avLst/>
          </a:prstGeom>
          <a:noFill/>
        </p:spPr>
        <p:txBody>
          <a:bodyPr wrap="square" rtlCol="0">
            <a:spAutoFit/>
          </a:bodyPr>
          <a:lstStyle/>
          <a:p>
            <a:r>
              <a:rPr lang="en-US" sz="1400" dirty="0"/>
              <a:t>This is the third element of the array</a:t>
            </a:r>
          </a:p>
          <a:p>
            <a:r>
              <a:rPr lang="en-US" sz="1400" i="1" dirty="0"/>
              <a:t>Index = 2</a:t>
            </a:r>
            <a:endParaRPr lang="en-IN" sz="1400" i="1" dirty="0"/>
          </a:p>
        </p:txBody>
      </p:sp>
      <p:cxnSp>
        <p:nvCxnSpPr>
          <p:cNvPr id="20" name="Straight Arrow Connector 19">
            <a:extLst>
              <a:ext uri="{FF2B5EF4-FFF2-40B4-BE49-F238E27FC236}">
                <a16:creationId xmlns:a16="http://schemas.microsoft.com/office/drawing/2014/main" id="{9F1C3DA2-1EB4-465F-851C-301F3788BCF3}"/>
              </a:ext>
            </a:extLst>
          </p:cNvPr>
          <p:cNvCxnSpPr>
            <a:cxnSpLocks/>
          </p:cNvCxnSpPr>
          <p:nvPr/>
        </p:nvCxnSpPr>
        <p:spPr>
          <a:xfrm flipV="1">
            <a:off x="5232392" y="2114293"/>
            <a:ext cx="0" cy="4928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5860F36-4F14-48BF-BD27-644BF56A3B95}"/>
              </a:ext>
            </a:extLst>
          </p:cNvPr>
          <p:cNvSpPr txBox="1"/>
          <p:nvPr/>
        </p:nvSpPr>
        <p:spPr>
          <a:xfrm>
            <a:off x="484830" y="3497059"/>
            <a:ext cx="11332701" cy="646331"/>
          </a:xfrm>
          <a:prstGeom prst="rect">
            <a:avLst/>
          </a:prstGeom>
          <a:noFill/>
        </p:spPr>
        <p:txBody>
          <a:bodyPr wrap="square" rtlCol="0">
            <a:spAutoFit/>
          </a:bodyPr>
          <a:lstStyle/>
          <a:p>
            <a:r>
              <a:rPr lang="en-US" dirty="0"/>
              <a:t>In the languages like C, python, Java the array indexing starts from 0. There are programming languages like FORTRAN where it starts from 1. We will consider 0 based indexing throughout our course.</a:t>
            </a:r>
            <a:endParaRPr lang="en-IN" dirty="0"/>
          </a:p>
        </p:txBody>
      </p:sp>
      <p:graphicFrame>
        <p:nvGraphicFramePr>
          <p:cNvPr id="22" name="Table 2">
            <a:extLst>
              <a:ext uri="{FF2B5EF4-FFF2-40B4-BE49-F238E27FC236}">
                <a16:creationId xmlns:a16="http://schemas.microsoft.com/office/drawing/2014/main" id="{C11885FF-178D-408F-8F72-7E79B8F5F758}"/>
              </a:ext>
            </a:extLst>
          </p:cNvPr>
          <p:cNvGraphicFramePr>
            <a:graphicFrameLocks noGrp="1"/>
          </p:cNvGraphicFramePr>
          <p:nvPr>
            <p:extLst>
              <p:ext uri="{D42A27DB-BD31-4B8C-83A1-F6EECF244321}">
                <p14:modId xmlns:p14="http://schemas.microsoft.com/office/powerpoint/2010/main" val="3917457289"/>
              </p:ext>
            </p:extLst>
          </p:nvPr>
        </p:nvGraphicFramePr>
        <p:xfrm>
          <a:off x="2371634" y="4693602"/>
          <a:ext cx="8128000" cy="455992"/>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85068705"/>
                    </a:ext>
                  </a:extLst>
                </a:gridCol>
                <a:gridCol w="1016000">
                  <a:extLst>
                    <a:ext uri="{9D8B030D-6E8A-4147-A177-3AD203B41FA5}">
                      <a16:colId xmlns:a16="http://schemas.microsoft.com/office/drawing/2014/main" val="2023737791"/>
                    </a:ext>
                  </a:extLst>
                </a:gridCol>
                <a:gridCol w="1016000">
                  <a:extLst>
                    <a:ext uri="{9D8B030D-6E8A-4147-A177-3AD203B41FA5}">
                      <a16:colId xmlns:a16="http://schemas.microsoft.com/office/drawing/2014/main" val="3852923089"/>
                    </a:ext>
                  </a:extLst>
                </a:gridCol>
                <a:gridCol w="1016000">
                  <a:extLst>
                    <a:ext uri="{9D8B030D-6E8A-4147-A177-3AD203B41FA5}">
                      <a16:colId xmlns:a16="http://schemas.microsoft.com/office/drawing/2014/main" val="3158655331"/>
                    </a:ext>
                  </a:extLst>
                </a:gridCol>
                <a:gridCol w="1016000">
                  <a:extLst>
                    <a:ext uri="{9D8B030D-6E8A-4147-A177-3AD203B41FA5}">
                      <a16:colId xmlns:a16="http://schemas.microsoft.com/office/drawing/2014/main" val="446862506"/>
                    </a:ext>
                  </a:extLst>
                </a:gridCol>
                <a:gridCol w="1016000">
                  <a:extLst>
                    <a:ext uri="{9D8B030D-6E8A-4147-A177-3AD203B41FA5}">
                      <a16:colId xmlns:a16="http://schemas.microsoft.com/office/drawing/2014/main" val="19109251"/>
                    </a:ext>
                  </a:extLst>
                </a:gridCol>
                <a:gridCol w="1016000">
                  <a:extLst>
                    <a:ext uri="{9D8B030D-6E8A-4147-A177-3AD203B41FA5}">
                      <a16:colId xmlns:a16="http://schemas.microsoft.com/office/drawing/2014/main" val="2898576470"/>
                    </a:ext>
                  </a:extLst>
                </a:gridCol>
                <a:gridCol w="1016000">
                  <a:extLst>
                    <a:ext uri="{9D8B030D-6E8A-4147-A177-3AD203B41FA5}">
                      <a16:colId xmlns:a16="http://schemas.microsoft.com/office/drawing/2014/main" val="862896371"/>
                    </a:ext>
                  </a:extLst>
                </a:gridCol>
              </a:tblGrid>
              <a:tr h="455992">
                <a:tc>
                  <a:txBody>
                    <a:bodyPr/>
                    <a:lstStyle/>
                    <a:p>
                      <a:pPr algn="ctr"/>
                      <a:r>
                        <a:rPr lang="en-US" sz="1600" b="0" dirty="0">
                          <a:solidFill>
                            <a:schemeClr val="tx1"/>
                          </a:solidFill>
                        </a:rPr>
                        <a:t>2</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14</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-36</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75</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1</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89</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22</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-12</a:t>
                      </a:r>
                      <a:endParaRPr lang="en-IN" sz="1600" b="0" dirty="0">
                        <a:solidFill>
                          <a:schemeClr val="tx1"/>
                        </a:solidFill>
                      </a:endParaRPr>
                    </a:p>
                  </a:txBody>
                  <a:tcPr anchor="ctr">
                    <a:solidFill>
                      <a:schemeClr val="accent1">
                        <a:lumMod val="40000"/>
                        <a:lumOff val="60000"/>
                      </a:schemeClr>
                    </a:solidFill>
                  </a:tcPr>
                </a:tc>
                <a:extLst>
                  <a:ext uri="{0D108BD9-81ED-4DB2-BD59-A6C34878D82A}">
                    <a16:rowId xmlns:a16="http://schemas.microsoft.com/office/drawing/2014/main" val="1977652030"/>
                  </a:ext>
                </a:extLst>
              </a:tr>
            </a:tbl>
          </a:graphicData>
        </a:graphic>
      </p:graphicFrame>
      <p:sp>
        <p:nvSpPr>
          <p:cNvPr id="21" name="TextBox 20">
            <a:extLst>
              <a:ext uri="{FF2B5EF4-FFF2-40B4-BE49-F238E27FC236}">
                <a16:creationId xmlns:a16="http://schemas.microsoft.com/office/drawing/2014/main" id="{8E4B1CE7-2B61-4940-8840-BF7A565E2B5C}"/>
              </a:ext>
            </a:extLst>
          </p:cNvPr>
          <p:cNvSpPr txBox="1"/>
          <p:nvPr/>
        </p:nvSpPr>
        <p:spPr>
          <a:xfrm>
            <a:off x="2474686" y="5157178"/>
            <a:ext cx="834572" cy="369332"/>
          </a:xfrm>
          <a:prstGeom prst="rect">
            <a:avLst/>
          </a:prstGeom>
          <a:noFill/>
        </p:spPr>
        <p:txBody>
          <a:bodyPr wrap="square" rtlCol="0">
            <a:spAutoFit/>
          </a:bodyPr>
          <a:lstStyle/>
          <a:p>
            <a:r>
              <a:rPr lang="en-US" dirty="0" err="1"/>
              <a:t>Arr</a:t>
            </a:r>
            <a:r>
              <a:rPr lang="en-US" dirty="0"/>
              <a:t>[0]</a:t>
            </a:r>
            <a:endParaRPr lang="en-IN" dirty="0"/>
          </a:p>
        </p:txBody>
      </p:sp>
      <p:sp>
        <p:nvSpPr>
          <p:cNvPr id="23" name="TextBox 22">
            <a:extLst>
              <a:ext uri="{FF2B5EF4-FFF2-40B4-BE49-F238E27FC236}">
                <a16:creationId xmlns:a16="http://schemas.microsoft.com/office/drawing/2014/main" id="{C98EA10F-9BC8-473D-B1D6-A9FB2902D09A}"/>
              </a:ext>
            </a:extLst>
          </p:cNvPr>
          <p:cNvSpPr txBox="1"/>
          <p:nvPr/>
        </p:nvSpPr>
        <p:spPr>
          <a:xfrm>
            <a:off x="1513843" y="4732827"/>
            <a:ext cx="593631" cy="369332"/>
          </a:xfrm>
          <a:prstGeom prst="rect">
            <a:avLst/>
          </a:prstGeom>
          <a:noFill/>
        </p:spPr>
        <p:txBody>
          <a:bodyPr wrap="square" rtlCol="0">
            <a:spAutoFit/>
          </a:bodyPr>
          <a:lstStyle/>
          <a:p>
            <a:r>
              <a:rPr lang="en-US" b="1" dirty="0" err="1"/>
              <a:t>Arr</a:t>
            </a:r>
            <a:endParaRPr lang="en-IN" b="1" dirty="0"/>
          </a:p>
        </p:txBody>
      </p:sp>
      <p:sp>
        <p:nvSpPr>
          <p:cNvPr id="25" name="TextBox 24">
            <a:extLst>
              <a:ext uri="{FF2B5EF4-FFF2-40B4-BE49-F238E27FC236}">
                <a16:creationId xmlns:a16="http://schemas.microsoft.com/office/drawing/2014/main" id="{64EA540C-FF35-45F1-BBBB-E2D7DA855843}"/>
              </a:ext>
            </a:extLst>
          </p:cNvPr>
          <p:cNvSpPr txBox="1"/>
          <p:nvPr/>
        </p:nvSpPr>
        <p:spPr>
          <a:xfrm>
            <a:off x="3513919" y="5165887"/>
            <a:ext cx="834572" cy="369332"/>
          </a:xfrm>
          <a:prstGeom prst="rect">
            <a:avLst/>
          </a:prstGeom>
          <a:noFill/>
        </p:spPr>
        <p:txBody>
          <a:bodyPr wrap="square" rtlCol="0">
            <a:spAutoFit/>
          </a:bodyPr>
          <a:lstStyle/>
          <a:p>
            <a:r>
              <a:rPr lang="en-US" dirty="0" err="1"/>
              <a:t>Arr</a:t>
            </a:r>
            <a:r>
              <a:rPr lang="en-US" dirty="0"/>
              <a:t>[1]</a:t>
            </a:r>
            <a:endParaRPr lang="en-IN" dirty="0"/>
          </a:p>
        </p:txBody>
      </p:sp>
      <p:sp>
        <p:nvSpPr>
          <p:cNvPr id="26" name="TextBox 25">
            <a:extLst>
              <a:ext uri="{FF2B5EF4-FFF2-40B4-BE49-F238E27FC236}">
                <a16:creationId xmlns:a16="http://schemas.microsoft.com/office/drawing/2014/main" id="{D60F8961-096A-42FC-B6CA-DFE0EB393626}"/>
              </a:ext>
            </a:extLst>
          </p:cNvPr>
          <p:cNvSpPr txBox="1"/>
          <p:nvPr/>
        </p:nvSpPr>
        <p:spPr>
          <a:xfrm>
            <a:off x="4539949" y="5169207"/>
            <a:ext cx="834572" cy="369332"/>
          </a:xfrm>
          <a:prstGeom prst="rect">
            <a:avLst/>
          </a:prstGeom>
          <a:noFill/>
        </p:spPr>
        <p:txBody>
          <a:bodyPr wrap="square" rtlCol="0">
            <a:spAutoFit/>
          </a:bodyPr>
          <a:lstStyle/>
          <a:p>
            <a:r>
              <a:rPr lang="en-US" dirty="0" err="1"/>
              <a:t>Arr</a:t>
            </a:r>
            <a:r>
              <a:rPr lang="en-US" dirty="0"/>
              <a:t>[2]</a:t>
            </a:r>
            <a:endParaRPr lang="en-IN" dirty="0"/>
          </a:p>
        </p:txBody>
      </p:sp>
      <p:sp>
        <p:nvSpPr>
          <p:cNvPr id="27" name="TextBox 26">
            <a:extLst>
              <a:ext uri="{FF2B5EF4-FFF2-40B4-BE49-F238E27FC236}">
                <a16:creationId xmlns:a16="http://schemas.microsoft.com/office/drawing/2014/main" id="{8CBCAA2F-A1FF-4DCB-8A9C-F58A8ED0D2A7}"/>
              </a:ext>
            </a:extLst>
          </p:cNvPr>
          <p:cNvSpPr txBox="1"/>
          <p:nvPr/>
        </p:nvSpPr>
        <p:spPr>
          <a:xfrm>
            <a:off x="5601062" y="5163919"/>
            <a:ext cx="834572" cy="369332"/>
          </a:xfrm>
          <a:prstGeom prst="rect">
            <a:avLst/>
          </a:prstGeom>
          <a:noFill/>
        </p:spPr>
        <p:txBody>
          <a:bodyPr wrap="square" rtlCol="0">
            <a:spAutoFit/>
          </a:bodyPr>
          <a:lstStyle/>
          <a:p>
            <a:r>
              <a:rPr lang="en-US" dirty="0" err="1"/>
              <a:t>Arr</a:t>
            </a:r>
            <a:r>
              <a:rPr lang="en-US" dirty="0"/>
              <a:t>[3]</a:t>
            </a:r>
            <a:endParaRPr lang="en-IN" dirty="0"/>
          </a:p>
        </p:txBody>
      </p:sp>
      <p:sp>
        <p:nvSpPr>
          <p:cNvPr id="28" name="TextBox 27">
            <a:extLst>
              <a:ext uri="{FF2B5EF4-FFF2-40B4-BE49-F238E27FC236}">
                <a16:creationId xmlns:a16="http://schemas.microsoft.com/office/drawing/2014/main" id="{527168B2-9CAC-44EA-B587-320413BEC219}"/>
              </a:ext>
            </a:extLst>
          </p:cNvPr>
          <p:cNvSpPr txBox="1"/>
          <p:nvPr/>
        </p:nvSpPr>
        <p:spPr>
          <a:xfrm>
            <a:off x="6662175" y="5156756"/>
            <a:ext cx="834572" cy="369332"/>
          </a:xfrm>
          <a:prstGeom prst="rect">
            <a:avLst/>
          </a:prstGeom>
          <a:noFill/>
        </p:spPr>
        <p:txBody>
          <a:bodyPr wrap="square" rtlCol="0">
            <a:spAutoFit/>
          </a:bodyPr>
          <a:lstStyle/>
          <a:p>
            <a:r>
              <a:rPr lang="en-US" dirty="0" err="1"/>
              <a:t>Arr</a:t>
            </a:r>
            <a:r>
              <a:rPr lang="en-US" dirty="0"/>
              <a:t>[4]</a:t>
            </a:r>
            <a:endParaRPr lang="en-IN" dirty="0"/>
          </a:p>
        </p:txBody>
      </p:sp>
      <p:sp>
        <p:nvSpPr>
          <p:cNvPr id="29" name="TextBox 28">
            <a:extLst>
              <a:ext uri="{FF2B5EF4-FFF2-40B4-BE49-F238E27FC236}">
                <a16:creationId xmlns:a16="http://schemas.microsoft.com/office/drawing/2014/main" id="{FCA9C84F-BCB1-4B6E-AD19-57384D46B6C9}"/>
              </a:ext>
            </a:extLst>
          </p:cNvPr>
          <p:cNvSpPr txBox="1"/>
          <p:nvPr/>
        </p:nvSpPr>
        <p:spPr>
          <a:xfrm>
            <a:off x="7650643" y="5163919"/>
            <a:ext cx="834572" cy="369332"/>
          </a:xfrm>
          <a:prstGeom prst="rect">
            <a:avLst/>
          </a:prstGeom>
          <a:noFill/>
        </p:spPr>
        <p:txBody>
          <a:bodyPr wrap="square" rtlCol="0">
            <a:spAutoFit/>
          </a:bodyPr>
          <a:lstStyle/>
          <a:p>
            <a:r>
              <a:rPr lang="en-US" dirty="0" err="1"/>
              <a:t>Arr</a:t>
            </a:r>
            <a:r>
              <a:rPr lang="en-US" dirty="0"/>
              <a:t>[5]</a:t>
            </a:r>
            <a:endParaRPr lang="en-IN" dirty="0"/>
          </a:p>
        </p:txBody>
      </p:sp>
      <p:sp>
        <p:nvSpPr>
          <p:cNvPr id="30" name="TextBox 29">
            <a:extLst>
              <a:ext uri="{FF2B5EF4-FFF2-40B4-BE49-F238E27FC236}">
                <a16:creationId xmlns:a16="http://schemas.microsoft.com/office/drawing/2014/main" id="{F65C7FF4-15D8-4A4D-8E16-2E409966F292}"/>
              </a:ext>
            </a:extLst>
          </p:cNvPr>
          <p:cNvSpPr txBox="1"/>
          <p:nvPr/>
        </p:nvSpPr>
        <p:spPr>
          <a:xfrm>
            <a:off x="8639111" y="5142929"/>
            <a:ext cx="834572" cy="369332"/>
          </a:xfrm>
          <a:prstGeom prst="rect">
            <a:avLst/>
          </a:prstGeom>
          <a:noFill/>
        </p:spPr>
        <p:txBody>
          <a:bodyPr wrap="square" rtlCol="0">
            <a:spAutoFit/>
          </a:bodyPr>
          <a:lstStyle/>
          <a:p>
            <a:r>
              <a:rPr lang="en-US" dirty="0" err="1"/>
              <a:t>Arr</a:t>
            </a:r>
            <a:r>
              <a:rPr lang="en-US" dirty="0"/>
              <a:t>[6]</a:t>
            </a:r>
            <a:endParaRPr lang="en-IN" dirty="0"/>
          </a:p>
        </p:txBody>
      </p:sp>
      <p:sp>
        <p:nvSpPr>
          <p:cNvPr id="31" name="TextBox 30">
            <a:extLst>
              <a:ext uri="{FF2B5EF4-FFF2-40B4-BE49-F238E27FC236}">
                <a16:creationId xmlns:a16="http://schemas.microsoft.com/office/drawing/2014/main" id="{92080BB1-C974-4326-A1E7-E89C32E73228}"/>
              </a:ext>
            </a:extLst>
          </p:cNvPr>
          <p:cNvSpPr txBox="1"/>
          <p:nvPr/>
        </p:nvSpPr>
        <p:spPr>
          <a:xfrm>
            <a:off x="9595647" y="5163919"/>
            <a:ext cx="834572" cy="369332"/>
          </a:xfrm>
          <a:prstGeom prst="rect">
            <a:avLst/>
          </a:prstGeom>
          <a:noFill/>
        </p:spPr>
        <p:txBody>
          <a:bodyPr wrap="square" rtlCol="0">
            <a:spAutoFit/>
          </a:bodyPr>
          <a:lstStyle/>
          <a:p>
            <a:r>
              <a:rPr lang="en-US" dirty="0" err="1"/>
              <a:t>Arr</a:t>
            </a:r>
            <a:r>
              <a:rPr lang="en-US" dirty="0"/>
              <a:t>[7]</a:t>
            </a:r>
            <a:endParaRPr lang="en-IN" dirty="0"/>
          </a:p>
        </p:txBody>
      </p:sp>
      <p:sp>
        <p:nvSpPr>
          <p:cNvPr id="24" name="TextBox 23">
            <a:extLst>
              <a:ext uri="{FF2B5EF4-FFF2-40B4-BE49-F238E27FC236}">
                <a16:creationId xmlns:a16="http://schemas.microsoft.com/office/drawing/2014/main" id="{CC323707-08C1-469C-826C-27A8A25EC609}"/>
              </a:ext>
            </a:extLst>
          </p:cNvPr>
          <p:cNvSpPr txBox="1"/>
          <p:nvPr/>
        </p:nvSpPr>
        <p:spPr>
          <a:xfrm>
            <a:off x="1248229" y="4294636"/>
            <a:ext cx="748923" cy="369332"/>
          </a:xfrm>
          <a:prstGeom prst="rect">
            <a:avLst/>
          </a:prstGeom>
          <a:noFill/>
        </p:spPr>
        <p:txBody>
          <a:bodyPr wrap="none" rtlCol="0">
            <a:spAutoFit/>
          </a:bodyPr>
          <a:lstStyle/>
          <a:p>
            <a:r>
              <a:rPr lang="en-US" i="1">
                <a:solidFill>
                  <a:srgbClr val="0070C0"/>
                </a:solidFill>
              </a:rPr>
              <a:t>Index</a:t>
            </a:r>
            <a:endParaRPr lang="en-IN" i="1" dirty="0">
              <a:solidFill>
                <a:srgbClr val="0070C0"/>
              </a:solidFill>
            </a:endParaRPr>
          </a:p>
        </p:txBody>
      </p:sp>
      <p:sp>
        <p:nvSpPr>
          <p:cNvPr id="33" name="TextBox 32">
            <a:extLst>
              <a:ext uri="{FF2B5EF4-FFF2-40B4-BE49-F238E27FC236}">
                <a16:creationId xmlns:a16="http://schemas.microsoft.com/office/drawing/2014/main" id="{55290D30-DFE8-48A2-9A63-08526F276610}"/>
              </a:ext>
            </a:extLst>
          </p:cNvPr>
          <p:cNvSpPr txBox="1"/>
          <p:nvPr/>
        </p:nvSpPr>
        <p:spPr>
          <a:xfrm>
            <a:off x="2735519" y="4294636"/>
            <a:ext cx="312906" cy="369332"/>
          </a:xfrm>
          <a:prstGeom prst="rect">
            <a:avLst/>
          </a:prstGeom>
          <a:noFill/>
        </p:spPr>
        <p:txBody>
          <a:bodyPr wrap="none" rtlCol="0">
            <a:spAutoFit/>
          </a:bodyPr>
          <a:lstStyle/>
          <a:p>
            <a:r>
              <a:rPr lang="en-US" i="1" dirty="0">
                <a:solidFill>
                  <a:srgbClr val="0070C0"/>
                </a:solidFill>
              </a:rPr>
              <a:t>0</a:t>
            </a:r>
            <a:endParaRPr lang="en-IN" i="1" dirty="0">
              <a:solidFill>
                <a:srgbClr val="0070C0"/>
              </a:solidFill>
            </a:endParaRPr>
          </a:p>
        </p:txBody>
      </p:sp>
      <p:sp>
        <p:nvSpPr>
          <p:cNvPr id="36" name="TextBox 35">
            <a:extLst>
              <a:ext uri="{FF2B5EF4-FFF2-40B4-BE49-F238E27FC236}">
                <a16:creationId xmlns:a16="http://schemas.microsoft.com/office/drawing/2014/main" id="{0F7FAC8F-7528-4E10-B8A0-947F1055A9FE}"/>
              </a:ext>
            </a:extLst>
          </p:cNvPr>
          <p:cNvSpPr txBox="1"/>
          <p:nvPr/>
        </p:nvSpPr>
        <p:spPr>
          <a:xfrm>
            <a:off x="3771130" y="4294636"/>
            <a:ext cx="312906" cy="369332"/>
          </a:xfrm>
          <a:prstGeom prst="rect">
            <a:avLst/>
          </a:prstGeom>
          <a:noFill/>
        </p:spPr>
        <p:txBody>
          <a:bodyPr wrap="none" rtlCol="0">
            <a:spAutoFit/>
          </a:bodyPr>
          <a:lstStyle/>
          <a:p>
            <a:r>
              <a:rPr lang="en-US" i="1" dirty="0">
                <a:solidFill>
                  <a:srgbClr val="0070C0"/>
                </a:solidFill>
              </a:rPr>
              <a:t>1</a:t>
            </a:r>
            <a:endParaRPr lang="en-IN" i="1" dirty="0">
              <a:solidFill>
                <a:srgbClr val="0070C0"/>
              </a:solidFill>
            </a:endParaRPr>
          </a:p>
        </p:txBody>
      </p:sp>
      <p:sp>
        <p:nvSpPr>
          <p:cNvPr id="37" name="TextBox 36">
            <a:extLst>
              <a:ext uri="{FF2B5EF4-FFF2-40B4-BE49-F238E27FC236}">
                <a16:creationId xmlns:a16="http://schemas.microsoft.com/office/drawing/2014/main" id="{4D2050E5-545E-4658-834D-91085DA06868}"/>
              </a:ext>
            </a:extLst>
          </p:cNvPr>
          <p:cNvSpPr txBox="1"/>
          <p:nvPr/>
        </p:nvSpPr>
        <p:spPr>
          <a:xfrm>
            <a:off x="4780213" y="4294636"/>
            <a:ext cx="312906" cy="369332"/>
          </a:xfrm>
          <a:prstGeom prst="rect">
            <a:avLst/>
          </a:prstGeom>
          <a:noFill/>
        </p:spPr>
        <p:txBody>
          <a:bodyPr wrap="none" rtlCol="0">
            <a:spAutoFit/>
          </a:bodyPr>
          <a:lstStyle/>
          <a:p>
            <a:r>
              <a:rPr lang="en-US" i="1" dirty="0">
                <a:solidFill>
                  <a:srgbClr val="0070C0"/>
                </a:solidFill>
              </a:rPr>
              <a:t>2</a:t>
            </a:r>
            <a:endParaRPr lang="en-IN" i="1" dirty="0">
              <a:solidFill>
                <a:srgbClr val="0070C0"/>
              </a:solidFill>
            </a:endParaRPr>
          </a:p>
        </p:txBody>
      </p:sp>
      <p:sp>
        <p:nvSpPr>
          <p:cNvPr id="38" name="TextBox 37">
            <a:extLst>
              <a:ext uri="{FF2B5EF4-FFF2-40B4-BE49-F238E27FC236}">
                <a16:creationId xmlns:a16="http://schemas.microsoft.com/office/drawing/2014/main" id="{28608C89-7BA1-4D50-B82C-31BD2DF7E22F}"/>
              </a:ext>
            </a:extLst>
          </p:cNvPr>
          <p:cNvSpPr txBox="1"/>
          <p:nvPr/>
        </p:nvSpPr>
        <p:spPr>
          <a:xfrm>
            <a:off x="5789296" y="4294636"/>
            <a:ext cx="312906" cy="369332"/>
          </a:xfrm>
          <a:prstGeom prst="rect">
            <a:avLst/>
          </a:prstGeom>
          <a:noFill/>
        </p:spPr>
        <p:txBody>
          <a:bodyPr wrap="none" rtlCol="0">
            <a:spAutoFit/>
          </a:bodyPr>
          <a:lstStyle/>
          <a:p>
            <a:r>
              <a:rPr lang="en-US" i="1" dirty="0">
                <a:solidFill>
                  <a:srgbClr val="0070C0"/>
                </a:solidFill>
              </a:rPr>
              <a:t>3</a:t>
            </a:r>
            <a:endParaRPr lang="en-IN" i="1" dirty="0">
              <a:solidFill>
                <a:srgbClr val="0070C0"/>
              </a:solidFill>
            </a:endParaRPr>
          </a:p>
        </p:txBody>
      </p:sp>
      <p:sp>
        <p:nvSpPr>
          <p:cNvPr id="39" name="TextBox 38">
            <a:extLst>
              <a:ext uri="{FF2B5EF4-FFF2-40B4-BE49-F238E27FC236}">
                <a16:creationId xmlns:a16="http://schemas.microsoft.com/office/drawing/2014/main" id="{93309FD3-70A8-4F4F-B18D-F1D75F4877A5}"/>
              </a:ext>
            </a:extLst>
          </p:cNvPr>
          <p:cNvSpPr txBox="1"/>
          <p:nvPr/>
        </p:nvSpPr>
        <p:spPr>
          <a:xfrm>
            <a:off x="6777994" y="4268324"/>
            <a:ext cx="312906" cy="369332"/>
          </a:xfrm>
          <a:prstGeom prst="rect">
            <a:avLst/>
          </a:prstGeom>
          <a:noFill/>
        </p:spPr>
        <p:txBody>
          <a:bodyPr wrap="none" rtlCol="0">
            <a:spAutoFit/>
          </a:bodyPr>
          <a:lstStyle/>
          <a:p>
            <a:r>
              <a:rPr lang="en-US" i="1" dirty="0">
                <a:solidFill>
                  <a:srgbClr val="0070C0"/>
                </a:solidFill>
              </a:rPr>
              <a:t>4</a:t>
            </a:r>
            <a:endParaRPr lang="en-IN" i="1" dirty="0">
              <a:solidFill>
                <a:srgbClr val="0070C0"/>
              </a:solidFill>
            </a:endParaRPr>
          </a:p>
        </p:txBody>
      </p:sp>
      <p:sp>
        <p:nvSpPr>
          <p:cNvPr id="40" name="TextBox 39">
            <a:extLst>
              <a:ext uri="{FF2B5EF4-FFF2-40B4-BE49-F238E27FC236}">
                <a16:creationId xmlns:a16="http://schemas.microsoft.com/office/drawing/2014/main" id="{FF1ED296-001F-4229-99C0-53CA3E4D34AD}"/>
              </a:ext>
            </a:extLst>
          </p:cNvPr>
          <p:cNvSpPr txBox="1"/>
          <p:nvPr/>
        </p:nvSpPr>
        <p:spPr>
          <a:xfrm>
            <a:off x="7795060" y="4294636"/>
            <a:ext cx="312906" cy="369332"/>
          </a:xfrm>
          <a:prstGeom prst="rect">
            <a:avLst/>
          </a:prstGeom>
          <a:noFill/>
        </p:spPr>
        <p:txBody>
          <a:bodyPr wrap="square" rtlCol="0">
            <a:spAutoFit/>
          </a:bodyPr>
          <a:lstStyle/>
          <a:p>
            <a:r>
              <a:rPr lang="en-US" i="1" dirty="0">
                <a:solidFill>
                  <a:srgbClr val="0070C0"/>
                </a:solidFill>
              </a:rPr>
              <a:t>5</a:t>
            </a:r>
            <a:endParaRPr lang="en-IN" i="1" dirty="0">
              <a:solidFill>
                <a:srgbClr val="0070C0"/>
              </a:solidFill>
            </a:endParaRPr>
          </a:p>
        </p:txBody>
      </p:sp>
      <p:sp>
        <p:nvSpPr>
          <p:cNvPr id="41" name="TextBox 40">
            <a:extLst>
              <a:ext uri="{FF2B5EF4-FFF2-40B4-BE49-F238E27FC236}">
                <a16:creationId xmlns:a16="http://schemas.microsoft.com/office/drawing/2014/main" id="{B15537A5-A565-4066-8480-06FFAA3AA00C}"/>
              </a:ext>
            </a:extLst>
          </p:cNvPr>
          <p:cNvSpPr txBox="1"/>
          <p:nvPr/>
        </p:nvSpPr>
        <p:spPr>
          <a:xfrm>
            <a:off x="8743491" y="4304657"/>
            <a:ext cx="312906" cy="369332"/>
          </a:xfrm>
          <a:prstGeom prst="rect">
            <a:avLst/>
          </a:prstGeom>
          <a:noFill/>
        </p:spPr>
        <p:txBody>
          <a:bodyPr wrap="square" rtlCol="0">
            <a:spAutoFit/>
          </a:bodyPr>
          <a:lstStyle/>
          <a:p>
            <a:r>
              <a:rPr lang="en-US" i="1" dirty="0">
                <a:solidFill>
                  <a:srgbClr val="0070C0"/>
                </a:solidFill>
              </a:rPr>
              <a:t>6</a:t>
            </a:r>
            <a:endParaRPr lang="en-IN" i="1" dirty="0">
              <a:solidFill>
                <a:srgbClr val="0070C0"/>
              </a:solidFill>
            </a:endParaRPr>
          </a:p>
        </p:txBody>
      </p:sp>
      <p:sp>
        <p:nvSpPr>
          <p:cNvPr id="42" name="TextBox 41">
            <a:extLst>
              <a:ext uri="{FF2B5EF4-FFF2-40B4-BE49-F238E27FC236}">
                <a16:creationId xmlns:a16="http://schemas.microsoft.com/office/drawing/2014/main" id="{277E2AD7-7B49-440D-8216-B1CC34DF9D82}"/>
              </a:ext>
            </a:extLst>
          </p:cNvPr>
          <p:cNvSpPr txBox="1"/>
          <p:nvPr/>
        </p:nvSpPr>
        <p:spPr>
          <a:xfrm>
            <a:off x="9831771" y="4294636"/>
            <a:ext cx="312906" cy="369332"/>
          </a:xfrm>
          <a:prstGeom prst="rect">
            <a:avLst/>
          </a:prstGeom>
          <a:noFill/>
        </p:spPr>
        <p:txBody>
          <a:bodyPr wrap="square" rtlCol="0">
            <a:spAutoFit/>
          </a:bodyPr>
          <a:lstStyle/>
          <a:p>
            <a:r>
              <a:rPr lang="en-US" i="1" dirty="0">
                <a:solidFill>
                  <a:srgbClr val="0070C0"/>
                </a:solidFill>
              </a:rPr>
              <a:t>7</a:t>
            </a:r>
            <a:endParaRPr lang="en-IN" i="1" dirty="0">
              <a:solidFill>
                <a:srgbClr val="0070C0"/>
              </a:solidFill>
            </a:endParaRPr>
          </a:p>
        </p:txBody>
      </p:sp>
      <p:sp>
        <p:nvSpPr>
          <p:cNvPr id="35" name="TextBox 34">
            <a:extLst>
              <a:ext uri="{FF2B5EF4-FFF2-40B4-BE49-F238E27FC236}">
                <a16:creationId xmlns:a16="http://schemas.microsoft.com/office/drawing/2014/main" id="{AB9A9A93-785A-40BD-BC5D-C5A901AFBAC2}"/>
              </a:ext>
            </a:extLst>
          </p:cNvPr>
          <p:cNvSpPr txBox="1"/>
          <p:nvPr/>
        </p:nvSpPr>
        <p:spPr>
          <a:xfrm>
            <a:off x="538533" y="5893410"/>
            <a:ext cx="10894423" cy="369332"/>
          </a:xfrm>
          <a:prstGeom prst="rect">
            <a:avLst/>
          </a:prstGeom>
          <a:noFill/>
        </p:spPr>
        <p:txBody>
          <a:bodyPr wrap="square" rtlCol="0">
            <a:spAutoFit/>
          </a:bodyPr>
          <a:lstStyle/>
          <a:p>
            <a:r>
              <a:rPr lang="en-US" dirty="0"/>
              <a:t>If we give index more than 7 then it will result in an error.</a:t>
            </a:r>
            <a:endParaRPr lang="en-IN" dirty="0"/>
          </a:p>
        </p:txBody>
      </p:sp>
    </p:spTree>
    <p:extLst>
      <p:ext uri="{BB962C8B-B14F-4D97-AF65-F5344CB8AC3E}">
        <p14:creationId xmlns:p14="http://schemas.microsoft.com/office/powerpoint/2010/main" val="180183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12" grpId="0"/>
      <p:bldP spid="14" grpId="0"/>
      <p:bldP spid="16" grpId="0"/>
      <p:bldP spid="19" grpId="0"/>
      <p:bldP spid="21" grpId="0"/>
      <p:bldP spid="23" grpId="0"/>
      <p:bldP spid="25" grpId="0"/>
      <p:bldP spid="26" grpId="0"/>
      <p:bldP spid="27" grpId="0"/>
      <p:bldP spid="28" grpId="0"/>
      <p:bldP spid="29" grpId="0"/>
      <p:bldP spid="30" grpId="0"/>
      <p:bldP spid="31" grpId="0"/>
      <p:bldP spid="24" grpId="0"/>
      <p:bldP spid="33" grpId="0"/>
      <p:bldP spid="36" grpId="0"/>
      <p:bldP spid="37" grpId="0"/>
      <p:bldP spid="38" grpId="0"/>
      <p:bldP spid="39" grpId="0"/>
      <p:bldP spid="40" grpId="0"/>
      <p:bldP spid="41" grpId="0"/>
      <p:bldP spid="42" grpId="0"/>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Arrays</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5" name="Table 2">
            <a:extLst>
              <a:ext uri="{FF2B5EF4-FFF2-40B4-BE49-F238E27FC236}">
                <a16:creationId xmlns:a16="http://schemas.microsoft.com/office/drawing/2014/main" id="{791F65AA-2A4F-4839-927F-BB437D064A97}"/>
              </a:ext>
            </a:extLst>
          </p:cNvPr>
          <p:cNvGraphicFramePr>
            <a:graphicFrameLocks noGrp="1"/>
          </p:cNvGraphicFramePr>
          <p:nvPr>
            <p:extLst>
              <p:ext uri="{D42A27DB-BD31-4B8C-83A1-F6EECF244321}">
                <p14:modId xmlns:p14="http://schemas.microsoft.com/office/powerpoint/2010/main" val="2919027853"/>
              </p:ext>
            </p:extLst>
          </p:nvPr>
        </p:nvGraphicFramePr>
        <p:xfrm>
          <a:off x="2032000" y="643458"/>
          <a:ext cx="8128000" cy="455992"/>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85068705"/>
                    </a:ext>
                  </a:extLst>
                </a:gridCol>
                <a:gridCol w="1016000">
                  <a:extLst>
                    <a:ext uri="{9D8B030D-6E8A-4147-A177-3AD203B41FA5}">
                      <a16:colId xmlns:a16="http://schemas.microsoft.com/office/drawing/2014/main" val="2023737791"/>
                    </a:ext>
                  </a:extLst>
                </a:gridCol>
                <a:gridCol w="1016000">
                  <a:extLst>
                    <a:ext uri="{9D8B030D-6E8A-4147-A177-3AD203B41FA5}">
                      <a16:colId xmlns:a16="http://schemas.microsoft.com/office/drawing/2014/main" val="3852923089"/>
                    </a:ext>
                  </a:extLst>
                </a:gridCol>
                <a:gridCol w="1016000">
                  <a:extLst>
                    <a:ext uri="{9D8B030D-6E8A-4147-A177-3AD203B41FA5}">
                      <a16:colId xmlns:a16="http://schemas.microsoft.com/office/drawing/2014/main" val="3158655331"/>
                    </a:ext>
                  </a:extLst>
                </a:gridCol>
                <a:gridCol w="1016000">
                  <a:extLst>
                    <a:ext uri="{9D8B030D-6E8A-4147-A177-3AD203B41FA5}">
                      <a16:colId xmlns:a16="http://schemas.microsoft.com/office/drawing/2014/main" val="446862506"/>
                    </a:ext>
                  </a:extLst>
                </a:gridCol>
                <a:gridCol w="1016000">
                  <a:extLst>
                    <a:ext uri="{9D8B030D-6E8A-4147-A177-3AD203B41FA5}">
                      <a16:colId xmlns:a16="http://schemas.microsoft.com/office/drawing/2014/main" val="19109251"/>
                    </a:ext>
                  </a:extLst>
                </a:gridCol>
                <a:gridCol w="1016000">
                  <a:extLst>
                    <a:ext uri="{9D8B030D-6E8A-4147-A177-3AD203B41FA5}">
                      <a16:colId xmlns:a16="http://schemas.microsoft.com/office/drawing/2014/main" val="2898576470"/>
                    </a:ext>
                  </a:extLst>
                </a:gridCol>
                <a:gridCol w="1016000">
                  <a:extLst>
                    <a:ext uri="{9D8B030D-6E8A-4147-A177-3AD203B41FA5}">
                      <a16:colId xmlns:a16="http://schemas.microsoft.com/office/drawing/2014/main" val="862896371"/>
                    </a:ext>
                  </a:extLst>
                </a:gridCol>
              </a:tblGrid>
              <a:tr h="455992">
                <a:tc>
                  <a:txBody>
                    <a:bodyPr/>
                    <a:lstStyle/>
                    <a:p>
                      <a:pPr algn="ctr"/>
                      <a:r>
                        <a:rPr lang="en-US" sz="1600" b="0" dirty="0">
                          <a:solidFill>
                            <a:schemeClr val="tx1"/>
                          </a:solidFill>
                        </a:rPr>
                        <a:t>2</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14</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-36</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75</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1</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89</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22</a:t>
                      </a:r>
                      <a:endParaRPr lang="en-IN" sz="1600" b="0" dirty="0">
                        <a:solidFill>
                          <a:schemeClr val="tx1"/>
                        </a:solidFill>
                      </a:endParaRPr>
                    </a:p>
                  </a:txBody>
                  <a:tcPr anchor="ctr">
                    <a:solidFill>
                      <a:schemeClr val="accent1">
                        <a:lumMod val="40000"/>
                        <a:lumOff val="60000"/>
                      </a:schemeClr>
                    </a:solidFill>
                  </a:tcPr>
                </a:tc>
                <a:tc>
                  <a:txBody>
                    <a:bodyPr/>
                    <a:lstStyle/>
                    <a:p>
                      <a:pPr algn="ctr"/>
                      <a:r>
                        <a:rPr lang="en-US" sz="1600" b="0" dirty="0">
                          <a:solidFill>
                            <a:schemeClr val="tx1"/>
                          </a:solidFill>
                        </a:rPr>
                        <a:t>-12</a:t>
                      </a:r>
                      <a:endParaRPr lang="en-IN" sz="1600" b="0" dirty="0">
                        <a:solidFill>
                          <a:schemeClr val="tx1"/>
                        </a:solidFill>
                      </a:endParaRPr>
                    </a:p>
                  </a:txBody>
                  <a:tcPr anchor="ctr">
                    <a:solidFill>
                      <a:schemeClr val="accent1">
                        <a:lumMod val="40000"/>
                        <a:lumOff val="60000"/>
                      </a:schemeClr>
                    </a:solidFill>
                  </a:tcPr>
                </a:tc>
                <a:extLst>
                  <a:ext uri="{0D108BD9-81ED-4DB2-BD59-A6C34878D82A}">
                    <a16:rowId xmlns:a16="http://schemas.microsoft.com/office/drawing/2014/main" val="1977652030"/>
                  </a:ext>
                </a:extLst>
              </a:tr>
            </a:tbl>
          </a:graphicData>
        </a:graphic>
      </p:graphicFrame>
      <p:sp>
        <p:nvSpPr>
          <p:cNvPr id="4" name="TextBox 3">
            <a:extLst>
              <a:ext uri="{FF2B5EF4-FFF2-40B4-BE49-F238E27FC236}">
                <a16:creationId xmlns:a16="http://schemas.microsoft.com/office/drawing/2014/main" id="{3CF5AC7C-256E-4B86-8A79-91EB7C3C8172}"/>
              </a:ext>
            </a:extLst>
          </p:cNvPr>
          <p:cNvSpPr txBox="1"/>
          <p:nvPr/>
        </p:nvSpPr>
        <p:spPr>
          <a:xfrm>
            <a:off x="330925" y="1432674"/>
            <a:ext cx="11059886" cy="1908215"/>
          </a:xfrm>
          <a:prstGeom prst="rect">
            <a:avLst/>
          </a:prstGeom>
          <a:noFill/>
        </p:spPr>
        <p:txBody>
          <a:bodyPr wrap="square" rtlCol="0">
            <a:spAutoFit/>
          </a:bodyPr>
          <a:lstStyle/>
          <a:p>
            <a:r>
              <a:rPr lang="en-US" b="1" dirty="0"/>
              <a:t>Length of the Array</a:t>
            </a:r>
          </a:p>
          <a:p>
            <a:endParaRPr lang="en-US" sz="1000" dirty="0"/>
          </a:p>
          <a:p>
            <a:pPr marL="285750" indent="-285750">
              <a:buFont typeface="Arial" panose="020B0604020202020204" pitchFamily="34" charset="0"/>
              <a:buChar char="•"/>
            </a:pPr>
            <a:r>
              <a:rPr lang="en-US" dirty="0"/>
              <a:t>It is the total number of elements an array contains. In the example above there are total 8 elements in the array and the length of the array is 8.</a:t>
            </a:r>
          </a:p>
          <a:p>
            <a:endParaRPr lang="en-US" sz="900" dirty="0"/>
          </a:p>
          <a:p>
            <a:pPr marL="285750" indent="-285750">
              <a:buFont typeface="Arial" panose="020B0604020202020204" pitchFamily="34" charset="0"/>
              <a:buChar char="•"/>
            </a:pPr>
            <a:r>
              <a:rPr lang="en-US" dirty="0"/>
              <a:t>In Pseudo Code we write length of the array as </a:t>
            </a:r>
            <a:r>
              <a:rPr lang="en-US" b="1" dirty="0"/>
              <a:t>LEN(</a:t>
            </a:r>
            <a:r>
              <a:rPr lang="en-US" b="1" dirty="0" err="1"/>
              <a:t>Arr</a:t>
            </a:r>
            <a:r>
              <a:rPr lang="en-US" b="1" dirty="0"/>
              <a:t>)</a:t>
            </a:r>
          </a:p>
          <a:p>
            <a:endParaRPr lang="en-US" sz="900" b="1" dirty="0"/>
          </a:p>
          <a:p>
            <a:pPr marL="285750" indent="-285750">
              <a:buFont typeface="Arial" panose="020B0604020202020204" pitchFamily="34" charset="0"/>
              <a:buChar char="•"/>
            </a:pPr>
            <a:r>
              <a:rPr lang="en-US" dirty="0"/>
              <a:t>The index of the array runs from 0 to LEN(</a:t>
            </a:r>
            <a:r>
              <a:rPr lang="en-US" dirty="0" err="1"/>
              <a:t>Arr</a:t>
            </a:r>
            <a:r>
              <a:rPr lang="en-US" dirty="0"/>
              <a:t>)-1</a:t>
            </a:r>
            <a:endParaRPr lang="en-IN" dirty="0"/>
          </a:p>
        </p:txBody>
      </p:sp>
      <p:sp>
        <p:nvSpPr>
          <p:cNvPr id="6" name="TextBox 5">
            <a:extLst>
              <a:ext uri="{FF2B5EF4-FFF2-40B4-BE49-F238E27FC236}">
                <a16:creationId xmlns:a16="http://schemas.microsoft.com/office/drawing/2014/main" id="{598C8099-36C4-402D-ACCE-9467EB3C9951}"/>
              </a:ext>
            </a:extLst>
          </p:cNvPr>
          <p:cNvSpPr txBox="1"/>
          <p:nvPr/>
        </p:nvSpPr>
        <p:spPr>
          <a:xfrm>
            <a:off x="330925" y="3577392"/>
            <a:ext cx="7907383" cy="369332"/>
          </a:xfrm>
          <a:prstGeom prst="rect">
            <a:avLst/>
          </a:prstGeom>
          <a:noFill/>
        </p:spPr>
        <p:txBody>
          <a:bodyPr wrap="square" rtlCol="0">
            <a:spAutoFit/>
          </a:bodyPr>
          <a:lstStyle/>
          <a:p>
            <a:r>
              <a:rPr lang="en-US" b="1" dirty="0"/>
              <a:t>Example: </a:t>
            </a:r>
            <a:r>
              <a:rPr lang="en-US" dirty="0"/>
              <a:t>Write a program to print all the values of an array</a:t>
            </a:r>
            <a:endParaRPr lang="en-IN" dirty="0"/>
          </a:p>
        </p:txBody>
      </p:sp>
      <p:sp>
        <p:nvSpPr>
          <p:cNvPr id="7" name="TextBox 6">
            <a:extLst>
              <a:ext uri="{FF2B5EF4-FFF2-40B4-BE49-F238E27FC236}">
                <a16:creationId xmlns:a16="http://schemas.microsoft.com/office/drawing/2014/main" id="{9D6CC495-BCB2-435E-AF73-51266D39E9B4}"/>
              </a:ext>
            </a:extLst>
          </p:cNvPr>
          <p:cNvSpPr txBox="1"/>
          <p:nvPr/>
        </p:nvSpPr>
        <p:spPr>
          <a:xfrm>
            <a:off x="3587930" y="4297243"/>
            <a:ext cx="4545876" cy="1785104"/>
          </a:xfrm>
          <a:prstGeom prst="rect">
            <a:avLst/>
          </a:prstGeom>
          <a:noFill/>
        </p:spPr>
        <p:txBody>
          <a:bodyPr wrap="square" rtlCol="0">
            <a:spAutoFit/>
          </a:bodyPr>
          <a:lstStyle/>
          <a:p>
            <a:r>
              <a:rPr lang="en-US" dirty="0"/>
              <a:t>FUNCTION </a:t>
            </a:r>
            <a:r>
              <a:rPr lang="en-US" dirty="0" err="1"/>
              <a:t>PrintAllValues</a:t>
            </a:r>
            <a:r>
              <a:rPr lang="en-US" dirty="0"/>
              <a:t> (</a:t>
            </a:r>
            <a:r>
              <a:rPr lang="en-US" dirty="0" err="1"/>
              <a:t>Arr</a:t>
            </a:r>
            <a:r>
              <a:rPr lang="en-US" dirty="0"/>
              <a:t>):</a:t>
            </a:r>
          </a:p>
          <a:p>
            <a:endParaRPr lang="en-US" sz="500" dirty="0"/>
          </a:p>
          <a:p>
            <a:r>
              <a:rPr lang="en-US" dirty="0"/>
              <a:t>        FOR </a:t>
            </a:r>
            <a:r>
              <a:rPr lang="en-US" dirty="0" err="1"/>
              <a:t>i</a:t>
            </a:r>
            <a:r>
              <a:rPr lang="en-US" dirty="0"/>
              <a:t> FROM 0 TO LEN(</a:t>
            </a:r>
            <a:r>
              <a:rPr lang="en-US" dirty="0" err="1"/>
              <a:t>Arr</a:t>
            </a:r>
            <a:r>
              <a:rPr lang="en-US" dirty="0"/>
              <a:t>)-1:</a:t>
            </a:r>
          </a:p>
          <a:p>
            <a:endParaRPr lang="en-US" sz="500" dirty="0"/>
          </a:p>
          <a:p>
            <a:r>
              <a:rPr lang="en-US" dirty="0"/>
              <a:t>                 PRINT (</a:t>
            </a:r>
            <a:r>
              <a:rPr lang="en-US" dirty="0" err="1"/>
              <a:t>Arr</a:t>
            </a:r>
            <a:r>
              <a:rPr lang="en-US" dirty="0"/>
              <a:t>[</a:t>
            </a:r>
            <a:r>
              <a:rPr lang="en-US" dirty="0" err="1"/>
              <a:t>i</a:t>
            </a:r>
            <a:r>
              <a:rPr lang="en-US" dirty="0"/>
              <a:t>])</a:t>
            </a:r>
          </a:p>
          <a:p>
            <a:endParaRPr lang="en-US" sz="500" dirty="0"/>
          </a:p>
          <a:p>
            <a:r>
              <a:rPr lang="en-US" dirty="0"/>
              <a:t>        END FOR</a:t>
            </a:r>
          </a:p>
          <a:p>
            <a:endParaRPr lang="en-US" sz="500" dirty="0"/>
          </a:p>
          <a:p>
            <a:r>
              <a:rPr lang="en-US" dirty="0"/>
              <a:t>END FUNCTION</a:t>
            </a:r>
            <a:endParaRPr lang="en-IN" dirty="0"/>
          </a:p>
        </p:txBody>
      </p:sp>
    </p:spTree>
    <p:extLst>
      <p:ext uri="{BB962C8B-B14F-4D97-AF65-F5344CB8AC3E}">
        <p14:creationId xmlns:p14="http://schemas.microsoft.com/office/powerpoint/2010/main" val="8925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Arrays</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598C8099-36C4-402D-ACCE-9467EB3C9951}"/>
              </a:ext>
            </a:extLst>
          </p:cNvPr>
          <p:cNvSpPr txBox="1"/>
          <p:nvPr/>
        </p:nvSpPr>
        <p:spPr>
          <a:xfrm>
            <a:off x="226423" y="775653"/>
            <a:ext cx="6322423" cy="369332"/>
          </a:xfrm>
          <a:prstGeom prst="rect">
            <a:avLst/>
          </a:prstGeom>
          <a:noFill/>
        </p:spPr>
        <p:txBody>
          <a:bodyPr wrap="square" rtlCol="0">
            <a:spAutoFit/>
          </a:bodyPr>
          <a:lstStyle/>
          <a:p>
            <a:r>
              <a:rPr lang="en-US" b="1" dirty="0"/>
              <a:t>Example: </a:t>
            </a:r>
            <a:r>
              <a:rPr lang="en-US" dirty="0"/>
              <a:t>Write a program to find the max value in an array</a:t>
            </a:r>
            <a:endParaRPr lang="en-IN"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D6CC495-BCB2-435E-AF73-51266D39E9B4}"/>
                  </a:ext>
                </a:extLst>
              </p:cNvPr>
              <p:cNvSpPr txBox="1"/>
              <p:nvPr/>
            </p:nvSpPr>
            <p:spPr>
              <a:xfrm>
                <a:off x="3557450" y="1123021"/>
                <a:ext cx="3688081" cy="2539157"/>
              </a:xfrm>
              <a:prstGeom prst="rect">
                <a:avLst/>
              </a:prstGeom>
              <a:noFill/>
            </p:spPr>
            <p:txBody>
              <a:bodyPr wrap="square" rtlCol="0">
                <a:spAutoFit/>
              </a:bodyPr>
              <a:lstStyle/>
              <a:p>
                <a:r>
                  <a:rPr lang="en-US" sz="1400" dirty="0"/>
                  <a:t>FUNCTION </a:t>
                </a:r>
                <a:r>
                  <a:rPr lang="en-US" sz="1400" dirty="0" err="1"/>
                  <a:t>FindMax</a:t>
                </a:r>
                <a:r>
                  <a:rPr lang="en-US" sz="1400" dirty="0"/>
                  <a:t> (</a:t>
                </a:r>
                <a:r>
                  <a:rPr lang="en-US" sz="1400" dirty="0" err="1"/>
                  <a:t>Arr</a:t>
                </a:r>
                <a:r>
                  <a:rPr lang="en-US" sz="1400" dirty="0"/>
                  <a:t>):</a:t>
                </a:r>
              </a:p>
              <a:p>
                <a:endParaRPr lang="en-US" sz="400" dirty="0"/>
              </a:p>
              <a:p>
                <a:r>
                  <a:rPr lang="en-US" sz="1400" dirty="0"/>
                  <a:t>        MAX = </a:t>
                </a:r>
                <a:r>
                  <a:rPr lang="en-US" sz="1400" dirty="0" err="1"/>
                  <a:t>Arr</a:t>
                </a:r>
                <a:r>
                  <a:rPr lang="en-US" sz="1400" dirty="0"/>
                  <a:t>[0]</a:t>
                </a:r>
              </a:p>
              <a:p>
                <a:endParaRPr lang="en-US" sz="400" dirty="0"/>
              </a:p>
              <a:p>
                <a:r>
                  <a:rPr lang="en-US" sz="1400" dirty="0"/>
                  <a:t>        FOR </a:t>
                </a:r>
                <a:r>
                  <a:rPr lang="en-US" sz="1400" dirty="0" err="1"/>
                  <a:t>i</a:t>
                </a:r>
                <a:r>
                  <a:rPr lang="en-US" sz="1400" dirty="0"/>
                  <a:t> FROM 1 to LEN(</a:t>
                </a:r>
                <a:r>
                  <a:rPr lang="en-US" sz="1400" dirty="0" err="1"/>
                  <a:t>Arr</a:t>
                </a:r>
                <a:r>
                  <a:rPr lang="en-US" sz="1400" dirty="0"/>
                  <a:t>)-1:</a:t>
                </a:r>
              </a:p>
              <a:p>
                <a:endParaRPr lang="en-US" sz="400" dirty="0"/>
              </a:p>
              <a:p>
                <a:r>
                  <a:rPr lang="en-US" sz="1400" dirty="0"/>
                  <a:t>                 IF (MAX </a:t>
                </a:r>
                <a14:m>
                  <m:oMath xmlns:m="http://schemas.openxmlformats.org/officeDocument/2006/math">
                    <m:r>
                      <a:rPr lang="en-US" sz="1400" b="0" i="1" smtClean="0">
                        <a:latin typeface="Cambria Math" panose="02040503050406030204" pitchFamily="18" charset="0"/>
                      </a:rPr>
                      <m:t>&lt;</m:t>
                    </m:r>
                  </m:oMath>
                </a14:m>
                <a:r>
                  <a:rPr lang="en-US" sz="1400" dirty="0"/>
                  <a:t> </a:t>
                </a:r>
                <a:r>
                  <a:rPr lang="en-US" sz="1400" dirty="0" err="1"/>
                  <a:t>Arr</a:t>
                </a:r>
                <a:r>
                  <a:rPr lang="en-US" sz="1400" dirty="0"/>
                  <a:t>[</a:t>
                </a:r>
                <a:r>
                  <a:rPr lang="en-US" sz="1400" dirty="0" err="1"/>
                  <a:t>i</a:t>
                </a:r>
                <a:r>
                  <a:rPr lang="en-US" sz="1400" dirty="0"/>
                  <a:t>]):</a:t>
                </a:r>
              </a:p>
              <a:p>
                <a:endParaRPr lang="en-US" sz="400" dirty="0"/>
              </a:p>
              <a:p>
                <a:r>
                  <a:rPr lang="en-US" sz="1400" dirty="0"/>
                  <a:t>                       MAX = </a:t>
                </a:r>
                <a:r>
                  <a:rPr lang="en-US" sz="1400" dirty="0" err="1"/>
                  <a:t>Arr</a:t>
                </a:r>
                <a:r>
                  <a:rPr lang="en-US" sz="1400" dirty="0"/>
                  <a:t>[</a:t>
                </a:r>
                <a:r>
                  <a:rPr lang="en-US" sz="1400" dirty="0" err="1"/>
                  <a:t>i</a:t>
                </a:r>
                <a:r>
                  <a:rPr lang="en-US" sz="1400" dirty="0"/>
                  <a:t>]</a:t>
                </a:r>
              </a:p>
              <a:p>
                <a:endParaRPr lang="en-US" sz="400" dirty="0"/>
              </a:p>
              <a:p>
                <a:r>
                  <a:rPr lang="en-US" sz="1400" dirty="0"/>
                  <a:t>                 END IF</a:t>
                </a:r>
              </a:p>
              <a:p>
                <a:endParaRPr lang="en-US" sz="400" dirty="0"/>
              </a:p>
              <a:p>
                <a:r>
                  <a:rPr lang="en-US" sz="1400" dirty="0"/>
                  <a:t>        END FOR</a:t>
                </a:r>
              </a:p>
              <a:p>
                <a:endParaRPr lang="en-US" sz="500" dirty="0"/>
              </a:p>
              <a:p>
                <a:r>
                  <a:rPr lang="en-US" sz="1400" dirty="0"/>
                  <a:t>        RETURN MAX</a:t>
                </a:r>
              </a:p>
              <a:p>
                <a:endParaRPr lang="en-US" sz="400" dirty="0"/>
              </a:p>
              <a:p>
                <a:r>
                  <a:rPr lang="en-US" sz="1400" dirty="0"/>
                  <a:t>END FUNCTION</a:t>
                </a:r>
                <a:endParaRPr lang="en-IN" sz="1400" dirty="0"/>
              </a:p>
            </p:txBody>
          </p:sp>
        </mc:Choice>
        <mc:Fallback>
          <p:sp>
            <p:nvSpPr>
              <p:cNvPr id="7" name="TextBox 6">
                <a:extLst>
                  <a:ext uri="{FF2B5EF4-FFF2-40B4-BE49-F238E27FC236}">
                    <a16:creationId xmlns:a16="http://schemas.microsoft.com/office/drawing/2014/main" id="{9D6CC495-BCB2-435E-AF73-51266D39E9B4}"/>
                  </a:ext>
                </a:extLst>
              </p:cNvPr>
              <p:cNvSpPr txBox="1">
                <a:spLocks noRot="1" noChangeAspect="1" noMove="1" noResize="1" noEditPoints="1" noAdjustHandles="1" noChangeArrowheads="1" noChangeShapeType="1" noTextEdit="1"/>
              </p:cNvSpPr>
              <p:nvPr/>
            </p:nvSpPr>
            <p:spPr>
              <a:xfrm>
                <a:off x="3557450" y="1123021"/>
                <a:ext cx="3688081" cy="2539157"/>
              </a:xfrm>
              <a:prstGeom prst="rect">
                <a:avLst/>
              </a:prstGeom>
              <a:blipFill>
                <a:blip r:embed="rId3"/>
                <a:stretch>
                  <a:fillRect l="-496" t="-480" b="-1679"/>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587D9A5A-3B4A-4836-B5DA-CC4E61D1BA96}"/>
              </a:ext>
            </a:extLst>
          </p:cNvPr>
          <p:cNvSpPr txBox="1"/>
          <p:nvPr/>
        </p:nvSpPr>
        <p:spPr>
          <a:xfrm>
            <a:off x="226423" y="3689007"/>
            <a:ext cx="11843657" cy="646331"/>
          </a:xfrm>
          <a:prstGeom prst="rect">
            <a:avLst/>
          </a:prstGeom>
          <a:noFill/>
        </p:spPr>
        <p:txBody>
          <a:bodyPr wrap="square" rtlCol="0">
            <a:spAutoFit/>
          </a:bodyPr>
          <a:lstStyle/>
          <a:p>
            <a:r>
              <a:rPr lang="en-US" b="1" dirty="0"/>
              <a:t>Example: </a:t>
            </a:r>
            <a:r>
              <a:rPr lang="en-US" dirty="0"/>
              <a:t>Write a program to check whether a value exist in an array. If the value exist return the index of the array else return -1. </a:t>
            </a:r>
            <a:endParaRPr lang="en-IN" dirty="0"/>
          </a:p>
        </p:txBody>
      </p:sp>
      <p:sp>
        <p:nvSpPr>
          <p:cNvPr id="2" name="TextBox 1">
            <a:extLst>
              <a:ext uri="{FF2B5EF4-FFF2-40B4-BE49-F238E27FC236}">
                <a16:creationId xmlns:a16="http://schemas.microsoft.com/office/drawing/2014/main" id="{ECC8F554-20A7-4BC6-BC67-E3EC9FAEE93B}"/>
              </a:ext>
            </a:extLst>
          </p:cNvPr>
          <p:cNvSpPr txBox="1"/>
          <p:nvPr/>
        </p:nvSpPr>
        <p:spPr>
          <a:xfrm>
            <a:off x="3557450" y="4197712"/>
            <a:ext cx="4454436" cy="2354491"/>
          </a:xfrm>
          <a:prstGeom prst="rect">
            <a:avLst/>
          </a:prstGeom>
          <a:noFill/>
        </p:spPr>
        <p:txBody>
          <a:bodyPr wrap="square" rtlCol="0">
            <a:spAutoFit/>
          </a:bodyPr>
          <a:lstStyle/>
          <a:p>
            <a:r>
              <a:rPr lang="en-US" sz="1400" dirty="0"/>
              <a:t>FUNCTION </a:t>
            </a:r>
            <a:r>
              <a:rPr lang="en-US" sz="1400" dirty="0" err="1"/>
              <a:t>SearchValue</a:t>
            </a:r>
            <a:r>
              <a:rPr lang="en-US" sz="1400" dirty="0"/>
              <a:t> (</a:t>
            </a:r>
            <a:r>
              <a:rPr lang="en-US" sz="1400" dirty="0" err="1"/>
              <a:t>Arr</a:t>
            </a:r>
            <a:r>
              <a:rPr lang="en-US" sz="1400" dirty="0"/>
              <a:t>, value):</a:t>
            </a:r>
          </a:p>
          <a:p>
            <a:endParaRPr lang="en-US" sz="500" dirty="0"/>
          </a:p>
          <a:p>
            <a:r>
              <a:rPr lang="en-US" sz="1400" dirty="0"/>
              <a:t>       FOR </a:t>
            </a:r>
            <a:r>
              <a:rPr lang="en-US" sz="1400" dirty="0" err="1"/>
              <a:t>i</a:t>
            </a:r>
            <a:r>
              <a:rPr lang="en-US" sz="1400" dirty="0"/>
              <a:t> FROM 0 TO LEN(</a:t>
            </a:r>
            <a:r>
              <a:rPr lang="en-US" sz="1400" dirty="0" err="1"/>
              <a:t>Arr</a:t>
            </a:r>
            <a:r>
              <a:rPr lang="en-US" sz="1400" dirty="0"/>
              <a:t>)-1:</a:t>
            </a:r>
            <a:endParaRPr lang="en-IN" sz="1400" dirty="0"/>
          </a:p>
          <a:p>
            <a:endParaRPr lang="en-IN" sz="500" dirty="0"/>
          </a:p>
          <a:p>
            <a:r>
              <a:rPr lang="en-IN" sz="1400" dirty="0"/>
              <a:t>              IF (</a:t>
            </a:r>
            <a:r>
              <a:rPr lang="en-IN" sz="1400" dirty="0" err="1"/>
              <a:t>Arr</a:t>
            </a:r>
            <a:r>
              <a:rPr lang="en-IN" sz="1400" dirty="0"/>
              <a:t>[</a:t>
            </a:r>
            <a:r>
              <a:rPr lang="en-IN" sz="1400" dirty="0" err="1"/>
              <a:t>i</a:t>
            </a:r>
            <a:r>
              <a:rPr lang="en-IN" sz="1400" dirty="0"/>
              <a:t>] == value):</a:t>
            </a:r>
          </a:p>
          <a:p>
            <a:endParaRPr lang="en-IN" sz="500" dirty="0"/>
          </a:p>
          <a:p>
            <a:r>
              <a:rPr lang="en-IN" sz="1400" dirty="0"/>
              <a:t>                       RETURN </a:t>
            </a:r>
            <a:r>
              <a:rPr lang="en-IN" sz="1400" dirty="0" err="1"/>
              <a:t>i</a:t>
            </a:r>
            <a:endParaRPr lang="en-IN" sz="1400" dirty="0"/>
          </a:p>
          <a:p>
            <a:endParaRPr lang="en-IN" sz="500" dirty="0"/>
          </a:p>
          <a:p>
            <a:r>
              <a:rPr lang="en-IN" sz="1400" dirty="0"/>
              <a:t>              END IF</a:t>
            </a:r>
          </a:p>
          <a:p>
            <a:endParaRPr lang="en-IN" sz="500" dirty="0"/>
          </a:p>
          <a:p>
            <a:r>
              <a:rPr lang="en-IN" sz="1400" dirty="0"/>
              <a:t>        END FOR</a:t>
            </a:r>
          </a:p>
          <a:p>
            <a:endParaRPr lang="en-IN" sz="500" dirty="0"/>
          </a:p>
          <a:p>
            <a:r>
              <a:rPr lang="en-IN" sz="1400" dirty="0"/>
              <a:t>        RETURN -1</a:t>
            </a:r>
          </a:p>
          <a:p>
            <a:endParaRPr lang="en-IN" sz="500" dirty="0"/>
          </a:p>
          <a:p>
            <a:r>
              <a:rPr lang="en-IN" sz="1400" dirty="0"/>
              <a:t>END FUNCTION</a:t>
            </a:r>
            <a:endParaRPr lang="en-US" sz="1400" dirty="0"/>
          </a:p>
        </p:txBody>
      </p:sp>
    </p:spTree>
    <p:extLst>
      <p:ext uri="{BB962C8B-B14F-4D97-AF65-F5344CB8AC3E}">
        <p14:creationId xmlns:p14="http://schemas.microsoft.com/office/powerpoint/2010/main" val="417557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21"/>
          <p:cNvSpPr txBox="1"/>
          <p:nvPr/>
        </p:nvSpPr>
        <p:spPr>
          <a:xfrm>
            <a:off x="1755056" y="2534068"/>
            <a:ext cx="8828978" cy="110799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600" b="1" i="1"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Thank You</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What is Programming?</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FC319A5B-D89D-473C-B803-7888EEF04D6B}"/>
              </a:ext>
            </a:extLst>
          </p:cNvPr>
          <p:cNvSpPr txBox="1"/>
          <p:nvPr/>
        </p:nvSpPr>
        <p:spPr>
          <a:xfrm>
            <a:off x="914400" y="832718"/>
            <a:ext cx="10363200" cy="861774"/>
          </a:xfrm>
          <a:prstGeom prst="rect">
            <a:avLst/>
          </a:prstGeom>
          <a:noFill/>
        </p:spPr>
        <p:txBody>
          <a:bodyPr wrap="square" rtlCol="0">
            <a:spAutoFit/>
          </a:bodyPr>
          <a:lstStyle/>
          <a:p>
            <a:r>
              <a:rPr lang="en-IN" sz="2000" b="1" dirty="0"/>
              <a:t>Programming:</a:t>
            </a:r>
          </a:p>
          <a:p>
            <a:endParaRPr lang="en-IN" sz="1000" dirty="0"/>
          </a:p>
          <a:p>
            <a:r>
              <a:rPr lang="en-IN" sz="2000" dirty="0"/>
              <a:t>Attempting to get a computer to complete a </a:t>
            </a:r>
            <a:r>
              <a:rPr lang="en-IN" sz="2000" b="1" i="1" dirty="0"/>
              <a:t>specific task </a:t>
            </a:r>
            <a:r>
              <a:rPr lang="en-IN" sz="2000" dirty="0"/>
              <a:t>without making </a:t>
            </a:r>
            <a:r>
              <a:rPr lang="en-IN" sz="2000" b="1" i="1" dirty="0"/>
              <a:t>mistakes</a:t>
            </a:r>
            <a:r>
              <a:rPr lang="en-IN" sz="2000" dirty="0"/>
              <a:t>.</a:t>
            </a:r>
          </a:p>
        </p:txBody>
      </p:sp>
      <p:sp>
        <p:nvSpPr>
          <p:cNvPr id="4" name="Right Brace 3">
            <a:extLst>
              <a:ext uri="{FF2B5EF4-FFF2-40B4-BE49-F238E27FC236}">
                <a16:creationId xmlns:a16="http://schemas.microsoft.com/office/drawing/2014/main" id="{1FBB98B8-FBB5-46DC-9622-F980CBEFB6AE}"/>
              </a:ext>
            </a:extLst>
          </p:cNvPr>
          <p:cNvSpPr/>
          <p:nvPr/>
        </p:nvSpPr>
        <p:spPr>
          <a:xfrm rot="5400000">
            <a:off x="6551758" y="973082"/>
            <a:ext cx="285312" cy="1560352"/>
          </a:xfrm>
          <a:prstGeom prst="rightBrace">
            <a:avLst>
              <a:gd name="adj1" fmla="val 19679"/>
              <a:gd name="adj2" fmla="val 50000"/>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8EAE268C-D95A-43FC-8197-F670D4BBCADF}"/>
              </a:ext>
            </a:extLst>
          </p:cNvPr>
          <p:cNvSpPr txBox="1"/>
          <p:nvPr/>
        </p:nvSpPr>
        <p:spPr>
          <a:xfrm>
            <a:off x="4204980" y="1997895"/>
            <a:ext cx="4978868" cy="2462213"/>
          </a:xfrm>
          <a:prstGeom prst="rect">
            <a:avLst/>
          </a:prstGeom>
          <a:solidFill>
            <a:schemeClr val="bg1">
              <a:lumMod val="85000"/>
            </a:schemeClr>
          </a:solidFill>
        </p:spPr>
        <p:txBody>
          <a:bodyPr wrap="square" rtlCol="0">
            <a:spAutoFit/>
          </a:bodyPr>
          <a:lstStyle/>
          <a:p>
            <a:pPr marL="285750" indent="-285750">
              <a:buFont typeface="Wingdings" panose="05000000000000000000" pitchFamily="2" charset="2"/>
              <a:buChar char="§"/>
            </a:pPr>
            <a:r>
              <a:rPr lang="en-IN" dirty="0"/>
              <a:t>There has to be clear cut instructions to complete a specific task.</a:t>
            </a:r>
          </a:p>
          <a:p>
            <a:endParaRPr lang="en-IN" sz="1400" dirty="0"/>
          </a:p>
          <a:p>
            <a:pPr marL="285750" indent="-285750">
              <a:buFont typeface="Wingdings" panose="05000000000000000000" pitchFamily="2" charset="2"/>
              <a:buChar char="§"/>
            </a:pPr>
            <a:r>
              <a:rPr lang="en-IN" dirty="0"/>
              <a:t>That set of instructions are known as program (or code)</a:t>
            </a:r>
          </a:p>
          <a:p>
            <a:endParaRPr lang="en-IN" sz="1400" dirty="0"/>
          </a:p>
          <a:p>
            <a:pPr marL="285750" indent="-285750">
              <a:buFont typeface="Wingdings" panose="05000000000000000000" pitchFamily="2" charset="2"/>
              <a:buChar char="§"/>
            </a:pPr>
            <a:r>
              <a:rPr lang="en-IN" dirty="0"/>
              <a:t>Apart from the instructions, one also needs </a:t>
            </a:r>
            <a:r>
              <a:rPr lang="en-IN" b="1" dirty="0"/>
              <a:t>input data </a:t>
            </a:r>
            <a:r>
              <a:rPr lang="en-IN" dirty="0"/>
              <a:t>for a program to run correctly and to produce desired result.</a:t>
            </a:r>
          </a:p>
        </p:txBody>
      </p:sp>
      <p:sp>
        <p:nvSpPr>
          <p:cNvPr id="8" name="Right Brace 7">
            <a:extLst>
              <a:ext uri="{FF2B5EF4-FFF2-40B4-BE49-F238E27FC236}">
                <a16:creationId xmlns:a16="http://schemas.microsoft.com/office/drawing/2014/main" id="{46725A7E-2E93-4947-9817-8ED8629E15F1}"/>
              </a:ext>
            </a:extLst>
          </p:cNvPr>
          <p:cNvSpPr/>
          <p:nvPr/>
        </p:nvSpPr>
        <p:spPr>
          <a:xfrm rot="5400000">
            <a:off x="9710214" y="1237334"/>
            <a:ext cx="285312" cy="1115737"/>
          </a:xfrm>
          <a:prstGeom prst="rightBrace">
            <a:avLst>
              <a:gd name="adj1" fmla="val 19679"/>
              <a:gd name="adj2" fmla="val 50000"/>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93A504FE-C061-47F8-84B5-05348A7E1DC3}"/>
              </a:ext>
            </a:extLst>
          </p:cNvPr>
          <p:cNvSpPr txBox="1"/>
          <p:nvPr/>
        </p:nvSpPr>
        <p:spPr>
          <a:xfrm>
            <a:off x="1633057" y="4907557"/>
            <a:ext cx="9096462" cy="1661993"/>
          </a:xfrm>
          <a:prstGeom prst="rect">
            <a:avLst/>
          </a:prstGeom>
          <a:solidFill>
            <a:schemeClr val="bg1">
              <a:lumMod val="85000"/>
            </a:schemeClr>
          </a:solidFill>
        </p:spPr>
        <p:txBody>
          <a:bodyPr wrap="square" rtlCol="0">
            <a:spAutoFit/>
          </a:bodyPr>
          <a:lstStyle/>
          <a:p>
            <a:r>
              <a:rPr lang="en-IN" dirty="0"/>
              <a:t>Mistakes in a program can happen in various way:</a:t>
            </a:r>
          </a:p>
          <a:p>
            <a:endParaRPr lang="en-IN" sz="1000" dirty="0"/>
          </a:p>
          <a:p>
            <a:pPr marL="285750" indent="-285750">
              <a:buFont typeface="Wingdings" panose="05000000000000000000" pitchFamily="2" charset="2"/>
              <a:buChar char="§"/>
            </a:pPr>
            <a:r>
              <a:rPr lang="en-IN" dirty="0"/>
              <a:t>Mistakes in instructions</a:t>
            </a:r>
          </a:p>
          <a:p>
            <a:endParaRPr lang="en-IN" sz="1000" dirty="0"/>
          </a:p>
          <a:p>
            <a:pPr marL="285750" indent="-285750">
              <a:buFont typeface="Wingdings" panose="05000000000000000000" pitchFamily="2" charset="2"/>
              <a:buChar char="§"/>
            </a:pPr>
            <a:r>
              <a:rPr lang="en-IN" dirty="0"/>
              <a:t>Mistakes in Input Data</a:t>
            </a:r>
          </a:p>
          <a:p>
            <a:endParaRPr lang="en-IN" sz="1000" dirty="0"/>
          </a:p>
          <a:p>
            <a:r>
              <a:rPr lang="en-IN" dirty="0"/>
              <a:t>Mostly all kind of mistakes / errors in a program are called </a:t>
            </a:r>
            <a:r>
              <a:rPr lang="en-IN" b="1" dirty="0"/>
              <a:t>bugs</a:t>
            </a:r>
            <a:r>
              <a:rPr lang="en-IN" dirty="0"/>
              <a:t> in programming world.</a:t>
            </a:r>
          </a:p>
        </p:txBody>
      </p:sp>
      <p:cxnSp>
        <p:nvCxnSpPr>
          <p:cNvPr id="9" name="Straight Arrow Connector 8">
            <a:extLst>
              <a:ext uri="{FF2B5EF4-FFF2-40B4-BE49-F238E27FC236}">
                <a16:creationId xmlns:a16="http://schemas.microsoft.com/office/drawing/2014/main" id="{21500747-BA4F-4DD8-968E-19C102F60166}"/>
              </a:ext>
            </a:extLst>
          </p:cNvPr>
          <p:cNvCxnSpPr>
            <a:cxnSpLocks/>
          </p:cNvCxnSpPr>
          <p:nvPr/>
        </p:nvCxnSpPr>
        <p:spPr>
          <a:xfrm flipH="1">
            <a:off x="9831898" y="1937859"/>
            <a:ext cx="20972" cy="29696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43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What is Programming?</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E3DC5231-9A93-4962-A898-C0E90B083561}"/>
              </a:ext>
            </a:extLst>
          </p:cNvPr>
          <p:cNvSpPr txBox="1"/>
          <p:nvPr/>
        </p:nvSpPr>
        <p:spPr>
          <a:xfrm>
            <a:off x="313765" y="923067"/>
            <a:ext cx="5038164" cy="369332"/>
          </a:xfrm>
          <a:prstGeom prst="rect">
            <a:avLst/>
          </a:prstGeom>
          <a:noFill/>
        </p:spPr>
        <p:txBody>
          <a:bodyPr wrap="square" rtlCol="0">
            <a:spAutoFit/>
          </a:bodyPr>
          <a:lstStyle/>
          <a:p>
            <a:r>
              <a:rPr lang="en-IN" b="1" dirty="0"/>
              <a:t>An Example</a:t>
            </a:r>
          </a:p>
        </p:txBody>
      </p:sp>
      <p:sp>
        <p:nvSpPr>
          <p:cNvPr id="3" name="TextBox 2">
            <a:extLst>
              <a:ext uri="{FF2B5EF4-FFF2-40B4-BE49-F238E27FC236}">
                <a16:creationId xmlns:a16="http://schemas.microsoft.com/office/drawing/2014/main" id="{3CEE8259-61CF-4CB1-8621-9B11A2A769ED}"/>
              </a:ext>
            </a:extLst>
          </p:cNvPr>
          <p:cNvSpPr txBox="1"/>
          <p:nvPr/>
        </p:nvSpPr>
        <p:spPr>
          <a:xfrm>
            <a:off x="313765" y="1572009"/>
            <a:ext cx="11394141" cy="646331"/>
          </a:xfrm>
          <a:prstGeom prst="rect">
            <a:avLst/>
          </a:prstGeom>
          <a:noFill/>
        </p:spPr>
        <p:txBody>
          <a:bodyPr wrap="square" rtlCol="0">
            <a:spAutoFit/>
          </a:bodyPr>
          <a:lstStyle/>
          <a:p>
            <a:r>
              <a:rPr lang="en-IN" dirty="0"/>
              <a:t>A program to take input of the marks of all the students of a particular class of a school and give the name and roll number of rankers of different subjects.</a:t>
            </a:r>
          </a:p>
        </p:txBody>
      </p:sp>
      <p:pic>
        <p:nvPicPr>
          <p:cNvPr id="5" name="Graphic 4" descr="Table with solid fill">
            <a:extLst>
              <a:ext uri="{FF2B5EF4-FFF2-40B4-BE49-F238E27FC236}">
                <a16:creationId xmlns:a16="http://schemas.microsoft.com/office/drawing/2014/main" id="{65EA52A0-CFD4-4ACA-B720-84F8C80263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4988" y="2904564"/>
            <a:ext cx="1443318" cy="1443318"/>
          </a:xfrm>
          <a:prstGeom prst="rect">
            <a:avLst/>
          </a:prstGeom>
        </p:spPr>
      </p:pic>
      <p:pic>
        <p:nvPicPr>
          <p:cNvPr id="7" name="Graphic 6" descr="Web design with solid fill">
            <a:extLst>
              <a:ext uri="{FF2B5EF4-FFF2-40B4-BE49-F238E27FC236}">
                <a16:creationId xmlns:a16="http://schemas.microsoft.com/office/drawing/2014/main" id="{5E681333-2702-4C36-A071-B95614FBE3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35388" y="2765611"/>
            <a:ext cx="1721224" cy="1721224"/>
          </a:xfrm>
          <a:prstGeom prst="rect">
            <a:avLst/>
          </a:prstGeom>
        </p:spPr>
      </p:pic>
      <p:pic>
        <p:nvPicPr>
          <p:cNvPr id="9" name="Graphic 8" descr="List outline">
            <a:extLst>
              <a:ext uri="{FF2B5EF4-FFF2-40B4-BE49-F238E27FC236}">
                <a16:creationId xmlns:a16="http://schemas.microsoft.com/office/drawing/2014/main" id="{F6B5EDE2-B508-4ECD-BA92-B82843C67D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13694" y="2904564"/>
            <a:ext cx="1443318" cy="1443318"/>
          </a:xfrm>
          <a:prstGeom prst="rect">
            <a:avLst/>
          </a:prstGeom>
        </p:spPr>
      </p:pic>
      <p:cxnSp>
        <p:nvCxnSpPr>
          <p:cNvPr id="11" name="Straight Arrow Connector 10">
            <a:extLst>
              <a:ext uri="{FF2B5EF4-FFF2-40B4-BE49-F238E27FC236}">
                <a16:creationId xmlns:a16="http://schemas.microsoft.com/office/drawing/2014/main" id="{61EBAC30-48F4-41F7-8CD9-8879CE36DF28}"/>
              </a:ext>
            </a:extLst>
          </p:cNvPr>
          <p:cNvCxnSpPr>
            <a:stCxn id="5" idx="3"/>
            <a:endCxn id="7" idx="1"/>
          </p:cNvCxnSpPr>
          <p:nvPr/>
        </p:nvCxnSpPr>
        <p:spPr>
          <a:xfrm>
            <a:off x="3478306" y="3626223"/>
            <a:ext cx="17570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EB8508A-B16A-436C-A6B6-DA2C7BB50601}"/>
              </a:ext>
            </a:extLst>
          </p:cNvPr>
          <p:cNvCxnSpPr>
            <a:stCxn id="7" idx="3"/>
            <a:endCxn id="9" idx="1"/>
          </p:cNvCxnSpPr>
          <p:nvPr/>
        </p:nvCxnSpPr>
        <p:spPr>
          <a:xfrm>
            <a:off x="6956612" y="3626223"/>
            <a:ext cx="17570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C88D7CD-4F1F-4373-AE7F-AD7E2B230EBF}"/>
              </a:ext>
            </a:extLst>
          </p:cNvPr>
          <p:cNvSpPr txBox="1"/>
          <p:nvPr/>
        </p:nvSpPr>
        <p:spPr>
          <a:xfrm>
            <a:off x="1595718" y="4486835"/>
            <a:ext cx="2321858" cy="1200329"/>
          </a:xfrm>
          <a:prstGeom prst="rect">
            <a:avLst/>
          </a:prstGeom>
          <a:noFill/>
        </p:spPr>
        <p:txBody>
          <a:bodyPr wrap="square" rtlCol="0">
            <a:spAutoFit/>
          </a:bodyPr>
          <a:lstStyle/>
          <a:p>
            <a:pPr algn="ctr"/>
            <a:r>
              <a:rPr lang="en-IN" b="1" dirty="0"/>
              <a:t>Input Data</a:t>
            </a:r>
          </a:p>
          <a:p>
            <a:endParaRPr lang="en-IN" dirty="0"/>
          </a:p>
          <a:p>
            <a:r>
              <a:rPr lang="en-IN" dirty="0"/>
              <a:t>Marks of all the students of the class</a:t>
            </a:r>
          </a:p>
        </p:txBody>
      </p:sp>
      <p:sp>
        <p:nvSpPr>
          <p:cNvPr id="18" name="TextBox 17">
            <a:extLst>
              <a:ext uri="{FF2B5EF4-FFF2-40B4-BE49-F238E27FC236}">
                <a16:creationId xmlns:a16="http://schemas.microsoft.com/office/drawing/2014/main" id="{025E7947-1AA6-44BF-BC9B-2CE6213FEEEC}"/>
              </a:ext>
            </a:extLst>
          </p:cNvPr>
          <p:cNvSpPr txBox="1"/>
          <p:nvPr/>
        </p:nvSpPr>
        <p:spPr>
          <a:xfrm>
            <a:off x="4865615" y="4486834"/>
            <a:ext cx="2321858" cy="1477328"/>
          </a:xfrm>
          <a:prstGeom prst="rect">
            <a:avLst/>
          </a:prstGeom>
          <a:noFill/>
        </p:spPr>
        <p:txBody>
          <a:bodyPr wrap="square" rtlCol="0">
            <a:spAutoFit/>
          </a:bodyPr>
          <a:lstStyle/>
          <a:p>
            <a:pPr algn="ctr"/>
            <a:r>
              <a:rPr lang="en-IN" b="1" dirty="0"/>
              <a:t>Instructions</a:t>
            </a:r>
          </a:p>
          <a:p>
            <a:endParaRPr lang="en-IN" dirty="0"/>
          </a:p>
          <a:p>
            <a:r>
              <a:rPr lang="en-IN" dirty="0"/>
              <a:t>The code to process the data and do the desired task</a:t>
            </a:r>
          </a:p>
        </p:txBody>
      </p:sp>
      <p:sp>
        <p:nvSpPr>
          <p:cNvPr id="19" name="TextBox 18">
            <a:extLst>
              <a:ext uri="{FF2B5EF4-FFF2-40B4-BE49-F238E27FC236}">
                <a16:creationId xmlns:a16="http://schemas.microsoft.com/office/drawing/2014/main" id="{C1ABE288-ED99-4545-8F80-C6958051FDC6}"/>
              </a:ext>
            </a:extLst>
          </p:cNvPr>
          <p:cNvSpPr txBox="1"/>
          <p:nvPr/>
        </p:nvSpPr>
        <p:spPr>
          <a:xfrm>
            <a:off x="8274424" y="4469830"/>
            <a:ext cx="2321858" cy="1477328"/>
          </a:xfrm>
          <a:prstGeom prst="rect">
            <a:avLst/>
          </a:prstGeom>
          <a:noFill/>
        </p:spPr>
        <p:txBody>
          <a:bodyPr wrap="square" rtlCol="0">
            <a:spAutoFit/>
          </a:bodyPr>
          <a:lstStyle/>
          <a:p>
            <a:pPr algn="ctr"/>
            <a:r>
              <a:rPr lang="en-IN" b="1" dirty="0"/>
              <a:t>Output</a:t>
            </a:r>
          </a:p>
          <a:p>
            <a:endParaRPr lang="en-IN" dirty="0"/>
          </a:p>
          <a:p>
            <a:r>
              <a:rPr lang="en-IN" dirty="0"/>
              <a:t>The list of the ranker students of different subject</a:t>
            </a:r>
          </a:p>
        </p:txBody>
      </p:sp>
    </p:spTree>
    <p:extLst>
      <p:ext uri="{BB962C8B-B14F-4D97-AF65-F5344CB8AC3E}">
        <p14:creationId xmlns:p14="http://schemas.microsoft.com/office/powerpoint/2010/main" val="190875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22" presetClass="entr" presetSubtype="8"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What instructions do a machine understand?</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052" name="Picture 4" descr="Binary Code GIFs - Get the best GIF on GIPHY">
            <a:extLst>
              <a:ext uri="{FF2B5EF4-FFF2-40B4-BE49-F238E27FC236}">
                <a16:creationId xmlns:a16="http://schemas.microsoft.com/office/drawing/2014/main" id="{546C3467-40A8-4BF6-BCBB-EE4A2728D3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81025" y="1047750"/>
            <a:ext cx="4762500" cy="2676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CAD82E-DD35-4EE4-A7B0-650558F28556}"/>
              </a:ext>
            </a:extLst>
          </p:cNvPr>
          <p:cNvSpPr txBox="1"/>
          <p:nvPr/>
        </p:nvSpPr>
        <p:spPr>
          <a:xfrm>
            <a:off x="5791199" y="1165411"/>
            <a:ext cx="5819776"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t>Machine (i.e. a Computer) can only understand a machine language.</a:t>
            </a:r>
          </a:p>
        </p:txBody>
      </p:sp>
      <p:sp>
        <p:nvSpPr>
          <p:cNvPr id="9" name="TextBox 8">
            <a:extLst>
              <a:ext uri="{FF2B5EF4-FFF2-40B4-BE49-F238E27FC236}">
                <a16:creationId xmlns:a16="http://schemas.microsoft.com/office/drawing/2014/main" id="{E8803F15-B50D-42E5-814D-3A4A792D6776}"/>
              </a:ext>
            </a:extLst>
          </p:cNvPr>
          <p:cNvSpPr txBox="1"/>
          <p:nvPr/>
        </p:nvSpPr>
        <p:spPr>
          <a:xfrm>
            <a:off x="5791199" y="2082684"/>
            <a:ext cx="5819776"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t>As the computers are electronic devices it only can understand 1 and 0 (binary numbers)</a:t>
            </a:r>
          </a:p>
        </p:txBody>
      </p:sp>
      <p:sp>
        <p:nvSpPr>
          <p:cNvPr id="10" name="TextBox 9">
            <a:extLst>
              <a:ext uri="{FF2B5EF4-FFF2-40B4-BE49-F238E27FC236}">
                <a16:creationId xmlns:a16="http://schemas.microsoft.com/office/drawing/2014/main" id="{8FA4651B-C313-4F6C-B475-CBBF80BE7E9E}"/>
              </a:ext>
            </a:extLst>
          </p:cNvPr>
          <p:cNvSpPr txBox="1"/>
          <p:nvPr/>
        </p:nvSpPr>
        <p:spPr>
          <a:xfrm>
            <a:off x="5791199" y="2999957"/>
            <a:ext cx="5819776"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t>Hence the machine language which the computer can understand comprises of only 1s and 0s</a:t>
            </a:r>
          </a:p>
        </p:txBody>
      </p:sp>
      <p:sp>
        <p:nvSpPr>
          <p:cNvPr id="6" name="TextBox 5">
            <a:extLst>
              <a:ext uri="{FF2B5EF4-FFF2-40B4-BE49-F238E27FC236}">
                <a16:creationId xmlns:a16="http://schemas.microsoft.com/office/drawing/2014/main" id="{6A16BD3B-793C-4C68-AF70-43B7B485BB0A}"/>
              </a:ext>
            </a:extLst>
          </p:cNvPr>
          <p:cNvSpPr txBox="1"/>
          <p:nvPr/>
        </p:nvSpPr>
        <p:spPr>
          <a:xfrm>
            <a:off x="581025" y="4123765"/>
            <a:ext cx="11117916" cy="369332"/>
          </a:xfrm>
          <a:prstGeom prst="rect">
            <a:avLst/>
          </a:prstGeom>
          <a:noFill/>
        </p:spPr>
        <p:txBody>
          <a:bodyPr wrap="square" rtlCol="0">
            <a:spAutoFit/>
          </a:bodyPr>
          <a:lstStyle/>
          <a:p>
            <a:r>
              <a:rPr lang="en-IN" dirty="0"/>
              <a:t>Now it is incredibly hard for a human being to write a code in machine language and to make it error-free.  </a:t>
            </a:r>
          </a:p>
        </p:txBody>
      </p:sp>
      <p:sp>
        <p:nvSpPr>
          <p:cNvPr id="7" name="TextBox 6">
            <a:extLst>
              <a:ext uri="{FF2B5EF4-FFF2-40B4-BE49-F238E27FC236}">
                <a16:creationId xmlns:a16="http://schemas.microsoft.com/office/drawing/2014/main" id="{8891EC12-6CCA-4FF8-BBE2-6C2285BEC0CD}"/>
              </a:ext>
            </a:extLst>
          </p:cNvPr>
          <p:cNvSpPr txBox="1"/>
          <p:nvPr/>
        </p:nvSpPr>
        <p:spPr>
          <a:xfrm>
            <a:off x="2500979" y="4999661"/>
            <a:ext cx="7476564" cy="584775"/>
          </a:xfrm>
          <a:prstGeom prst="rect">
            <a:avLst/>
          </a:prstGeom>
          <a:noFill/>
        </p:spPr>
        <p:txBody>
          <a:bodyPr wrap="square" rtlCol="0">
            <a:spAutoFit/>
          </a:bodyPr>
          <a:lstStyle/>
          <a:p>
            <a:pPr algn="ctr"/>
            <a:r>
              <a:rPr lang="en-IN" sz="3200" b="1" i="1" dirty="0">
                <a:solidFill>
                  <a:srgbClr val="FF0000"/>
                </a:solidFill>
              </a:rPr>
              <a:t>So what is the solution?</a:t>
            </a:r>
          </a:p>
        </p:txBody>
      </p:sp>
      <p:sp>
        <p:nvSpPr>
          <p:cNvPr id="8" name="TextBox 7">
            <a:extLst>
              <a:ext uri="{FF2B5EF4-FFF2-40B4-BE49-F238E27FC236}">
                <a16:creationId xmlns:a16="http://schemas.microsoft.com/office/drawing/2014/main" id="{83EBC6DA-D9BF-4481-B57F-7713A6C21AB3}"/>
              </a:ext>
            </a:extLst>
          </p:cNvPr>
          <p:cNvSpPr txBox="1"/>
          <p:nvPr/>
        </p:nvSpPr>
        <p:spPr>
          <a:xfrm>
            <a:off x="3178206" y="5903650"/>
            <a:ext cx="6402022" cy="523220"/>
          </a:xfrm>
          <a:prstGeom prst="rect">
            <a:avLst/>
          </a:prstGeom>
          <a:noFill/>
        </p:spPr>
        <p:txBody>
          <a:bodyPr wrap="square" rtlCol="0">
            <a:spAutoFit/>
          </a:bodyPr>
          <a:lstStyle/>
          <a:p>
            <a:pPr algn="ctr"/>
            <a:r>
              <a:rPr lang="en-IN" sz="2800" i="1" dirty="0">
                <a:solidFill>
                  <a:srgbClr val="0070C0"/>
                </a:solidFill>
              </a:rPr>
              <a:t>Answer : The Programming Languages</a:t>
            </a:r>
          </a:p>
        </p:txBody>
      </p:sp>
    </p:spTree>
    <p:extLst>
      <p:ext uri="{BB962C8B-B14F-4D97-AF65-F5344CB8AC3E}">
        <p14:creationId xmlns:p14="http://schemas.microsoft.com/office/powerpoint/2010/main" val="404921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The Programming Languages</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F3F6AE25-1A5E-4D97-96D2-2268811B7339}"/>
              </a:ext>
            </a:extLst>
          </p:cNvPr>
          <p:cNvSpPr txBox="1"/>
          <p:nvPr/>
        </p:nvSpPr>
        <p:spPr>
          <a:xfrm>
            <a:off x="355107" y="955258"/>
            <a:ext cx="10875145" cy="369332"/>
          </a:xfrm>
          <a:prstGeom prst="rect">
            <a:avLst/>
          </a:prstGeom>
          <a:noFill/>
        </p:spPr>
        <p:txBody>
          <a:bodyPr wrap="square" rtlCol="0">
            <a:spAutoFit/>
          </a:bodyPr>
          <a:lstStyle/>
          <a:p>
            <a:r>
              <a:rPr lang="en-IN" dirty="0"/>
              <a:t>The programming languages are user friendly computer language that programmers use to write codes.</a:t>
            </a:r>
          </a:p>
        </p:txBody>
      </p:sp>
      <p:sp>
        <p:nvSpPr>
          <p:cNvPr id="4" name="TextBox 3">
            <a:extLst>
              <a:ext uri="{FF2B5EF4-FFF2-40B4-BE49-F238E27FC236}">
                <a16:creationId xmlns:a16="http://schemas.microsoft.com/office/drawing/2014/main" id="{33F09DE2-9C58-46D3-B4F3-5F7C2E65F6D3}"/>
              </a:ext>
            </a:extLst>
          </p:cNvPr>
          <p:cNvSpPr txBox="1"/>
          <p:nvPr/>
        </p:nvSpPr>
        <p:spPr>
          <a:xfrm>
            <a:off x="355107" y="1545796"/>
            <a:ext cx="10875145" cy="646331"/>
          </a:xfrm>
          <a:prstGeom prst="rect">
            <a:avLst/>
          </a:prstGeom>
          <a:noFill/>
        </p:spPr>
        <p:txBody>
          <a:bodyPr wrap="square" rtlCol="0">
            <a:spAutoFit/>
          </a:bodyPr>
          <a:lstStyle/>
          <a:p>
            <a:r>
              <a:rPr lang="en-IN" dirty="0"/>
              <a:t>Note that computer doesn’t comprehend programming languages as well. There is an intermediate process which converts the programming language into machine readable format (i.e. machine code)  </a:t>
            </a:r>
          </a:p>
        </p:txBody>
      </p:sp>
      <p:pic>
        <p:nvPicPr>
          <p:cNvPr id="3074" name="Picture 2" descr="7 Tips on Writing Better and More Readable Code - TurboFuture">
            <a:extLst>
              <a:ext uri="{FF2B5EF4-FFF2-40B4-BE49-F238E27FC236}">
                <a16:creationId xmlns:a16="http://schemas.microsoft.com/office/drawing/2014/main" id="{B5AE4E7B-B0B1-4171-822A-A251DF3B2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349" y="2662016"/>
            <a:ext cx="3336709" cy="2216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0E19321-6953-47E0-AA27-3BAFB317294E}"/>
              </a:ext>
            </a:extLst>
          </p:cNvPr>
          <p:cNvSpPr txBox="1"/>
          <p:nvPr/>
        </p:nvSpPr>
        <p:spPr>
          <a:xfrm>
            <a:off x="906169" y="5016779"/>
            <a:ext cx="3551068" cy="369332"/>
          </a:xfrm>
          <a:prstGeom prst="rect">
            <a:avLst/>
          </a:prstGeom>
          <a:noFill/>
        </p:spPr>
        <p:txBody>
          <a:bodyPr wrap="square" rtlCol="0">
            <a:spAutoFit/>
          </a:bodyPr>
          <a:lstStyle/>
          <a:p>
            <a:r>
              <a:rPr lang="en-IN" dirty="0"/>
              <a:t>Code in Programming Language</a:t>
            </a:r>
          </a:p>
        </p:txBody>
      </p:sp>
      <p:pic>
        <p:nvPicPr>
          <p:cNvPr id="6" name="Graphic 5" descr="Gears outline">
            <a:extLst>
              <a:ext uri="{FF2B5EF4-FFF2-40B4-BE49-F238E27FC236}">
                <a16:creationId xmlns:a16="http://schemas.microsoft.com/office/drawing/2014/main" id="{E9EA4753-E7D4-4B74-A1AA-61E5754043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12908" y="3038382"/>
            <a:ext cx="1495888" cy="1495888"/>
          </a:xfrm>
          <a:prstGeom prst="rect">
            <a:avLst/>
          </a:prstGeom>
        </p:spPr>
      </p:pic>
      <p:pic>
        <p:nvPicPr>
          <p:cNvPr id="3076" name="Picture 4" descr="What is machine code? Definition and examples - Market Business News">
            <a:extLst>
              <a:ext uri="{FF2B5EF4-FFF2-40B4-BE49-F238E27FC236}">
                <a16:creationId xmlns:a16="http://schemas.microsoft.com/office/drawing/2014/main" id="{FDA98510-D124-4AE2-911A-0856E22523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9881" y="2662016"/>
            <a:ext cx="3125680" cy="22936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B66FDB9-E4E8-4577-805E-68339FF492E2}"/>
              </a:ext>
            </a:extLst>
          </p:cNvPr>
          <p:cNvSpPr txBox="1"/>
          <p:nvPr/>
        </p:nvSpPr>
        <p:spPr>
          <a:xfrm>
            <a:off x="9037097" y="5057777"/>
            <a:ext cx="1997846" cy="369332"/>
          </a:xfrm>
          <a:prstGeom prst="rect">
            <a:avLst/>
          </a:prstGeom>
          <a:noFill/>
        </p:spPr>
        <p:txBody>
          <a:bodyPr wrap="square" rtlCol="0">
            <a:spAutoFit/>
          </a:bodyPr>
          <a:lstStyle/>
          <a:p>
            <a:r>
              <a:rPr lang="en-IN" dirty="0"/>
              <a:t>Machine Code</a:t>
            </a:r>
          </a:p>
        </p:txBody>
      </p:sp>
      <p:sp>
        <p:nvSpPr>
          <p:cNvPr id="7" name="TextBox 6">
            <a:extLst>
              <a:ext uri="{FF2B5EF4-FFF2-40B4-BE49-F238E27FC236}">
                <a16:creationId xmlns:a16="http://schemas.microsoft.com/office/drawing/2014/main" id="{CEA27654-93BB-4548-AEFD-EED3AC9927AF}"/>
              </a:ext>
            </a:extLst>
          </p:cNvPr>
          <p:cNvSpPr txBox="1"/>
          <p:nvPr/>
        </p:nvSpPr>
        <p:spPr>
          <a:xfrm>
            <a:off x="5684204" y="4555114"/>
            <a:ext cx="1495888" cy="646331"/>
          </a:xfrm>
          <a:prstGeom prst="rect">
            <a:avLst/>
          </a:prstGeom>
          <a:noFill/>
        </p:spPr>
        <p:txBody>
          <a:bodyPr wrap="square" rtlCol="0">
            <a:spAutoFit/>
          </a:bodyPr>
          <a:lstStyle/>
          <a:p>
            <a:r>
              <a:rPr lang="en-IN" dirty="0"/>
              <a:t>Compiler / Interpreter</a:t>
            </a:r>
          </a:p>
        </p:txBody>
      </p:sp>
      <p:sp>
        <p:nvSpPr>
          <p:cNvPr id="8" name="Arrow: Right 7">
            <a:extLst>
              <a:ext uri="{FF2B5EF4-FFF2-40B4-BE49-F238E27FC236}">
                <a16:creationId xmlns:a16="http://schemas.microsoft.com/office/drawing/2014/main" id="{DC5724BA-37E5-4788-95B1-7291DA8B65A3}"/>
              </a:ext>
            </a:extLst>
          </p:cNvPr>
          <p:cNvSpPr/>
          <p:nvPr/>
        </p:nvSpPr>
        <p:spPr>
          <a:xfrm>
            <a:off x="4633403" y="3568823"/>
            <a:ext cx="904780" cy="435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5A5C18FF-0780-4469-89F9-E7C931B5BC3E}"/>
              </a:ext>
            </a:extLst>
          </p:cNvPr>
          <p:cNvSpPr/>
          <p:nvPr/>
        </p:nvSpPr>
        <p:spPr>
          <a:xfrm>
            <a:off x="7108796" y="3591319"/>
            <a:ext cx="925495" cy="412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Brace 8">
            <a:extLst>
              <a:ext uri="{FF2B5EF4-FFF2-40B4-BE49-F238E27FC236}">
                <a16:creationId xmlns:a16="http://schemas.microsoft.com/office/drawing/2014/main" id="{9D832525-8B5D-4E30-B29B-91B1DEB09DEF}"/>
              </a:ext>
            </a:extLst>
          </p:cNvPr>
          <p:cNvSpPr/>
          <p:nvPr/>
        </p:nvSpPr>
        <p:spPr>
          <a:xfrm rot="5400000">
            <a:off x="6119167" y="4730590"/>
            <a:ext cx="346229" cy="1258134"/>
          </a:xfrm>
          <a:prstGeom prst="rightBrace">
            <a:avLst>
              <a:gd name="adj1" fmla="val 2371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38B9D152-E850-4652-9968-B7DCD1168061}"/>
              </a:ext>
            </a:extLst>
          </p:cNvPr>
          <p:cNvSpPr txBox="1"/>
          <p:nvPr/>
        </p:nvSpPr>
        <p:spPr>
          <a:xfrm>
            <a:off x="3677196" y="5752730"/>
            <a:ext cx="5230170" cy="646331"/>
          </a:xfrm>
          <a:prstGeom prst="rect">
            <a:avLst/>
          </a:prstGeom>
          <a:solidFill>
            <a:schemeClr val="tx2"/>
          </a:solidFill>
        </p:spPr>
        <p:txBody>
          <a:bodyPr wrap="square" rtlCol="0">
            <a:spAutoFit/>
          </a:bodyPr>
          <a:lstStyle/>
          <a:p>
            <a:r>
              <a:rPr lang="en-IN" dirty="0"/>
              <a:t>It is a program which converts instructions written in programming language into machine code</a:t>
            </a:r>
          </a:p>
        </p:txBody>
      </p:sp>
    </p:spTree>
    <p:extLst>
      <p:ext uri="{BB962C8B-B14F-4D97-AF65-F5344CB8AC3E}">
        <p14:creationId xmlns:p14="http://schemas.microsoft.com/office/powerpoint/2010/main" val="98562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P spid="10" grpId="0"/>
      <p:bldP spid="7" grpId="0"/>
      <p:bldP spid="8" grpId="0" animBg="1"/>
      <p:bldP spid="13" grpId="0" animBg="1"/>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Difference Between Compiler and Interpreter?</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15" name="Group 14">
            <a:extLst>
              <a:ext uri="{FF2B5EF4-FFF2-40B4-BE49-F238E27FC236}">
                <a16:creationId xmlns:a16="http://schemas.microsoft.com/office/drawing/2014/main" id="{0672BA6D-4CF4-4207-8FFF-EF24C14B316E}"/>
              </a:ext>
            </a:extLst>
          </p:cNvPr>
          <p:cNvGrpSpPr/>
          <p:nvPr/>
        </p:nvGrpSpPr>
        <p:grpSpPr>
          <a:xfrm>
            <a:off x="260059" y="788565"/>
            <a:ext cx="5696124" cy="1211954"/>
            <a:chOff x="260059" y="788565"/>
            <a:chExt cx="5696124" cy="1211954"/>
          </a:xfrm>
        </p:grpSpPr>
        <p:sp>
          <p:nvSpPr>
            <p:cNvPr id="3" name="TextBox 2">
              <a:extLst>
                <a:ext uri="{FF2B5EF4-FFF2-40B4-BE49-F238E27FC236}">
                  <a16:creationId xmlns:a16="http://schemas.microsoft.com/office/drawing/2014/main" id="{BC7A0DB8-2A69-47C4-BFE0-245F167588D9}"/>
                </a:ext>
              </a:extLst>
            </p:cNvPr>
            <p:cNvSpPr txBox="1"/>
            <p:nvPr/>
          </p:nvSpPr>
          <p:spPr>
            <a:xfrm>
              <a:off x="260059" y="788565"/>
              <a:ext cx="3112315" cy="369332"/>
            </a:xfrm>
            <a:prstGeom prst="rect">
              <a:avLst/>
            </a:prstGeom>
            <a:noFill/>
          </p:spPr>
          <p:txBody>
            <a:bodyPr wrap="square" rtlCol="0">
              <a:spAutoFit/>
            </a:bodyPr>
            <a:lstStyle/>
            <a:p>
              <a:r>
                <a:rPr lang="en-IN" b="1" dirty="0"/>
                <a:t>Compiler</a:t>
              </a:r>
            </a:p>
          </p:txBody>
        </p:sp>
        <p:sp>
          <p:nvSpPr>
            <p:cNvPr id="10" name="TextBox 9">
              <a:extLst>
                <a:ext uri="{FF2B5EF4-FFF2-40B4-BE49-F238E27FC236}">
                  <a16:creationId xmlns:a16="http://schemas.microsoft.com/office/drawing/2014/main" id="{E643C359-056A-46BF-8EC3-D66513FB4CBA}"/>
                </a:ext>
              </a:extLst>
            </p:cNvPr>
            <p:cNvSpPr txBox="1"/>
            <p:nvPr/>
          </p:nvSpPr>
          <p:spPr>
            <a:xfrm>
              <a:off x="260059" y="1169522"/>
              <a:ext cx="5696124" cy="830997"/>
            </a:xfrm>
            <a:prstGeom prst="rect">
              <a:avLst/>
            </a:prstGeom>
            <a:noFill/>
          </p:spPr>
          <p:txBody>
            <a:bodyPr wrap="square">
              <a:spAutoFit/>
            </a:bodyPr>
            <a:lstStyle/>
            <a:p>
              <a:r>
                <a:rPr lang="en-US" sz="1600" b="0" i="0" dirty="0">
                  <a:solidFill>
                    <a:srgbClr val="000000"/>
                  </a:solidFill>
                  <a:effectLst/>
                  <a:latin typeface="+mj-lt"/>
                </a:rPr>
                <a:t>A compiler is computer software that readily translates </a:t>
              </a:r>
              <a:r>
                <a:rPr lang="en-US" sz="1600" b="0" i="1" dirty="0">
                  <a:solidFill>
                    <a:srgbClr val="000000"/>
                  </a:solidFill>
                  <a:effectLst/>
                  <a:latin typeface="+mj-lt"/>
                </a:rPr>
                <a:t>high level </a:t>
              </a:r>
              <a:r>
                <a:rPr lang="en-US" sz="1600" b="0" i="0" dirty="0">
                  <a:solidFill>
                    <a:srgbClr val="000000"/>
                  </a:solidFill>
                  <a:effectLst/>
                  <a:latin typeface="+mj-lt"/>
                </a:rPr>
                <a:t>programming languages into machine code. It also checks for syntactical errors in the program. </a:t>
              </a:r>
              <a:endParaRPr lang="en-IN" sz="1600" dirty="0">
                <a:latin typeface="+mj-lt"/>
              </a:endParaRPr>
            </a:p>
          </p:txBody>
        </p:sp>
      </p:grpSp>
      <p:grpSp>
        <p:nvGrpSpPr>
          <p:cNvPr id="16" name="Group 15">
            <a:extLst>
              <a:ext uri="{FF2B5EF4-FFF2-40B4-BE49-F238E27FC236}">
                <a16:creationId xmlns:a16="http://schemas.microsoft.com/office/drawing/2014/main" id="{15880D21-8EEB-4C12-A7F1-8C19E4ED6058}"/>
              </a:ext>
            </a:extLst>
          </p:cNvPr>
          <p:cNvGrpSpPr/>
          <p:nvPr/>
        </p:nvGrpSpPr>
        <p:grpSpPr>
          <a:xfrm>
            <a:off x="6235819" y="755615"/>
            <a:ext cx="5696124" cy="1207108"/>
            <a:chOff x="6235819" y="755615"/>
            <a:chExt cx="5696124" cy="1207108"/>
          </a:xfrm>
        </p:grpSpPr>
        <p:sp>
          <p:nvSpPr>
            <p:cNvPr id="11" name="TextBox 10">
              <a:extLst>
                <a:ext uri="{FF2B5EF4-FFF2-40B4-BE49-F238E27FC236}">
                  <a16:creationId xmlns:a16="http://schemas.microsoft.com/office/drawing/2014/main" id="{D3A980EF-D154-429A-AFA6-B7E3991F73F7}"/>
                </a:ext>
              </a:extLst>
            </p:cNvPr>
            <p:cNvSpPr txBox="1"/>
            <p:nvPr/>
          </p:nvSpPr>
          <p:spPr>
            <a:xfrm>
              <a:off x="6235819" y="755615"/>
              <a:ext cx="3112315" cy="369332"/>
            </a:xfrm>
            <a:prstGeom prst="rect">
              <a:avLst/>
            </a:prstGeom>
            <a:noFill/>
          </p:spPr>
          <p:txBody>
            <a:bodyPr wrap="square" rtlCol="0">
              <a:spAutoFit/>
            </a:bodyPr>
            <a:lstStyle/>
            <a:p>
              <a:r>
                <a:rPr lang="en-IN" b="1" dirty="0"/>
                <a:t>Interpreter</a:t>
              </a:r>
            </a:p>
          </p:txBody>
        </p:sp>
        <p:sp>
          <p:nvSpPr>
            <p:cNvPr id="12" name="TextBox 11">
              <a:extLst>
                <a:ext uri="{FF2B5EF4-FFF2-40B4-BE49-F238E27FC236}">
                  <a16:creationId xmlns:a16="http://schemas.microsoft.com/office/drawing/2014/main" id="{8E6A5B34-8BCC-4EF2-A3D5-D1B1ED5A7F1E}"/>
                </a:ext>
              </a:extLst>
            </p:cNvPr>
            <p:cNvSpPr txBox="1"/>
            <p:nvPr/>
          </p:nvSpPr>
          <p:spPr>
            <a:xfrm>
              <a:off x="6235819" y="1131726"/>
              <a:ext cx="5696124" cy="830997"/>
            </a:xfrm>
            <a:prstGeom prst="rect">
              <a:avLst/>
            </a:prstGeom>
            <a:noFill/>
          </p:spPr>
          <p:txBody>
            <a:bodyPr wrap="square">
              <a:spAutoFit/>
            </a:bodyPr>
            <a:lstStyle/>
            <a:p>
              <a:r>
                <a:rPr lang="en-US" sz="1600" b="0" i="0" dirty="0">
                  <a:solidFill>
                    <a:srgbClr val="000000"/>
                  </a:solidFill>
                  <a:effectLst/>
                  <a:latin typeface="+mj-lt"/>
                </a:rPr>
                <a:t>An interpreter is a computer program that converts program statements line by line into machine code. It also checks for syntactical error in program statement.</a:t>
              </a:r>
              <a:endParaRPr lang="en-IN" sz="1600" dirty="0">
                <a:latin typeface="+mj-lt"/>
              </a:endParaRPr>
            </a:p>
          </p:txBody>
        </p:sp>
      </p:grpSp>
      <p:sp>
        <p:nvSpPr>
          <p:cNvPr id="17" name="TextBox 16">
            <a:extLst>
              <a:ext uri="{FF2B5EF4-FFF2-40B4-BE49-F238E27FC236}">
                <a16:creationId xmlns:a16="http://schemas.microsoft.com/office/drawing/2014/main" id="{90332605-FB54-4FCC-945E-ECD7E1344313}"/>
              </a:ext>
            </a:extLst>
          </p:cNvPr>
          <p:cNvSpPr txBox="1"/>
          <p:nvPr/>
        </p:nvSpPr>
        <p:spPr>
          <a:xfrm>
            <a:off x="260059" y="2372864"/>
            <a:ext cx="5629012" cy="369332"/>
          </a:xfrm>
          <a:prstGeom prst="rect">
            <a:avLst/>
          </a:prstGeom>
          <a:noFill/>
        </p:spPr>
        <p:txBody>
          <a:bodyPr wrap="square" rtlCol="0">
            <a:spAutoFit/>
          </a:bodyPr>
          <a:lstStyle/>
          <a:p>
            <a:r>
              <a:rPr lang="en-IN" b="1" dirty="0"/>
              <a:t>Difference Between Compiler and Interpreter</a:t>
            </a:r>
          </a:p>
        </p:txBody>
      </p:sp>
      <p:graphicFrame>
        <p:nvGraphicFramePr>
          <p:cNvPr id="18" name="Table 18">
            <a:extLst>
              <a:ext uri="{FF2B5EF4-FFF2-40B4-BE49-F238E27FC236}">
                <a16:creationId xmlns:a16="http://schemas.microsoft.com/office/drawing/2014/main" id="{B0A7FF3E-613D-49FB-BDDE-270B977D2C5A}"/>
              </a:ext>
            </a:extLst>
          </p:cNvPr>
          <p:cNvGraphicFramePr>
            <a:graphicFrameLocks noGrp="1"/>
          </p:cNvGraphicFramePr>
          <p:nvPr>
            <p:extLst>
              <p:ext uri="{D42A27DB-BD31-4B8C-83A1-F6EECF244321}">
                <p14:modId xmlns:p14="http://schemas.microsoft.com/office/powerpoint/2010/main" val="1457927067"/>
              </p:ext>
            </p:extLst>
          </p:nvPr>
        </p:nvGraphicFramePr>
        <p:xfrm>
          <a:off x="1580736" y="2819808"/>
          <a:ext cx="8750893" cy="3825240"/>
        </p:xfrm>
        <a:graphic>
          <a:graphicData uri="http://schemas.openxmlformats.org/drawingml/2006/table">
            <a:tbl>
              <a:tblPr firstRow="1" bandRow="1">
                <a:tableStyleId>{5C22544A-7EE6-4342-B048-85BDC9FD1C3A}</a:tableStyleId>
              </a:tblPr>
              <a:tblGrid>
                <a:gridCol w="1410056">
                  <a:extLst>
                    <a:ext uri="{9D8B030D-6E8A-4147-A177-3AD203B41FA5}">
                      <a16:colId xmlns:a16="http://schemas.microsoft.com/office/drawing/2014/main" val="241942820"/>
                    </a:ext>
                  </a:extLst>
                </a:gridCol>
                <a:gridCol w="3546504">
                  <a:extLst>
                    <a:ext uri="{9D8B030D-6E8A-4147-A177-3AD203B41FA5}">
                      <a16:colId xmlns:a16="http://schemas.microsoft.com/office/drawing/2014/main" val="1650485178"/>
                    </a:ext>
                  </a:extLst>
                </a:gridCol>
                <a:gridCol w="3794333">
                  <a:extLst>
                    <a:ext uri="{9D8B030D-6E8A-4147-A177-3AD203B41FA5}">
                      <a16:colId xmlns:a16="http://schemas.microsoft.com/office/drawing/2014/main" val="4229615703"/>
                    </a:ext>
                  </a:extLst>
                </a:gridCol>
              </a:tblGrid>
              <a:tr h="370840">
                <a:tc>
                  <a:txBody>
                    <a:bodyPr/>
                    <a:lstStyle/>
                    <a:p>
                      <a:pPr algn="ctr"/>
                      <a:r>
                        <a:rPr lang="en-IN" dirty="0"/>
                        <a:t>Basis</a:t>
                      </a:r>
                    </a:p>
                  </a:txBody>
                  <a:tcPr anchor="ctr"/>
                </a:tc>
                <a:tc>
                  <a:txBody>
                    <a:bodyPr/>
                    <a:lstStyle/>
                    <a:p>
                      <a:pPr algn="ctr"/>
                      <a:r>
                        <a:rPr lang="en-IN" dirty="0"/>
                        <a:t>Compiler</a:t>
                      </a:r>
                    </a:p>
                  </a:txBody>
                  <a:tcPr anchor="ctr"/>
                </a:tc>
                <a:tc>
                  <a:txBody>
                    <a:bodyPr/>
                    <a:lstStyle/>
                    <a:p>
                      <a:pPr algn="ctr"/>
                      <a:r>
                        <a:rPr lang="en-IN" dirty="0"/>
                        <a:t>Interpreter</a:t>
                      </a:r>
                    </a:p>
                  </a:txBody>
                  <a:tcPr anchor="ctr"/>
                </a:tc>
                <a:extLst>
                  <a:ext uri="{0D108BD9-81ED-4DB2-BD59-A6C34878D82A}">
                    <a16:rowId xmlns:a16="http://schemas.microsoft.com/office/drawing/2014/main" val="2186525654"/>
                  </a:ext>
                </a:extLst>
              </a:tr>
              <a:tr h="370840">
                <a:tc>
                  <a:txBody>
                    <a:bodyPr/>
                    <a:lstStyle/>
                    <a:p>
                      <a:pPr algn="ctr"/>
                      <a:r>
                        <a:rPr lang="en-IN" dirty="0"/>
                        <a:t>Analysis</a:t>
                      </a:r>
                    </a:p>
                  </a:txBody>
                  <a:tcPr anchor="ctr"/>
                </a:tc>
                <a:tc>
                  <a:txBody>
                    <a:bodyPr/>
                    <a:lstStyle/>
                    <a:p>
                      <a:r>
                        <a:rPr lang="en-IN" dirty="0"/>
                        <a:t>The entire program is analysed in a compiler.</a:t>
                      </a:r>
                    </a:p>
                  </a:txBody>
                  <a:tcPr anchor="ctr"/>
                </a:tc>
                <a:tc>
                  <a:txBody>
                    <a:bodyPr/>
                    <a:lstStyle/>
                    <a:p>
                      <a:r>
                        <a:rPr lang="en-IN" dirty="0"/>
                        <a:t>Line by Line of the program is analysed in an interpreter.</a:t>
                      </a:r>
                    </a:p>
                  </a:txBody>
                  <a:tcPr anchor="ctr"/>
                </a:tc>
                <a:extLst>
                  <a:ext uri="{0D108BD9-81ED-4DB2-BD59-A6C34878D82A}">
                    <a16:rowId xmlns:a16="http://schemas.microsoft.com/office/drawing/2014/main" val="2206613495"/>
                  </a:ext>
                </a:extLst>
              </a:tr>
              <a:tr h="370840">
                <a:tc>
                  <a:txBody>
                    <a:bodyPr/>
                    <a:lstStyle/>
                    <a:p>
                      <a:pPr algn="ctr"/>
                      <a:r>
                        <a:rPr lang="en-IN" dirty="0"/>
                        <a:t>Machine Code</a:t>
                      </a:r>
                    </a:p>
                  </a:txBody>
                  <a:tcPr anchor="ctr"/>
                </a:tc>
                <a:tc>
                  <a:txBody>
                    <a:bodyPr/>
                    <a:lstStyle/>
                    <a:p>
                      <a:r>
                        <a:rPr lang="en-IN" dirty="0"/>
                        <a:t>Stores machine code in the disk storage.</a:t>
                      </a:r>
                    </a:p>
                  </a:txBody>
                  <a:tcPr anchor="ctr"/>
                </a:tc>
                <a:tc>
                  <a:txBody>
                    <a:bodyPr/>
                    <a:lstStyle/>
                    <a:p>
                      <a:r>
                        <a:rPr lang="en-IN" dirty="0"/>
                        <a:t>Machine code is not stored anywhere.</a:t>
                      </a:r>
                    </a:p>
                  </a:txBody>
                  <a:tcPr anchor="ctr"/>
                </a:tc>
                <a:extLst>
                  <a:ext uri="{0D108BD9-81ED-4DB2-BD59-A6C34878D82A}">
                    <a16:rowId xmlns:a16="http://schemas.microsoft.com/office/drawing/2014/main" val="2982623081"/>
                  </a:ext>
                </a:extLst>
              </a:tr>
              <a:tr h="370840">
                <a:tc>
                  <a:txBody>
                    <a:bodyPr/>
                    <a:lstStyle/>
                    <a:p>
                      <a:pPr algn="ctr"/>
                      <a:r>
                        <a:rPr lang="en-IN" dirty="0"/>
                        <a:t>Execution</a:t>
                      </a:r>
                    </a:p>
                  </a:txBody>
                  <a:tcPr anchor="ctr"/>
                </a:tc>
                <a:tc>
                  <a:txBody>
                    <a:bodyPr/>
                    <a:lstStyle/>
                    <a:p>
                      <a:r>
                        <a:rPr lang="en-IN" dirty="0"/>
                        <a:t>The execution of the program happens only after the entire program is compiled. Errors are shown at the end of compilation.</a:t>
                      </a:r>
                    </a:p>
                  </a:txBody>
                  <a:tcPr anchor="ctr"/>
                </a:tc>
                <a:tc>
                  <a:txBody>
                    <a:bodyPr/>
                    <a:lstStyle/>
                    <a:p>
                      <a:r>
                        <a:rPr lang="en-IN" dirty="0"/>
                        <a:t>The execution of the program takes place after every line is evaluated and hence the error is raised line by line.</a:t>
                      </a:r>
                    </a:p>
                  </a:txBody>
                  <a:tcPr anchor="ctr"/>
                </a:tc>
                <a:extLst>
                  <a:ext uri="{0D108BD9-81ED-4DB2-BD59-A6C34878D82A}">
                    <a16:rowId xmlns:a16="http://schemas.microsoft.com/office/drawing/2014/main" val="2188860975"/>
                  </a:ext>
                </a:extLst>
              </a:tr>
              <a:tr h="370840">
                <a:tc>
                  <a:txBody>
                    <a:bodyPr/>
                    <a:lstStyle/>
                    <a:p>
                      <a:pPr algn="ctr"/>
                      <a:r>
                        <a:rPr lang="en-IN" dirty="0"/>
                        <a:t>Run Time</a:t>
                      </a:r>
                    </a:p>
                  </a:txBody>
                  <a:tcPr anchor="ctr"/>
                </a:tc>
                <a:tc>
                  <a:txBody>
                    <a:bodyPr/>
                    <a:lstStyle/>
                    <a:p>
                      <a:r>
                        <a:rPr lang="en-IN" dirty="0"/>
                        <a:t>Compiled program usually runs faster.</a:t>
                      </a:r>
                    </a:p>
                  </a:txBody>
                  <a:tcPr anchor="ctr"/>
                </a:tc>
                <a:tc>
                  <a:txBody>
                    <a:bodyPr/>
                    <a:lstStyle/>
                    <a:p>
                      <a:r>
                        <a:rPr lang="en-IN" dirty="0"/>
                        <a:t>Interpreted program runs slower.</a:t>
                      </a:r>
                    </a:p>
                  </a:txBody>
                  <a:tcPr anchor="ctr"/>
                </a:tc>
                <a:extLst>
                  <a:ext uri="{0D108BD9-81ED-4DB2-BD59-A6C34878D82A}">
                    <a16:rowId xmlns:a16="http://schemas.microsoft.com/office/drawing/2014/main" val="2535810400"/>
                  </a:ext>
                </a:extLst>
              </a:tr>
              <a:tr h="370840">
                <a:tc>
                  <a:txBody>
                    <a:bodyPr/>
                    <a:lstStyle/>
                    <a:p>
                      <a:pPr algn="ctr"/>
                      <a:r>
                        <a:rPr lang="en-IN" dirty="0"/>
                        <a:t>Generation</a:t>
                      </a:r>
                    </a:p>
                  </a:txBody>
                  <a:tcPr anchor="ctr"/>
                </a:tc>
                <a:tc>
                  <a:txBody>
                    <a:bodyPr/>
                    <a:lstStyle/>
                    <a:p>
                      <a:r>
                        <a:rPr lang="en-IN" dirty="0"/>
                        <a:t>The compilation gives an output program called Object Code that runs independently from the source file.</a:t>
                      </a:r>
                    </a:p>
                  </a:txBody>
                  <a:tcPr anchor="ctr"/>
                </a:tc>
                <a:tc>
                  <a:txBody>
                    <a:bodyPr/>
                    <a:lstStyle/>
                    <a:p>
                      <a:r>
                        <a:rPr lang="en-IN" dirty="0"/>
                        <a:t>The interpreter does not give any output program and is thus evaluated on every execution.</a:t>
                      </a:r>
                    </a:p>
                  </a:txBody>
                  <a:tcPr anchor="ctr"/>
                </a:tc>
                <a:extLst>
                  <a:ext uri="{0D108BD9-81ED-4DB2-BD59-A6C34878D82A}">
                    <a16:rowId xmlns:a16="http://schemas.microsoft.com/office/drawing/2014/main" val="552779739"/>
                  </a:ext>
                </a:extLst>
              </a:tr>
              <a:tr h="370840">
                <a:tc>
                  <a:txBody>
                    <a:bodyPr/>
                    <a:lstStyle/>
                    <a:p>
                      <a:pPr algn="ctr"/>
                      <a:r>
                        <a:rPr lang="en-IN" dirty="0"/>
                        <a:t>Programming Languages </a:t>
                      </a:r>
                    </a:p>
                  </a:txBody>
                  <a:tcPr anchor="ctr"/>
                </a:tc>
                <a:tc>
                  <a:txBody>
                    <a:bodyPr/>
                    <a:lstStyle/>
                    <a:p>
                      <a:r>
                        <a:rPr lang="en-IN" dirty="0"/>
                        <a:t>C, C++, C#, JAVA are compiler based programming languages.</a:t>
                      </a:r>
                    </a:p>
                  </a:txBody>
                  <a:tcPr anchor="ctr"/>
                </a:tc>
                <a:tc>
                  <a:txBody>
                    <a:bodyPr/>
                    <a:lstStyle/>
                    <a:p>
                      <a:r>
                        <a:rPr lang="en-IN" dirty="0"/>
                        <a:t>PHP, PERL, Python are interpreter based programming languages.</a:t>
                      </a:r>
                    </a:p>
                  </a:txBody>
                  <a:tcPr anchor="ctr"/>
                </a:tc>
                <a:extLst>
                  <a:ext uri="{0D108BD9-81ED-4DB2-BD59-A6C34878D82A}">
                    <a16:rowId xmlns:a16="http://schemas.microsoft.com/office/drawing/2014/main" val="3880767046"/>
                  </a:ext>
                </a:extLst>
              </a:tr>
            </a:tbl>
          </a:graphicData>
        </a:graphic>
      </p:graphicFrame>
      <p:sp>
        <p:nvSpPr>
          <p:cNvPr id="21" name="TextBox 20">
            <a:extLst>
              <a:ext uri="{FF2B5EF4-FFF2-40B4-BE49-F238E27FC236}">
                <a16:creationId xmlns:a16="http://schemas.microsoft.com/office/drawing/2014/main" id="{215EAC09-7AAF-4A2C-A51A-C4BDE683B27F}"/>
              </a:ext>
            </a:extLst>
          </p:cNvPr>
          <p:cNvSpPr txBox="1"/>
          <p:nvPr/>
        </p:nvSpPr>
        <p:spPr>
          <a:xfrm>
            <a:off x="260059" y="2025448"/>
            <a:ext cx="11044851" cy="338554"/>
          </a:xfrm>
          <a:prstGeom prst="rect">
            <a:avLst/>
          </a:prstGeom>
          <a:noFill/>
        </p:spPr>
        <p:txBody>
          <a:bodyPr wrap="square" rtlCol="0">
            <a:spAutoFit/>
          </a:bodyPr>
          <a:lstStyle/>
          <a:p>
            <a:r>
              <a:rPr lang="en-IN" sz="1600" i="1" dirty="0">
                <a:solidFill>
                  <a:srgbClr val="0070C0"/>
                </a:solidFill>
              </a:rPr>
              <a:t>Note that both compiler and interpreter are language specific.</a:t>
            </a:r>
          </a:p>
        </p:txBody>
      </p:sp>
    </p:spTree>
    <p:extLst>
      <p:ext uri="{BB962C8B-B14F-4D97-AF65-F5344CB8AC3E}">
        <p14:creationId xmlns:p14="http://schemas.microsoft.com/office/powerpoint/2010/main" val="123527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Programming Languages</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pic>
        <p:nvPicPr>
          <p:cNvPr id="4098" name="Picture 2" descr="Introduction to Java Programming - Software Testing">
            <a:extLst>
              <a:ext uri="{FF2B5EF4-FFF2-40B4-BE49-F238E27FC236}">
                <a16:creationId xmlns:a16="http://schemas.microsoft.com/office/drawing/2014/main" id="{7C2F2799-E73C-4F9C-9A9A-DE705550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138" y="2486209"/>
            <a:ext cx="2236736" cy="12525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earn C Programming - [2022] Most Recommended C Tutorials | Hackr.io">
            <a:extLst>
              <a:ext uri="{FF2B5EF4-FFF2-40B4-BE49-F238E27FC236}">
                <a16:creationId xmlns:a16="http://schemas.microsoft.com/office/drawing/2014/main" id="{A7EBE12F-C3A6-4065-9BE2-1E2F2665A8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35" y="2486209"/>
            <a:ext cx="1504993" cy="150499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ML - Wikipedia">
            <a:extLst>
              <a:ext uri="{FF2B5EF4-FFF2-40B4-BE49-F238E27FC236}">
                <a16:creationId xmlns:a16="http://schemas.microsoft.com/office/drawing/2014/main" id="{E41990BE-B082-40BC-B8E7-1603754C21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141" y="4563790"/>
            <a:ext cx="1539907" cy="153990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SS - Wikipedia">
            <a:extLst>
              <a:ext uri="{FF2B5EF4-FFF2-40B4-BE49-F238E27FC236}">
                <a16:creationId xmlns:a16="http://schemas.microsoft.com/office/drawing/2014/main" id="{95163534-7128-4965-820D-BADCF3D5B0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6650" y="4555138"/>
            <a:ext cx="1093527" cy="15448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1801D5-F4C6-4740-A59A-FB0D9A716039}"/>
              </a:ext>
            </a:extLst>
          </p:cNvPr>
          <p:cNvSpPr txBox="1"/>
          <p:nvPr/>
        </p:nvSpPr>
        <p:spPr>
          <a:xfrm>
            <a:off x="7175608" y="769531"/>
            <a:ext cx="4641460" cy="646331"/>
          </a:xfrm>
          <a:prstGeom prst="rect">
            <a:avLst/>
          </a:prstGeom>
          <a:noFill/>
        </p:spPr>
        <p:txBody>
          <a:bodyPr wrap="square" rtlCol="0">
            <a:spAutoFit/>
          </a:bodyPr>
          <a:lstStyle/>
          <a:p>
            <a:r>
              <a:rPr lang="en-IN" dirty="0"/>
              <a:t>There are bunch of programming languages available.</a:t>
            </a:r>
          </a:p>
        </p:txBody>
      </p:sp>
      <p:pic>
        <p:nvPicPr>
          <p:cNvPr id="1026" name="Picture 2" descr="C++ - Wikipedia">
            <a:extLst>
              <a:ext uri="{FF2B5EF4-FFF2-40B4-BE49-F238E27FC236}">
                <a16:creationId xmlns:a16="http://schemas.microsoft.com/office/drawing/2014/main" id="{C6D104B8-1DBE-4F59-830A-1961A62A03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4885" y="2451296"/>
            <a:ext cx="1369875" cy="153990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avaScript PNG, Transparent JS Logo Free Download - Free Transparent PNG  Logos">
            <a:extLst>
              <a:ext uri="{FF2B5EF4-FFF2-40B4-BE49-F238E27FC236}">
                <a16:creationId xmlns:a16="http://schemas.microsoft.com/office/drawing/2014/main" id="{03612D6E-9D2F-411E-B9ED-A0DF57F69A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7679" y="4791694"/>
            <a:ext cx="1544824" cy="1544824"/>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Download R Logo in SVG Vector or PNG File Format - Logo.wine">
            <a:extLst>
              <a:ext uri="{FF2B5EF4-FFF2-40B4-BE49-F238E27FC236}">
                <a16:creationId xmlns:a16="http://schemas.microsoft.com/office/drawing/2014/main" id="{DF8FC2C7-9E95-4C33-BCD8-59AB59A7DB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028" y="537515"/>
            <a:ext cx="2635043" cy="175669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Mathworks MATLAB Grader">
            <a:extLst>
              <a:ext uri="{FF2B5EF4-FFF2-40B4-BE49-F238E27FC236}">
                <a16:creationId xmlns:a16="http://schemas.microsoft.com/office/drawing/2014/main" id="{001E6359-A7B3-4B71-8A57-BD5F2333F7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9837" y="946455"/>
            <a:ext cx="2236737" cy="1252573"/>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Julia (programming language) - Wikipedia">
            <a:extLst>
              <a:ext uri="{FF2B5EF4-FFF2-40B4-BE49-F238E27FC236}">
                <a16:creationId xmlns:a16="http://schemas.microsoft.com/office/drawing/2014/main" id="{73877434-227B-49DF-BD40-17FD27342D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1955" y="859243"/>
            <a:ext cx="1853922" cy="119180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6A227973-D996-4C59-8AC8-0BAF01A5AFA7}"/>
              </a:ext>
            </a:extLst>
          </p:cNvPr>
          <p:cNvGrpSpPr/>
          <p:nvPr/>
        </p:nvGrpSpPr>
        <p:grpSpPr>
          <a:xfrm>
            <a:off x="5039165" y="4182329"/>
            <a:ext cx="1294709" cy="1780445"/>
            <a:chOff x="5206759" y="4116652"/>
            <a:chExt cx="1294709" cy="1780445"/>
          </a:xfrm>
        </p:grpSpPr>
        <p:pic>
          <p:nvPicPr>
            <p:cNvPr id="4102" name="Picture 6" descr="Python (programming language) - Wikipedia">
              <a:extLst>
                <a:ext uri="{FF2B5EF4-FFF2-40B4-BE49-F238E27FC236}">
                  <a16:creationId xmlns:a16="http://schemas.microsoft.com/office/drawing/2014/main" id="{6581779E-F1CA-46CE-AFB3-3254152F3E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06759" y="4602388"/>
              <a:ext cx="1294709" cy="129470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5D43E76-449A-412D-B926-F67DEA534340}"/>
                </a:ext>
              </a:extLst>
            </p:cNvPr>
            <p:cNvSpPr txBox="1"/>
            <p:nvPr/>
          </p:nvSpPr>
          <p:spPr>
            <a:xfrm>
              <a:off x="5206759" y="4116652"/>
              <a:ext cx="1248297" cy="369332"/>
            </a:xfrm>
            <a:prstGeom prst="rect">
              <a:avLst/>
            </a:prstGeom>
            <a:noFill/>
          </p:spPr>
          <p:txBody>
            <a:bodyPr wrap="square" rtlCol="0">
              <a:spAutoFit/>
            </a:bodyPr>
            <a:lstStyle/>
            <a:p>
              <a:pPr algn="ctr"/>
              <a:r>
                <a:rPr lang="en-IN" b="1" dirty="0"/>
                <a:t>Python</a:t>
              </a:r>
            </a:p>
          </p:txBody>
        </p:sp>
      </p:grpSp>
      <p:sp>
        <p:nvSpPr>
          <p:cNvPr id="32" name="TextBox 31">
            <a:extLst>
              <a:ext uri="{FF2B5EF4-FFF2-40B4-BE49-F238E27FC236}">
                <a16:creationId xmlns:a16="http://schemas.microsoft.com/office/drawing/2014/main" id="{FCB3E57C-5F63-4881-9462-960ECF6B8449}"/>
              </a:ext>
            </a:extLst>
          </p:cNvPr>
          <p:cNvSpPr txBox="1"/>
          <p:nvPr/>
        </p:nvSpPr>
        <p:spPr>
          <a:xfrm>
            <a:off x="7175608" y="1848680"/>
            <a:ext cx="4641460" cy="646331"/>
          </a:xfrm>
          <a:prstGeom prst="rect">
            <a:avLst/>
          </a:prstGeom>
          <a:noFill/>
        </p:spPr>
        <p:txBody>
          <a:bodyPr wrap="square" rtlCol="0">
            <a:spAutoFit/>
          </a:bodyPr>
          <a:lstStyle/>
          <a:p>
            <a:r>
              <a:rPr lang="en-IN" dirty="0"/>
              <a:t>Now the question is </a:t>
            </a:r>
            <a:r>
              <a:rPr lang="en-IN" i="1" dirty="0">
                <a:solidFill>
                  <a:srgbClr val="FF0000"/>
                </a:solidFill>
              </a:rPr>
              <a:t>why there are so many Programming Languages?</a:t>
            </a:r>
            <a:endParaRPr lang="en-IN" dirty="0">
              <a:solidFill>
                <a:srgbClr val="FF0000"/>
              </a:solidFill>
            </a:endParaRPr>
          </a:p>
        </p:txBody>
      </p:sp>
      <p:sp>
        <p:nvSpPr>
          <p:cNvPr id="33" name="TextBox 32">
            <a:extLst>
              <a:ext uri="{FF2B5EF4-FFF2-40B4-BE49-F238E27FC236}">
                <a16:creationId xmlns:a16="http://schemas.microsoft.com/office/drawing/2014/main" id="{24C0B3C3-C16E-453A-A33D-3217DFBFE975}"/>
              </a:ext>
            </a:extLst>
          </p:cNvPr>
          <p:cNvSpPr txBox="1"/>
          <p:nvPr/>
        </p:nvSpPr>
        <p:spPr>
          <a:xfrm>
            <a:off x="7175608" y="2927829"/>
            <a:ext cx="4641460" cy="3477875"/>
          </a:xfrm>
          <a:prstGeom prst="rect">
            <a:avLst/>
          </a:prstGeom>
          <a:noFill/>
        </p:spPr>
        <p:txBody>
          <a:bodyPr wrap="square" rtlCol="0">
            <a:spAutoFit/>
          </a:bodyPr>
          <a:lstStyle/>
          <a:p>
            <a:r>
              <a:rPr lang="en-IN" dirty="0"/>
              <a:t>The purpose of different programming languages are different.</a:t>
            </a:r>
          </a:p>
          <a:p>
            <a:endParaRPr lang="en-IN" sz="1000" dirty="0"/>
          </a:p>
          <a:p>
            <a:r>
              <a:rPr lang="en-IN" dirty="0"/>
              <a:t>For example:</a:t>
            </a:r>
          </a:p>
          <a:p>
            <a:endParaRPr lang="en-IN" sz="1000" dirty="0"/>
          </a:p>
          <a:p>
            <a:pPr marL="285750" indent="-285750">
              <a:buFont typeface="Arial" panose="020B0604020202020204" pitchFamily="34" charset="0"/>
              <a:buChar char="•"/>
            </a:pPr>
            <a:r>
              <a:rPr lang="en-IN" dirty="0"/>
              <a:t>R, </a:t>
            </a:r>
            <a:r>
              <a:rPr lang="en-IN" dirty="0" err="1"/>
              <a:t>Juila</a:t>
            </a:r>
            <a:r>
              <a:rPr lang="en-IN" dirty="0"/>
              <a:t>, </a:t>
            </a:r>
            <a:r>
              <a:rPr lang="en-IN" dirty="0" err="1"/>
              <a:t>Matlab</a:t>
            </a:r>
            <a:r>
              <a:rPr lang="en-IN" dirty="0"/>
              <a:t> are used for scientific computations, where R is specifically used for statistical computations.</a:t>
            </a:r>
          </a:p>
          <a:p>
            <a:endParaRPr lang="en-IN" sz="1000" dirty="0"/>
          </a:p>
          <a:p>
            <a:pPr marL="285750" indent="-285750">
              <a:buFont typeface="Arial" panose="020B0604020202020204" pitchFamily="34" charset="0"/>
              <a:buChar char="•"/>
            </a:pPr>
            <a:r>
              <a:rPr lang="en-IN" dirty="0"/>
              <a:t>C, C++, JAVA, Python are General Purpose Programming Language</a:t>
            </a:r>
          </a:p>
          <a:p>
            <a:endParaRPr lang="en-IN" sz="1000" dirty="0"/>
          </a:p>
          <a:p>
            <a:pPr marL="285750" indent="-285750">
              <a:buFont typeface="Arial" panose="020B0604020202020204" pitchFamily="34" charset="0"/>
              <a:buChar char="•"/>
            </a:pPr>
            <a:r>
              <a:rPr lang="en-IN" dirty="0"/>
              <a:t>HTML, CSS, </a:t>
            </a:r>
            <a:r>
              <a:rPr lang="en-IN" dirty="0" err="1"/>
              <a:t>Javascript</a:t>
            </a:r>
            <a:r>
              <a:rPr lang="en-IN" dirty="0"/>
              <a:t> are used for building websites.</a:t>
            </a:r>
          </a:p>
        </p:txBody>
      </p:sp>
    </p:spTree>
    <p:extLst>
      <p:ext uri="{BB962C8B-B14F-4D97-AF65-F5344CB8AC3E}">
        <p14:creationId xmlns:p14="http://schemas.microsoft.com/office/powerpoint/2010/main" val="245143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What is an Algorithm?</a:t>
            </a:r>
            <a:endParaRPr kumimoji="0" sz="3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A6726B72-FCBB-4103-8A7D-CA516AC88C1B}"/>
              </a:ext>
            </a:extLst>
          </p:cNvPr>
          <p:cNvSpPr txBox="1"/>
          <p:nvPr/>
        </p:nvSpPr>
        <p:spPr>
          <a:xfrm>
            <a:off x="229341" y="759185"/>
            <a:ext cx="11560029" cy="369332"/>
          </a:xfrm>
          <a:prstGeom prst="rect">
            <a:avLst/>
          </a:prstGeom>
          <a:noFill/>
        </p:spPr>
        <p:txBody>
          <a:bodyPr wrap="square" rtlCol="0">
            <a:spAutoFit/>
          </a:bodyPr>
          <a:lstStyle/>
          <a:p>
            <a:r>
              <a:rPr lang="en-IN" dirty="0"/>
              <a:t>Before jumping into learning the programming language of our choice let’s first understand what is an </a:t>
            </a:r>
            <a:r>
              <a:rPr lang="en-IN" b="1" dirty="0"/>
              <a:t>algorithm</a:t>
            </a:r>
            <a:r>
              <a:rPr lang="en-IN" dirty="0"/>
              <a:t>.</a:t>
            </a:r>
          </a:p>
        </p:txBody>
      </p:sp>
      <p:sp>
        <p:nvSpPr>
          <p:cNvPr id="5" name="TextBox 4">
            <a:extLst>
              <a:ext uri="{FF2B5EF4-FFF2-40B4-BE49-F238E27FC236}">
                <a16:creationId xmlns:a16="http://schemas.microsoft.com/office/drawing/2014/main" id="{388A2A1C-075E-45D3-8051-F7629039462D}"/>
              </a:ext>
            </a:extLst>
          </p:cNvPr>
          <p:cNvSpPr txBox="1"/>
          <p:nvPr/>
        </p:nvSpPr>
        <p:spPr>
          <a:xfrm>
            <a:off x="288043" y="1318346"/>
            <a:ext cx="11407568" cy="646331"/>
          </a:xfrm>
          <a:prstGeom prst="rect">
            <a:avLst/>
          </a:prstGeom>
          <a:solidFill>
            <a:schemeClr val="accent2">
              <a:lumMod val="20000"/>
              <a:lumOff val="80000"/>
            </a:schemeClr>
          </a:solidFill>
        </p:spPr>
        <p:txBody>
          <a:bodyPr wrap="square" rtlCol="0">
            <a:spAutoFit/>
          </a:bodyPr>
          <a:lstStyle/>
          <a:p>
            <a:r>
              <a:rPr lang="en-IN" dirty="0"/>
              <a:t>An </a:t>
            </a:r>
            <a:r>
              <a:rPr lang="en-IN" b="1" dirty="0">
                <a:solidFill>
                  <a:srgbClr val="FF0000"/>
                </a:solidFill>
              </a:rPr>
              <a:t>Algorithm</a:t>
            </a:r>
            <a:r>
              <a:rPr lang="en-IN" dirty="0"/>
              <a:t> is defined as a sequence of </a:t>
            </a:r>
            <a:r>
              <a:rPr lang="en-IN" i="1" dirty="0"/>
              <a:t>well defined steps </a:t>
            </a:r>
            <a:r>
              <a:rPr lang="en-IN" dirty="0"/>
              <a:t>which aims to provide a solution to a </a:t>
            </a:r>
            <a:r>
              <a:rPr lang="en-IN" i="1" dirty="0"/>
              <a:t>specific problem</a:t>
            </a:r>
            <a:r>
              <a:rPr lang="en-IN" dirty="0"/>
              <a:t> using computer. </a:t>
            </a:r>
          </a:p>
        </p:txBody>
      </p:sp>
      <p:sp>
        <p:nvSpPr>
          <p:cNvPr id="6" name="TextBox 5">
            <a:extLst>
              <a:ext uri="{FF2B5EF4-FFF2-40B4-BE49-F238E27FC236}">
                <a16:creationId xmlns:a16="http://schemas.microsoft.com/office/drawing/2014/main" id="{B342A61D-377D-4454-AE76-8AA29AA52E33}"/>
              </a:ext>
            </a:extLst>
          </p:cNvPr>
          <p:cNvSpPr txBox="1"/>
          <p:nvPr/>
        </p:nvSpPr>
        <p:spPr>
          <a:xfrm>
            <a:off x="229320" y="2746393"/>
            <a:ext cx="11733360" cy="369332"/>
          </a:xfrm>
          <a:prstGeom prst="rect">
            <a:avLst/>
          </a:prstGeom>
          <a:noFill/>
        </p:spPr>
        <p:txBody>
          <a:bodyPr wrap="square" rtlCol="0">
            <a:spAutoFit/>
          </a:bodyPr>
          <a:lstStyle/>
          <a:p>
            <a:r>
              <a:rPr lang="en-IN" dirty="0"/>
              <a:t>Algorithms are represented using </a:t>
            </a:r>
            <a:r>
              <a:rPr lang="en-IN" i="1" dirty="0"/>
              <a:t>Natural Languages </a:t>
            </a:r>
            <a:r>
              <a:rPr lang="en-IN" dirty="0"/>
              <a:t>like English or using </a:t>
            </a:r>
            <a:r>
              <a:rPr lang="en-IN" i="1" dirty="0"/>
              <a:t>Flowcharts </a:t>
            </a:r>
            <a:r>
              <a:rPr lang="en-IN" dirty="0"/>
              <a:t>or using </a:t>
            </a:r>
            <a:r>
              <a:rPr lang="en-IN" i="1" dirty="0"/>
              <a:t>Pseudo-Codes.</a:t>
            </a:r>
          </a:p>
        </p:txBody>
      </p:sp>
      <p:sp>
        <p:nvSpPr>
          <p:cNvPr id="7" name="TextBox 6">
            <a:extLst>
              <a:ext uri="{FF2B5EF4-FFF2-40B4-BE49-F238E27FC236}">
                <a16:creationId xmlns:a16="http://schemas.microsoft.com/office/drawing/2014/main" id="{ACED44EF-65A2-4201-9487-75711A2F3944}"/>
              </a:ext>
            </a:extLst>
          </p:cNvPr>
          <p:cNvSpPr txBox="1"/>
          <p:nvPr/>
        </p:nvSpPr>
        <p:spPr>
          <a:xfrm>
            <a:off x="229341" y="2176323"/>
            <a:ext cx="11070628" cy="369332"/>
          </a:xfrm>
          <a:prstGeom prst="rect">
            <a:avLst/>
          </a:prstGeom>
          <a:noFill/>
        </p:spPr>
        <p:txBody>
          <a:bodyPr wrap="square" rtlCol="0">
            <a:spAutoFit/>
          </a:bodyPr>
          <a:lstStyle/>
          <a:p>
            <a:r>
              <a:rPr lang="en-IN" dirty="0"/>
              <a:t>An algorithm is problem specific, however a problem can have multiple algorithms.</a:t>
            </a:r>
          </a:p>
        </p:txBody>
      </p:sp>
      <p:sp>
        <p:nvSpPr>
          <p:cNvPr id="8" name="TextBox 7">
            <a:extLst>
              <a:ext uri="{FF2B5EF4-FFF2-40B4-BE49-F238E27FC236}">
                <a16:creationId xmlns:a16="http://schemas.microsoft.com/office/drawing/2014/main" id="{CF3F12EA-3926-4BC3-81FB-2ACD0BEE29C0}"/>
              </a:ext>
            </a:extLst>
          </p:cNvPr>
          <p:cNvSpPr txBox="1"/>
          <p:nvPr/>
        </p:nvSpPr>
        <p:spPr>
          <a:xfrm>
            <a:off x="229320" y="3316463"/>
            <a:ext cx="10419126" cy="369332"/>
          </a:xfrm>
          <a:prstGeom prst="rect">
            <a:avLst/>
          </a:prstGeom>
          <a:noFill/>
        </p:spPr>
        <p:txBody>
          <a:bodyPr wrap="square" rtlCol="0">
            <a:spAutoFit/>
          </a:bodyPr>
          <a:lstStyle/>
          <a:p>
            <a:r>
              <a:rPr lang="en-IN" b="1" dirty="0"/>
              <a:t>Example: </a:t>
            </a:r>
            <a:r>
              <a:rPr lang="en-IN" dirty="0"/>
              <a:t>Take input of two numbers and print their sum.</a:t>
            </a:r>
          </a:p>
        </p:txBody>
      </p:sp>
      <p:sp>
        <p:nvSpPr>
          <p:cNvPr id="10" name="TextBox 9">
            <a:extLst>
              <a:ext uri="{FF2B5EF4-FFF2-40B4-BE49-F238E27FC236}">
                <a16:creationId xmlns:a16="http://schemas.microsoft.com/office/drawing/2014/main" id="{89782AAD-2BE8-40CC-B294-76CA6CB4EFA0}"/>
              </a:ext>
            </a:extLst>
          </p:cNvPr>
          <p:cNvSpPr txBox="1"/>
          <p:nvPr/>
        </p:nvSpPr>
        <p:spPr>
          <a:xfrm>
            <a:off x="288043" y="4020757"/>
            <a:ext cx="4770519" cy="1815882"/>
          </a:xfrm>
          <a:prstGeom prst="rect">
            <a:avLst/>
          </a:prstGeom>
          <a:noFill/>
        </p:spPr>
        <p:txBody>
          <a:bodyPr wrap="square" rtlCol="0">
            <a:spAutoFit/>
          </a:bodyPr>
          <a:lstStyle/>
          <a:p>
            <a:r>
              <a:rPr lang="en-IN" sz="1600" dirty="0"/>
              <a:t>In plain English:</a:t>
            </a:r>
          </a:p>
          <a:p>
            <a:endParaRPr lang="en-IN" sz="1600" dirty="0"/>
          </a:p>
          <a:p>
            <a:pPr marL="342900" indent="-342900">
              <a:buAutoNum type="arabicPeriod"/>
            </a:pPr>
            <a:r>
              <a:rPr lang="en-IN" sz="1600" dirty="0"/>
              <a:t>Take the Input of First Number and store it in A</a:t>
            </a:r>
          </a:p>
          <a:p>
            <a:pPr marL="342900" indent="-342900">
              <a:buAutoNum type="arabicPeriod"/>
            </a:pPr>
            <a:r>
              <a:rPr lang="en-IN" sz="1600" dirty="0"/>
              <a:t>Take the Input of Second Number and store it in B</a:t>
            </a:r>
          </a:p>
          <a:p>
            <a:pPr marL="342900" indent="-342900">
              <a:buAutoNum type="arabicPeriod"/>
            </a:pPr>
            <a:r>
              <a:rPr lang="en-IN" sz="1600" dirty="0"/>
              <a:t>Compute A+B and store it in C</a:t>
            </a:r>
          </a:p>
          <a:p>
            <a:pPr marL="342900" indent="-342900">
              <a:buAutoNum type="arabicPeriod"/>
            </a:pPr>
            <a:r>
              <a:rPr lang="en-IN" sz="1600" dirty="0"/>
              <a:t>Print the value of C</a:t>
            </a:r>
          </a:p>
        </p:txBody>
      </p:sp>
      <p:grpSp>
        <p:nvGrpSpPr>
          <p:cNvPr id="24" name="Group 23">
            <a:extLst>
              <a:ext uri="{FF2B5EF4-FFF2-40B4-BE49-F238E27FC236}">
                <a16:creationId xmlns:a16="http://schemas.microsoft.com/office/drawing/2014/main" id="{FFDF84EF-1361-4977-8587-C46E163B7712}"/>
              </a:ext>
            </a:extLst>
          </p:cNvPr>
          <p:cNvGrpSpPr/>
          <p:nvPr/>
        </p:nvGrpSpPr>
        <p:grpSpPr>
          <a:xfrm>
            <a:off x="5392392" y="3929124"/>
            <a:ext cx="2247286" cy="2715159"/>
            <a:chOff x="5034398" y="4036845"/>
            <a:chExt cx="2247286" cy="2715159"/>
          </a:xfrm>
        </p:grpSpPr>
        <p:sp>
          <p:nvSpPr>
            <p:cNvPr id="11" name="Flowchart: Terminator 10">
              <a:extLst>
                <a:ext uri="{FF2B5EF4-FFF2-40B4-BE49-F238E27FC236}">
                  <a16:creationId xmlns:a16="http://schemas.microsoft.com/office/drawing/2014/main" id="{9665B609-D8AF-4A25-8CF2-3E28BF1EB4F7}"/>
                </a:ext>
              </a:extLst>
            </p:cNvPr>
            <p:cNvSpPr/>
            <p:nvPr/>
          </p:nvSpPr>
          <p:spPr>
            <a:xfrm>
              <a:off x="6258184" y="4081423"/>
              <a:ext cx="738231" cy="363318"/>
            </a:xfrm>
            <a:prstGeom prst="flowChartTerminator">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Start</a:t>
              </a:r>
            </a:p>
          </p:txBody>
        </p:sp>
        <p:sp>
          <p:nvSpPr>
            <p:cNvPr id="12" name="Flowchart: Data 11">
              <a:extLst>
                <a:ext uri="{FF2B5EF4-FFF2-40B4-BE49-F238E27FC236}">
                  <a16:creationId xmlns:a16="http://schemas.microsoft.com/office/drawing/2014/main" id="{5E7E5B88-5380-4EB3-823E-F5A7B5A729C9}"/>
                </a:ext>
              </a:extLst>
            </p:cNvPr>
            <p:cNvSpPr/>
            <p:nvPr/>
          </p:nvSpPr>
          <p:spPr>
            <a:xfrm>
              <a:off x="6009355" y="4646710"/>
              <a:ext cx="1272329" cy="387317"/>
            </a:xfrm>
            <a:prstGeom prst="flowChartInputOutpu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Input A and B</a:t>
              </a:r>
            </a:p>
          </p:txBody>
        </p:sp>
        <p:sp>
          <p:nvSpPr>
            <p:cNvPr id="13" name="Rectangle 12">
              <a:extLst>
                <a:ext uri="{FF2B5EF4-FFF2-40B4-BE49-F238E27FC236}">
                  <a16:creationId xmlns:a16="http://schemas.microsoft.com/office/drawing/2014/main" id="{D2DE690A-4539-48F0-BE7C-78190080BA1E}"/>
                </a:ext>
              </a:extLst>
            </p:cNvPr>
            <p:cNvSpPr/>
            <p:nvPr/>
          </p:nvSpPr>
          <p:spPr>
            <a:xfrm>
              <a:off x="6108577" y="5305338"/>
              <a:ext cx="1037440" cy="35965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 = A+B</a:t>
              </a:r>
            </a:p>
          </p:txBody>
        </p:sp>
        <p:sp>
          <p:nvSpPr>
            <p:cNvPr id="15" name="Flowchart: Data 14">
              <a:extLst>
                <a:ext uri="{FF2B5EF4-FFF2-40B4-BE49-F238E27FC236}">
                  <a16:creationId xmlns:a16="http://schemas.microsoft.com/office/drawing/2014/main" id="{5027BAAA-D9C8-4CE4-AF30-8798A9E3E265}"/>
                </a:ext>
              </a:extLst>
            </p:cNvPr>
            <p:cNvSpPr/>
            <p:nvPr/>
          </p:nvSpPr>
          <p:spPr>
            <a:xfrm>
              <a:off x="5991133" y="5833182"/>
              <a:ext cx="1272329" cy="387317"/>
            </a:xfrm>
            <a:prstGeom prst="flowChartInputOutpu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Print C</a:t>
              </a:r>
            </a:p>
          </p:txBody>
        </p:sp>
        <p:sp>
          <p:nvSpPr>
            <p:cNvPr id="16" name="Flowchart: Terminator 15">
              <a:extLst>
                <a:ext uri="{FF2B5EF4-FFF2-40B4-BE49-F238E27FC236}">
                  <a16:creationId xmlns:a16="http://schemas.microsoft.com/office/drawing/2014/main" id="{7C72DD4F-C68D-49C3-BDE1-44F5CEDF60B9}"/>
                </a:ext>
              </a:extLst>
            </p:cNvPr>
            <p:cNvSpPr/>
            <p:nvPr/>
          </p:nvSpPr>
          <p:spPr>
            <a:xfrm>
              <a:off x="6258183" y="6388686"/>
              <a:ext cx="738231" cy="363318"/>
            </a:xfrm>
            <a:prstGeom prst="flowChartTerminator">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Stop</a:t>
              </a:r>
            </a:p>
          </p:txBody>
        </p:sp>
        <p:sp>
          <p:nvSpPr>
            <p:cNvPr id="18" name="Arrow: Down 17">
              <a:extLst>
                <a:ext uri="{FF2B5EF4-FFF2-40B4-BE49-F238E27FC236}">
                  <a16:creationId xmlns:a16="http://schemas.microsoft.com/office/drawing/2014/main" id="{C833EB1D-BB7A-44A7-9F10-4EEE625AF366}"/>
                </a:ext>
              </a:extLst>
            </p:cNvPr>
            <p:cNvSpPr/>
            <p:nvPr/>
          </p:nvSpPr>
          <p:spPr>
            <a:xfrm>
              <a:off x="6542688" y="4444741"/>
              <a:ext cx="169218" cy="2019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7ECB2109-6245-4292-833A-9EC5C5690D64}"/>
                </a:ext>
              </a:extLst>
            </p:cNvPr>
            <p:cNvSpPr/>
            <p:nvPr/>
          </p:nvSpPr>
          <p:spPr>
            <a:xfrm>
              <a:off x="6526635" y="5034027"/>
              <a:ext cx="184558" cy="262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D581F07D-B65F-425E-906B-40EF89AAA0E9}"/>
                </a:ext>
              </a:extLst>
            </p:cNvPr>
            <p:cNvSpPr/>
            <p:nvPr/>
          </p:nvSpPr>
          <p:spPr>
            <a:xfrm>
              <a:off x="6520342" y="5664995"/>
              <a:ext cx="169218" cy="168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76044A44-E180-46B5-A937-6A04367187C6}"/>
                </a:ext>
              </a:extLst>
            </p:cNvPr>
            <p:cNvSpPr/>
            <p:nvPr/>
          </p:nvSpPr>
          <p:spPr>
            <a:xfrm>
              <a:off x="6520342" y="6216743"/>
              <a:ext cx="169218" cy="168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498D50FA-48B6-4086-97AC-62E1546C5D76}"/>
                </a:ext>
              </a:extLst>
            </p:cNvPr>
            <p:cNvSpPr txBox="1"/>
            <p:nvPr/>
          </p:nvSpPr>
          <p:spPr>
            <a:xfrm>
              <a:off x="5034398" y="4036845"/>
              <a:ext cx="1143740" cy="338554"/>
            </a:xfrm>
            <a:prstGeom prst="rect">
              <a:avLst/>
            </a:prstGeom>
            <a:noFill/>
          </p:spPr>
          <p:txBody>
            <a:bodyPr wrap="square" rtlCol="0">
              <a:spAutoFit/>
            </a:bodyPr>
            <a:lstStyle/>
            <a:p>
              <a:r>
                <a:rPr lang="en-IN" sz="1600" dirty="0"/>
                <a:t>Flowchart:</a:t>
              </a:r>
            </a:p>
          </p:txBody>
        </p:sp>
      </p:grpSp>
      <p:cxnSp>
        <p:nvCxnSpPr>
          <p:cNvPr id="26" name="Straight Connector 25">
            <a:extLst>
              <a:ext uri="{FF2B5EF4-FFF2-40B4-BE49-F238E27FC236}">
                <a16:creationId xmlns:a16="http://schemas.microsoft.com/office/drawing/2014/main" id="{EABD5CB5-D6CF-4EEA-83DD-ED4B2F5DC148}"/>
              </a:ext>
            </a:extLst>
          </p:cNvPr>
          <p:cNvCxnSpPr>
            <a:cxnSpLocks/>
          </p:cNvCxnSpPr>
          <p:nvPr/>
        </p:nvCxnSpPr>
        <p:spPr>
          <a:xfrm>
            <a:off x="5159229" y="3867325"/>
            <a:ext cx="0" cy="2860646"/>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58C0377-FEB7-4971-9866-42B2CD152720}"/>
              </a:ext>
            </a:extLst>
          </p:cNvPr>
          <p:cNvCxnSpPr>
            <a:cxnSpLocks/>
          </p:cNvCxnSpPr>
          <p:nvPr/>
        </p:nvCxnSpPr>
        <p:spPr>
          <a:xfrm>
            <a:off x="7994708" y="3825380"/>
            <a:ext cx="0" cy="2927758"/>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236A5A21-86D4-4398-A3D1-CB0575D1EDEA}"/>
              </a:ext>
            </a:extLst>
          </p:cNvPr>
          <p:cNvSpPr txBox="1"/>
          <p:nvPr/>
        </p:nvSpPr>
        <p:spPr>
          <a:xfrm>
            <a:off x="8313490" y="3973702"/>
            <a:ext cx="3590466" cy="2062103"/>
          </a:xfrm>
          <a:prstGeom prst="rect">
            <a:avLst/>
          </a:prstGeom>
          <a:noFill/>
        </p:spPr>
        <p:txBody>
          <a:bodyPr wrap="square" rtlCol="0">
            <a:spAutoFit/>
          </a:bodyPr>
          <a:lstStyle/>
          <a:p>
            <a:r>
              <a:rPr lang="en-IN" sz="1600" dirty="0"/>
              <a:t>In Pseudo-Code:</a:t>
            </a:r>
          </a:p>
          <a:p>
            <a:endParaRPr lang="en-IN" sz="1600" dirty="0"/>
          </a:p>
          <a:p>
            <a:r>
              <a:rPr lang="en-IN" sz="1600" dirty="0"/>
              <a:t>Begin</a:t>
            </a:r>
          </a:p>
          <a:p>
            <a:r>
              <a:rPr lang="en-IN" sz="1600" dirty="0"/>
              <a:t>    A = Input(“Enter first number: “)</a:t>
            </a:r>
          </a:p>
          <a:p>
            <a:r>
              <a:rPr lang="en-IN" sz="1600" dirty="0"/>
              <a:t>    B = Input(“Enter second number: “)</a:t>
            </a:r>
          </a:p>
          <a:p>
            <a:r>
              <a:rPr lang="en-IN" sz="1600" dirty="0"/>
              <a:t>    C = A+B</a:t>
            </a:r>
          </a:p>
          <a:p>
            <a:r>
              <a:rPr lang="en-IN" sz="1600" dirty="0"/>
              <a:t>    Print (C)</a:t>
            </a:r>
          </a:p>
          <a:p>
            <a:r>
              <a:rPr lang="en-IN" sz="1600" dirty="0"/>
              <a:t>End</a:t>
            </a:r>
          </a:p>
        </p:txBody>
      </p:sp>
    </p:spTree>
    <p:extLst>
      <p:ext uri="{BB962C8B-B14F-4D97-AF65-F5344CB8AC3E}">
        <p14:creationId xmlns:p14="http://schemas.microsoft.com/office/powerpoint/2010/main" val="307763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22" presetClass="entr" presetSubtype="1"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up)">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22" presetClass="entr" presetSubtype="1"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up)">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10" grpId="0"/>
      <p:bldP spid="32" grpId="0"/>
    </p:bld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3186</Words>
  <Application>Microsoft Office PowerPoint</Application>
  <PresentationFormat>Widescreen</PresentationFormat>
  <Paragraphs>622</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 Karmakar</dc:creator>
  <cp:lastModifiedBy>Sourav Karmakar</cp:lastModifiedBy>
  <cp:revision>124</cp:revision>
  <cp:lastPrinted>2022-06-25T16:42:34Z</cp:lastPrinted>
  <dcterms:created xsi:type="dcterms:W3CDTF">2022-06-19T12:00:48Z</dcterms:created>
  <dcterms:modified xsi:type="dcterms:W3CDTF">2022-06-26T06:06:56Z</dcterms:modified>
</cp:coreProperties>
</file>