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6"/>
  </p:notesMasterIdLst>
  <p:sldIdLst>
    <p:sldId id="256" r:id="rId3"/>
    <p:sldId id="257" r:id="rId4"/>
    <p:sldId id="258" r:id="rId5"/>
    <p:sldId id="259" r:id="rId6"/>
    <p:sldId id="260" r:id="rId7"/>
    <p:sldId id="261" r:id="rId8"/>
    <p:sldId id="262" r:id="rId9"/>
    <p:sldId id="280" r:id="rId10"/>
    <p:sldId id="263" r:id="rId11"/>
    <p:sldId id="281" r:id="rId12"/>
    <p:sldId id="264" r:id="rId13"/>
    <p:sldId id="265" r:id="rId14"/>
    <p:sldId id="279" r:id="rId15"/>
  </p:sldIdLst>
  <p:sldSz cx="12192000" cy="6858000"/>
  <p:notesSz cx="9601200" cy="150876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gxR1isf/LuFvkXATI/Y78uzh3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60120" y="7166610"/>
            <a:ext cx="7680960" cy="6789420"/>
          </a:xfrm>
          <a:prstGeom prst="rect">
            <a:avLst/>
          </a:prstGeom>
          <a:noFill/>
          <a:ln>
            <a:noFill/>
          </a:ln>
        </p:spPr>
        <p:txBody>
          <a:bodyPr spcFirstLastPara="1" wrap="square" lIns="141050" tIns="141050" rIns="141050" bIns="141050"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82" name="Google Shape;82;p1: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131" name="Google Shape;131;p7: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854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145" name="Google Shape;145;p9: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152" name="Google Shape;152;p10: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d952231bfb_0_239:notes"/>
          <p:cNvSpPr txBox="1">
            <a:spLocks noGrp="1"/>
          </p:cNvSpPr>
          <p:nvPr>
            <p:ph type="body" idx="1"/>
          </p:nvPr>
        </p:nvSpPr>
        <p:spPr>
          <a:xfrm>
            <a:off x="960120" y="7166610"/>
            <a:ext cx="7680960" cy="6789420"/>
          </a:xfrm>
          <a:prstGeom prst="rect">
            <a:avLst/>
          </a:prstGeom>
          <a:noFill/>
          <a:ln>
            <a:noFill/>
          </a:ln>
        </p:spPr>
        <p:txBody>
          <a:bodyPr spcFirstLastPara="1" wrap="square" lIns="141050" tIns="141050" rIns="141050" bIns="141050" anchor="t" anchorCtr="0">
            <a:noAutofit/>
          </a:bodyPr>
          <a:lstStyle/>
          <a:p>
            <a:pPr marL="0" indent="0">
              <a:buNone/>
            </a:pPr>
            <a:endParaRPr/>
          </a:p>
        </p:txBody>
      </p:sp>
      <p:sp>
        <p:nvSpPr>
          <p:cNvPr id="616" name="Google Shape;616;gd952231bfb_0_239: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87" name="Google Shape;87;p2: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99" name="Google Shape;99;p3: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108" name="Google Shape;108;p4: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114" name="Google Shape;114;p5: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123" name="Google Shape;123;p6: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131" name="Google Shape;131;p7: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131" name="Google Shape;131;p7: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6922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960120" y="7166610"/>
            <a:ext cx="7680960" cy="6789420"/>
          </a:xfrm>
          <a:prstGeom prst="rect">
            <a:avLst/>
          </a:prstGeom>
        </p:spPr>
        <p:txBody>
          <a:bodyPr spcFirstLastPara="1" wrap="square" lIns="141050" tIns="141050" rIns="141050" bIns="141050" anchor="t" anchorCtr="0">
            <a:noAutofit/>
          </a:bodyPr>
          <a:lstStyle/>
          <a:p>
            <a:pPr marL="0" indent="0">
              <a:buNone/>
            </a:pPr>
            <a:endParaRPr/>
          </a:p>
        </p:txBody>
      </p:sp>
      <p:sp>
        <p:nvSpPr>
          <p:cNvPr id="138" name="Google Shape;138;p8: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gd952231bfb_0_2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gd952231bfb_0_2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9" name="Google Shape;89;gd952231bfb_0_2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50078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0"/>
        <p:cNvGrpSpPr/>
        <p:nvPr/>
      </p:nvGrpSpPr>
      <p:grpSpPr>
        <a:xfrm>
          <a:off x="0" y="0"/>
          <a:ext cx="0" cy="0"/>
          <a:chOff x="0" y="0"/>
          <a:chExt cx="0" cy="0"/>
        </a:xfrm>
      </p:grpSpPr>
      <p:sp>
        <p:nvSpPr>
          <p:cNvPr id="91" name="Google Shape;91;gd952231bfb_0_2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gd952231bfb_0_2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93" name="Google Shape;93;gd952231bfb_0_25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gd952231bfb_0_25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gd952231bfb_0_2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8185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96"/>
        <p:cNvGrpSpPr/>
        <p:nvPr/>
      </p:nvGrpSpPr>
      <p:grpSpPr>
        <a:xfrm>
          <a:off x="0" y="0"/>
          <a:ext cx="0" cy="0"/>
          <a:chOff x="0" y="0"/>
          <a:chExt cx="0" cy="0"/>
        </a:xfrm>
      </p:grpSpPr>
      <p:sp>
        <p:nvSpPr>
          <p:cNvPr id="97" name="Google Shape;97;gd952231bfb_0_25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gd952231bfb_0_25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9" name="Google Shape;99;gd952231bfb_0_25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gd952231bfb_0_25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gd952231bfb_0_2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12124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2"/>
        <p:cNvGrpSpPr/>
        <p:nvPr/>
      </p:nvGrpSpPr>
      <p:grpSpPr>
        <a:xfrm>
          <a:off x="0" y="0"/>
          <a:ext cx="0" cy="0"/>
          <a:chOff x="0" y="0"/>
          <a:chExt cx="0" cy="0"/>
        </a:xfrm>
      </p:grpSpPr>
      <p:sp>
        <p:nvSpPr>
          <p:cNvPr id="103" name="Google Shape;103;gd952231bfb_0_265"/>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gd952231bfb_0_26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gd952231bfb_0_26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gd952231bfb_0_26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gd952231bfb_0_26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159782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08"/>
        <p:cNvGrpSpPr/>
        <p:nvPr/>
      </p:nvGrpSpPr>
      <p:grpSpPr>
        <a:xfrm>
          <a:off x="0" y="0"/>
          <a:ext cx="0" cy="0"/>
          <a:chOff x="0" y="0"/>
          <a:chExt cx="0" cy="0"/>
        </a:xfrm>
      </p:grpSpPr>
      <p:sp>
        <p:nvSpPr>
          <p:cNvPr id="109" name="Google Shape;109;gd952231bfb_0_2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gd952231bfb_0_271"/>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1" name="Google Shape;111;gd952231bfb_0_271"/>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2" name="Google Shape;112;gd952231bfb_0_27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gd952231bfb_0_27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gd952231bfb_0_27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791613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15"/>
        <p:cNvGrpSpPr/>
        <p:nvPr/>
      </p:nvGrpSpPr>
      <p:grpSpPr>
        <a:xfrm>
          <a:off x="0" y="0"/>
          <a:ext cx="0" cy="0"/>
          <a:chOff x="0" y="0"/>
          <a:chExt cx="0" cy="0"/>
        </a:xfrm>
      </p:grpSpPr>
      <p:sp>
        <p:nvSpPr>
          <p:cNvPr id="116" name="Google Shape;116;gd952231bfb_0_27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gd952231bfb_0_27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18" name="Google Shape;118;gd952231bfb_0_27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9" name="Google Shape;119;gd952231bfb_0_27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0" name="Google Shape;120;gd952231bfb_0_27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1" name="Google Shape;121;gd952231bfb_0_27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gd952231bfb_0_27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gd952231bfb_0_27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017893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sp>
        <p:nvSpPr>
          <p:cNvPr id="125" name="Google Shape;125;gd952231bfb_0_28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gd952231bfb_0_28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gd952231bfb_0_28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gd952231bfb_0_28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116379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29"/>
        <p:cNvGrpSpPr/>
        <p:nvPr/>
      </p:nvGrpSpPr>
      <p:grpSpPr>
        <a:xfrm>
          <a:off x="0" y="0"/>
          <a:ext cx="0" cy="0"/>
          <a:chOff x="0" y="0"/>
          <a:chExt cx="0" cy="0"/>
        </a:xfrm>
      </p:grpSpPr>
      <p:sp>
        <p:nvSpPr>
          <p:cNvPr id="130" name="Google Shape;130;gd952231bfb_0_29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1" name="Google Shape;131;gd952231bfb_0_29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32" name="Google Shape;132;gd952231bfb_0_29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33" name="Google Shape;133;gd952231bfb_0_2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gd952231bfb_0_2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gd952231bfb_0_2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528500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36"/>
        <p:cNvGrpSpPr/>
        <p:nvPr/>
      </p:nvGrpSpPr>
      <p:grpSpPr>
        <a:xfrm>
          <a:off x="0" y="0"/>
          <a:ext cx="0" cy="0"/>
          <a:chOff x="0" y="0"/>
          <a:chExt cx="0" cy="0"/>
        </a:xfrm>
      </p:grpSpPr>
      <p:sp>
        <p:nvSpPr>
          <p:cNvPr id="137" name="Google Shape;137;gd952231bfb_0_29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gd952231bfb_0_29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9" name="Google Shape;139;gd952231bfb_0_29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0" name="Google Shape;140;gd952231bfb_0_29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gd952231bfb_0_29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gd952231bfb_0_2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769817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43"/>
        <p:cNvGrpSpPr/>
        <p:nvPr/>
      </p:nvGrpSpPr>
      <p:grpSpPr>
        <a:xfrm>
          <a:off x="0" y="0"/>
          <a:ext cx="0" cy="0"/>
          <a:chOff x="0" y="0"/>
          <a:chExt cx="0" cy="0"/>
        </a:xfrm>
      </p:grpSpPr>
      <p:sp>
        <p:nvSpPr>
          <p:cNvPr id="144" name="Google Shape;144;gd952231bfb_0_30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5" name="Google Shape;145;gd952231bfb_0_30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6" name="Google Shape;146;gd952231bfb_0_30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gd952231bfb_0_30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gd952231bfb_0_30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15054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49"/>
        <p:cNvGrpSpPr/>
        <p:nvPr/>
      </p:nvGrpSpPr>
      <p:grpSpPr>
        <a:xfrm>
          <a:off x="0" y="0"/>
          <a:ext cx="0" cy="0"/>
          <a:chOff x="0" y="0"/>
          <a:chExt cx="0" cy="0"/>
        </a:xfrm>
      </p:grpSpPr>
      <p:sp>
        <p:nvSpPr>
          <p:cNvPr id="150" name="Google Shape;150;gd952231bfb_0_3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1" name="Google Shape;151;gd952231bfb_0_3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2" name="Google Shape;152;gd952231bfb_0_3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gd952231bfb_0_3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gd952231bfb_0_3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19450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d952231bfb_0_2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gd952231bfb_0_24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gd952231bfb_0_24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gd952231bfb_0_24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gd952231bfb_0_2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83525549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ouravkarmakar29@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3" name="Google Shape;159;p1">
            <a:extLst>
              <a:ext uri="{FF2B5EF4-FFF2-40B4-BE49-F238E27FC236}">
                <a16:creationId xmlns:a16="http://schemas.microsoft.com/office/drawing/2014/main" id="{DE077CB7-7DE3-4132-B26B-F09F6D646B09}"/>
              </a:ext>
            </a:extLst>
          </p:cNvPr>
          <p:cNvSpPr txBox="1"/>
          <p:nvPr/>
        </p:nvSpPr>
        <p:spPr>
          <a:xfrm>
            <a:off x="1460099" y="1615871"/>
            <a:ext cx="9271800" cy="193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1" i="0" u="none" strike="noStrike" cap="none" dirty="0">
                <a:solidFill>
                  <a:srgbClr val="000000"/>
                </a:solidFill>
                <a:latin typeface="Arial"/>
                <a:ea typeface="Arial"/>
                <a:cs typeface="Arial"/>
                <a:sym typeface="Arial"/>
              </a:rPr>
              <a:t>HIERARCHICAL CLUSTERING</a:t>
            </a:r>
            <a:endParaRPr lang="en-IN" sz="6000" dirty="0"/>
          </a:p>
        </p:txBody>
      </p:sp>
      <p:sp>
        <p:nvSpPr>
          <p:cNvPr id="4" name="TextBox 3">
            <a:extLst>
              <a:ext uri="{FF2B5EF4-FFF2-40B4-BE49-F238E27FC236}">
                <a16:creationId xmlns:a16="http://schemas.microsoft.com/office/drawing/2014/main" id="{5B3AE9DB-5301-48E0-AFDF-D9DF19A226E6}"/>
              </a:ext>
            </a:extLst>
          </p:cNvPr>
          <p:cNvSpPr txBox="1"/>
          <p:nvPr/>
        </p:nvSpPr>
        <p:spPr>
          <a:xfrm>
            <a:off x="3823316" y="4114188"/>
            <a:ext cx="454536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mn-cs"/>
              </a:rPr>
              <a:t>Sourav Karmakar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mn-cs"/>
                <a:hlinkClick r:id="rId3"/>
              </a:rPr>
              <a:t>souravkarmakar29@gmail.com</a:t>
            </a:r>
            <a:endParaRPr kumimoji="0" lang="en-IN" sz="2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a:solidFill>
                  <a:srgbClr val="00B0F0"/>
                </a:solidFill>
                <a:latin typeface="Arial"/>
                <a:ea typeface="Arial"/>
                <a:cs typeface="Arial"/>
                <a:sym typeface="Arial"/>
              </a:rPr>
              <a:t>AGGLOMERATIVE CLUSTERING</a:t>
            </a:r>
            <a:endParaRPr/>
          </a:p>
        </p:txBody>
      </p:sp>
      <p:sp>
        <p:nvSpPr>
          <p:cNvPr id="2" name="TextBox 1">
            <a:extLst>
              <a:ext uri="{FF2B5EF4-FFF2-40B4-BE49-F238E27FC236}">
                <a16:creationId xmlns:a16="http://schemas.microsoft.com/office/drawing/2014/main" id="{AC61FB55-37FC-4AFD-8952-AC6C1E2D26BE}"/>
              </a:ext>
            </a:extLst>
          </p:cNvPr>
          <p:cNvSpPr txBox="1"/>
          <p:nvPr/>
        </p:nvSpPr>
        <p:spPr>
          <a:xfrm>
            <a:off x="745725" y="889331"/>
            <a:ext cx="470033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Strength of MAX or Complete Linkage</a:t>
            </a:r>
          </a:p>
        </p:txBody>
      </p:sp>
      <p:sp>
        <p:nvSpPr>
          <p:cNvPr id="7" name="TextBox 6">
            <a:extLst>
              <a:ext uri="{FF2B5EF4-FFF2-40B4-BE49-F238E27FC236}">
                <a16:creationId xmlns:a16="http://schemas.microsoft.com/office/drawing/2014/main" id="{F4E6CFCA-B0E6-444E-BD57-F5327EFFB3B9}"/>
              </a:ext>
            </a:extLst>
          </p:cNvPr>
          <p:cNvSpPr txBox="1"/>
          <p:nvPr/>
        </p:nvSpPr>
        <p:spPr>
          <a:xfrm>
            <a:off x="2084440" y="3028890"/>
            <a:ext cx="1741182"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Original Points</a:t>
            </a:r>
          </a:p>
        </p:txBody>
      </p:sp>
      <p:sp>
        <p:nvSpPr>
          <p:cNvPr id="11" name="TextBox 10">
            <a:extLst>
              <a:ext uri="{FF2B5EF4-FFF2-40B4-BE49-F238E27FC236}">
                <a16:creationId xmlns:a16="http://schemas.microsoft.com/office/drawing/2014/main" id="{5029D46F-B930-4109-85F4-4D914A3E11A2}"/>
              </a:ext>
            </a:extLst>
          </p:cNvPr>
          <p:cNvSpPr txBox="1"/>
          <p:nvPr/>
        </p:nvSpPr>
        <p:spPr>
          <a:xfrm>
            <a:off x="2084440" y="5242362"/>
            <a:ext cx="1869423"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Clustered Points</a:t>
            </a:r>
          </a:p>
        </p:txBody>
      </p:sp>
      <p:sp>
        <p:nvSpPr>
          <p:cNvPr id="8" name="TextBox 7">
            <a:extLst>
              <a:ext uri="{FF2B5EF4-FFF2-40B4-BE49-F238E27FC236}">
                <a16:creationId xmlns:a16="http://schemas.microsoft.com/office/drawing/2014/main" id="{BA9EC26A-BFDB-44EF-A479-783106AC64D7}"/>
              </a:ext>
            </a:extLst>
          </p:cNvPr>
          <p:cNvSpPr txBox="1"/>
          <p:nvPr/>
        </p:nvSpPr>
        <p:spPr>
          <a:xfrm>
            <a:off x="538344" y="6019676"/>
            <a:ext cx="4833374"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Complete Linkage is less susceptible to noise</a:t>
            </a:r>
          </a:p>
        </p:txBody>
      </p:sp>
      <p:sp>
        <p:nvSpPr>
          <p:cNvPr id="13" name="TextBox 12">
            <a:extLst>
              <a:ext uri="{FF2B5EF4-FFF2-40B4-BE49-F238E27FC236}">
                <a16:creationId xmlns:a16="http://schemas.microsoft.com/office/drawing/2014/main" id="{5EAFE7EE-65A0-41A9-B2D6-9135913CE8B3}"/>
              </a:ext>
            </a:extLst>
          </p:cNvPr>
          <p:cNvSpPr txBox="1"/>
          <p:nvPr/>
        </p:nvSpPr>
        <p:spPr>
          <a:xfrm>
            <a:off x="6813252" y="889331"/>
            <a:ext cx="4750774"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Limitation of MAX or Complete Linkage</a:t>
            </a:r>
          </a:p>
        </p:txBody>
      </p:sp>
      <p:pic>
        <p:nvPicPr>
          <p:cNvPr id="10" name="Picture 9">
            <a:extLst>
              <a:ext uri="{FF2B5EF4-FFF2-40B4-BE49-F238E27FC236}">
                <a16:creationId xmlns:a16="http://schemas.microsoft.com/office/drawing/2014/main" id="{A33A11F0-3FA5-43A9-A1D5-A25F807FB083}"/>
              </a:ext>
            </a:extLst>
          </p:cNvPr>
          <p:cNvPicPr>
            <a:picLocks noChangeAspect="1"/>
          </p:cNvPicPr>
          <p:nvPr/>
        </p:nvPicPr>
        <p:blipFill>
          <a:blip r:embed="rId3"/>
          <a:stretch>
            <a:fillRect/>
          </a:stretch>
        </p:blipFill>
        <p:spPr>
          <a:xfrm>
            <a:off x="1723518" y="1445937"/>
            <a:ext cx="2652856" cy="1582953"/>
          </a:xfrm>
          <a:prstGeom prst="rect">
            <a:avLst/>
          </a:prstGeom>
        </p:spPr>
      </p:pic>
      <p:sp>
        <p:nvSpPr>
          <p:cNvPr id="16" name="TextBox 15">
            <a:extLst>
              <a:ext uri="{FF2B5EF4-FFF2-40B4-BE49-F238E27FC236}">
                <a16:creationId xmlns:a16="http://schemas.microsoft.com/office/drawing/2014/main" id="{09513E77-274E-49EC-BF35-9E0B796F816E}"/>
              </a:ext>
            </a:extLst>
          </p:cNvPr>
          <p:cNvSpPr txBox="1"/>
          <p:nvPr/>
        </p:nvSpPr>
        <p:spPr>
          <a:xfrm>
            <a:off x="8333174" y="3087784"/>
            <a:ext cx="1741182"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Original Points</a:t>
            </a:r>
          </a:p>
        </p:txBody>
      </p:sp>
      <p:sp>
        <p:nvSpPr>
          <p:cNvPr id="19" name="TextBox 18">
            <a:extLst>
              <a:ext uri="{FF2B5EF4-FFF2-40B4-BE49-F238E27FC236}">
                <a16:creationId xmlns:a16="http://schemas.microsoft.com/office/drawing/2014/main" id="{442011E6-4733-478F-A0C0-B815C88CBD77}"/>
              </a:ext>
            </a:extLst>
          </p:cNvPr>
          <p:cNvSpPr txBox="1"/>
          <p:nvPr/>
        </p:nvSpPr>
        <p:spPr>
          <a:xfrm>
            <a:off x="8269053" y="5189056"/>
            <a:ext cx="1869423"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Clustered Points</a:t>
            </a:r>
          </a:p>
        </p:txBody>
      </p:sp>
      <p:cxnSp>
        <p:nvCxnSpPr>
          <p:cNvPr id="17" name="Straight Connector 16">
            <a:extLst>
              <a:ext uri="{FF2B5EF4-FFF2-40B4-BE49-F238E27FC236}">
                <a16:creationId xmlns:a16="http://schemas.microsoft.com/office/drawing/2014/main" id="{B4CC51D2-AE75-4FF2-B05C-B59D0712F9BB}"/>
              </a:ext>
            </a:extLst>
          </p:cNvPr>
          <p:cNvCxnSpPr/>
          <p:nvPr/>
        </p:nvCxnSpPr>
        <p:spPr>
          <a:xfrm>
            <a:off x="6096000" y="889331"/>
            <a:ext cx="0" cy="567126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7C78FA5-8CAD-4827-8831-8ED871D961F2}"/>
              </a:ext>
            </a:extLst>
          </p:cNvPr>
          <p:cNvPicPr>
            <a:picLocks noChangeAspect="1"/>
          </p:cNvPicPr>
          <p:nvPr/>
        </p:nvPicPr>
        <p:blipFill>
          <a:blip r:embed="rId4"/>
          <a:stretch>
            <a:fillRect/>
          </a:stretch>
        </p:blipFill>
        <p:spPr>
          <a:xfrm>
            <a:off x="1683860" y="3640311"/>
            <a:ext cx="2760462" cy="1670634"/>
          </a:xfrm>
          <a:prstGeom prst="rect">
            <a:avLst/>
          </a:prstGeom>
        </p:spPr>
      </p:pic>
      <p:pic>
        <p:nvPicPr>
          <p:cNvPr id="12" name="Picture 11">
            <a:extLst>
              <a:ext uri="{FF2B5EF4-FFF2-40B4-BE49-F238E27FC236}">
                <a16:creationId xmlns:a16="http://schemas.microsoft.com/office/drawing/2014/main" id="{6F3FF1FC-7090-4A86-B5A8-5252C8DAEDDD}"/>
              </a:ext>
            </a:extLst>
          </p:cNvPr>
          <p:cNvPicPr>
            <a:picLocks noChangeAspect="1"/>
          </p:cNvPicPr>
          <p:nvPr/>
        </p:nvPicPr>
        <p:blipFill>
          <a:blip r:embed="rId5"/>
          <a:stretch>
            <a:fillRect/>
          </a:stretch>
        </p:blipFill>
        <p:spPr>
          <a:xfrm>
            <a:off x="7863420" y="1282863"/>
            <a:ext cx="2315837" cy="1811499"/>
          </a:xfrm>
          <a:prstGeom prst="rect">
            <a:avLst/>
          </a:prstGeom>
        </p:spPr>
      </p:pic>
      <p:pic>
        <p:nvPicPr>
          <p:cNvPr id="18" name="Picture 17">
            <a:extLst>
              <a:ext uri="{FF2B5EF4-FFF2-40B4-BE49-F238E27FC236}">
                <a16:creationId xmlns:a16="http://schemas.microsoft.com/office/drawing/2014/main" id="{3A101813-CE92-469F-8BE6-CE7ED6DB1038}"/>
              </a:ext>
            </a:extLst>
          </p:cNvPr>
          <p:cNvPicPr>
            <a:picLocks noChangeAspect="1"/>
          </p:cNvPicPr>
          <p:nvPr/>
        </p:nvPicPr>
        <p:blipFill>
          <a:blip r:embed="rId6"/>
          <a:stretch>
            <a:fillRect/>
          </a:stretch>
        </p:blipFill>
        <p:spPr>
          <a:xfrm>
            <a:off x="8021607" y="3586491"/>
            <a:ext cx="2157650" cy="1655871"/>
          </a:xfrm>
          <a:prstGeom prst="rect">
            <a:avLst/>
          </a:prstGeom>
        </p:spPr>
      </p:pic>
      <p:sp>
        <p:nvSpPr>
          <p:cNvPr id="22" name="TextBox 21">
            <a:extLst>
              <a:ext uri="{FF2B5EF4-FFF2-40B4-BE49-F238E27FC236}">
                <a16:creationId xmlns:a16="http://schemas.microsoft.com/office/drawing/2014/main" id="{496DB106-6DD0-482F-880D-39F4DA1CF880}"/>
              </a:ext>
            </a:extLst>
          </p:cNvPr>
          <p:cNvSpPr txBox="1"/>
          <p:nvPr/>
        </p:nvSpPr>
        <p:spPr>
          <a:xfrm>
            <a:off x="6701316" y="6019676"/>
            <a:ext cx="5004896"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Complete Linkage tends to break large clusters</a:t>
            </a:r>
          </a:p>
        </p:txBody>
      </p:sp>
    </p:spTree>
    <p:extLst>
      <p:ext uri="{BB962C8B-B14F-4D97-AF65-F5344CB8AC3E}">
        <p14:creationId xmlns:p14="http://schemas.microsoft.com/office/powerpoint/2010/main" val="305646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9"/>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a:solidFill>
                  <a:srgbClr val="00B0F0"/>
                </a:solidFill>
                <a:latin typeface="Arial"/>
                <a:ea typeface="Arial"/>
                <a:cs typeface="Arial"/>
                <a:sym typeface="Arial"/>
              </a:rPr>
              <a:t>AGGLOMERATIVE CLUSTERING</a:t>
            </a:r>
            <a:endParaRPr/>
          </a:p>
        </p:txBody>
      </p:sp>
      <p:sp>
        <p:nvSpPr>
          <p:cNvPr id="148" name="Google Shape;148;p9"/>
          <p:cNvSpPr txBox="1"/>
          <p:nvPr/>
        </p:nvSpPr>
        <p:spPr>
          <a:xfrm>
            <a:off x="584431" y="887721"/>
            <a:ext cx="11023134" cy="2306016"/>
          </a:xfrm>
          <a:prstGeom prst="rect">
            <a:avLst/>
          </a:prstGeom>
          <a:blipFill rotWithShape="1">
            <a:blip r:embed="rId3">
              <a:alphaModFix/>
            </a:blip>
            <a:stretch>
              <a:fillRect l="-607" t="-1586" b="-132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pic>
        <p:nvPicPr>
          <p:cNvPr id="149" name="Google Shape;149;p9"/>
          <p:cNvPicPr preferRelativeResize="0"/>
          <p:nvPr/>
        </p:nvPicPr>
        <p:blipFill rotWithShape="1">
          <a:blip r:embed="rId4">
            <a:alphaModFix/>
          </a:blip>
          <a:srcRect/>
          <a:stretch/>
        </p:blipFill>
        <p:spPr>
          <a:xfrm>
            <a:off x="2967889" y="3429000"/>
            <a:ext cx="6256222" cy="27636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10"/>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a:solidFill>
                  <a:srgbClr val="00B0F0"/>
                </a:solidFill>
                <a:latin typeface="Arial"/>
                <a:ea typeface="Arial"/>
                <a:cs typeface="Arial"/>
                <a:sym typeface="Arial"/>
              </a:rPr>
              <a:t>AGGLOMERATIVE CLUSTERING</a:t>
            </a:r>
            <a:endParaRPr/>
          </a:p>
        </p:txBody>
      </p:sp>
      <p:sp>
        <p:nvSpPr>
          <p:cNvPr id="155" name="Google Shape;155;p10"/>
          <p:cNvSpPr txBox="1"/>
          <p:nvPr/>
        </p:nvSpPr>
        <p:spPr>
          <a:xfrm>
            <a:off x="584431" y="887721"/>
            <a:ext cx="11023134" cy="2035685"/>
          </a:xfrm>
          <a:prstGeom prst="rect">
            <a:avLst/>
          </a:prstGeom>
          <a:blipFill rotWithShape="1">
            <a:blip r:embed="rId3">
              <a:alphaModFix/>
            </a:blip>
            <a:stretch>
              <a:fillRect l="-607" t="-1794" b="-149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pic>
        <p:nvPicPr>
          <p:cNvPr id="156" name="Google Shape;156;p10"/>
          <p:cNvPicPr preferRelativeResize="0"/>
          <p:nvPr/>
        </p:nvPicPr>
        <p:blipFill rotWithShape="1">
          <a:blip r:embed="rId4">
            <a:alphaModFix/>
          </a:blip>
          <a:srcRect/>
          <a:stretch/>
        </p:blipFill>
        <p:spPr>
          <a:xfrm>
            <a:off x="2886804" y="3305131"/>
            <a:ext cx="6418392" cy="29278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7"/>
        <p:cNvGrpSpPr/>
        <p:nvPr/>
      </p:nvGrpSpPr>
      <p:grpSpPr>
        <a:xfrm>
          <a:off x="0" y="0"/>
          <a:ext cx="0" cy="0"/>
          <a:chOff x="0" y="0"/>
          <a:chExt cx="0" cy="0"/>
        </a:xfrm>
      </p:grpSpPr>
      <p:sp>
        <p:nvSpPr>
          <p:cNvPr id="618" name="Google Shape;618;gd952231bfb_0_239"/>
          <p:cNvSpPr txBox="1"/>
          <p:nvPr/>
        </p:nvSpPr>
        <p:spPr>
          <a:xfrm>
            <a:off x="1790567" y="2494002"/>
            <a:ext cx="8829000" cy="11082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6600"/>
              <a:buFont typeface="Arial"/>
              <a:buNone/>
              <a:tabLst/>
              <a:defRPr/>
            </a:pPr>
            <a:r>
              <a:rPr kumimoji="0" lang="en-IN" sz="6600" b="1" i="1"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Thank You</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2"/>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a:solidFill>
                  <a:srgbClr val="00B0F0"/>
                </a:solidFill>
                <a:latin typeface="Arial"/>
                <a:ea typeface="Arial"/>
                <a:cs typeface="Arial"/>
                <a:sym typeface="Arial"/>
              </a:rPr>
              <a:t>HIERARCHICAL CLUSTERING</a:t>
            </a:r>
            <a:endParaRPr/>
          </a:p>
        </p:txBody>
      </p:sp>
      <p:sp>
        <p:nvSpPr>
          <p:cNvPr id="90" name="Google Shape;90;p2"/>
          <p:cNvSpPr txBox="1"/>
          <p:nvPr/>
        </p:nvSpPr>
        <p:spPr>
          <a:xfrm>
            <a:off x="662729" y="939606"/>
            <a:ext cx="10066789"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IN" sz="2000" b="0" i="0" u="none" strike="noStrike" cap="none">
                <a:solidFill>
                  <a:schemeClr val="dk1"/>
                </a:solidFill>
                <a:latin typeface="Times New Roman"/>
                <a:ea typeface="Times New Roman"/>
                <a:cs typeface="Times New Roman"/>
                <a:sym typeface="Times New Roman"/>
              </a:rPr>
              <a:t>Produces a set of nested clusters organized as a hierarchical tree</a:t>
            </a:r>
            <a:endParaRPr/>
          </a:p>
        </p:txBody>
      </p:sp>
      <p:sp>
        <p:nvSpPr>
          <p:cNvPr id="91" name="Google Shape;91;p2"/>
          <p:cNvSpPr txBox="1"/>
          <p:nvPr/>
        </p:nvSpPr>
        <p:spPr>
          <a:xfrm>
            <a:off x="662729" y="1483347"/>
            <a:ext cx="11098636"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IN" sz="2000" b="0" i="0" u="none" strike="noStrike" cap="none">
                <a:solidFill>
                  <a:schemeClr val="dk1"/>
                </a:solidFill>
                <a:latin typeface="Times New Roman"/>
                <a:ea typeface="Times New Roman"/>
                <a:cs typeface="Times New Roman"/>
                <a:sym typeface="Times New Roman"/>
              </a:rPr>
              <a:t>Can be visualized as a dendrogram : A tree like diagram that records the sequences of merges or splits.</a:t>
            </a:r>
            <a:endParaRPr sz="2400" b="0" i="0" u="none" strike="noStrike" cap="none">
              <a:solidFill>
                <a:schemeClr val="dk1"/>
              </a:solidFill>
              <a:latin typeface="Times New Roman"/>
              <a:ea typeface="Times New Roman"/>
              <a:cs typeface="Times New Roman"/>
              <a:sym typeface="Times New Roman"/>
            </a:endParaRPr>
          </a:p>
        </p:txBody>
      </p:sp>
      <p:pic>
        <p:nvPicPr>
          <p:cNvPr id="92" name="Google Shape;92;p2"/>
          <p:cNvPicPr preferRelativeResize="0"/>
          <p:nvPr/>
        </p:nvPicPr>
        <p:blipFill rotWithShape="1">
          <a:blip r:embed="rId3">
            <a:alphaModFix/>
          </a:blip>
          <a:srcRect/>
          <a:stretch/>
        </p:blipFill>
        <p:spPr>
          <a:xfrm>
            <a:off x="2423325" y="2027088"/>
            <a:ext cx="2383567" cy="2442111"/>
          </a:xfrm>
          <a:prstGeom prst="rect">
            <a:avLst/>
          </a:prstGeom>
          <a:noFill/>
          <a:ln>
            <a:noFill/>
          </a:ln>
        </p:spPr>
      </p:pic>
      <p:pic>
        <p:nvPicPr>
          <p:cNvPr id="93" name="Google Shape;93;p2"/>
          <p:cNvPicPr preferRelativeResize="0"/>
          <p:nvPr/>
        </p:nvPicPr>
        <p:blipFill rotWithShape="1">
          <a:blip r:embed="rId4">
            <a:alphaModFix/>
          </a:blip>
          <a:srcRect/>
          <a:stretch/>
        </p:blipFill>
        <p:spPr>
          <a:xfrm>
            <a:off x="6392409" y="2027088"/>
            <a:ext cx="3502099" cy="2492234"/>
          </a:xfrm>
          <a:prstGeom prst="rect">
            <a:avLst/>
          </a:prstGeom>
          <a:noFill/>
          <a:ln>
            <a:noFill/>
          </a:ln>
        </p:spPr>
      </p:pic>
      <p:sp>
        <p:nvSpPr>
          <p:cNvPr id="94" name="Google Shape;94;p2"/>
          <p:cNvSpPr txBox="1"/>
          <p:nvPr/>
        </p:nvSpPr>
        <p:spPr>
          <a:xfrm>
            <a:off x="662729" y="4711795"/>
            <a:ext cx="11202099" cy="187743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b="1" i="0" u="none" strike="noStrike" cap="none" dirty="0">
                <a:solidFill>
                  <a:schemeClr val="dk1"/>
                </a:solidFill>
                <a:latin typeface="Times New Roman"/>
                <a:ea typeface="Times New Roman"/>
                <a:cs typeface="Times New Roman"/>
                <a:sym typeface="Times New Roman"/>
              </a:rPr>
              <a:t>Strengths of Hierarchical clustering:</a:t>
            </a:r>
            <a:endParaRPr dirty="0"/>
          </a:p>
          <a:p>
            <a:pPr marL="457200" marR="0" lvl="0" indent="-406400" algn="l" rtl="0">
              <a:spcBef>
                <a:spcPts val="0"/>
              </a:spcBef>
              <a:spcAft>
                <a:spcPts val="0"/>
              </a:spcAft>
              <a:buClr>
                <a:schemeClr val="dk1"/>
              </a:buClr>
              <a:buSzPts val="800"/>
              <a:buFont typeface="Calibri"/>
              <a:buNone/>
            </a:pPr>
            <a:endParaRPr sz="800" b="1" i="0" u="none" strike="noStrike" cap="none" dirty="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mj-lt"/>
              <a:buAutoNum type="arabicPeriod"/>
            </a:pPr>
            <a:r>
              <a:rPr lang="en-IN" sz="2000" b="0" i="0" u="none" strike="noStrike" cap="none" dirty="0">
                <a:solidFill>
                  <a:schemeClr val="dk1"/>
                </a:solidFill>
                <a:latin typeface="Times New Roman"/>
                <a:ea typeface="Times New Roman"/>
                <a:cs typeface="Times New Roman"/>
                <a:sym typeface="Times New Roman"/>
              </a:rPr>
              <a:t>Do not have to assume any particular number of clusters : Any desired number of clusters can be obtained by ‘cutting’ the dendrogram at the proper level.</a:t>
            </a:r>
            <a:endParaRPr dirty="0"/>
          </a:p>
          <a:p>
            <a:pPr marL="457200" marR="0" lvl="0" indent="-406400" algn="l" rtl="0">
              <a:spcBef>
                <a:spcPts val="0"/>
              </a:spcBef>
              <a:spcAft>
                <a:spcPts val="0"/>
              </a:spcAft>
              <a:buClr>
                <a:schemeClr val="dk1"/>
              </a:buClr>
              <a:buSzPts val="800"/>
              <a:buFont typeface="+mj-lt"/>
              <a:buAutoNum type="arabicPeriod"/>
            </a:pPr>
            <a:endParaRPr sz="800" b="0" i="0" u="none" strike="noStrike" cap="none" dirty="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mj-lt"/>
              <a:buAutoNum type="arabicPeriod"/>
            </a:pPr>
            <a:r>
              <a:rPr lang="en-IN" sz="2000" b="0" i="0" u="none" strike="noStrike" cap="none" dirty="0">
                <a:solidFill>
                  <a:schemeClr val="dk1"/>
                </a:solidFill>
                <a:latin typeface="Times New Roman"/>
                <a:ea typeface="Times New Roman"/>
                <a:cs typeface="Times New Roman"/>
                <a:sym typeface="Times New Roman"/>
              </a:rPr>
              <a:t>They may correspond to meaningful taxonomies. Example: book cataloguing, biological sciences (e.g. animal kingdom</a:t>
            </a:r>
            <a:r>
              <a:rPr lang="en-IN" sz="2000" dirty="0">
                <a:solidFill>
                  <a:schemeClr val="dk1"/>
                </a:solidFill>
                <a:latin typeface="Times New Roman"/>
                <a:ea typeface="Times New Roman"/>
                <a:cs typeface="Times New Roman"/>
                <a:sym typeface="Times New Roman"/>
              </a:rPr>
              <a:t>)</a:t>
            </a:r>
            <a:endParaRPr sz="2000" b="0" i="0" u="none" strike="noStrike" cap="none" dirty="0">
              <a:solidFill>
                <a:schemeClr val="dk1"/>
              </a:solidFill>
              <a:latin typeface="Times New Roman"/>
              <a:ea typeface="Times New Roman"/>
              <a:cs typeface="Times New Roman"/>
              <a:sym typeface="Times New Roman"/>
            </a:endParaRPr>
          </a:p>
        </p:txBody>
      </p:sp>
      <p:sp>
        <p:nvSpPr>
          <p:cNvPr id="95" name="Google Shape;95;p2"/>
          <p:cNvSpPr txBox="1"/>
          <p:nvPr/>
        </p:nvSpPr>
        <p:spPr>
          <a:xfrm>
            <a:off x="979374" y="3028890"/>
            <a:ext cx="131811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u="none" strike="noStrike" cap="none">
                <a:solidFill>
                  <a:schemeClr val="dk1"/>
                </a:solidFill>
                <a:latin typeface="Times New Roman"/>
                <a:ea typeface="Times New Roman"/>
                <a:cs typeface="Times New Roman"/>
                <a:sym typeface="Times New Roman"/>
              </a:rPr>
              <a:t>Datapoints</a:t>
            </a:r>
            <a:endParaRPr/>
          </a:p>
        </p:txBody>
      </p:sp>
      <p:sp>
        <p:nvSpPr>
          <p:cNvPr id="96" name="Google Shape;96;p2"/>
          <p:cNvSpPr txBox="1"/>
          <p:nvPr/>
        </p:nvSpPr>
        <p:spPr>
          <a:xfrm>
            <a:off x="10022706" y="3021891"/>
            <a:ext cx="159396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Dendrograms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3"/>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a:solidFill>
                  <a:srgbClr val="00B0F0"/>
                </a:solidFill>
                <a:latin typeface="Arial"/>
                <a:ea typeface="Arial"/>
                <a:cs typeface="Arial"/>
                <a:sym typeface="Arial"/>
              </a:rPr>
              <a:t>HIERARCHICAL CLUSTERING</a:t>
            </a:r>
            <a:endParaRPr/>
          </a:p>
        </p:txBody>
      </p:sp>
      <p:sp>
        <p:nvSpPr>
          <p:cNvPr id="102" name="Google Shape;102;p3"/>
          <p:cNvSpPr txBox="1"/>
          <p:nvPr/>
        </p:nvSpPr>
        <p:spPr>
          <a:xfrm>
            <a:off x="478172" y="1073791"/>
            <a:ext cx="8061821"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b="1">
                <a:solidFill>
                  <a:schemeClr val="dk1"/>
                </a:solidFill>
                <a:latin typeface="Times New Roman"/>
                <a:ea typeface="Times New Roman"/>
                <a:cs typeface="Times New Roman"/>
                <a:sym typeface="Times New Roman"/>
              </a:rPr>
              <a:t>Two main types of Hierarchical Clustering</a:t>
            </a:r>
            <a:endParaRPr/>
          </a:p>
        </p:txBody>
      </p:sp>
      <p:sp>
        <p:nvSpPr>
          <p:cNvPr id="103" name="Google Shape;103;p3"/>
          <p:cNvSpPr txBox="1"/>
          <p:nvPr/>
        </p:nvSpPr>
        <p:spPr>
          <a:xfrm>
            <a:off x="785768" y="1644242"/>
            <a:ext cx="10891707" cy="126188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Times New Roman"/>
              <a:buAutoNum type="arabicPeriod"/>
            </a:pPr>
            <a:r>
              <a:rPr lang="en-IN" sz="2000" b="1">
                <a:solidFill>
                  <a:schemeClr val="dk1"/>
                </a:solidFill>
                <a:latin typeface="Times New Roman"/>
                <a:ea typeface="Times New Roman"/>
                <a:cs typeface="Times New Roman"/>
                <a:sym typeface="Times New Roman"/>
              </a:rPr>
              <a:t>Agglomerative:  (Bottom Up Approach) </a:t>
            </a:r>
            <a:endParaRPr/>
          </a:p>
          <a:p>
            <a:pPr marL="342900" marR="0" lvl="0" indent="-292100" algn="l" rtl="0">
              <a:spcBef>
                <a:spcPts val="0"/>
              </a:spcBef>
              <a:spcAft>
                <a:spcPts val="0"/>
              </a:spcAft>
              <a:buClr>
                <a:schemeClr val="dk1"/>
              </a:buClr>
              <a:buSzPts val="800"/>
              <a:buFont typeface="Calibri"/>
              <a:buNone/>
            </a:pPr>
            <a:endParaRPr sz="800">
              <a:solidFill>
                <a:schemeClr val="dk1"/>
              </a:solidFill>
              <a:latin typeface="Times New Roman"/>
              <a:ea typeface="Times New Roman"/>
              <a:cs typeface="Times New Roman"/>
              <a:sym typeface="Times New Roman"/>
            </a:endParaRPr>
          </a:p>
          <a:p>
            <a:pPr marL="800100" marR="0" lvl="1" indent="-342900" algn="l" rtl="0">
              <a:spcBef>
                <a:spcPts val="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Start with the points as individual clusters.</a:t>
            </a:r>
            <a:endParaRPr/>
          </a:p>
          <a:p>
            <a:pPr marL="800100" marR="0" lvl="1" indent="-292100" algn="l" rtl="0">
              <a:spcBef>
                <a:spcPts val="0"/>
              </a:spcBef>
              <a:spcAft>
                <a:spcPts val="0"/>
              </a:spcAft>
              <a:buClr>
                <a:schemeClr val="dk1"/>
              </a:buClr>
              <a:buSzPts val="800"/>
              <a:buFont typeface="Arial"/>
              <a:buNone/>
            </a:pPr>
            <a:endParaRPr sz="800" b="0" i="0" u="none" strike="noStrike" cap="none">
              <a:solidFill>
                <a:schemeClr val="dk1"/>
              </a:solidFill>
              <a:latin typeface="Times New Roman"/>
              <a:ea typeface="Times New Roman"/>
              <a:cs typeface="Times New Roman"/>
              <a:sym typeface="Times New Roman"/>
            </a:endParaRPr>
          </a:p>
          <a:p>
            <a:pPr marL="742950" marR="0" lvl="1" indent="-285750" algn="l" rtl="0">
              <a:spcBef>
                <a:spcPts val="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At each step, merge the closest pair of clusters until you are with only one cluster (or k clusters).</a:t>
            </a:r>
            <a:endParaRPr sz="2000" b="0" i="0" u="none" strike="noStrike" cap="none">
              <a:solidFill>
                <a:schemeClr val="dk1"/>
              </a:solidFill>
              <a:latin typeface="Times New Roman"/>
              <a:ea typeface="Times New Roman"/>
              <a:cs typeface="Times New Roman"/>
              <a:sym typeface="Times New Roman"/>
            </a:endParaRPr>
          </a:p>
        </p:txBody>
      </p:sp>
      <p:sp>
        <p:nvSpPr>
          <p:cNvPr id="104" name="Google Shape;104;p3"/>
          <p:cNvSpPr txBox="1"/>
          <p:nvPr/>
        </p:nvSpPr>
        <p:spPr>
          <a:xfrm>
            <a:off x="777378" y="3160552"/>
            <a:ext cx="11235657"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Times New Roman"/>
                <a:ea typeface="Times New Roman"/>
                <a:cs typeface="Times New Roman"/>
                <a:sym typeface="Times New Roman"/>
              </a:rPr>
              <a:t>2.  Divisive: (Top Down Approach)</a:t>
            </a:r>
            <a:endParaRPr/>
          </a:p>
          <a:p>
            <a:pPr marL="342900" marR="0" lvl="0" indent="-292100" algn="l" rtl="0">
              <a:spcBef>
                <a:spcPts val="0"/>
              </a:spcBef>
              <a:spcAft>
                <a:spcPts val="0"/>
              </a:spcAft>
              <a:buClr>
                <a:schemeClr val="dk1"/>
              </a:buClr>
              <a:buSzPts val="800"/>
              <a:buFont typeface="Calibri"/>
              <a:buNone/>
            </a:pPr>
            <a:endParaRPr sz="800">
              <a:solidFill>
                <a:schemeClr val="dk1"/>
              </a:solidFill>
              <a:latin typeface="Times New Roman"/>
              <a:ea typeface="Times New Roman"/>
              <a:cs typeface="Times New Roman"/>
              <a:sym typeface="Times New Roman"/>
            </a:endParaRPr>
          </a:p>
          <a:p>
            <a:pPr marL="800100" marR="0" lvl="1" indent="-342900" algn="l" rtl="0">
              <a:spcBef>
                <a:spcPts val="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Start with one, all-inclusive cluster</a:t>
            </a:r>
            <a:endParaRPr/>
          </a:p>
          <a:p>
            <a:pPr marL="800100" marR="0" lvl="1" indent="-292100" algn="l" rtl="0">
              <a:spcBef>
                <a:spcPts val="0"/>
              </a:spcBef>
              <a:spcAft>
                <a:spcPts val="0"/>
              </a:spcAft>
              <a:buClr>
                <a:schemeClr val="dk1"/>
              </a:buClr>
              <a:buSzPts val="800"/>
              <a:buFont typeface="Arial"/>
              <a:buNone/>
            </a:pPr>
            <a:endParaRPr sz="800" b="0" i="0" u="none" strike="noStrike" cap="none">
              <a:solidFill>
                <a:schemeClr val="dk1"/>
              </a:solidFill>
              <a:latin typeface="Times New Roman"/>
              <a:ea typeface="Times New Roman"/>
              <a:cs typeface="Times New Roman"/>
              <a:sym typeface="Times New Roman"/>
            </a:endParaRPr>
          </a:p>
          <a:p>
            <a:pPr marL="742950" marR="0" lvl="1" indent="-285750" algn="l" rtl="0">
              <a:spcBef>
                <a:spcPts val="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At each step, split a cluster until each cluster contains a point (or there are k clusters)</a:t>
            </a:r>
            <a:endParaRPr/>
          </a:p>
        </p:txBody>
      </p:sp>
      <p:sp>
        <p:nvSpPr>
          <p:cNvPr id="105" name="Google Shape;105;p3"/>
          <p:cNvSpPr txBox="1"/>
          <p:nvPr/>
        </p:nvSpPr>
        <p:spPr>
          <a:xfrm>
            <a:off x="478171" y="4924337"/>
            <a:ext cx="1123565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Though both the approaches are perfectly alright in producing quality clusters, people prefer to use Agglomerative approach more than Divisive approach. This is because it is less computationally expensive to deal with smaller clusters as compared to the large all inclusive cluster.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4"/>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a:solidFill>
                  <a:srgbClr val="00B0F0"/>
                </a:solidFill>
                <a:latin typeface="Arial"/>
                <a:ea typeface="Arial"/>
                <a:cs typeface="Arial"/>
                <a:sym typeface="Arial"/>
              </a:rPr>
              <a:t>AGGLOMERATIVE CLUSTERING</a:t>
            </a:r>
            <a:endParaRPr/>
          </a:p>
        </p:txBody>
      </p:sp>
      <p:pic>
        <p:nvPicPr>
          <p:cNvPr id="111" name="Google Shape;111;p4"/>
          <p:cNvPicPr preferRelativeResize="0"/>
          <p:nvPr/>
        </p:nvPicPr>
        <p:blipFill rotWithShape="1">
          <a:blip r:embed="rId3">
            <a:alphaModFix/>
          </a:blip>
          <a:srcRect/>
          <a:stretch/>
        </p:blipFill>
        <p:spPr>
          <a:xfrm>
            <a:off x="818509" y="1332276"/>
            <a:ext cx="10554982" cy="47497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5"/>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a:solidFill>
                  <a:srgbClr val="00B0F0"/>
                </a:solidFill>
                <a:latin typeface="Arial"/>
                <a:ea typeface="Arial"/>
                <a:cs typeface="Arial"/>
                <a:sym typeface="Arial"/>
              </a:rPr>
              <a:t>AGGLOMERATIVE CLUSTERING</a:t>
            </a:r>
            <a:endParaRPr/>
          </a:p>
        </p:txBody>
      </p:sp>
      <p:sp>
        <p:nvSpPr>
          <p:cNvPr id="117" name="Google Shape;117;p5"/>
          <p:cNvSpPr txBox="1"/>
          <p:nvPr/>
        </p:nvSpPr>
        <p:spPr>
          <a:xfrm>
            <a:off x="511728" y="1048624"/>
            <a:ext cx="10880521"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Traditional Hierarchical Clustering algorithms use a similarity or distance matrix to split or merge the cluster. This matrix is known as </a:t>
            </a:r>
            <a:r>
              <a:rPr lang="en-IN" sz="2000" b="1">
                <a:solidFill>
                  <a:schemeClr val="dk1"/>
                </a:solidFill>
                <a:latin typeface="Times New Roman"/>
                <a:ea typeface="Times New Roman"/>
                <a:cs typeface="Times New Roman"/>
                <a:sym typeface="Times New Roman"/>
              </a:rPr>
              <a:t>Proximity Matrix.</a:t>
            </a:r>
            <a:r>
              <a:rPr lang="en-IN" sz="2000">
                <a:solidFill>
                  <a:schemeClr val="dk1"/>
                </a:solidFill>
                <a:latin typeface="Times New Roman"/>
                <a:ea typeface="Times New Roman"/>
                <a:cs typeface="Times New Roman"/>
                <a:sym typeface="Times New Roman"/>
              </a:rPr>
              <a:t> </a:t>
            </a:r>
            <a:endParaRPr/>
          </a:p>
        </p:txBody>
      </p:sp>
      <p:sp>
        <p:nvSpPr>
          <p:cNvPr id="118" name="Google Shape;118;p5"/>
          <p:cNvSpPr txBox="1"/>
          <p:nvPr/>
        </p:nvSpPr>
        <p:spPr>
          <a:xfrm>
            <a:off x="511728" y="2024958"/>
            <a:ext cx="10880521"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The basic Agglomerative Clustering algorithm is as following</a:t>
            </a:r>
            <a:r>
              <a:rPr lang="en-IN" sz="2000" b="1">
                <a:solidFill>
                  <a:schemeClr val="dk1"/>
                </a:solidFill>
                <a:latin typeface="Times New Roman"/>
                <a:ea typeface="Times New Roman"/>
                <a:cs typeface="Times New Roman"/>
                <a:sym typeface="Times New Roman"/>
              </a:rPr>
              <a:t>.</a:t>
            </a:r>
            <a:r>
              <a:rPr lang="en-IN" sz="2000">
                <a:solidFill>
                  <a:schemeClr val="dk1"/>
                </a:solidFill>
                <a:latin typeface="Times New Roman"/>
                <a:ea typeface="Times New Roman"/>
                <a:cs typeface="Times New Roman"/>
                <a:sym typeface="Times New Roman"/>
              </a:rPr>
              <a:t> </a:t>
            </a:r>
            <a:endParaRPr/>
          </a:p>
        </p:txBody>
      </p:sp>
      <p:sp>
        <p:nvSpPr>
          <p:cNvPr id="119" name="Google Shape;119;p5"/>
          <p:cNvSpPr txBox="1"/>
          <p:nvPr/>
        </p:nvSpPr>
        <p:spPr>
          <a:xfrm>
            <a:off x="796954" y="2534125"/>
            <a:ext cx="10880521" cy="255454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000"/>
              <a:buFont typeface="+mj-lt"/>
              <a:buAutoNum type="arabicPeriod"/>
            </a:pPr>
            <a:r>
              <a:rPr lang="en-IN" sz="2000" dirty="0">
                <a:solidFill>
                  <a:schemeClr val="dk1"/>
                </a:solidFill>
                <a:latin typeface="Times New Roman"/>
                <a:ea typeface="Times New Roman"/>
                <a:cs typeface="Times New Roman"/>
                <a:sym typeface="Times New Roman"/>
              </a:rPr>
              <a:t>Let each data point be a Cluster.</a:t>
            </a:r>
            <a:endParaRPr dirty="0"/>
          </a:p>
          <a:p>
            <a:pPr marL="457200" marR="0" lvl="0" indent="-406400" algn="l" rtl="0">
              <a:spcBef>
                <a:spcPts val="0"/>
              </a:spcBef>
              <a:spcAft>
                <a:spcPts val="0"/>
              </a:spcAft>
              <a:buClr>
                <a:schemeClr val="dk1"/>
              </a:buClr>
              <a:buSzPts val="800"/>
              <a:buFont typeface="+mj-lt"/>
              <a:buAutoNum type="arabicPeriod"/>
            </a:pPr>
            <a:endParaRPr sz="800" dirty="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mj-lt"/>
              <a:buAutoNum type="arabicPeriod"/>
            </a:pPr>
            <a:r>
              <a:rPr lang="en-IN" sz="2000" dirty="0">
                <a:solidFill>
                  <a:schemeClr val="dk1"/>
                </a:solidFill>
                <a:latin typeface="Times New Roman"/>
                <a:ea typeface="Times New Roman"/>
                <a:cs typeface="Times New Roman"/>
                <a:sym typeface="Times New Roman"/>
              </a:rPr>
              <a:t>Compute the proximity matrix.</a:t>
            </a:r>
            <a:endParaRPr dirty="0"/>
          </a:p>
          <a:p>
            <a:pPr marL="457200" marR="0" lvl="0" indent="-406400" algn="l" rtl="0">
              <a:spcBef>
                <a:spcPts val="0"/>
              </a:spcBef>
              <a:spcAft>
                <a:spcPts val="0"/>
              </a:spcAft>
              <a:buClr>
                <a:schemeClr val="dk1"/>
              </a:buClr>
              <a:buSzPts val="800"/>
              <a:buFont typeface="+mj-lt"/>
              <a:buAutoNum type="arabicPeriod"/>
            </a:pPr>
            <a:endParaRPr sz="800" dirty="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mj-lt"/>
              <a:buAutoNum type="arabicPeriod"/>
            </a:pPr>
            <a:r>
              <a:rPr lang="en-IN" sz="2000" b="1" i="1" dirty="0">
                <a:solidFill>
                  <a:schemeClr val="dk1"/>
                </a:solidFill>
                <a:latin typeface="Times New Roman"/>
                <a:ea typeface="Times New Roman"/>
                <a:cs typeface="Times New Roman"/>
                <a:sym typeface="Times New Roman"/>
              </a:rPr>
              <a:t>Repeat</a:t>
            </a:r>
            <a:endParaRPr dirty="0"/>
          </a:p>
          <a:p>
            <a:pPr marL="457200" marR="0" lvl="0" indent="-406400" algn="l" rtl="0">
              <a:spcBef>
                <a:spcPts val="0"/>
              </a:spcBef>
              <a:spcAft>
                <a:spcPts val="0"/>
              </a:spcAft>
              <a:buClr>
                <a:schemeClr val="dk1"/>
              </a:buClr>
              <a:buSzPts val="800"/>
              <a:buFont typeface="+mj-lt"/>
              <a:buAutoNum type="arabicPeriod"/>
            </a:pPr>
            <a:endParaRPr sz="800" dirty="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mj-lt"/>
              <a:buAutoNum type="arabicPeriod"/>
            </a:pPr>
            <a:r>
              <a:rPr lang="en-IN" sz="2000" dirty="0">
                <a:solidFill>
                  <a:schemeClr val="dk1"/>
                </a:solidFill>
                <a:latin typeface="Times New Roman"/>
                <a:ea typeface="Times New Roman"/>
                <a:cs typeface="Times New Roman"/>
                <a:sym typeface="Times New Roman"/>
              </a:rPr>
              <a:t> 	Merge the two closest clusters.</a:t>
            </a:r>
            <a:endParaRPr dirty="0"/>
          </a:p>
          <a:p>
            <a:pPr marL="457200" marR="0" lvl="0" indent="-406400" algn="l" rtl="0">
              <a:spcBef>
                <a:spcPts val="0"/>
              </a:spcBef>
              <a:spcAft>
                <a:spcPts val="0"/>
              </a:spcAft>
              <a:buClr>
                <a:schemeClr val="dk1"/>
              </a:buClr>
              <a:buSzPts val="800"/>
              <a:buFont typeface="+mj-lt"/>
              <a:buAutoNum type="arabicPeriod"/>
            </a:pPr>
            <a:endParaRPr sz="800" dirty="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mj-lt"/>
              <a:buAutoNum type="arabicPeriod"/>
            </a:pPr>
            <a:r>
              <a:rPr lang="en-IN" sz="2000" dirty="0">
                <a:solidFill>
                  <a:schemeClr val="dk1"/>
                </a:solidFill>
                <a:latin typeface="Times New Roman"/>
                <a:ea typeface="Times New Roman"/>
                <a:cs typeface="Times New Roman"/>
                <a:sym typeface="Times New Roman"/>
              </a:rPr>
              <a:t> 	Update the proximity matrix.</a:t>
            </a:r>
            <a:endParaRPr dirty="0"/>
          </a:p>
          <a:p>
            <a:pPr marL="457200" marR="0" lvl="0" indent="-406400" algn="l" rtl="0">
              <a:spcBef>
                <a:spcPts val="0"/>
              </a:spcBef>
              <a:spcAft>
                <a:spcPts val="0"/>
              </a:spcAft>
              <a:buClr>
                <a:schemeClr val="dk1"/>
              </a:buClr>
              <a:buSzPts val="800"/>
              <a:buFont typeface="+mj-lt"/>
              <a:buAutoNum type="arabicPeriod"/>
            </a:pPr>
            <a:endParaRPr sz="800" dirty="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mj-lt"/>
              <a:buAutoNum type="arabicPeriod"/>
            </a:pPr>
            <a:r>
              <a:rPr lang="en-IN" sz="2000" b="1" i="1" dirty="0">
                <a:solidFill>
                  <a:schemeClr val="dk1"/>
                </a:solidFill>
                <a:latin typeface="Times New Roman"/>
                <a:ea typeface="Times New Roman"/>
                <a:cs typeface="Times New Roman"/>
                <a:sym typeface="Times New Roman"/>
              </a:rPr>
              <a:t>Until</a:t>
            </a:r>
            <a:r>
              <a:rPr lang="en-IN" sz="2000" dirty="0">
                <a:solidFill>
                  <a:schemeClr val="dk1"/>
                </a:solidFill>
                <a:latin typeface="Times New Roman"/>
                <a:ea typeface="Times New Roman"/>
                <a:cs typeface="Times New Roman"/>
                <a:sym typeface="Times New Roman"/>
              </a:rPr>
              <a:t> only a single (or K many) cluster remains. (K is user provided number of clusters)</a:t>
            </a:r>
            <a:endParaRPr dirty="0"/>
          </a:p>
        </p:txBody>
      </p:sp>
      <p:sp>
        <p:nvSpPr>
          <p:cNvPr id="120" name="Google Shape;120;p5"/>
          <p:cNvSpPr txBox="1"/>
          <p:nvPr/>
        </p:nvSpPr>
        <p:spPr>
          <a:xfrm>
            <a:off x="511728" y="5358453"/>
            <a:ext cx="10880521" cy="101566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Different approaches on defining the distance / proximity between two clusters distinguishes different algorithms. However the basic algorithm as shown above is followed everywhere in Agglomerative clustering.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6"/>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a:solidFill>
                  <a:srgbClr val="00B0F0"/>
                </a:solidFill>
                <a:latin typeface="Arial"/>
                <a:ea typeface="Arial"/>
                <a:cs typeface="Arial"/>
                <a:sym typeface="Arial"/>
              </a:rPr>
              <a:t>AGGLOMERATIVE CLUSTERING</a:t>
            </a:r>
            <a:endParaRPr/>
          </a:p>
        </p:txBody>
      </p:sp>
      <p:sp>
        <p:nvSpPr>
          <p:cNvPr id="126" name="Google Shape;126;p6"/>
          <p:cNvSpPr txBox="1"/>
          <p:nvPr/>
        </p:nvSpPr>
        <p:spPr>
          <a:xfrm>
            <a:off x="486561" y="1108592"/>
            <a:ext cx="10863743"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How to define inter-cluster Distance / Proximity ?</a:t>
            </a:r>
            <a:endParaRPr/>
          </a:p>
        </p:txBody>
      </p:sp>
      <p:sp>
        <p:nvSpPr>
          <p:cNvPr id="127" name="Google Shape;127;p6"/>
          <p:cNvSpPr txBox="1"/>
          <p:nvPr/>
        </p:nvSpPr>
        <p:spPr>
          <a:xfrm>
            <a:off x="486561" y="1810742"/>
            <a:ext cx="10863743" cy="212365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Following are the different ways to define the inter-cluster distance / proximity.</a:t>
            </a:r>
            <a:endParaRPr/>
          </a:p>
          <a:p>
            <a:pPr marL="285750" marR="0" lvl="0" indent="-234950" algn="l" rtl="0">
              <a:spcBef>
                <a:spcPts val="0"/>
              </a:spcBef>
              <a:spcAft>
                <a:spcPts val="0"/>
              </a:spcAft>
              <a:buClr>
                <a:schemeClr val="dk1"/>
              </a:buClr>
              <a:buSzPts val="800"/>
              <a:buFont typeface="Noto Sans Symbols"/>
              <a:buNone/>
            </a:pPr>
            <a:endParaRPr sz="800">
              <a:solidFill>
                <a:schemeClr val="dk1"/>
              </a:solidFill>
              <a:latin typeface="Times New Roman"/>
              <a:ea typeface="Times New Roman"/>
              <a:cs typeface="Times New Roman"/>
              <a:sym typeface="Times New Roman"/>
            </a:endParaRPr>
          </a:p>
          <a:p>
            <a:pPr marL="800100" marR="0" lvl="1" indent="-342900" algn="l" rtl="0">
              <a:spcBef>
                <a:spcPts val="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MIN or Single Linkage</a:t>
            </a:r>
            <a:endParaRPr/>
          </a:p>
          <a:p>
            <a:pPr marL="800100" marR="0" lvl="1" indent="-292100" algn="l" rtl="0">
              <a:spcBef>
                <a:spcPts val="0"/>
              </a:spcBef>
              <a:spcAft>
                <a:spcPts val="0"/>
              </a:spcAft>
              <a:buClr>
                <a:schemeClr val="dk1"/>
              </a:buClr>
              <a:buSzPts val="800"/>
              <a:buFont typeface="Arial"/>
              <a:buNone/>
            </a:pPr>
            <a:endParaRPr sz="800" b="0" i="0" u="none" strike="noStrike" cap="none">
              <a:solidFill>
                <a:schemeClr val="dk1"/>
              </a:solidFill>
              <a:latin typeface="Times New Roman"/>
              <a:ea typeface="Times New Roman"/>
              <a:cs typeface="Times New Roman"/>
              <a:sym typeface="Times New Roman"/>
            </a:endParaRPr>
          </a:p>
          <a:p>
            <a:pPr marL="800100" marR="0" lvl="1" indent="-342900" algn="l" rtl="0">
              <a:spcBef>
                <a:spcPts val="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MAX or Complete Linkage</a:t>
            </a:r>
            <a:endParaRPr/>
          </a:p>
          <a:p>
            <a:pPr marL="800100" marR="0" lvl="1" indent="-292100" algn="l" rtl="0">
              <a:spcBef>
                <a:spcPts val="0"/>
              </a:spcBef>
              <a:spcAft>
                <a:spcPts val="0"/>
              </a:spcAft>
              <a:buClr>
                <a:schemeClr val="dk1"/>
              </a:buClr>
              <a:buSzPts val="800"/>
              <a:buFont typeface="Arial"/>
              <a:buNone/>
            </a:pPr>
            <a:endParaRPr sz="800" b="0" i="0" u="none" strike="noStrike" cap="none">
              <a:solidFill>
                <a:schemeClr val="dk1"/>
              </a:solidFill>
              <a:latin typeface="Times New Roman"/>
              <a:ea typeface="Times New Roman"/>
              <a:cs typeface="Times New Roman"/>
              <a:sym typeface="Times New Roman"/>
            </a:endParaRPr>
          </a:p>
          <a:p>
            <a:pPr marL="800100" marR="0" lvl="1" indent="-342900" algn="l" rtl="0">
              <a:spcBef>
                <a:spcPts val="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Group Average</a:t>
            </a:r>
            <a:endParaRPr/>
          </a:p>
          <a:p>
            <a:pPr marL="800100" marR="0" lvl="1" indent="-292100" algn="l" rtl="0">
              <a:spcBef>
                <a:spcPts val="0"/>
              </a:spcBef>
              <a:spcAft>
                <a:spcPts val="0"/>
              </a:spcAft>
              <a:buClr>
                <a:schemeClr val="dk1"/>
              </a:buClr>
              <a:buSzPts val="800"/>
              <a:buFont typeface="Arial"/>
              <a:buNone/>
            </a:pPr>
            <a:endParaRPr sz="800" b="0" i="0" u="none" strike="noStrike" cap="none">
              <a:solidFill>
                <a:schemeClr val="dk1"/>
              </a:solidFill>
              <a:latin typeface="Times New Roman"/>
              <a:ea typeface="Times New Roman"/>
              <a:cs typeface="Times New Roman"/>
              <a:sym typeface="Times New Roman"/>
            </a:endParaRPr>
          </a:p>
          <a:p>
            <a:pPr marL="800100" marR="0" lvl="1" indent="-342900" algn="l" rtl="0">
              <a:spcBef>
                <a:spcPts val="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Distance Between Centroids </a:t>
            </a:r>
            <a:endParaRPr/>
          </a:p>
        </p:txBody>
      </p:sp>
      <p:sp>
        <p:nvSpPr>
          <p:cNvPr id="128" name="Google Shape;128;p6"/>
          <p:cNvSpPr txBox="1"/>
          <p:nvPr/>
        </p:nvSpPr>
        <p:spPr>
          <a:xfrm>
            <a:off x="578840" y="4236440"/>
            <a:ext cx="1062046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We shall now briefly discuss these methods.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7"/>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a:solidFill>
                  <a:srgbClr val="00B0F0"/>
                </a:solidFill>
                <a:latin typeface="Arial"/>
                <a:ea typeface="Arial"/>
                <a:cs typeface="Arial"/>
                <a:sym typeface="Arial"/>
              </a:rPr>
              <a:t>AGGLOMERATIVE CLUSTERING</a:t>
            </a:r>
            <a:endParaRPr/>
          </a:p>
        </p:txBody>
      </p:sp>
      <p:sp>
        <p:nvSpPr>
          <p:cNvPr id="134" name="Google Shape;134;p7"/>
          <p:cNvSpPr txBox="1"/>
          <p:nvPr/>
        </p:nvSpPr>
        <p:spPr>
          <a:xfrm>
            <a:off x="584431" y="1004764"/>
            <a:ext cx="11023134" cy="1866473"/>
          </a:xfrm>
          <a:prstGeom prst="rect">
            <a:avLst/>
          </a:prstGeom>
          <a:blipFill rotWithShape="1">
            <a:blip r:embed="rId3">
              <a:alphaModFix/>
            </a:blip>
            <a:stretch>
              <a:fillRect l="-607" t="-1958" b="-163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pic>
        <p:nvPicPr>
          <p:cNvPr id="135" name="Google Shape;135;p7"/>
          <p:cNvPicPr preferRelativeResize="0"/>
          <p:nvPr/>
        </p:nvPicPr>
        <p:blipFill rotWithShape="1">
          <a:blip r:embed="rId4">
            <a:alphaModFix/>
          </a:blip>
          <a:srcRect/>
          <a:stretch/>
        </p:blipFill>
        <p:spPr>
          <a:xfrm>
            <a:off x="2867568" y="3338818"/>
            <a:ext cx="6456861" cy="30177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7"/>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a:solidFill>
                  <a:srgbClr val="00B0F0"/>
                </a:solidFill>
                <a:latin typeface="Arial"/>
                <a:ea typeface="Arial"/>
                <a:cs typeface="Arial"/>
                <a:sym typeface="Arial"/>
              </a:rPr>
              <a:t>AGGLOMERATIVE CLUSTERING</a:t>
            </a:r>
            <a:endParaRPr/>
          </a:p>
        </p:txBody>
      </p:sp>
      <p:sp>
        <p:nvSpPr>
          <p:cNvPr id="2" name="TextBox 1">
            <a:extLst>
              <a:ext uri="{FF2B5EF4-FFF2-40B4-BE49-F238E27FC236}">
                <a16:creationId xmlns:a16="http://schemas.microsoft.com/office/drawing/2014/main" id="{AC61FB55-37FC-4AFD-8952-AC6C1E2D26BE}"/>
              </a:ext>
            </a:extLst>
          </p:cNvPr>
          <p:cNvSpPr txBox="1"/>
          <p:nvPr/>
        </p:nvSpPr>
        <p:spPr>
          <a:xfrm>
            <a:off x="1016106" y="889331"/>
            <a:ext cx="442995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Strength of MIN or Single Linkage</a:t>
            </a:r>
          </a:p>
        </p:txBody>
      </p:sp>
      <p:pic>
        <p:nvPicPr>
          <p:cNvPr id="4" name="Picture 3">
            <a:extLst>
              <a:ext uri="{FF2B5EF4-FFF2-40B4-BE49-F238E27FC236}">
                <a16:creationId xmlns:a16="http://schemas.microsoft.com/office/drawing/2014/main" id="{A3471E6F-62FC-40D9-B165-36D2A3FAF2CD}"/>
              </a:ext>
            </a:extLst>
          </p:cNvPr>
          <p:cNvPicPr>
            <a:picLocks noChangeAspect="1"/>
          </p:cNvPicPr>
          <p:nvPr/>
        </p:nvPicPr>
        <p:blipFill>
          <a:blip r:embed="rId3"/>
          <a:stretch>
            <a:fillRect/>
          </a:stretch>
        </p:blipFill>
        <p:spPr>
          <a:xfrm>
            <a:off x="1016106" y="1412163"/>
            <a:ext cx="3896645" cy="1725782"/>
          </a:xfrm>
          <a:prstGeom prst="rect">
            <a:avLst/>
          </a:prstGeom>
        </p:spPr>
      </p:pic>
      <p:pic>
        <p:nvPicPr>
          <p:cNvPr id="6" name="Picture 5">
            <a:extLst>
              <a:ext uri="{FF2B5EF4-FFF2-40B4-BE49-F238E27FC236}">
                <a16:creationId xmlns:a16="http://schemas.microsoft.com/office/drawing/2014/main" id="{434C9B53-67D2-48CD-8F4E-23A24FAD85CD}"/>
              </a:ext>
            </a:extLst>
          </p:cNvPr>
          <p:cNvPicPr>
            <a:picLocks noChangeAspect="1"/>
          </p:cNvPicPr>
          <p:nvPr/>
        </p:nvPicPr>
        <p:blipFill>
          <a:blip r:embed="rId4"/>
          <a:stretch>
            <a:fillRect/>
          </a:stretch>
        </p:blipFill>
        <p:spPr>
          <a:xfrm>
            <a:off x="1101624" y="3558922"/>
            <a:ext cx="3896645" cy="1820202"/>
          </a:xfrm>
          <a:prstGeom prst="rect">
            <a:avLst/>
          </a:prstGeom>
        </p:spPr>
      </p:pic>
      <p:sp>
        <p:nvSpPr>
          <p:cNvPr id="7" name="TextBox 6">
            <a:extLst>
              <a:ext uri="{FF2B5EF4-FFF2-40B4-BE49-F238E27FC236}">
                <a16:creationId xmlns:a16="http://schemas.microsoft.com/office/drawing/2014/main" id="{F4E6CFCA-B0E6-444E-BD57-F5327EFFB3B9}"/>
              </a:ext>
            </a:extLst>
          </p:cNvPr>
          <p:cNvSpPr txBox="1"/>
          <p:nvPr/>
        </p:nvSpPr>
        <p:spPr>
          <a:xfrm>
            <a:off x="2084440" y="3028890"/>
            <a:ext cx="1741182"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Original Points</a:t>
            </a:r>
          </a:p>
        </p:txBody>
      </p:sp>
      <p:sp>
        <p:nvSpPr>
          <p:cNvPr id="11" name="TextBox 10">
            <a:extLst>
              <a:ext uri="{FF2B5EF4-FFF2-40B4-BE49-F238E27FC236}">
                <a16:creationId xmlns:a16="http://schemas.microsoft.com/office/drawing/2014/main" id="{5029D46F-B930-4109-85F4-4D914A3E11A2}"/>
              </a:ext>
            </a:extLst>
          </p:cNvPr>
          <p:cNvSpPr txBox="1"/>
          <p:nvPr/>
        </p:nvSpPr>
        <p:spPr>
          <a:xfrm>
            <a:off x="2084440" y="5242362"/>
            <a:ext cx="1869423"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Clustered Points</a:t>
            </a:r>
          </a:p>
        </p:txBody>
      </p:sp>
      <p:sp>
        <p:nvSpPr>
          <p:cNvPr id="8" name="TextBox 7">
            <a:extLst>
              <a:ext uri="{FF2B5EF4-FFF2-40B4-BE49-F238E27FC236}">
                <a16:creationId xmlns:a16="http://schemas.microsoft.com/office/drawing/2014/main" id="{BA9EC26A-BFDB-44EF-A479-783106AC64D7}"/>
              </a:ext>
            </a:extLst>
          </p:cNvPr>
          <p:cNvSpPr txBox="1"/>
          <p:nvPr/>
        </p:nvSpPr>
        <p:spPr>
          <a:xfrm>
            <a:off x="330292" y="6063449"/>
            <a:ext cx="5439310"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Single Linkage can handle shapes of different sizes</a:t>
            </a:r>
          </a:p>
        </p:txBody>
      </p:sp>
      <p:sp>
        <p:nvSpPr>
          <p:cNvPr id="13" name="TextBox 12">
            <a:extLst>
              <a:ext uri="{FF2B5EF4-FFF2-40B4-BE49-F238E27FC236}">
                <a16:creationId xmlns:a16="http://schemas.microsoft.com/office/drawing/2014/main" id="{5EAFE7EE-65A0-41A9-B2D6-9135913CE8B3}"/>
              </a:ext>
            </a:extLst>
          </p:cNvPr>
          <p:cNvSpPr txBox="1"/>
          <p:nvPr/>
        </p:nvSpPr>
        <p:spPr>
          <a:xfrm>
            <a:off x="6950129" y="889331"/>
            <a:ext cx="442995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Limitation of MIN or Single Linkage</a:t>
            </a:r>
          </a:p>
        </p:txBody>
      </p:sp>
      <p:pic>
        <p:nvPicPr>
          <p:cNvPr id="10" name="Picture 9">
            <a:extLst>
              <a:ext uri="{FF2B5EF4-FFF2-40B4-BE49-F238E27FC236}">
                <a16:creationId xmlns:a16="http://schemas.microsoft.com/office/drawing/2014/main" id="{A33A11F0-3FA5-43A9-A1D5-A25F807FB083}"/>
              </a:ext>
            </a:extLst>
          </p:cNvPr>
          <p:cNvPicPr>
            <a:picLocks noChangeAspect="1"/>
          </p:cNvPicPr>
          <p:nvPr/>
        </p:nvPicPr>
        <p:blipFill>
          <a:blip r:embed="rId5"/>
          <a:stretch>
            <a:fillRect/>
          </a:stretch>
        </p:blipFill>
        <p:spPr>
          <a:xfrm>
            <a:off x="7737818" y="1420338"/>
            <a:ext cx="2652856" cy="1582953"/>
          </a:xfrm>
          <a:prstGeom prst="rect">
            <a:avLst/>
          </a:prstGeom>
        </p:spPr>
      </p:pic>
      <p:sp>
        <p:nvSpPr>
          <p:cNvPr id="16" name="TextBox 15">
            <a:extLst>
              <a:ext uri="{FF2B5EF4-FFF2-40B4-BE49-F238E27FC236}">
                <a16:creationId xmlns:a16="http://schemas.microsoft.com/office/drawing/2014/main" id="{09513E77-274E-49EC-BF35-9E0B796F816E}"/>
              </a:ext>
            </a:extLst>
          </p:cNvPr>
          <p:cNvSpPr txBox="1"/>
          <p:nvPr/>
        </p:nvSpPr>
        <p:spPr>
          <a:xfrm>
            <a:off x="8318048" y="2943804"/>
            <a:ext cx="1741182"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Original Points</a:t>
            </a:r>
          </a:p>
        </p:txBody>
      </p:sp>
      <p:pic>
        <p:nvPicPr>
          <p:cNvPr id="14" name="Picture 13">
            <a:extLst>
              <a:ext uri="{FF2B5EF4-FFF2-40B4-BE49-F238E27FC236}">
                <a16:creationId xmlns:a16="http://schemas.microsoft.com/office/drawing/2014/main" id="{B5DBBA52-1083-4113-842C-8699526117F1}"/>
              </a:ext>
            </a:extLst>
          </p:cNvPr>
          <p:cNvPicPr>
            <a:picLocks noChangeAspect="1"/>
          </p:cNvPicPr>
          <p:nvPr/>
        </p:nvPicPr>
        <p:blipFill>
          <a:blip r:embed="rId6"/>
          <a:stretch>
            <a:fillRect/>
          </a:stretch>
        </p:blipFill>
        <p:spPr>
          <a:xfrm>
            <a:off x="7737818" y="3640311"/>
            <a:ext cx="2749220" cy="1657424"/>
          </a:xfrm>
          <a:prstGeom prst="rect">
            <a:avLst/>
          </a:prstGeom>
        </p:spPr>
      </p:pic>
      <p:sp>
        <p:nvSpPr>
          <p:cNvPr id="19" name="TextBox 18">
            <a:extLst>
              <a:ext uri="{FF2B5EF4-FFF2-40B4-BE49-F238E27FC236}">
                <a16:creationId xmlns:a16="http://schemas.microsoft.com/office/drawing/2014/main" id="{442011E6-4733-478F-A0C0-B815C88CBD77}"/>
              </a:ext>
            </a:extLst>
          </p:cNvPr>
          <p:cNvSpPr txBox="1"/>
          <p:nvPr/>
        </p:nvSpPr>
        <p:spPr>
          <a:xfrm>
            <a:off x="8269054" y="5238688"/>
            <a:ext cx="1869423"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Clustered Points</a:t>
            </a:r>
          </a:p>
        </p:txBody>
      </p:sp>
      <p:sp>
        <p:nvSpPr>
          <p:cNvPr id="20" name="TextBox 19">
            <a:extLst>
              <a:ext uri="{FF2B5EF4-FFF2-40B4-BE49-F238E27FC236}">
                <a16:creationId xmlns:a16="http://schemas.microsoft.com/office/drawing/2014/main" id="{36A08C8C-5838-48AB-B0E5-EA30FD39BE77}"/>
              </a:ext>
            </a:extLst>
          </p:cNvPr>
          <p:cNvSpPr txBox="1"/>
          <p:nvPr/>
        </p:nvSpPr>
        <p:spPr>
          <a:xfrm>
            <a:off x="6549031" y="6063449"/>
            <a:ext cx="5309467"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Single Linkage is susceptible to noise and outliers</a:t>
            </a:r>
          </a:p>
        </p:txBody>
      </p:sp>
      <p:cxnSp>
        <p:nvCxnSpPr>
          <p:cNvPr id="17" name="Straight Connector 16">
            <a:extLst>
              <a:ext uri="{FF2B5EF4-FFF2-40B4-BE49-F238E27FC236}">
                <a16:creationId xmlns:a16="http://schemas.microsoft.com/office/drawing/2014/main" id="{B4CC51D2-AE75-4FF2-B05C-B59D0712F9BB}"/>
              </a:ext>
            </a:extLst>
          </p:cNvPr>
          <p:cNvCxnSpPr/>
          <p:nvPr/>
        </p:nvCxnSpPr>
        <p:spPr>
          <a:xfrm>
            <a:off x="6096000" y="889331"/>
            <a:ext cx="0" cy="567126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68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8"/>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a:solidFill>
                  <a:srgbClr val="00B0F0"/>
                </a:solidFill>
                <a:latin typeface="Arial"/>
                <a:ea typeface="Arial"/>
                <a:cs typeface="Arial"/>
                <a:sym typeface="Arial"/>
              </a:rPr>
              <a:t>AGGLOMERATIVE CLUSTERING</a:t>
            </a:r>
            <a:endParaRPr/>
          </a:p>
        </p:txBody>
      </p:sp>
      <p:sp>
        <p:nvSpPr>
          <p:cNvPr id="141" name="Google Shape;141;p8"/>
          <p:cNvSpPr txBox="1"/>
          <p:nvPr/>
        </p:nvSpPr>
        <p:spPr>
          <a:xfrm>
            <a:off x="584431" y="971208"/>
            <a:ext cx="11023134" cy="1866473"/>
          </a:xfrm>
          <a:prstGeom prst="rect">
            <a:avLst/>
          </a:prstGeom>
          <a:blipFill rotWithShape="1">
            <a:blip r:embed="rId3">
              <a:alphaModFix/>
            </a:blip>
            <a:stretch>
              <a:fillRect l="-607" t="-1633" b="-163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pic>
        <p:nvPicPr>
          <p:cNvPr id="142" name="Google Shape;142;p8"/>
          <p:cNvPicPr preferRelativeResize="0"/>
          <p:nvPr/>
        </p:nvPicPr>
        <p:blipFill rotWithShape="1">
          <a:blip r:embed="rId4">
            <a:alphaModFix/>
          </a:blip>
          <a:srcRect/>
          <a:stretch/>
        </p:blipFill>
        <p:spPr>
          <a:xfrm>
            <a:off x="2987878" y="3314850"/>
            <a:ext cx="6216241" cy="296011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475</Words>
  <Application>Microsoft Office PowerPoint</Application>
  <PresentationFormat>Widescreen</PresentationFormat>
  <Paragraphs>82</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Noto Sans Symbols</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 Karmakar</dc:creator>
  <cp:lastModifiedBy>Sourav Karmakar</cp:lastModifiedBy>
  <cp:revision>8</cp:revision>
  <cp:lastPrinted>2022-10-16T08:12:40Z</cp:lastPrinted>
  <dcterms:created xsi:type="dcterms:W3CDTF">2019-09-23T07:47:41Z</dcterms:created>
  <dcterms:modified xsi:type="dcterms:W3CDTF">2022-10-16T08:13:39Z</dcterms:modified>
</cp:coreProperties>
</file>