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ErRn0fn7PM6qzAp3j+HOf3thu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2EB76D-5BDB-4F2B-B63B-35B3F6444D95}">
  <a:tblStyle styleId="{D42EB76D-5BDB-4F2B-B63B-35B3F6444D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e0c73e9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e0c73e9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0c73e9c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e0c73e9c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0c73e9c7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e0c73e9c7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0c73e9c7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0c73e9c7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d952231bfb_0_239:notes"/>
          <p:cNvSpPr txBox="1">
            <a:spLocks noGrp="1"/>
          </p:cNvSpPr>
          <p:nvPr>
            <p:ph type="body" idx="1"/>
          </p:nvPr>
        </p:nvSpPr>
        <p:spPr>
          <a:xfrm>
            <a:off x="960120" y="7166610"/>
            <a:ext cx="7680960" cy="6789420"/>
          </a:xfrm>
          <a:prstGeom prst="rect">
            <a:avLst/>
          </a:prstGeom>
          <a:noFill/>
          <a:ln>
            <a:noFill/>
          </a:ln>
        </p:spPr>
        <p:txBody>
          <a:bodyPr spcFirstLastPara="1" wrap="square" lIns="141050" tIns="141050" rIns="141050" bIns="141050" anchor="t" anchorCtr="0">
            <a:noAutofit/>
          </a:bodyPr>
          <a:lstStyle/>
          <a:p>
            <a:pPr marL="0" indent="0">
              <a:buNone/>
            </a:pPr>
            <a:endParaRPr/>
          </a:p>
        </p:txBody>
      </p:sp>
      <p:sp>
        <p:nvSpPr>
          <p:cNvPr id="616" name="Google Shape;616;gd952231bfb_0_239: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gd952231bfb_0_2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gd952231bfb_0_2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gd952231bfb_0_2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68334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0"/>
        <p:cNvGrpSpPr/>
        <p:nvPr/>
      </p:nvGrpSpPr>
      <p:grpSpPr>
        <a:xfrm>
          <a:off x="0" y="0"/>
          <a:ext cx="0" cy="0"/>
          <a:chOff x="0" y="0"/>
          <a:chExt cx="0" cy="0"/>
        </a:xfrm>
      </p:grpSpPr>
      <p:sp>
        <p:nvSpPr>
          <p:cNvPr id="91" name="Google Shape;91;gd952231bfb_0_2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gd952231bfb_0_2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d952231bfb_0_2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d952231bfb_0_2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d952231bfb_0_2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022485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6"/>
        <p:cNvGrpSpPr/>
        <p:nvPr/>
      </p:nvGrpSpPr>
      <p:grpSpPr>
        <a:xfrm>
          <a:off x="0" y="0"/>
          <a:ext cx="0" cy="0"/>
          <a:chOff x="0" y="0"/>
          <a:chExt cx="0" cy="0"/>
        </a:xfrm>
      </p:grpSpPr>
      <p:sp>
        <p:nvSpPr>
          <p:cNvPr id="97" name="Google Shape;97;gd952231bfb_0_2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d952231bfb_0_25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d952231bfb_0_2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d952231bfb_0_2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d952231bfb_0_2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989562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2"/>
        <p:cNvGrpSpPr/>
        <p:nvPr/>
      </p:nvGrpSpPr>
      <p:grpSpPr>
        <a:xfrm>
          <a:off x="0" y="0"/>
          <a:ext cx="0" cy="0"/>
          <a:chOff x="0" y="0"/>
          <a:chExt cx="0" cy="0"/>
        </a:xfrm>
      </p:grpSpPr>
      <p:sp>
        <p:nvSpPr>
          <p:cNvPr id="103" name="Google Shape;103;gd952231bfb_0_26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d952231bfb_0_26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d952231bfb_0_26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d952231bfb_0_2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gd952231bfb_0_2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933040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08"/>
        <p:cNvGrpSpPr/>
        <p:nvPr/>
      </p:nvGrpSpPr>
      <p:grpSpPr>
        <a:xfrm>
          <a:off x="0" y="0"/>
          <a:ext cx="0" cy="0"/>
          <a:chOff x="0" y="0"/>
          <a:chExt cx="0" cy="0"/>
        </a:xfrm>
      </p:grpSpPr>
      <p:sp>
        <p:nvSpPr>
          <p:cNvPr id="109" name="Google Shape;109;gd952231bfb_0_2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d952231bfb_0_27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gd952231bfb_0_27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gd952231bfb_0_2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d952231bfb_0_2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d952231bfb_0_2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54156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5"/>
        <p:cNvGrpSpPr/>
        <p:nvPr/>
      </p:nvGrpSpPr>
      <p:grpSpPr>
        <a:xfrm>
          <a:off x="0" y="0"/>
          <a:ext cx="0" cy="0"/>
          <a:chOff x="0" y="0"/>
          <a:chExt cx="0" cy="0"/>
        </a:xfrm>
      </p:grpSpPr>
      <p:sp>
        <p:nvSpPr>
          <p:cNvPr id="116" name="Google Shape;116;gd952231bfb_0_27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gd952231bfb_0_27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8" name="Google Shape;118;gd952231bfb_0_27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gd952231bfb_0_27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0" name="Google Shape;120;gd952231bfb_0_27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1" name="Google Shape;121;gd952231bfb_0_2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d952231bfb_0_2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d952231bfb_0_2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1773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sp>
        <p:nvSpPr>
          <p:cNvPr id="125" name="Google Shape;125;gd952231bfb_0_28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d952231bfb_0_28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d952231bfb_0_28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d952231bfb_0_2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353658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29"/>
        <p:cNvGrpSpPr/>
        <p:nvPr/>
      </p:nvGrpSpPr>
      <p:grpSpPr>
        <a:xfrm>
          <a:off x="0" y="0"/>
          <a:ext cx="0" cy="0"/>
          <a:chOff x="0" y="0"/>
          <a:chExt cx="0" cy="0"/>
        </a:xfrm>
      </p:grpSpPr>
      <p:sp>
        <p:nvSpPr>
          <p:cNvPr id="130" name="Google Shape;130;gd952231bfb_0_29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d952231bfb_0_29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2" name="Google Shape;132;gd952231bfb_0_29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3" name="Google Shape;133;gd952231bfb_0_2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gd952231bfb_0_2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d952231bfb_0_2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43720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36"/>
        <p:cNvGrpSpPr/>
        <p:nvPr/>
      </p:nvGrpSpPr>
      <p:grpSpPr>
        <a:xfrm>
          <a:off x="0" y="0"/>
          <a:ext cx="0" cy="0"/>
          <a:chOff x="0" y="0"/>
          <a:chExt cx="0" cy="0"/>
        </a:xfrm>
      </p:grpSpPr>
      <p:sp>
        <p:nvSpPr>
          <p:cNvPr id="137" name="Google Shape;137;gd952231bfb_0_29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d952231bfb_0_29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gd952231bfb_0_29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0" name="Google Shape;140;gd952231bfb_0_2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d952231bfb_0_2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d952231bfb_0_2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529104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43"/>
        <p:cNvGrpSpPr/>
        <p:nvPr/>
      </p:nvGrpSpPr>
      <p:grpSpPr>
        <a:xfrm>
          <a:off x="0" y="0"/>
          <a:ext cx="0" cy="0"/>
          <a:chOff x="0" y="0"/>
          <a:chExt cx="0" cy="0"/>
        </a:xfrm>
      </p:grpSpPr>
      <p:sp>
        <p:nvSpPr>
          <p:cNvPr id="144" name="Google Shape;144;gd952231bfb_0_30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d952231bfb_0_30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gd952231bfb_0_3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d952231bfb_0_30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d952231bfb_0_3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939406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49"/>
        <p:cNvGrpSpPr/>
        <p:nvPr/>
      </p:nvGrpSpPr>
      <p:grpSpPr>
        <a:xfrm>
          <a:off x="0" y="0"/>
          <a:ext cx="0" cy="0"/>
          <a:chOff x="0" y="0"/>
          <a:chExt cx="0" cy="0"/>
        </a:xfrm>
      </p:grpSpPr>
      <p:sp>
        <p:nvSpPr>
          <p:cNvPr id="150" name="Google Shape;150;gd952231bfb_0_3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d952231bfb_0_3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2" name="Google Shape;152;gd952231bfb_0_3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d952231bfb_0_3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d952231bfb_0_3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66778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d952231bfb_0_2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d952231bfb_0_24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d952231bfb_0_2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d952231bfb_0_2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d952231bfb_0_2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13584096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uravkarmakar2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3" name="Google Shape;159;p1">
            <a:extLst>
              <a:ext uri="{FF2B5EF4-FFF2-40B4-BE49-F238E27FC236}">
                <a16:creationId xmlns:a16="http://schemas.microsoft.com/office/drawing/2014/main" id="{65267AB1-AE63-4E68-8DF4-8695610145C6}"/>
              </a:ext>
            </a:extLst>
          </p:cNvPr>
          <p:cNvSpPr txBox="1"/>
          <p:nvPr/>
        </p:nvSpPr>
        <p:spPr>
          <a:xfrm>
            <a:off x="1460096" y="1615871"/>
            <a:ext cx="9271800" cy="19389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dirty="0">
                <a:solidFill>
                  <a:srgbClr val="000000"/>
                </a:solidFill>
                <a:latin typeface="Arial"/>
                <a:ea typeface="Arial"/>
                <a:cs typeface="Arial"/>
                <a:sym typeface="Arial"/>
              </a:rPr>
              <a:t>Dimensionality Reduction</a:t>
            </a:r>
            <a:endParaRPr lang="en-IN" sz="6000" dirty="0"/>
          </a:p>
        </p:txBody>
      </p:sp>
      <p:sp>
        <p:nvSpPr>
          <p:cNvPr id="4" name="TextBox 3">
            <a:extLst>
              <a:ext uri="{FF2B5EF4-FFF2-40B4-BE49-F238E27FC236}">
                <a16:creationId xmlns:a16="http://schemas.microsoft.com/office/drawing/2014/main" id="{5696C738-7C9B-4307-8A3D-948DB1D23822}"/>
              </a:ext>
            </a:extLst>
          </p:cNvPr>
          <p:cNvSpPr txBox="1"/>
          <p:nvPr/>
        </p:nvSpPr>
        <p:spPr>
          <a:xfrm>
            <a:off x="3823313"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Arial"/>
                <a:sym typeface="Arial"/>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Arial"/>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Arial"/>
                <a:sym typeface="Arial"/>
                <a:hlinkClick r:id="rId3"/>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ge0c73e9c7b_0_0"/>
          <p:cNvSpPr txBox="1"/>
          <p:nvPr/>
        </p:nvSpPr>
        <p:spPr>
          <a:xfrm>
            <a:off x="151002" y="58723"/>
            <a:ext cx="9429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Mathematical Prerequisites</a:t>
            </a:r>
            <a:endParaRPr lang="en-IN" dirty="0"/>
          </a:p>
        </p:txBody>
      </p:sp>
      <p:sp>
        <p:nvSpPr>
          <p:cNvPr id="193" name="Google Shape;193;ge0c73e9c7b_0_0"/>
          <p:cNvSpPr txBox="1"/>
          <p:nvPr/>
        </p:nvSpPr>
        <p:spPr>
          <a:xfrm>
            <a:off x="1460109" y="2459254"/>
            <a:ext cx="9271800"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dirty="0"/>
              <a:t>Lagrange’s Multiplier</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ge0c73e9c7b_0_5"/>
          <p:cNvSpPr txBox="1"/>
          <p:nvPr/>
        </p:nvSpPr>
        <p:spPr>
          <a:xfrm>
            <a:off x="151002" y="58723"/>
            <a:ext cx="9429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dirty="0">
                <a:solidFill>
                  <a:srgbClr val="00B0F0"/>
                </a:solidFill>
              </a:rPr>
              <a:t>Constrained Optimization</a:t>
            </a:r>
            <a:endParaRPr lang="en-IN" dirty="0"/>
          </a:p>
        </p:txBody>
      </p:sp>
      <p:sp>
        <p:nvSpPr>
          <p:cNvPr id="199" name="Google Shape;199;ge0c73e9c7b_0_5"/>
          <p:cNvSpPr txBox="1"/>
          <p:nvPr/>
        </p:nvSpPr>
        <p:spPr>
          <a:xfrm>
            <a:off x="261900" y="873000"/>
            <a:ext cx="1114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The unconstrained optimization problem can be stated as:</a:t>
            </a:r>
            <a:endParaRPr sz="2000">
              <a:latin typeface="Times New Roman"/>
              <a:ea typeface="Times New Roman"/>
              <a:cs typeface="Times New Roman"/>
              <a:sym typeface="Times New Roman"/>
            </a:endParaRPr>
          </a:p>
        </p:txBody>
      </p:sp>
      <p:sp>
        <p:nvSpPr>
          <p:cNvPr id="200" name="Google Shape;200;ge0c73e9c7b_0_5"/>
          <p:cNvSpPr txBox="1"/>
          <p:nvPr/>
        </p:nvSpPr>
        <p:spPr>
          <a:xfrm>
            <a:off x="6429800" y="873000"/>
            <a:ext cx="3921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a:latin typeface="Times New Roman"/>
                <a:ea typeface="Times New Roman"/>
                <a:cs typeface="Times New Roman"/>
                <a:sym typeface="Times New Roman"/>
              </a:rPr>
              <a:t>Find the extreme value of  </a:t>
            </a:r>
            <a:r>
              <a:rPr lang="en-IN" sz="2000" b="1" i="1">
                <a:latin typeface="Times New Roman"/>
                <a:ea typeface="Times New Roman"/>
                <a:cs typeface="Times New Roman"/>
                <a:sym typeface="Times New Roman"/>
              </a:rPr>
              <a:t>y = f(x)</a:t>
            </a:r>
            <a:endParaRPr sz="2000" b="1">
              <a:latin typeface="Times New Roman"/>
              <a:ea typeface="Times New Roman"/>
              <a:cs typeface="Times New Roman"/>
              <a:sym typeface="Times New Roman"/>
            </a:endParaRPr>
          </a:p>
        </p:txBody>
      </p:sp>
      <p:sp>
        <p:nvSpPr>
          <p:cNvPr id="201" name="Google Shape;201;ge0c73e9c7b_0_5"/>
          <p:cNvSpPr txBox="1"/>
          <p:nvPr/>
        </p:nvSpPr>
        <p:spPr>
          <a:xfrm>
            <a:off x="261900" y="1526275"/>
            <a:ext cx="1114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And to solve the problem we find the first derivative of </a:t>
            </a:r>
            <a:r>
              <a:rPr lang="en-IN" sz="2000" b="1" i="1">
                <a:latin typeface="Cambria Math"/>
                <a:ea typeface="Cambria Math"/>
                <a:cs typeface="Cambria Math"/>
                <a:sym typeface="Cambria Math"/>
              </a:rPr>
              <a:t>y</a:t>
            </a:r>
            <a:r>
              <a:rPr lang="en-IN" sz="2000">
                <a:latin typeface="Times New Roman"/>
                <a:ea typeface="Times New Roman"/>
                <a:cs typeface="Times New Roman"/>
                <a:sym typeface="Times New Roman"/>
              </a:rPr>
              <a:t> with respect to </a:t>
            </a:r>
            <a:r>
              <a:rPr lang="en-IN" sz="2000" b="1" i="1">
                <a:latin typeface="Cambria Math"/>
                <a:ea typeface="Cambria Math"/>
                <a:cs typeface="Cambria Math"/>
                <a:sym typeface="Cambria Math"/>
              </a:rPr>
              <a:t>x</a:t>
            </a:r>
            <a:r>
              <a:rPr lang="en-IN" sz="2000" b="1">
                <a:latin typeface="Times New Roman"/>
                <a:ea typeface="Times New Roman"/>
                <a:cs typeface="Times New Roman"/>
                <a:sym typeface="Times New Roman"/>
              </a:rPr>
              <a:t> </a:t>
            </a:r>
            <a:r>
              <a:rPr lang="en-IN" sz="2000">
                <a:latin typeface="Times New Roman"/>
                <a:ea typeface="Times New Roman"/>
                <a:cs typeface="Times New Roman"/>
                <a:sym typeface="Times New Roman"/>
              </a:rPr>
              <a:t>and set that to zero.</a:t>
            </a:r>
            <a:endParaRPr sz="2000">
              <a:latin typeface="Times New Roman"/>
              <a:ea typeface="Times New Roman"/>
              <a:cs typeface="Times New Roman"/>
              <a:sym typeface="Times New Roman"/>
            </a:endParaRPr>
          </a:p>
        </p:txBody>
      </p:sp>
      <p:sp>
        <p:nvSpPr>
          <p:cNvPr id="202" name="Google Shape;202;ge0c73e9c7b_0_5"/>
          <p:cNvSpPr txBox="1"/>
          <p:nvPr/>
        </p:nvSpPr>
        <p:spPr>
          <a:xfrm>
            <a:off x="287350" y="2179550"/>
            <a:ext cx="11145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In general a dependent variable could be functions of several independent variable. Then the unconstrained optimization problem is stated as:    </a:t>
            </a:r>
            <a:r>
              <a:rPr lang="en-IN" sz="2000" b="1">
                <a:latin typeface="Times New Roman"/>
                <a:ea typeface="Times New Roman"/>
                <a:cs typeface="Times New Roman"/>
                <a:sym typeface="Times New Roman"/>
              </a:rPr>
              <a:t>Find the extreme value of </a:t>
            </a:r>
            <a:r>
              <a:rPr lang="en-IN" sz="2000">
                <a:latin typeface="Times New Roman"/>
                <a:ea typeface="Times New Roman"/>
                <a:cs typeface="Times New Roman"/>
                <a:sym typeface="Times New Roman"/>
              </a:rPr>
              <a:t> </a:t>
            </a:r>
            <a:r>
              <a:rPr lang="en-IN" sz="2000" b="1" i="1">
                <a:latin typeface="Times New Roman"/>
                <a:ea typeface="Times New Roman"/>
                <a:cs typeface="Times New Roman"/>
                <a:sym typeface="Times New Roman"/>
              </a:rPr>
              <a:t>y = f(x</a:t>
            </a:r>
            <a:r>
              <a:rPr lang="en-IN" sz="2000" b="1" i="1" baseline="-25000">
                <a:latin typeface="Times New Roman"/>
                <a:ea typeface="Times New Roman"/>
                <a:cs typeface="Times New Roman"/>
                <a:sym typeface="Times New Roman"/>
              </a:rPr>
              <a:t>1 </a:t>
            </a:r>
            <a:r>
              <a:rPr lang="en-IN" sz="2000" b="1" i="1">
                <a:latin typeface="Times New Roman"/>
                <a:ea typeface="Times New Roman"/>
                <a:cs typeface="Times New Roman"/>
                <a:sym typeface="Times New Roman"/>
              </a:rPr>
              <a:t>, x</a:t>
            </a:r>
            <a:r>
              <a:rPr lang="en-IN" sz="2000" b="1" i="1" baseline="-25000">
                <a:latin typeface="Times New Roman"/>
                <a:ea typeface="Times New Roman"/>
                <a:cs typeface="Times New Roman"/>
                <a:sym typeface="Times New Roman"/>
              </a:rPr>
              <a:t>2 </a:t>
            </a:r>
            <a:r>
              <a:rPr lang="en-IN" sz="2000" b="1" i="1">
                <a:latin typeface="Times New Roman"/>
                <a:ea typeface="Times New Roman"/>
                <a:cs typeface="Times New Roman"/>
                <a:sym typeface="Times New Roman"/>
              </a:rPr>
              <a:t>, x</a:t>
            </a:r>
            <a:r>
              <a:rPr lang="en-IN" sz="2000" b="1" i="1" baseline="-25000">
                <a:latin typeface="Times New Roman"/>
                <a:ea typeface="Times New Roman"/>
                <a:cs typeface="Times New Roman"/>
                <a:sym typeface="Times New Roman"/>
              </a:rPr>
              <a:t>3 </a:t>
            </a:r>
            <a:r>
              <a:rPr lang="en-IN" sz="2000" b="1" i="1">
                <a:latin typeface="Times New Roman"/>
                <a:ea typeface="Times New Roman"/>
                <a:cs typeface="Times New Roman"/>
                <a:sym typeface="Times New Roman"/>
              </a:rPr>
              <a:t>, … , x</a:t>
            </a:r>
            <a:r>
              <a:rPr lang="en-IN" sz="2000" b="1" i="1" baseline="-25000">
                <a:latin typeface="Times New Roman"/>
                <a:ea typeface="Times New Roman"/>
                <a:cs typeface="Times New Roman"/>
                <a:sym typeface="Times New Roman"/>
              </a:rPr>
              <a:t>n </a:t>
            </a:r>
            <a:r>
              <a:rPr lang="en-IN" sz="2000" b="1" i="1">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203" name="Google Shape;203;ge0c73e9c7b_0_5"/>
          <p:cNvSpPr txBox="1"/>
          <p:nvPr/>
        </p:nvSpPr>
        <p:spPr>
          <a:xfrm>
            <a:off x="287350" y="3095875"/>
            <a:ext cx="11145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And to solve the problem we find the first derivative of </a:t>
            </a:r>
            <a:r>
              <a:rPr lang="en-IN" sz="2000" b="1" i="1">
                <a:latin typeface="Cambria Math"/>
                <a:ea typeface="Cambria Math"/>
                <a:cs typeface="Cambria Math"/>
                <a:sym typeface="Cambria Math"/>
              </a:rPr>
              <a:t>y</a:t>
            </a:r>
            <a:r>
              <a:rPr lang="en-IN" sz="2000" b="1">
                <a:latin typeface="Times New Roman"/>
                <a:ea typeface="Times New Roman"/>
                <a:cs typeface="Times New Roman"/>
                <a:sym typeface="Times New Roman"/>
              </a:rPr>
              <a:t> </a:t>
            </a:r>
            <a:r>
              <a:rPr lang="en-IN" sz="2000">
                <a:latin typeface="Times New Roman"/>
                <a:ea typeface="Times New Roman"/>
                <a:cs typeface="Times New Roman"/>
                <a:sym typeface="Times New Roman"/>
              </a:rPr>
              <a:t>with respect to </a:t>
            </a:r>
            <a:r>
              <a:rPr lang="en-IN" sz="2000" b="1" i="1">
                <a:latin typeface="Cambria Math"/>
                <a:ea typeface="Cambria Math"/>
                <a:cs typeface="Cambria Math"/>
                <a:sym typeface="Cambria Math"/>
              </a:rPr>
              <a:t>all independent variables</a:t>
            </a:r>
            <a:r>
              <a:rPr lang="en-IN" sz="2000" i="1">
                <a:latin typeface="Cambria Math"/>
                <a:ea typeface="Cambria Math"/>
                <a:cs typeface="Cambria Math"/>
                <a:sym typeface="Cambria Math"/>
              </a:rPr>
              <a:t> </a:t>
            </a:r>
            <a:r>
              <a:rPr lang="en-IN" sz="2000">
                <a:latin typeface="Times New Roman"/>
                <a:ea typeface="Times New Roman"/>
                <a:cs typeface="Times New Roman"/>
                <a:sym typeface="Times New Roman"/>
              </a:rPr>
              <a:t>and set those to zero.</a:t>
            </a:r>
            <a:endParaRPr sz="2000">
              <a:latin typeface="Times New Roman"/>
              <a:ea typeface="Times New Roman"/>
              <a:cs typeface="Times New Roman"/>
              <a:sym typeface="Times New Roman"/>
            </a:endParaRPr>
          </a:p>
        </p:txBody>
      </p:sp>
      <p:pic>
        <p:nvPicPr>
          <p:cNvPr id="204" name="Google Shape;204;ge0c73e9c7b_0_5"/>
          <p:cNvPicPr preferRelativeResize="0"/>
          <p:nvPr/>
        </p:nvPicPr>
        <p:blipFill>
          <a:blip r:embed="rId3">
            <a:alphaModFix/>
          </a:blip>
          <a:stretch>
            <a:fillRect/>
          </a:stretch>
        </p:blipFill>
        <p:spPr>
          <a:xfrm>
            <a:off x="2908325" y="3793900"/>
            <a:ext cx="960925" cy="654250"/>
          </a:xfrm>
          <a:prstGeom prst="rect">
            <a:avLst/>
          </a:prstGeom>
          <a:noFill/>
          <a:ln>
            <a:noFill/>
          </a:ln>
        </p:spPr>
      </p:pic>
      <p:pic>
        <p:nvPicPr>
          <p:cNvPr id="205" name="Google Shape;205;ge0c73e9c7b_0_5"/>
          <p:cNvPicPr preferRelativeResize="0"/>
          <p:nvPr/>
        </p:nvPicPr>
        <p:blipFill>
          <a:blip r:embed="rId4">
            <a:alphaModFix/>
          </a:blip>
          <a:stretch>
            <a:fillRect/>
          </a:stretch>
        </p:blipFill>
        <p:spPr>
          <a:xfrm>
            <a:off x="4320725" y="3793900"/>
            <a:ext cx="960925" cy="654247"/>
          </a:xfrm>
          <a:prstGeom prst="rect">
            <a:avLst/>
          </a:prstGeom>
          <a:noFill/>
          <a:ln>
            <a:noFill/>
          </a:ln>
        </p:spPr>
      </p:pic>
      <p:pic>
        <p:nvPicPr>
          <p:cNvPr id="206" name="Google Shape;206;ge0c73e9c7b_0_5"/>
          <p:cNvPicPr preferRelativeResize="0"/>
          <p:nvPr/>
        </p:nvPicPr>
        <p:blipFill>
          <a:blip r:embed="rId5">
            <a:alphaModFix/>
          </a:blip>
          <a:stretch>
            <a:fillRect/>
          </a:stretch>
        </p:blipFill>
        <p:spPr>
          <a:xfrm>
            <a:off x="5681925" y="3793900"/>
            <a:ext cx="960925" cy="654247"/>
          </a:xfrm>
          <a:prstGeom prst="rect">
            <a:avLst/>
          </a:prstGeom>
          <a:noFill/>
          <a:ln>
            <a:noFill/>
          </a:ln>
        </p:spPr>
      </p:pic>
      <p:pic>
        <p:nvPicPr>
          <p:cNvPr id="207" name="Google Shape;207;ge0c73e9c7b_0_5"/>
          <p:cNvPicPr preferRelativeResize="0"/>
          <p:nvPr/>
        </p:nvPicPr>
        <p:blipFill>
          <a:blip r:embed="rId6">
            <a:alphaModFix/>
          </a:blip>
          <a:stretch>
            <a:fillRect/>
          </a:stretch>
        </p:blipFill>
        <p:spPr>
          <a:xfrm>
            <a:off x="7891050" y="3793900"/>
            <a:ext cx="960925" cy="645096"/>
          </a:xfrm>
          <a:prstGeom prst="rect">
            <a:avLst/>
          </a:prstGeom>
          <a:noFill/>
          <a:ln>
            <a:noFill/>
          </a:ln>
        </p:spPr>
      </p:pic>
      <p:pic>
        <p:nvPicPr>
          <p:cNvPr id="208" name="Google Shape;208;ge0c73e9c7b_0_5"/>
          <p:cNvPicPr preferRelativeResize="0"/>
          <p:nvPr/>
        </p:nvPicPr>
        <p:blipFill>
          <a:blip r:embed="rId7">
            <a:alphaModFix/>
          </a:blip>
          <a:stretch>
            <a:fillRect/>
          </a:stretch>
        </p:blipFill>
        <p:spPr>
          <a:xfrm>
            <a:off x="6959200" y="4070562"/>
            <a:ext cx="532325" cy="91775"/>
          </a:xfrm>
          <a:prstGeom prst="rect">
            <a:avLst/>
          </a:prstGeom>
          <a:noFill/>
          <a:ln>
            <a:noFill/>
          </a:ln>
        </p:spPr>
      </p:pic>
      <p:sp>
        <p:nvSpPr>
          <p:cNvPr id="209" name="Google Shape;209;ge0c73e9c7b_0_5"/>
          <p:cNvSpPr txBox="1"/>
          <p:nvPr/>
        </p:nvSpPr>
        <p:spPr>
          <a:xfrm>
            <a:off x="287350" y="4570725"/>
            <a:ext cx="11145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However in real life we come across with the situations where we have to optimize the function subject to certain conditions (called the constraints).</a:t>
            </a:r>
            <a:endParaRPr sz="2000">
              <a:latin typeface="Times New Roman"/>
              <a:ea typeface="Times New Roman"/>
              <a:cs typeface="Times New Roman"/>
              <a:sym typeface="Times New Roman"/>
            </a:endParaRPr>
          </a:p>
        </p:txBody>
      </p:sp>
      <p:sp>
        <p:nvSpPr>
          <p:cNvPr id="210" name="Google Shape;210;ge0c73e9c7b_0_5"/>
          <p:cNvSpPr txBox="1"/>
          <p:nvPr/>
        </p:nvSpPr>
        <p:spPr>
          <a:xfrm>
            <a:off x="3924150" y="5371125"/>
            <a:ext cx="43437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a:latin typeface="Times New Roman"/>
                <a:ea typeface="Times New Roman"/>
                <a:cs typeface="Times New Roman"/>
                <a:sym typeface="Times New Roman"/>
              </a:rPr>
              <a:t>Find the extreme value of  </a:t>
            </a:r>
            <a:r>
              <a:rPr lang="en-IN" sz="2000" b="1" i="1">
                <a:latin typeface="Times New Roman"/>
                <a:ea typeface="Times New Roman"/>
                <a:cs typeface="Times New Roman"/>
                <a:sym typeface="Times New Roman"/>
              </a:rPr>
              <a:t>y = f(x) </a:t>
            </a:r>
            <a:r>
              <a:rPr lang="en-IN" sz="2000" b="1">
                <a:latin typeface="Times New Roman"/>
                <a:ea typeface="Times New Roman"/>
                <a:cs typeface="Times New Roman"/>
                <a:sym typeface="Times New Roman"/>
              </a:rPr>
              <a:t>, </a:t>
            </a:r>
            <a:endParaRPr sz="2000" b="1">
              <a:latin typeface="Times New Roman"/>
              <a:ea typeface="Times New Roman"/>
              <a:cs typeface="Times New Roman"/>
              <a:sym typeface="Times New Roman"/>
            </a:endParaRPr>
          </a:p>
          <a:p>
            <a:pPr marL="0" lvl="0" indent="0" algn="ctr" rtl="0">
              <a:spcBef>
                <a:spcPts val="0"/>
              </a:spcBef>
              <a:spcAft>
                <a:spcPts val="0"/>
              </a:spcAft>
              <a:buNone/>
            </a:pPr>
            <a:r>
              <a:rPr lang="en-IN" sz="2000" b="1">
                <a:latin typeface="Times New Roman"/>
                <a:ea typeface="Times New Roman"/>
                <a:cs typeface="Times New Roman"/>
                <a:sym typeface="Times New Roman"/>
              </a:rPr>
              <a:t>subjected to the condition </a:t>
            </a:r>
            <a:r>
              <a:rPr lang="en-IN" sz="2000" b="1" i="1">
                <a:latin typeface="Times New Roman"/>
                <a:ea typeface="Times New Roman"/>
                <a:cs typeface="Times New Roman"/>
                <a:sym typeface="Times New Roman"/>
              </a:rPr>
              <a:t>g(x) = 0</a:t>
            </a:r>
            <a:endParaRPr sz="2000" b="1" i="1">
              <a:latin typeface="Times New Roman"/>
              <a:ea typeface="Times New Roman"/>
              <a:cs typeface="Times New Roman"/>
              <a:sym typeface="Times New Roman"/>
            </a:endParaRPr>
          </a:p>
        </p:txBody>
      </p:sp>
      <p:sp>
        <p:nvSpPr>
          <p:cNvPr id="211" name="Google Shape;211;ge0c73e9c7b_0_5"/>
          <p:cNvSpPr txBox="1"/>
          <p:nvPr/>
        </p:nvSpPr>
        <p:spPr>
          <a:xfrm>
            <a:off x="287350" y="6171525"/>
            <a:ext cx="11145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This type of problems are known as constrained optimization problem.</a:t>
            </a:r>
            <a:endParaRPr sz="2000">
              <a:latin typeface="Times New Roman"/>
              <a:ea typeface="Times New Roman"/>
              <a:cs typeface="Times New Roman"/>
              <a:sym typeface="Times New Roman"/>
            </a:endParaRPr>
          </a:p>
        </p:txBody>
      </p:sp>
      <p:pic>
        <p:nvPicPr>
          <p:cNvPr id="212" name="Google Shape;212;ge0c73e9c7b_0_5"/>
          <p:cNvPicPr preferRelativeResize="0"/>
          <p:nvPr/>
        </p:nvPicPr>
        <p:blipFill>
          <a:blip r:embed="rId8">
            <a:alphaModFix/>
          </a:blip>
          <a:stretch>
            <a:fillRect/>
          </a:stretch>
        </p:blipFill>
        <p:spPr>
          <a:xfrm>
            <a:off x="10136100" y="1418525"/>
            <a:ext cx="894335" cy="645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ge0c73e9c7b_0_23"/>
          <p:cNvSpPr txBox="1"/>
          <p:nvPr/>
        </p:nvSpPr>
        <p:spPr>
          <a:xfrm>
            <a:off x="151002" y="58723"/>
            <a:ext cx="9429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dirty="0">
                <a:solidFill>
                  <a:srgbClr val="00B0F0"/>
                </a:solidFill>
              </a:rPr>
              <a:t>Lagrange’s Multiplier</a:t>
            </a:r>
            <a:endParaRPr lang="en-IN" dirty="0"/>
          </a:p>
        </p:txBody>
      </p:sp>
      <p:sp>
        <p:nvSpPr>
          <p:cNvPr id="218" name="Google Shape;218;ge0c73e9c7b_0_23"/>
          <p:cNvSpPr txBox="1"/>
          <p:nvPr/>
        </p:nvSpPr>
        <p:spPr>
          <a:xfrm>
            <a:off x="360925" y="1556800"/>
            <a:ext cx="1123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To solve the constrained optimization problem we formulate the </a:t>
            </a:r>
            <a:r>
              <a:rPr lang="en-IN" sz="2000" b="1">
                <a:latin typeface="Times New Roman"/>
                <a:ea typeface="Times New Roman"/>
                <a:cs typeface="Times New Roman"/>
                <a:sym typeface="Times New Roman"/>
              </a:rPr>
              <a:t>Lagrangian</a:t>
            </a:r>
            <a:r>
              <a:rPr lang="en-IN" sz="2000">
                <a:latin typeface="Times New Roman"/>
                <a:ea typeface="Times New Roman"/>
                <a:cs typeface="Times New Roman"/>
                <a:sym typeface="Times New Roman"/>
              </a:rPr>
              <a:t> as following:</a:t>
            </a:r>
            <a:endParaRPr sz="2000">
              <a:latin typeface="Times New Roman"/>
              <a:ea typeface="Times New Roman"/>
              <a:cs typeface="Times New Roman"/>
              <a:sym typeface="Times New Roman"/>
            </a:endParaRPr>
          </a:p>
        </p:txBody>
      </p:sp>
      <p:sp>
        <p:nvSpPr>
          <p:cNvPr id="219" name="Google Shape;219;ge0c73e9c7b_0_23"/>
          <p:cNvSpPr txBox="1"/>
          <p:nvPr/>
        </p:nvSpPr>
        <p:spPr>
          <a:xfrm>
            <a:off x="3924150" y="756400"/>
            <a:ext cx="43437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a:latin typeface="Times New Roman"/>
                <a:ea typeface="Times New Roman"/>
                <a:cs typeface="Times New Roman"/>
                <a:sym typeface="Times New Roman"/>
              </a:rPr>
              <a:t>Find the extreme value of  </a:t>
            </a:r>
            <a:r>
              <a:rPr lang="en-IN" sz="2000" b="1" i="1">
                <a:latin typeface="Times New Roman"/>
                <a:ea typeface="Times New Roman"/>
                <a:cs typeface="Times New Roman"/>
                <a:sym typeface="Times New Roman"/>
              </a:rPr>
              <a:t>y = f(x) </a:t>
            </a:r>
            <a:r>
              <a:rPr lang="en-IN" sz="2000" b="1">
                <a:latin typeface="Times New Roman"/>
                <a:ea typeface="Times New Roman"/>
                <a:cs typeface="Times New Roman"/>
                <a:sym typeface="Times New Roman"/>
              </a:rPr>
              <a:t>, </a:t>
            </a:r>
            <a:endParaRPr sz="2000" b="1">
              <a:latin typeface="Times New Roman"/>
              <a:ea typeface="Times New Roman"/>
              <a:cs typeface="Times New Roman"/>
              <a:sym typeface="Times New Roman"/>
            </a:endParaRPr>
          </a:p>
          <a:p>
            <a:pPr marL="0" lvl="0" indent="0" algn="ctr" rtl="0">
              <a:spcBef>
                <a:spcPts val="0"/>
              </a:spcBef>
              <a:spcAft>
                <a:spcPts val="0"/>
              </a:spcAft>
              <a:buNone/>
            </a:pPr>
            <a:r>
              <a:rPr lang="en-IN" sz="2000" b="1">
                <a:latin typeface="Times New Roman"/>
                <a:ea typeface="Times New Roman"/>
                <a:cs typeface="Times New Roman"/>
                <a:sym typeface="Times New Roman"/>
              </a:rPr>
              <a:t>subjected to the condition </a:t>
            </a:r>
            <a:r>
              <a:rPr lang="en-IN" sz="2000" b="1" i="1">
                <a:latin typeface="Times New Roman"/>
                <a:ea typeface="Times New Roman"/>
                <a:cs typeface="Times New Roman"/>
                <a:sym typeface="Times New Roman"/>
              </a:rPr>
              <a:t>g(x) = 0</a:t>
            </a:r>
            <a:endParaRPr sz="2000" b="1" i="1">
              <a:latin typeface="Times New Roman"/>
              <a:ea typeface="Times New Roman"/>
              <a:cs typeface="Times New Roman"/>
              <a:sym typeface="Times New Roman"/>
            </a:endParaRPr>
          </a:p>
        </p:txBody>
      </p:sp>
      <p:pic>
        <p:nvPicPr>
          <p:cNvPr id="220" name="Google Shape;220;ge0c73e9c7b_0_23"/>
          <p:cNvPicPr preferRelativeResize="0"/>
          <p:nvPr/>
        </p:nvPicPr>
        <p:blipFill>
          <a:blip r:embed="rId3">
            <a:alphaModFix/>
          </a:blip>
          <a:stretch>
            <a:fillRect/>
          </a:stretch>
        </p:blipFill>
        <p:spPr>
          <a:xfrm>
            <a:off x="4351600" y="2127500"/>
            <a:ext cx="3488800" cy="365900"/>
          </a:xfrm>
          <a:prstGeom prst="rect">
            <a:avLst/>
          </a:prstGeom>
          <a:noFill/>
          <a:ln>
            <a:noFill/>
          </a:ln>
        </p:spPr>
      </p:pic>
      <p:sp>
        <p:nvSpPr>
          <p:cNvPr id="221" name="Google Shape;221;ge0c73e9c7b_0_23"/>
          <p:cNvSpPr txBox="1"/>
          <p:nvPr/>
        </p:nvSpPr>
        <p:spPr>
          <a:xfrm>
            <a:off x="390900" y="2556400"/>
            <a:ext cx="11743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Where, λ is a dummy variable known as </a:t>
            </a:r>
            <a:r>
              <a:rPr lang="en-IN" sz="2000" b="1">
                <a:latin typeface="Times New Roman"/>
                <a:ea typeface="Times New Roman"/>
                <a:cs typeface="Times New Roman"/>
                <a:sym typeface="Times New Roman"/>
              </a:rPr>
              <a:t>Lagrange’s Multiplier. </a:t>
            </a:r>
            <a:r>
              <a:rPr lang="en-IN" sz="2000">
                <a:latin typeface="Times New Roman"/>
                <a:ea typeface="Times New Roman"/>
                <a:cs typeface="Times New Roman"/>
                <a:sym typeface="Times New Roman"/>
              </a:rPr>
              <a:t>Then we take derivative of the Lagrangian and set that to zero to find the optimal value.</a:t>
            </a:r>
            <a:endParaRPr sz="2000">
              <a:latin typeface="Times New Roman"/>
              <a:ea typeface="Times New Roman"/>
              <a:cs typeface="Times New Roman"/>
              <a:sym typeface="Times New Roman"/>
            </a:endParaRPr>
          </a:p>
        </p:txBody>
      </p:sp>
      <p:pic>
        <p:nvPicPr>
          <p:cNvPr id="222" name="Google Shape;222;ge0c73e9c7b_0_23"/>
          <p:cNvPicPr preferRelativeResize="0"/>
          <p:nvPr/>
        </p:nvPicPr>
        <p:blipFill>
          <a:blip r:embed="rId4">
            <a:alphaModFix/>
          </a:blip>
          <a:stretch>
            <a:fillRect/>
          </a:stretch>
        </p:blipFill>
        <p:spPr>
          <a:xfrm>
            <a:off x="3671062" y="3356800"/>
            <a:ext cx="5182875" cy="656050"/>
          </a:xfrm>
          <a:prstGeom prst="rect">
            <a:avLst/>
          </a:prstGeom>
          <a:noFill/>
          <a:ln>
            <a:noFill/>
          </a:ln>
        </p:spPr>
      </p:pic>
      <p:sp>
        <p:nvSpPr>
          <p:cNvPr id="223" name="Google Shape;223;ge0c73e9c7b_0_23"/>
          <p:cNvSpPr txBox="1"/>
          <p:nvPr/>
        </p:nvSpPr>
        <p:spPr>
          <a:xfrm>
            <a:off x="430075" y="4163400"/>
            <a:ext cx="1109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In general, there could be </a:t>
            </a:r>
            <a:r>
              <a:rPr lang="en-IN" sz="2000" b="1" i="1">
                <a:latin typeface="Times New Roman"/>
                <a:ea typeface="Times New Roman"/>
                <a:cs typeface="Times New Roman"/>
                <a:sym typeface="Times New Roman"/>
              </a:rPr>
              <a:t>n</a:t>
            </a:r>
            <a:r>
              <a:rPr lang="en-IN" sz="2000">
                <a:latin typeface="Times New Roman"/>
                <a:ea typeface="Times New Roman"/>
                <a:cs typeface="Times New Roman"/>
                <a:sym typeface="Times New Roman"/>
              </a:rPr>
              <a:t> many independent variables and </a:t>
            </a:r>
            <a:r>
              <a:rPr lang="en-IN" sz="2000" b="1" i="1">
                <a:latin typeface="Times New Roman"/>
                <a:ea typeface="Times New Roman"/>
                <a:cs typeface="Times New Roman"/>
                <a:sym typeface="Times New Roman"/>
              </a:rPr>
              <a:t>m</a:t>
            </a:r>
            <a:r>
              <a:rPr lang="en-IN" sz="2000">
                <a:latin typeface="Times New Roman"/>
                <a:ea typeface="Times New Roman"/>
                <a:cs typeface="Times New Roman"/>
                <a:sym typeface="Times New Roman"/>
              </a:rPr>
              <a:t> many constraints. </a:t>
            </a:r>
            <a:endParaRPr sz="2000">
              <a:latin typeface="Times New Roman"/>
              <a:ea typeface="Times New Roman"/>
              <a:cs typeface="Times New Roman"/>
              <a:sym typeface="Times New Roman"/>
            </a:endParaRPr>
          </a:p>
        </p:txBody>
      </p:sp>
      <p:sp>
        <p:nvSpPr>
          <p:cNvPr id="224" name="Google Shape;224;ge0c73e9c7b_0_23"/>
          <p:cNvSpPr txBox="1"/>
          <p:nvPr/>
        </p:nvSpPr>
        <p:spPr>
          <a:xfrm>
            <a:off x="477725" y="4730600"/>
            <a:ext cx="114123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b="1">
                <a:latin typeface="Times New Roman"/>
                <a:ea typeface="Times New Roman"/>
                <a:cs typeface="Times New Roman"/>
                <a:sym typeface="Times New Roman"/>
              </a:rPr>
              <a:t>Find the extreme value of  </a:t>
            </a:r>
            <a:r>
              <a:rPr lang="en-IN" sz="2000" b="1" i="1">
                <a:latin typeface="Times New Roman"/>
                <a:ea typeface="Times New Roman"/>
                <a:cs typeface="Times New Roman"/>
                <a:sym typeface="Times New Roman"/>
              </a:rPr>
              <a:t>y = f(x</a:t>
            </a:r>
            <a:r>
              <a:rPr lang="en-IN" sz="2000" b="1" i="1" baseline="-25000">
                <a:latin typeface="Times New Roman"/>
                <a:ea typeface="Times New Roman"/>
                <a:cs typeface="Times New Roman"/>
                <a:sym typeface="Times New Roman"/>
              </a:rPr>
              <a:t>1</a:t>
            </a:r>
            <a:r>
              <a:rPr lang="en-IN" sz="2000" b="1" i="1">
                <a:latin typeface="Times New Roman"/>
                <a:ea typeface="Times New Roman"/>
                <a:cs typeface="Times New Roman"/>
                <a:sym typeface="Times New Roman"/>
              </a:rPr>
              <a:t> , x</a:t>
            </a:r>
            <a:r>
              <a:rPr lang="en-IN" sz="2000" b="1" i="1" baseline="-25000">
                <a:latin typeface="Times New Roman"/>
                <a:ea typeface="Times New Roman"/>
                <a:cs typeface="Times New Roman"/>
                <a:sym typeface="Times New Roman"/>
              </a:rPr>
              <a:t>2</a:t>
            </a:r>
            <a:r>
              <a:rPr lang="en-IN" sz="2000" b="1" i="1">
                <a:latin typeface="Times New Roman"/>
                <a:ea typeface="Times New Roman"/>
                <a:cs typeface="Times New Roman"/>
                <a:sym typeface="Times New Roman"/>
              </a:rPr>
              <a:t> , x</a:t>
            </a:r>
            <a:r>
              <a:rPr lang="en-IN" sz="2000" b="1" i="1" baseline="-25000">
                <a:latin typeface="Times New Roman"/>
                <a:ea typeface="Times New Roman"/>
                <a:cs typeface="Times New Roman"/>
                <a:sym typeface="Times New Roman"/>
              </a:rPr>
              <a:t>3</a:t>
            </a:r>
            <a:r>
              <a:rPr lang="en-IN" sz="2000" b="1" i="1">
                <a:latin typeface="Times New Roman"/>
                <a:ea typeface="Times New Roman"/>
                <a:cs typeface="Times New Roman"/>
                <a:sym typeface="Times New Roman"/>
              </a:rPr>
              <a:t> , … , x</a:t>
            </a:r>
            <a:r>
              <a:rPr lang="en-IN" sz="2000" b="1" i="1" baseline="-25000">
                <a:latin typeface="Times New Roman"/>
                <a:ea typeface="Times New Roman"/>
                <a:cs typeface="Times New Roman"/>
                <a:sym typeface="Times New Roman"/>
              </a:rPr>
              <a:t>n  </a:t>
            </a:r>
            <a:r>
              <a:rPr lang="en-IN" sz="2000" b="1" i="1">
                <a:latin typeface="Times New Roman"/>
                <a:ea typeface="Times New Roman"/>
                <a:cs typeface="Times New Roman"/>
                <a:sym typeface="Times New Roman"/>
              </a:rPr>
              <a:t>) </a:t>
            </a:r>
            <a:r>
              <a:rPr lang="en-IN" sz="2000" b="1">
                <a:latin typeface="Times New Roman"/>
                <a:ea typeface="Times New Roman"/>
                <a:cs typeface="Times New Roman"/>
                <a:sym typeface="Times New Roman"/>
              </a:rPr>
              <a:t>, </a:t>
            </a:r>
            <a:endParaRPr sz="2000" b="1">
              <a:latin typeface="Times New Roman"/>
              <a:ea typeface="Times New Roman"/>
              <a:cs typeface="Times New Roman"/>
              <a:sym typeface="Times New Roman"/>
            </a:endParaRPr>
          </a:p>
          <a:p>
            <a:pPr marL="0" lvl="0" indent="0" algn="ctr" rtl="0">
              <a:spcBef>
                <a:spcPts val="0"/>
              </a:spcBef>
              <a:spcAft>
                <a:spcPts val="0"/>
              </a:spcAft>
              <a:buNone/>
            </a:pPr>
            <a:r>
              <a:rPr lang="en-IN" sz="2000" b="1">
                <a:latin typeface="Times New Roman"/>
                <a:ea typeface="Times New Roman"/>
                <a:cs typeface="Times New Roman"/>
                <a:sym typeface="Times New Roman"/>
              </a:rPr>
              <a:t>subjected to:  </a:t>
            </a:r>
            <a:r>
              <a:rPr lang="en-IN" sz="2000" b="1" i="1">
                <a:latin typeface="Times New Roman"/>
                <a:ea typeface="Times New Roman"/>
                <a:cs typeface="Times New Roman"/>
                <a:sym typeface="Times New Roman"/>
              </a:rPr>
              <a:t>g</a:t>
            </a:r>
            <a:r>
              <a:rPr lang="en-IN" sz="2000" b="1" i="1" baseline="-25000">
                <a:latin typeface="Times New Roman"/>
                <a:ea typeface="Times New Roman"/>
                <a:cs typeface="Times New Roman"/>
                <a:sym typeface="Times New Roman"/>
              </a:rPr>
              <a:t>1</a:t>
            </a:r>
            <a:r>
              <a:rPr lang="en-IN" sz="2000" b="1" i="1">
                <a:latin typeface="Times New Roman"/>
                <a:ea typeface="Times New Roman"/>
                <a:cs typeface="Times New Roman"/>
                <a:sym typeface="Times New Roman"/>
              </a:rPr>
              <a:t>(</a:t>
            </a:r>
            <a:r>
              <a:rPr lang="en-IN" sz="2000" b="1" i="1">
                <a:solidFill>
                  <a:schemeClr val="dk1"/>
                </a:solidFill>
                <a:latin typeface="Times New Roman"/>
                <a:ea typeface="Times New Roman"/>
                <a:cs typeface="Times New Roman"/>
                <a:sym typeface="Times New Roman"/>
              </a:rPr>
              <a:t>x</a:t>
            </a:r>
            <a:r>
              <a:rPr lang="en-IN" sz="2000" b="1" i="1" baseline="-25000">
                <a:solidFill>
                  <a:schemeClr val="dk1"/>
                </a:solidFill>
                <a:latin typeface="Times New Roman"/>
                <a:ea typeface="Times New Roman"/>
                <a:cs typeface="Times New Roman"/>
                <a:sym typeface="Times New Roman"/>
              </a:rPr>
              <a:t>1</a:t>
            </a:r>
            <a:r>
              <a:rPr lang="en-IN" sz="2000" b="1" i="1">
                <a:solidFill>
                  <a:schemeClr val="dk1"/>
                </a:solidFill>
                <a:latin typeface="Times New Roman"/>
                <a:ea typeface="Times New Roman"/>
                <a:cs typeface="Times New Roman"/>
                <a:sym typeface="Times New Roman"/>
              </a:rPr>
              <a:t> , x</a:t>
            </a:r>
            <a:r>
              <a:rPr lang="en-IN" sz="2000" b="1" i="1" baseline="-25000">
                <a:solidFill>
                  <a:schemeClr val="dk1"/>
                </a:solidFill>
                <a:latin typeface="Times New Roman"/>
                <a:ea typeface="Times New Roman"/>
                <a:cs typeface="Times New Roman"/>
                <a:sym typeface="Times New Roman"/>
              </a:rPr>
              <a:t>2</a:t>
            </a:r>
            <a:r>
              <a:rPr lang="en-IN" sz="2000" b="1" i="1">
                <a:solidFill>
                  <a:schemeClr val="dk1"/>
                </a:solidFill>
                <a:latin typeface="Times New Roman"/>
                <a:ea typeface="Times New Roman"/>
                <a:cs typeface="Times New Roman"/>
                <a:sym typeface="Times New Roman"/>
              </a:rPr>
              <a:t> , x</a:t>
            </a:r>
            <a:r>
              <a:rPr lang="en-IN" sz="2000" b="1" i="1" baseline="-25000">
                <a:solidFill>
                  <a:schemeClr val="dk1"/>
                </a:solidFill>
                <a:latin typeface="Times New Roman"/>
                <a:ea typeface="Times New Roman"/>
                <a:cs typeface="Times New Roman"/>
                <a:sym typeface="Times New Roman"/>
              </a:rPr>
              <a:t>3</a:t>
            </a:r>
            <a:r>
              <a:rPr lang="en-IN" sz="2000" b="1" i="1">
                <a:solidFill>
                  <a:schemeClr val="dk1"/>
                </a:solidFill>
                <a:latin typeface="Times New Roman"/>
                <a:ea typeface="Times New Roman"/>
                <a:cs typeface="Times New Roman"/>
                <a:sym typeface="Times New Roman"/>
              </a:rPr>
              <a:t> , … , x</a:t>
            </a:r>
            <a:r>
              <a:rPr lang="en-IN" sz="2000" b="1" i="1" baseline="-25000">
                <a:solidFill>
                  <a:schemeClr val="dk1"/>
                </a:solidFill>
                <a:latin typeface="Times New Roman"/>
                <a:ea typeface="Times New Roman"/>
                <a:cs typeface="Times New Roman"/>
                <a:sym typeface="Times New Roman"/>
              </a:rPr>
              <a:t>n  </a:t>
            </a:r>
            <a:r>
              <a:rPr lang="en-IN" sz="2000" b="1" i="1">
                <a:latin typeface="Times New Roman"/>
                <a:ea typeface="Times New Roman"/>
                <a:cs typeface="Times New Roman"/>
                <a:sym typeface="Times New Roman"/>
              </a:rPr>
              <a:t>) = 0 ; </a:t>
            </a:r>
            <a:r>
              <a:rPr lang="en-IN" sz="2000" b="1" i="1">
                <a:solidFill>
                  <a:schemeClr val="dk1"/>
                </a:solidFill>
                <a:latin typeface="Times New Roman"/>
                <a:ea typeface="Times New Roman"/>
                <a:cs typeface="Times New Roman"/>
                <a:sym typeface="Times New Roman"/>
              </a:rPr>
              <a:t>g</a:t>
            </a:r>
            <a:r>
              <a:rPr lang="en-IN" sz="2000" b="1" i="1" baseline="-25000">
                <a:solidFill>
                  <a:schemeClr val="dk1"/>
                </a:solidFill>
                <a:latin typeface="Times New Roman"/>
                <a:ea typeface="Times New Roman"/>
                <a:cs typeface="Times New Roman"/>
                <a:sym typeface="Times New Roman"/>
              </a:rPr>
              <a:t>2</a:t>
            </a:r>
            <a:r>
              <a:rPr lang="en-IN" sz="2000" b="1" i="1">
                <a:solidFill>
                  <a:schemeClr val="dk1"/>
                </a:solidFill>
                <a:latin typeface="Times New Roman"/>
                <a:ea typeface="Times New Roman"/>
                <a:cs typeface="Times New Roman"/>
                <a:sym typeface="Times New Roman"/>
              </a:rPr>
              <a:t>(x</a:t>
            </a:r>
            <a:r>
              <a:rPr lang="en-IN" sz="2000" b="1" i="1" baseline="-25000">
                <a:solidFill>
                  <a:schemeClr val="dk1"/>
                </a:solidFill>
                <a:latin typeface="Times New Roman"/>
                <a:ea typeface="Times New Roman"/>
                <a:cs typeface="Times New Roman"/>
                <a:sym typeface="Times New Roman"/>
              </a:rPr>
              <a:t>1</a:t>
            </a:r>
            <a:r>
              <a:rPr lang="en-IN" sz="2000" b="1" i="1">
                <a:solidFill>
                  <a:schemeClr val="dk1"/>
                </a:solidFill>
                <a:latin typeface="Times New Roman"/>
                <a:ea typeface="Times New Roman"/>
                <a:cs typeface="Times New Roman"/>
                <a:sym typeface="Times New Roman"/>
              </a:rPr>
              <a:t> , x</a:t>
            </a:r>
            <a:r>
              <a:rPr lang="en-IN" sz="2000" b="1" i="1" baseline="-25000">
                <a:solidFill>
                  <a:schemeClr val="dk1"/>
                </a:solidFill>
                <a:latin typeface="Times New Roman"/>
                <a:ea typeface="Times New Roman"/>
                <a:cs typeface="Times New Roman"/>
                <a:sym typeface="Times New Roman"/>
              </a:rPr>
              <a:t>2</a:t>
            </a:r>
            <a:r>
              <a:rPr lang="en-IN" sz="2000" b="1" i="1">
                <a:solidFill>
                  <a:schemeClr val="dk1"/>
                </a:solidFill>
                <a:latin typeface="Times New Roman"/>
                <a:ea typeface="Times New Roman"/>
                <a:cs typeface="Times New Roman"/>
                <a:sym typeface="Times New Roman"/>
              </a:rPr>
              <a:t> , x</a:t>
            </a:r>
            <a:r>
              <a:rPr lang="en-IN" sz="2000" b="1" i="1" baseline="-25000">
                <a:solidFill>
                  <a:schemeClr val="dk1"/>
                </a:solidFill>
                <a:latin typeface="Times New Roman"/>
                <a:ea typeface="Times New Roman"/>
                <a:cs typeface="Times New Roman"/>
                <a:sym typeface="Times New Roman"/>
              </a:rPr>
              <a:t>3</a:t>
            </a:r>
            <a:r>
              <a:rPr lang="en-IN" sz="2000" b="1" i="1">
                <a:solidFill>
                  <a:schemeClr val="dk1"/>
                </a:solidFill>
                <a:latin typeface="Times New Roman"/>
                <a:ea typeface="Times New Roman"/>
                <a:cs typeface="Times New Roman"/>
                <a:sym typeface="Times New Roman"/>
              </a:rPr>
              <a:t> , … , x</a:t>
            </a:r>
            <a:r>
              <a:rPr lang="en-IN" sz="2000" b="1" i="1" baseline="-25000">
                <a:solidFill>
                  <a:schemeClr val="dk1"/>
                </a:solidFill>
                <a:latin typeface="Times New Roman"/>
                <a:ea typeface="Times New Roman"/>
                <a:cs typeface="Times New Roman"/>
                <a:sym typeface="Times New Roman"/>
              </a:rPr>
              <a:t>n  </a:t>
            </a:r>
            <a:r>
              <a:rPr lang="en-IN" sz="2000" b="1" i="1">
                <a:solidFill>
                  <a:schemeClr val="dk1"/>
                </a:solidFill>
                <a:latin typeface="Times New Roman"/>
                <a:ea typeface="Times New Roman"/>
                <a:cs typeface="Times New Roman"/>
                <a:sym typeface="Times New Roman"/>
              </a:rPr>
              <a:t>) = 0 ; … ; g</a:t>
            </a:r>
            <a:r>
              <a:rPr lang="en-IN" sz="2000" b="1" i="1" baseline="-25000">
                <a:solidFill>
                  <a:schemeClr val="dk1"/>
                </a:solidFill>
                <a:latin typeface="Times New Roman"/>
                <a:ea typeface="Times New Roman"/>
                <a:cs typeface="Times New Roman"/>
                <a:sym typeface="Times New Roman"/>
              </a:rPr>
              <a:t>m</a:t>
            </a:r>
            <a:r>
              <a:rPr lang="en-IN" sz="2000" b="1" i="1">
                <a:solidFill>
                  <a:schemeClr val="dk1"/>
                </a:solidFill>
                <a:latin typeface="Times New Roman"/>
                <a:ea typeface="Times New Roman"/>
                <a:cs typeface="Times New Roman"/>
                <a:sym typeface="Times New Roman"/>
              </a:rPr>
              <a:t>(x</a:t>
            </a:r>
            <a:r>
              <a:rPr lang="en-IN" sz="2000" b="1" i="1" baseline="-25000">
                <a:solidFill>
                  <a:schemeClr val="dk1"/>
                </a:solidFill>
                <a:latin typeface="Times New Roman"/>
                <a:ea typeface="Times New Roman"/>
                <a:cs typeface="Times New Roman"/>
                <a:sym typeface="Times New Roman"/>
              </a:rPr>
              <a:t>1</a:t>
            </a:r>
            <a:r>
              <a:rPr lang="en-IN" sz="2000" b="1" i="1">
                <a:solidFill>
                  <a:schemeClr val="dk1"/>
                </a:solidFill>
                <a:latin typeface="Times New Roman"/>
                <a:ea typeface="Times New Roman"/>
                <a:cs typeface="Times New Roman"/>
                <a:sym typeface="Times New Roman"/>
              </a:rPr>
              <a:t> , x</a:t>
            </a:r>
            <a:r>
              <a:rPr lang="en-IN" sz="2000" b="1" i="1" baseline="-25000">
                <a:solidFill>
                  <a:schemeClr val="dk1"/>
                </a:solidFill>
                <a:latin typeface="Times New Roman"/>
                <a:ea typeface="Times New Roman"/>
                <a:cs typeface="Times New Roman"/>
                <a:sym typeface="Times New Roman"/>
              </a:rPr>
              <a:t>2</a:t>
            </a:r>
            <a:r>
              <a:rPr lang="en-IN" sz="2000" b="1" i="1">
                <a:solidFill>
                  <a:schemeClr val="dk1"/>
                </a:solidFill>
                <a:latin typeface="Times New Roman"/>
                <a:ea typeface="Times New Roman"/>
                <a:cs typeface="Times New Roman"/>
                <a:sym typeface="Times New Roman"/>
              </a:rPr>
              <a:t> , x</a:t>
            </a:r>
            <a:r>
              <a:rPr lang="en-IN" sz="2000" b="1" i="1" baseline="-25000">
                <a:solidFill>
                  <a:schemeClr val="dk1"/>
                </a:solidFill>
                <a:latin typeface="Times New Roman"/>
                <a:ea typeface="Times New Roman"/>
                <a:cs typeface="Times New Roman"/>
                <a:sym typeface="Times New Roman"/>
              </a:rPr>
              <a:t>3</a:t>
            </a:r>
            <a:r>
              <a:rPr lang="en-IN" sz="2000" b="1" i="1">
                <a:solidFill>
                  <a:schemeClr val="dk1"/>
                </a:solidFill>
                <a:latin typeface="Times New Roman"/>
                <a:ea typeface="Times New Roman"/>
                <a:cs typeface="Times New Roman"/>
                <a:sym typeface="Times New Roman"/>
              </a:rPr>
              <a:t> , … , x</a:t>
            </a:r>
            <a:r>
              <a:rPr lang="en-IN" sz="2000" b="1" i="1" baseline="-25000">
                <a:solidFill>
                  <a:schemeClr val="dk1"/>
                </a:solidFill>
                <a:latin typeface="Times New Roman"/>
                <a:ea typeface="Times New Roman"/>
                <a:cs typeface="Times New Roman"/>
                <a:sym typeface="Times New Roman"/>
              </a:rPr>
              <a:t>n  </a:t>
            </a:r>
            <a:r>
              <a:rPr lang="en-IN" sz="2000" b="1" i="1">
                <a:solidFill>
                  <a:schemeClr val="dk1"/>
                </a:solidFill>
                <a:latin typeface="Times New Roman"/>
                <a:ea typeface="Times New Roman"/>
                <a:cs typeface="Times New Roman"/>
                <a:sym typeface="Times New Roman"/>
              </a:rPr>
              <a:t>) = 0</a:t>
            </a:r>
            <a:endParaRPr sz="2000" b="1" i="1">
              <a:latin typeface="Times New Roman"/>
              <a:ea typeface="Times New Roman"/>
              <a:cs typeface="Times New Roman"/>
              <a:sym typeface="Times New Roman"/>
            </a:endParaRPr>
          </a:p>
        </p:txBody>
      </p:sp>
      <p:sp>
        <p:nvSpPr>
          <p:cNvPr id="225" name="Google Shape;225;ge0c73e9c7b_0_23"/>
          <p:cNvSpPr txBox="1"/>
          <p:nvPr/>
        </p:nvSpPr>
        <p:spPr>
          <a:xfrm>
            <a:off x="430075" y="5605600"/>
            <a:ext cx="1109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latin typeface="Times New Roman"/>
                <a:ea typeface="Times New Roman"/>
                <a:cs typeface="Times New Roman"/>
                <a:sym typeface="Times New Roman"/>
              </a:rPr>
              <a:t>Then the </a:t>
            </a:r>
            <a:r>
              <a:rPr lang="en-IN" sz="2000" b="1">
                <a:latin typeface="Times New Roman"/>
                <a:ea typeface="Times New Roman"/>
                <a:cs typeface="Times New Roman"/>
                <a:sym typeface="Times New Roman"/>
              </a:rPr>
              <a:t>Lagrangian</a:t>
            </a:r>
            <a:r>
              <a:rPr lang="en-IN" sz="2000">
                <a:latin typeface="Times New Roman"/>
                <a:ea typeface="Times New Roman"/>
                <a:cs typeface="Times New Roman"/>
                <a:sym typeface="Times New Roman"/>
              </a:rPr>
              <a:t> is formulated as following. </a:t>
            </a:r>
            <a:endParaRPr sz="2000">
              <a:latin typeface="Times New Roman"/>
              <a:ea typeface="Times New Roman"/>
              <a:cs typeface="Times New Roman"/>
              <a:sym typeface="Times New Roman"/>
            </a:endParaRPr>
          </a:p>
        </p:txBody>
      </p:sp>
      <p:pic>
        <p:nvPicPr>
          <p:cNvPr id="226" name="Google Shape;226;ge0c73e9c7b_0_23"/>
          <p:cNvPicPr preferRelativeResize="0"/>
          <p:nvPr/>
        </p:nvPicPr>
        <p:blipFill>
          <a:blip r:embed="rId5">
            <a:alphaModFix/>
          </a:blip>
          <a:stretch>
            <a:fillRect/>
          </a:stretch>
        </p:blipFill>
        <p:spPr>
          <a:xfrm>
            <a:off x="1639638" y="6248750"/>
            <a:ext cx="9088483" cy="365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e0c73e9c7b_0_53"/>
          <p:cNvSpPr txBox="1"/>
          <p:nvPr/>
        </p:nvSpPr>
        <p:spPr>
          <a:xfrm>
            <a:off x="151002" y="58723"/>
            <a:ext cx="94293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dirty="0">
                <a:solidFill>
                  <a:srgbClr val="00B0F0"/>
                </a:solidFill>
              </a:rPr>
              <a:t>Lagrange’s Multiplier</a:t>
            </a:r>
            <a:endParaRPr lang="en-IN" dirty="0"/>
          </a:p>
        </p:txBody>
      </p:sp>
      <p:sp>
        <p:nvSpPr>
          <p:cNvPr id="232" name="Google Shape;232;ge0c73e9c7b_0_53"/>
          <p:cNvSpPr txBox="1"/>
          <p:nvPr/>
        </p:nvSpPr>
        <p:spPr>
          <a:xfrm>
            <a:off x="307850" y="966050"/>
            <a:ext cx="8482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latin typeface="Cambria Math"/>
                <a:ea typeface="Cambria Math"/>
                <a:cs typeface="Cambria Math"/>
                <a:sym typeface="Cambria Math"/>
              </a:rPr>
              <a:t>Example:  </a:t>
            </a:r>
            <a:r>
              <a:rPr lang="en-IN" sz="2000">
                <a:latin typeface="Cambria Math"/>
                <a:ea typeface="Cambria Math"/>
                <a:cs typeface="Cambria Math"/>
                <a:sym typeface="Cambria Math"/>
              </a:rPr>
              <a:t> Maximize </a:t>
            </a:r>
            <a:r>
              <a:rPr lang="en-IN" sz="2000" b="1">
                <a:latin typeface="Cambria Math"/>
                <a:ea typeface="Cambria Math"/>
                <a:cs typeface="Cambria Math"/>
                <a:sym typeface="Cambria Math"/>
              </a:rPr>
              <a:t>y = 5x</a:t>
            </a:r>
            <a:r>
              <a:rPr lang="en-IN" sz="2000" b="1" baseline="-25000">
                <a:latin typeface="Cambria Math"/>
                <a:ea typeface="Cambria Math"/>
                <a:cs typeface="Cambria Math"/>
                <a:sym typeface="Cambria Math"/>
              </a:rPr>
              <a:t>1</a:t>
            </a:r>
            <a:r>
              <a:rPr lang="en-IN" sz="2000" b="1">
                <a:latin typeface="Cambria Math"/>
                <a:ea typeface="Cambria Math"/>
                <a:cs typeface="Cambria Math"/>
                <a:sym typeface="Cambria Math"/>
              </a:rPr>
              <a:t>x</a:t>
            </a:r>
            <a:r>
              <a:rPr lang="en-IN" sz="2000" b="1" baseline="-25000">
                <a:latin typeface="Cambria Math"/>
                <a:ea typeface="Cambria Math"/>
                <a:cs typeface="Cambria Math"/>
                <a:sym typeface="Cambria Math"/>
              </a:rPr>
              <a:t>2</a:t>
            </a:r>
            <a:r>
              <a:rPr lang="en-IN" sz="2000" b="1">
                <a:latin typeface="Cambria Math"/>
                <a:ea typeface="Cambria Math"/>
                <a:cs typeface="Cambria Math"/>
                <a:sym typeface="Cambria Math"/>
              </a:rPr>
              <a:t> , </a:t>
            </a:r>
            <a:r>
              <a:rPr lang="en-IN" sz="2000">
                <a:latin typeface="Cambria Math"/>
                <a:ea typeface="Cambria Math"/>
                <a:cs typeface="Cambria Math"/>
                <a:sym typeface="Cambria Math"/>
              </a:rPr>
              <a:t>subjected to </a:t>
            </a:r>
            <a:r>
              <a:rPr lang="en-IN" sz="2000" b="1">
                <a:latin typeface="Cambria Math"/>
                <a:ea typeface="Cambria Math"/>
                <a:cs typeface="Cambria Math"/>
                <a:sym typeface="Cambria Math"/>
              </a:rPr>
              <a:t>2x</a:t>
            </a:r>
            <a:r>
              <a:rPr lang="en-IN" sz="2000" b="1" baseline="-25000">
                <a:latin typeface="Cambria Math"/>
                <a:ea typeface="Cambria Math"/>
                <a:cs typeface="Cambria Math"/>
                <a:sym typeface="Cambria Math"/>
              </a:rPr>
              <a:t>1</a:t>
            </a:r>
            <a:r>
              <a:rPr lang="en-IN" sz="2000" b="1">
                <a:latin typeface="Cambria Math"/>
                <a:ea typeface="Cambria Math"/>
                <a:cs typeface="Cambria Math"/>
                <a:sym typeface="Cambria Math"/>
              </a:rPr>
              <a:t> + x</a:t>
            </a:r>
            <a:r>
              <a:rPr lang="en-IN" sz="2000" b="1" baseline="-25000">
                <a:latin typeface="Cambria Math"/>
                <a:ea typeface="Cambria Math"/>
                <a:cs typeface="Cambria Math"/>
                <a:sym typeface="Cambria Math"/>
              </a:rPr>
              <a:t>2</a:t>
            </a:r>
            <a:r>
              <a:rPr lang="en-IN" sz="2000" b="1">
                <a:latin typeface="Cambria Math"/>
                <a:ea typeface="Cambria Math"/>
                <a:cs typeface="Cambria Math"/>
                <a:sym typeface="Cambria Math"/>
              </a:rPr>
              <a:t> = 100</a:t>
            </a:r>
            <a:endParaRPr sz="2000" b="1" baseline="-25000">
              <a:latin typeface="Cambria Math"/>
              <a:ea typeface="Cambria Math"/>
              <a:cs typeface="Cambria Math"/>
              <a:sym typeface="Cambria Math"/>
            </a:endParaRPr>
          </a:p>
        </p:txBody>
      </p:sp>
      <p:sp>
        <p:nvSpPr>
          <p:cNvPr id="233" name="Google Shape;233;ge0c73e9c7b_0_53"/>
          <p:cNvSpPr txBox="1"/>
          <p:nvPr/>
        </p:nvSpPr>
        <p:spPr>
          <a:xfrm>
            <a:off x="307850" y="1581775"/>
            <a:ext cx="1105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Step-1:</a:t>
            </a:r>
            <a:r>
              <a:rPr lang="en-IN" sz="2000">
                <a:latin typeface="Times New Roman"/>
                <a:ea typeface="Times New Roman"/>
                <a:cs typeface="Times New Roman"/>
                <a:sym typeface="Times New Roman"/>
              </a:rPr>
              <a:t> Formulate the Lagrangian.     </a:t>
            </a:r>
            <a:r>
              <a:rPr lang="en-IN" sz="2000" i="1">
                <a:latin typeface="Cambria Math"/>
                <a:ea typeface="Cambria Math"/>
                <a:cs typeface="Cambria Math"/>
                <a:sym typeface="Cambria Math"/>
              </a:rPr>
              <a:t>L</a:t>
            </a:r>
            <a:r>
              <a:rPr lang="en-IN" sz="2000">
                <a:latin typeface="Cambria Math"/>
                <a:ea typeface="Cambria Math"/>
                <a:cs typeface="Cambria Math"/>
                <a:sym typeface="Cambria Math"/>
              </a:rPr>
              <a:t>(x</a:t>
            </a:r>
            <a:r>
              <a:rPr lang="en-IN" sz="2000" baseline="-25000">
                <a:latin typeface="Cambria Math"/>
                <a:ea typeface="Cambria Math"/>
                <a:cs typeface="Cambria Math"/>
                <a:sym typeface="Cambria Math"/>
              </a:rPr>
              <a:t>1</a:t>
            </a:r>
            <a:r>
              <a:rPr lang="en-IN" sz="2000">
                <a:latin typeface="Cambria Math"/>
                <a:ea typeface="Cambria Math"/>
                <a:cs typeface="Cambria Math"/>
                <a:sym typeface="Cambria Math"/>
              </a:rPr>
              <a:t>, x</a:t>
            </a:r>
            <a:r>
              <a:rPr lang="en-IN" sz="2000" baseline="-25000">
                <a:latin typeface="Cambria Math"/>
                <a:ea typeface="Cambria Math"/>
                <a:cs typeface="Cambria Math"/>
                <a:sym typeface="Cambria Math"/>
              </a:rPr>
              <a:t>2</a:t>
            </a:r>
            <a:r>
              <a:rPr lang="en-IN" sz="2000">
                <a:latin typeface="Cambria Math"/>
                <a:ea typeface="Cambria Math"/>
                <a:cs typeface="Cambria Math"/>
                <a:sym typeface="Cambria Math"/>
              </a:rPr>
              <a:t>, λ) = 5x</a:t>
            </a:r>
            <a:r>
              <a:rPr lang="en-IN" sz="2000" baseline="-25000">
                <a:latin typeface="Cambria Math"/>
                <a:ea typeface="Cambria Math"/>
                <a:cs typeface="Cambria Math"/>
                <a:sym typeface="Cambria Math"/>
              </a:rPr>
              <a:t>1</a:t>
            </a:r>
            <a:r>
              <a:rPr lang="en-IN" sz="2000">
                <a:latin typeface="Cambria Math"/>
                <a:ea typeface="Cambria Math"/>
                <a:cs typeface="Cambria Math"/>
                <a:sym typeface="Cambria Math"/>
              </a:rPr>
              <a:t>x</a:t>
            </a:r>
            <a:r>
              <a:rPr lang="en-IN" sz="2000" baseline="-25000">
                <a:latin typeface="Cambria Math"/>
                <a:ea typeface="Cambria Math"/>
                <a:cs typeface="Cambria Math"/>
                <a:sym typeface="Cambria Math"/>
              </a:rPr>
              <a:t>2</a:t>
            </a:r>
            <a:r>
              <a:rPr lang="en-IN" sz="2000">
                <a:latin typeface="Cambria Math"/>
                <a:ea typeface="Cambria Math"/>
                <a:cs typeface="Cambria Math"/>
                <a:sym typeface="Cambria Math"/>
              </a:rPr>
              <a:t> - λ (2x</a:t>
            </a:r>
            <a:r>
              <a:rPr lang="en-IN" sz="2000" baseline="-25000">
                <a:latin typeface="Cambria Math"/>
                <a:ea typeface="Cambria Math"/>
                <a:cs typeface="Cambria Math"/>
                <a:sym typeface="Cambria Math"/>
              </a:rPr>
              <a:t>1</a:t>
            </a:r>
            <a:r>
              <a:rPr lang="en-IN" sz="2000">
                <a:latin typeface="Cambria Math"/>
                <a:ea typeface="Cambria Math"/>
                <a:cs typeface="Cambria Math"/>
                <a:sym typeface="Cambria Math"/>
              </a:rPr>
              <a:t>+x</a:t>
            </a:r>
            <a:r>
              <a:rPr lang="en-IN" sz="2000" baseline="-25000">
                <a:latin typeface="Cambria Math"/>
                <a:ea typeface="Cambria Math"/>
                <a:cs typeface="Cambria Math"/>
                <a:sym typeface="Cambria Math"/>
              </a:rPr>
              <a:t>2</a:t>
            </a:r>
            <a:r>
              <a:rPr lang="en-IN" sz="2000">
                <a:latin typeface="Cambria Math"/>
                <a:ea typeface="Cambria Math"/>
                <a:cs typeface="Cambria Math"/>
                <a:sym typeface="Cambria Math"/>
              </a:rPr>
              <a:t>-100)</a:t>
            </a:r>
            <a:endParaRPr sz="2000">
              <a:latin typeface="Cambria Math"/>
              <a:ea typeface="Cambria Math"/>
              <a:cs typeface="Cambria Math"/>
              <a:sym typeface="Cambria Math"/>
            </a:endParaRPr>
          </a:p>
        </p:txBody>
      </p:sp>
      <p:sp>
        <p:nvSpPr>
          <p:cNvPr id="234" name="Google Shape;234;ge0c73e9c7b_0_53"/>
          <p:cNvSpPr txBox="1"/>
          <p:nvPr/>
        </p:nvSpPr>
        <p:spPr>
          <a:xfrm>
            <a:off x="330975" y="2197500"/>
            <a:ext cx="1105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Step-2:</a:t>
            </a:r>
            <a:r>
              <a:rPr lang="en-IN" sz="2000">
                <a:latin typeface="Times New Roman"/>
                <a:ea typeface="Times New Roman"/>
                <a:cs typeface="Times New Roman"/>
                <a:sym typeface="Times New Roman"/>
              </a:rPr>
              <a:t> Take the partial derivatives of Lagrangian wrt </a:t>
            </a:r>
            <a:r>
              <a:rPr lang="en-IN" sz="2000">
                <a:latin typeface="Cambria Math"/>
                <a:ea typeface="Cambria Math"/>
                <a:cs typeface="Cambria Math"/>
                <a:sym typeface="Cambria Math"/>
              </a:rPr>
              <a:t>x</a:t>
            </a:r>
            <a:r>
              <a:rPr lang="en-IN" sz="2000" baseline="-25000">
                <a:latin typeface="Cambria Math"/>
                <a:ea typeface="Cambria Math"/>
                <a:cs typeface="Cambria Math"/>
                <a:sym typeface="Cambria Math"/>
              </a:rPr>
              <a:t>1</a:t>
            </a:r>
            <a:r>
              <a:rPr lang="en-IN" sz="2000">
                <a:latin typeface="Cambria Math"/>
                <a:ea typeface="Cambria Math"/>
                <a:cs typeface="Cambria Math"/>
                <a:sym typeface="Cambria Math"/>
              </a:rPr>
              <a:t>, x</a:t>
            </a:r>
            <a:r>
              <a:rPr lang="en-IN" sz="2000" baseline="-25000">
                <a:latin typeface="Cambria Math"/>
                <a:ea typeface="Cambria Math"/>
                <a:cs typeface="Cambria Math"/>
                <a:sym typeface="Cambria Math"/>
              </a:rPr>
              <a:t>2</a:t>
            </a:r>
            <a:r>
              <a:rPr lang="en-IN" sz="2000">
                <a:latin typeface="Cambria Math"/>
                <a:ea typeface="Cambria Math"/>
                <a:cs typeface="Cambria Math"/>
                <a:sym typeface="Cambria Math"/>
              </a:rPr>
              <a:t> </a:t>
            </a:r>
            <a:r>
              <a:rPr lang="en-IN" sz="2000">
                <a:latin typeface="Times New Roman"/>
                <a:ea typeface="Times New Roman"/>
                <a:cs typeface="Times New Roman"/>
                <a:sym typeface="Times New Roman"/>
              </a:rPr>
              <a:t>and set them to zero.</a:t>
            </a:r>
            <a:endParaRPr sz="2000">
              <a:latin typeface="Cambria Math"/>
              <a:ea typeface="Cambria Math"/>
              <a:cs typeface="Cambria Math"/>
              <a:sym typeface="Cambria Math"/>
            </a:endParaRPr>
          </a:p>
        </p:txBody>
      </p:sp>
      <p:pic>
        <p:nvPicPr>
          <p:cNvPr id="235" name="Google Shape;235;ge0c73e9c7b_0_53"/>
          <p:cNvPicPr preferRelativeResize="0"/>
          <p:nvPr/>
        </p:nvPicPr>
        <p:blipFill>
          <a:blip r:embed="rId3">
            <a:alphaModFix/>
          </a:blip>
          <a:stretch>
            <a:fillRect/>
          </a:stretch>
        </p:blipFill>
        <p:spPr>
          <a:xfrm>
            <a:off x="1432000" y="2813225"/>
            <a:ext cx="4324350" cy="638175"/>
          </a:xfrm>
          <a:prstGeom prst="rect">
            <a:avLst/>
          </a:prstGeom>
          <a:noFill/>
          <a:ln>
            <a:noFill/>
          </a:ln>
        </p:spPr>
      </p:pic>
      <p:pic>
        <p:nvPicPr>
          <p:cNvPr id="236" name="Google Shape;236;ge0c73e9c7b_0_53"/>
          <p:cNvPicPr preferRelativeResize="0"/>
          <p:nvPr/>
        </p:nvPicPr>
        <p:blipFill>
          <a:blip r:embed="rId4">
            <a:alphaModFix/>
          </a:blip>
          <a:stretch>
            <a:fillRect/>
          </a:stretch>
        </p:blipFill>
        <p:spPr>
          <a:xfrm>
            <a:off x="6357850" y="2813225"/>
            <a:ext cx="4181475" cy="638175"/>
          </a:xfrm>
          <a:prstGeom prst="rect">
            <a:avLst/>
          </a:prstGeom>
          <a:noFill/>
          <a:ln>
            <a:noFill/>
          </a:ln>
        </p:spPr>
      </p:pic>
      <p:sp>
        <p:nvSpPr>
          <p:cNvPr id="237" name="Google Shape;237;ge0c73e9c7b_0_53"/>
          <p:cNvSpPr txBox="1"/>
          <p:nvPr/>
        </p:nvSpPr>
        <p:spPr>
          <a:xfrm>
            <a:off x="330975" y="3648825"/>
            <a:ext cx="1105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Step-3:</a:t>
            </a:r>
            <a:r>
              <a:rPr lang="en-IN" sz="2000">
                <a:latin typeface="Times New Roman"/>
                <a:ea typeface="Times New Roman"/>
                <a:cs typeface="Times New Roman"/>
                <a:sym typeface="Times New Roman"/>
              </a:rPr>
              <a:t> Along with these we make use of the constrained equation. </a:t>
            </a:r>
            <a:endParaRPr sz="2000">
              <a:latin typeface="Cambria Math"/>
              <a:ea typeface="Cambria Math"/>
              <a:cs typeface="Cambria Math"/>
              <a:sym typeface="Cambria Math"/>
            </a:endParaRPr>
          </a:p>
        </p:txBody>
      </p:sp>
      <p:pic>
        <p:nvPicPr>
          <p:cNvPr id="238" name="Google Shape;238;ge0c73e9c7b_0_53"/>
          <p:cNvPicPr preferRelativeResize="0"/>
          <p:nvPr/>
        </p:nvPicPr>
        <p:blipFill>
          <a:blip r:embed="rId5">
            <a:alphaModFix/>
          </a:blip>
          <a:stretch>
            <a:fillRect/>
          </a:stretch>
        </p:blipFill>
        <p:spPr>
          <a:xfrm>
            <a:off x="7530600" y="3747488"/>
            <a:ext cx="3629025" cy="295275"/>
          </a:xfrm>
          <a:prstGeom prst="rect">
            <a:avLst/>
          </a:prstGeom>
          <a:noFill/>
          <a:ln>
            <a:noFill/>
          </a:ln>
        </p:spPr>
      </p:pic>
      <p:sp>
        <p:nvSpPr>
          <p:cNvPr id="239" name="Google Shape;239;ge0c73e9c7b_0_53"/>
          <p:cNvSpPr txBox="1"/>
          <p:nvPr/>
        </p:nvSpPr>
        <p:spPr>
          <a:xfrm>
            <a:off x="330975" y="4338850"/>
            <a:ext cx="1105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Step-4:</a:t>
            </a:r>
            <a:r>
              <a:rPr lang="en-IN" sz="2000">
                <a:latin typeface="Times New Roman"/>
                <a:ea typeface="Times New Roman"/>
                <a:cs typeface="Times New Roman"/>
                <a:sym typeface="Times New Roman"/>
              </a:rPr>
              <a:t> Solving these three equations we get:</a:t>
            </a:r>
            <a:endParaRPr sz="2000">
              <a:latin typeface="Cambria Math"/>
              <a:ea typeface="Cambria Math"/>
              <a:cs typeface="Cambria Math"/>
              <a:sym typeface="Cambria Math"/>
            </a:endParaRPr>
          </a:p>
        </p:txBody>
      </p:sp>
      <p:graphicFrame>
        <p:nvGraphicFramePr>
          <p:cNvPr id="240" name="Google Shape;240;ge0c73e9c7b_0_53"/>
          <p:cNvGraphicFramePr/>
          <p:nvPr/>
        </p:nvGraphicFramePr>
        <p:xfrm>
          <a:off x="4281475" y="4593650"/>
          <a:ext cx="3629050" cy="1462950"/>
        </p:xfrm>
        <a:graphic>
          <a:graphicData uri="http://schemas.openxmlformats.org/drawingml/2006/table">
            <a:tbl>
              <a:tblPr>
                <a:noFill/>
                <a:tableStyleId>{D42EB76D-5BDB-4F2B-B63B-35B3F6444D95}</a:tableStyleId>
              </a:tblPr>
              <a:tblGrid>
                <a:gridCol w="1814525">
                  <a:extLst>
                    <a:ext uri="{9D8B030D-6E8A-4147-A177-3AD203B41FA5}">
                      <a16:colId xmlns:a16="http://schemas.microsoft.com/office/drawing/2014/main" val="20000"/>
                    </a:ext>
                  </a:extLst>
                </a:gridCol>
                <a:gridCol w="1814525">
                  <a:extLst>
                    <a:ext uri="{9D8B030D-6E8A-4147-A177-3AD203B41FA5}">
                      <a16:colId xmlns:a16="http://schemas.microsoft.com/office/drawing/2014/main" val="20001"/>
                    </a:ext>
                  </a:extLst>
                </a:gridCol>
              </a:tblGrid>
              <a:tr h="381000">
                <a:tc>
                  <a:txBody>
                    <a:bodyPr/>
                    <a:lstStyle/>
                    <a:p>
                      <a:pPr marL="0" lvl="0" indent="0" algn="r" rtl="0">
                        <a:spcBef>
                          <a:spcPts val="0"/>
                        </a:spcBef>
                        <a:spcAft>
                          <a:spcPts val="0"/>
                        </a:spcAft>
                        <a:buNone/>
                      </a:pPr>
                      <a:r>
                        <a:rPr lang="en-IN" sz="2000">
                          <a:latin typeface="Cambria Math"/>
                          <a:ea typeface="Cambria Math"/>
                          <a:cs typeface="Cambria Math"/>
                          <a:sym typeface="Cambria Math"/>
                        </a:rPr>
                        <a:t>λ    =</a:t>
                      </a:r>
                      <a:endParaRPr sz="2000">
                        <a:latin typeface="Cambria Math"/>
                        <a:ea typeface="Cambria Math"/>
                        <a:cs typeface="Cambria Math"/>
                        <a:sym typeface="Cambria Mat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IN" sz="2000">
                          <a:latin typeface="Cambria Math"/>
                          <a:ea typeface="Cambria Math"/>
                          <a:cs typeface="Cambria Math"/>
                          <a:sym typeface="Cambria Math"/>
                        </a:rPr>
                        <a:t>125</a:t>
                      </a:r>
                      <a:endParaRPr sz="2000">
                        <a:latin typeface="Cambria Math"/>
                        <a:ea typeface="Cambria Math"/>
                        <a:cs typeface="Cambria Math"/>
                        <a:sym typeface="Cambria Mat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IN" sz="2000">
                          <a:latin typeface="Cambria Math"/>
                          <a:ea typeface="Cambria Math"/>
                          <a:cs typeface="Cambria Math"/>
                          <a:sym typeface="Cambria Math"/>
                        </a:rPr>
                        <a:t>x</a:t>
                      </a:r>
                      <a:r>
                        <a:rPr lang="en-IN" sz="2000" baseline="-25000">
                          <a:latin typeface="Cambria Math"/>
                          <a:ea typeface="Cambria Math"/>
                          <a:cs typeface="Cambria Math"/>
                          <a:sym typeface="Cambria Math"/>
                        </a:rPr>
                        <a:t>1 </a:t>
                      </a:r>
                      <a:r>
                        <a:rPr lang="en-IN" sz="2000">
                          <a:latin typeface="Cambria Math"/>
                          <a:ea typeface="Cambria Math"/>
                          <a:cs typeface="Cambria Math"/>
                          <a:sym typeface="Cambria Math"/>
                        </a:rPr>
                        <a:t>=</a:t>
                      </a:r>
                      <a:endParaRPr sz="2000">
                        <a:latin typeface="Cambria Math"/>
                        <a:ea typeface="Cambria Math"/>
                        <a:cs typeface="Cambria Math"/>
                        <a:sym typeface="Cambria Mat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IN" sz="2000">
                          <a:latin typeface="Cambria Math"/>
                          <a:ea typeface="Cambria Math"/>
                          <a:cs typeface="Cambria Math"/>
                          <a:sym typeface="Cambria Math"/>
                        </a:rPr>
                        <a:t>25</a:t>
                      </a:r>
                      <a:endParaRPr sz="2000">
                        <a:latin typeface="Cambria Math"/>
                        <a:ea typeface="Cambria Math"/>
                        <a:cs typeface="Cambria Math"/>
                        <a:sym typeface="Cambria Mat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IN" sz="2000">
                          <a:latin typeface="Cambria Math"/>
                          <a:ea typeface="Cambria Math"/>
                          <a:cs typeface="Cambria Math"/>
                          <a:sym typeface="Cambria Math"/>
                        </a:rPr>
                        <a:t>x</a:t>
                      </a:r>
                      <a:r>
                        <a:rPr lang="en-IN" sz="2000" baseline="-25000">
                          <a:latin typeface="Cambria Math"/>
                          <a:ea typeface="Cambria Math"/>
                          <a:cs typeface="Cambria Math"/>
                          <a:sym typeface="Cambria Math"/>
                        </a:rPr>
                        <a:t>2</a:t>
                      </a:r>
                      <a:r>
                        <a:rPr lang="en-IN" sz="2000">
                          <a:latin typeface="Cambria Math"/>
                          <a:ea typeface="Cambria Math"/>
                          <a:cs typeface="Cambria Math"/>
                          <a:sym typeface="Cambria Math"/>
                        </a:rPr>
                        <a:t> =</a:t>
                      </a:r>
                      <a:endParaRPr sz="2000">
                        <a:latin typeface="Cambria Math"/>
                        <a:ea typeface="Cambria Math"/>
                        <a:cs typeface="Cambria Math"/>
                        <a:sym typeface="Cambria Mat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IN" sz="2000">
                          <a:latin typeface="Cambria Math"/>
                          <a:ea typeface="Cambria Math"/>
                          <a:cs typeface="Cambria Math"/>
                          <a:sym typeface="Cambria Math"/>
                        </a:rPr>
                        <a:t>50</a:t>
                      </a:r>
                      <a:endParaRPr sz="2000">
                        <a:latin typeface="Cambria Math"/>
                        <a:ea typeface="Cambria Math"/>
                        <a:cs typeface="Cambria Math"/>
                        <a:sym typeface="Cambria Math"/>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7"/>
        <p:cNvGrpSpPr/>
        <p:nvPr/>
      </p:nvGrpSpPr>
      <p:grpSpPr>
        <a:xfrm>
          <a:off x="0" y="0"/>
          <a:ext cx="0" cy="0"/>
          <a:chOff x="0" y="0"/>
          <a:chExt cx="0" cy="0"/>
        </a:xfrm>
      </p:grpSpPr>
      <p:sp>
        <p:nvSpPr>
          <p:cNvPr id="618" name="Google Shape;618;gd952231bfb_0_239"/>
          <p:cNvSpPr txBox="1"/>
          <p:nvPr/>
        </p:nvSpPr>
        <p:spPr>
          <a:xfrm>
            <a:off x="1790567" y="2494002"/>
            <a:ext cx="8829000" cy="11082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600"/>
              <a:buFont typeface="Arial"/>
              <a:buNone/>
              <a:tabLst/>
              <a:defRPr/>
            </a:pPr>
            <a:r>
              <a:rPr kumimoji="0" lang="en-IN" sz="66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Thank You</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2"/>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Dimensionality Reduction</a:t>
            </a:r>
            <a:endParaRPr lang="en-IN" dirty="0"/>
          </a:p>
        </p:txBody>
      </p:sp>
      <p:sp>
        <p:nvSpPr>
          <p:cNvPr id="90" name="Google Shape;90;p2"/>
          <p:cNvSpPr txBox="1"/>
          <p:nvPr/>
        </p:nvSpPr>
        <p:spPr>
          <a:xfrm>
            <a:off x="387291" y="964733"/>
            <a:ext cx="114174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a:solidFill>
                  <a:schemeClr val="dk1"/>
                </a:solidFill>
                <a:latin typeface="Times New Roman"/>
                <a:ea typeface="Times New Roman"/>
                <a:cs typeface="Times New Roman"/>
                <a:sym typeface="Times New Roman"/>
              </a:rPr>
              <a:t>Problem with very high dimensional data: Curse of Dimensionality</a:t>
            </a:r>
            <a:endParaRPr/>
          </a:p>
        </p:txBody>
      </p:sp>
      <p:sp>
        <p:nvSpPr>
          <p:cNvPr id="91" name="Google Shape;91;p2"/>
          <p:cNvSpPr txBox="1"/>
          <p:nvPr/>
        </p:nvSpPr>
        <p:spPr>
          <a:xfrm>
            <a:off x="387290" y="1527379"/>
            <a:ext cx="11232859"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Data at very high dimensional space become sparse. </a:t>
            </a:r>
            <a:endParaRPr/>
          </a:p>
        </p:txBody>
      </p:sp>
      <p:sp>
        <p:nvSpPr>
          <p:cNvPr id="92" name="Google Shape;92;p2"/>
          <p:cNvSpPr txBox="1"/>
          <p:nvPr/>
        </p:nvSpPr>
        <p:spPr>
          <a:xfrm>
            <a:off x="387290" y="2039479"/>
            <a:ext cx="11232859"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For highly sparse data Machine Learning algorithm doesn’t give satisfactory results always.</a:t>
            </a:r>
            <a:endParaRPr/>
          </a:p>
        </p:txBody>
      </p:sp>
      <p:sp>
        <p:nvSpPr>
          <p:cNvPr id="93" name="Google Shape;93;p2"/>
          <p:cNvSpPr txBox="1"/>
          <p:nvPr/>
        </p:nvSpPr>
        <p:spPr>
          <a:xfrm>
            <a:off x="387289" y="2551579"/>
            <a:ext cx="11417417"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This is simply because the available training dataset might not account for every possible combinations of the features. Hence, ML algorithms struggles to find any meaningful relationship among the features and the target variables.</a:t>
            </a:r>
            <a:endParaRPr/>
          </a:p>
        </p:txBody>
      </p:sp>
      <p:sp>
        <p:nvSpPr>
          <p:cNvPr id="94" name="Google Shape;94;p2"/>
          <p:cNvSpPr txBox="1"/>
          <p:nvPr/>
        </p:nvSpPr>
        <p:spPr>
          <a:xfrm>
            <a:off x="387290" y="3679232"/>
            <a:ext cx="11232859" cy="1015663"/>
          </a:xfrm>
          <a:prstGeom prst="rect">
            <a:avLst/>
          </a:prstGeom>
          <a:blipFill rotWithShape="1">
            <a:blip r:embed="rId3">
              <a:alphaModFix/>
            </a:blip>
            <a:stretch>
              <a:fillRect l="-488" t="-3612" r="-488" b="-1023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95" name="Google Shape;95;p2"/>
          <p:cNvSpPr txBox="1"/>
          <p:nvPr/>
        </p:nvSpPr>
        <p:spPr>
          <a:xfrm>
            <a:off x="387290" y="4868956"/>
            <a:ext cx="100821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Work around of this problem</a:t>
            </a:r>
            <a:endParaRPr/>
          </a:p>
        </p:txBody>
      </p:sp>
      <p:sp>
        <p:nvSpPr>
          <p:cNvPr id="96" name="Google Shape;96;p2"/>
          <p:cNvSpPr txBox="1"/>
          <p:nvPr/>
        </p:nvSpPr>
        <p:spPr>
          <a:xfrm>
            <a:off x="3024930" y="5330621"/>
            <a:ext cx="58471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1">
                <a:solidFill>
                  <a:srgbClr val="FF0000"/>
                </a:solidFill>
                <a:latin typeface="Times New Roman"/>
                <a:ea typeface="Times New Roman"/>
                <a:cs typeface="Times New Roman"/>
                <a:sym typeface="Times New Roman"/>
              </a:rPr>
              <a:t>Dimensionality Reduction</a:t>
            </a:r>
            <a:endParaRPr/>
          </a:p>
        </p:txBody>
      </p:sp>
      <p:sp>
        <p:nvSpPr>
          <p:cNvPr id="97" name="Google Shape;97;p2"/>
          <p:cNvSpPr txBox="1"/>
          <p:nvPr/>
        </p:nvSpPr>
        <p:spPr>
          <a:xfrm>
            <a:off x="387290" y="5900008"/>
            <a:ext cx="1123285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To find a suitable representation of the data in lower dimensional space which will eventually help us for machine learning (classification/ clustering/ regression/ data-visualization).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Dimensionality Reduction</a:t>
            </a:r>
            <a:endParaRPr lang="en-IN" dirty="0"/>
          </a:p>
        </p:txBody>
      </p:sp>
      <p:sp>
        <p:nvSpPr>
          <p:cNvPr id="103" name="Google Shape;103;p3"/>
          <p:cNvSpPr txBox="1"/>
          <p:nvPr/>
        </p:nvSpPr>
        <p:spPr>
          <a:xfrm>
            <a:off x="387290" y="3169466"/>
            <a:ext cx="100821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Feature Selection techniques</a:t>
            </a:r>
            <a:endParaRPr/>
          </a:p>
        </p:txBody>
      </p:sp>
      <p:sp>
        <p:nvSpPr>
          <p:cNvPr id="104" name="Google Shape;104;p3"/>
          <p:cNvSpPr txBox="1"/>
          <p:nvPr/>
        </p:nvSpPr>
        <p:spPr>
          <a:xfrm>
            <a:off x="387289" y="5334773"/>
            <a:ext cx="1123285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We project the original dataset which belongs to a high dimensional space to a low dimensional space such that the inherent information inside the data is not lost. This projection could be either linear and non-linear based on which we have linear or non-linear feature extraction techniques.</a:t>
            </a:r>
            <a:endParaRPr/>
          </a:p>
        </p:txBody>
      </p:sp>
      <p:sp>
        <p:nvSpPr>
          <p:cNvPr id="105" name="Google Shape;105;p3"/>
          <p:cNvSpPr txBox="1"/>
          <p:nvPr/>
        </p:nvSpPr>
        <p:spPr>
          <a:xfrm>
            <a:off x="387290" y="1065714"/>
            <a:ext cx="11232859"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There are several types of dimensionality reduction techniques.</a:t>
            </a:r>
            <a:endParaRPr/>
          </a:p>
        </p:txBody>
      </p:sp>
      <p:sp>
        <p:nvSpPr>
          <p:cNvPr id="106" name="Google Shape;106;p3"/>
          <p:cNvSpPr txBox="1"/>
          <p:nvPr/>
        </p:nvSpPr>
        <p:spPr>
          <a:xfrm>
            <a:off x="387290" y="1573546"/>
            <a:ext cx="11232859"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However, all those techniques can be broadly classified into two categories:</a:t>
            </a:r>
            <a:endParaRPr/>
          </a:p>
        </p:txBody>
      </p:sp>
      <p:sp>
        <p:nvSpPr>
          <p:cNvPr id="107" name="Google Shape;107;p3"/>
          <p:cNvSpPr txBox="1"/>
          <p:nvPr/>
        </p:nvSpPr>
        <p:spPr>
          <a:xfrm>
            <a:off x="1273027" y="2081378"/>
            <a:ext cx="8307201"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Feature Selection techniques</a:t>
            </a:r>
            <a:endParaRPr/>
          </a:p>
        </p:txBody>
      </p:sp>
      <p:sp>
        <p:nvSpPr>
          <p:cNvPr id="108" name="Google Shape;108;p3"/>
          <p:cNvSpPr txBox="1"/>
          <p:nvPr/>
        </p:nvSpPr>
        <p:spPr>
          <a:xfrm>
            <a:off x="1273027" y="2589210"/>
            <a:ext cx="8307201"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Feature Extraction techniques</a:t>
            </a:r>
            <a:endParaRPr/>
          </a:p>
        </p:txBody>
      </p:sp>
      <p:sp>
        <p:nvSpPr>
          <p:cNvPr id="109" name="Google Shape;109;p3"/>
          <p:cNvSpPr txBox="1"/>
          <p:nvPr/>
        </p:nvSpPr>
        <p:spPr>
          <a:xfrm>
            <a:off x="387290" y="3677298"/>
            <a:ext cx="1123285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We select few features based on certain criteria and thus get rid of redundant or less important features to make our dataset less bulky. Note that feature selection depends on the dataset as well as on the task we want to perform with the dataset.</a:t>
            </a:r>
            <a:endParaRPr/>
          </a:p>
        </p:txBody>
      </p:sp>
      <p:sp>
        <p:nvSpPr>
          <p:cNvPr id="110" name="Google Shape;110;p3"/>
          <p:cNvSpPr txBox="1"/>
          <p:nvPr/>
        </p:nvSpPr>
        <p:spPr>
          <a:xfrm>
            <a:off x="387290" y="4822789"/>
            <a:ext cx="1008217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Feature Extraction techniques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4"/>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Dimensionality Reduction</a:t>
            </a:r>
            <a:endParaRPr lang="en-IN" dirty="0"/>
          </a:p>
        </p:txBody>
      </p:sp>
      <p:sp>
        <p:nvSpPr>
          <p:cNvPr id="116" name="Google Shape;116;p4"/>
          <p:cNvSpPr txBox="1"/>
          <p:nvPr/>
        </p:nvSpPr>
        <p:spPr>
          <a:xfrm>
            <a:off x="388689" y="998290"/>
            <a:ext cx="67838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A very simple example of Feature Selection:</a:t>
            </a:r>
            <a:endParaRPr/>
          </a:p>
        </p:txBody>
      </p:sp>
      <p:sp>
        <p:nvSpPr>
          <p:cNvPr id="117" name="Google Shape;117;p4"/>
          <p:cNvSpPr txBox="1"/>
          <p:nvPr/>
        </p:nvSpPr>
        <p:spPr>
          <a:xfrm>
            <a:off x="388689" y="1560623"/>
            <a:ext cx="10989578" cy="4216539"/>
          </a:xfrm>
          <a:prstGeom prst="rect">
            <a:avLst/>
          </a:prstGeom>
          <a:blipFill rotWithShape="1">
            <a:blip r:embed="rId3">
              <a:alphaModFix/>
            </a:blip>
            <a:stretch>
              <a:fillRect l="-609" t="-722" b="-15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18" name="Google Shape;118;p4"/>
          <p:cNvSpPr txBox="1"/>
          <p:nvPr/>
        </p:nvSpPr>
        <p:spPr>
          <a:xfrm>
            <a:off x="4966284" y="2181138"/>
            <a:ext cx="7038359"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Now let the job is to find suitable set of students for Science Olympiad. Which features play the important role in selecting the students for Science Olympiad?</a:t>
            </a:r>
            <a:endParaRPr/>
          </a:p>
        </p:txBody>
      </p:sp>
      <p:sp>
        <p:nvSpPr>
          <p:cNvPr id="119" name="Google Shape;119;p4"/>
          <p:cNvSpPr txBox="1"/>
          <p:nvPr/>
        </p:nvSpPr>
        <p:spPr>
          <a:xfrm>
            <a:off x="388689" y="5777162"/>
            <a:ext cx="10435904" cy="400110"/>
          </a:xfrm>
          <a:prstGeom prst="rect">
            <a:avLst/>
          </a:prstGeom>
          <a:blipFill rotWithShape="1">
            <a:blip r:embed="rId4">
              <a:alphaModFix/>
            </a:blip>
            <a:stretch>
              <a:fillRect l="-642" t="-16922" b="-2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20" name="Google Shape;120;p4"/>
          <p:cNvSpPr txBox="1"/>
          <p:nvPr/>
        </p:nvSpPr>
        <p:spPr>
          <a:xfrm>
            <a:off x="5217950" y="3196801"/>
            <a:ext cx="67866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Obviously in this case the most important features are: Marks in mathematics and marks in natural science group.</a:t>
            </a:r>
            <a:endParaRPr/>
          </a:p>
        </p:txBody>
      </p:sp>
      <p:sp>
        <p:nvSpPr>
          <p:cNvPr id="121" name="Google Shape;121;p4"/>
          <p:cNvSpPr txBox="1"/>
          <p:nvPr/>
        </p:nvSpPr>
        <p:spPr>
          <a:xfrm>
            <a:off x="4966284" y="4086871"/>
            <a:ext cx="7130642"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Now let us want to select the students for a sports tournament</a:t>
            </a:r>
            <a:endParaRPr/>
          </a:p>
        </p:txBody>
      </p:sp>
      <p:sp>
        <p:nvSpPr>
          <p:cNvPr id="122" name="Google Shape;122;p4"/>
          <p:cNvSpPr txBox="1"/>
          <p:nvPr/>
        </p:nvSpPr>
        <p:spPr>
          <a:xfrm>
            <a:off x="5217950" y="4486981"/>
            <a:ext cx="67866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In this case we have to select the students based on the height, weight, fitness, and skill in that particular sports.</a:t>
            </a:r>
            <a:endParaRPr/>
          </a:p>
        </p:txBody>
      </p:sp>
      <p:sp>
        <p:nvSpPr>
          <p:cNvPr id="123" name="Google Shape;123;p4"/>
          <p:cNvSpPr txBox="1"/>
          <p:nvPr/>
        </p:nvSpPr>
        <p:spPr>
          <a:xfrm>
            <a:off x="383097" y="6197622"/>
            <a:ext cx="1142580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Based on the problem in hand we can discard some of the features and consider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5"/>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Feature Selection</a:t>
            </a:r>
            <a:endParaRPr lang="en-IN" dirty="0"/>
          </a:p>
        </p:txBody>
      </p:sp>
      <p:sp>
        <p:nvSpPr>
          <p:cNvPr id="129" name="Google Shape;129;p5"/>
          <p:cNvSpPr txBox="1"/>
          <p:nvPr/>
        </p:nvSpPr>
        <p:spPr>
          <a:xfrm>
            <a:off x="469782" y="1006679"/>
            <a:ext cx="109392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Objective:</a:t>
            </a:r>
            <a:endParaRPr/>
          </a:p>
        </p:txBody>
      </p:sp>
      <p:sp>
        <p:nvSpPr>
          <p:cNvPr id="130" name="Google Shape;130;p5"/>
          <p:cNvSpPr txBox="1"/>
          <p:nvPr/>
        </p:nvSpPr>
        <p:spPr>
          <a:xfrm>
            <a:off x="469781" y="1497533"/>
            <a:ext cx="10939244" cy="1631216"/>
          </a:xfrm>
          <a:prstGeom prst="rect">
            <a:avLst/>
          </a:prstGeom>
          <a:blipFill rotWithShape="1">
            <a:blip r:embed="rId3">
              <a:alphaModFix/>
            </a:blip>
            <a:stretch>
              <a:fillRect l="-556" t="-2245" r="-221" b="-599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31" name="Google Shape;131;p5"/>
          <p:cNvSpPr txBox="1"/>
          <p:nvPr/>
        </p:nvSpPr>
        <p:spPr>
          <a:xfrm>
            <a:off x="469780" y="3334316"/>
            <a:ext cx="109392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How to select the features:</a:t>
            </a:r>
            <a:endParaRPr/>
          </a:p>
        </p:txBody>
      </p:sp>
      <p:sp>
        <p:nvSpPr>
          <p:cNvPr id="132" name="Google Shape;132;p5"/>
          <p:cNvSpPr txBox="1"/>
          <p:nvPr/>
        </p:nvSpPr>
        <p:spPr>
          <a:xfrm>
            <a:off x="469779" y="4412609"/>
            <a:ext cx="11224473" cy="1015663"/>
          </a:xfrm>
          <a:prstGeom prst="rect">
            <a:avLst/>
          </a:prstGeom>
          <a:blipFill rotWithShape="1">
            <a:blip r:embed="rId4">
              <a:alphaModFix/>
            </a:blip>
            <a:stretch>
              <a:fillRect l="-488" t="-3612" r="-922" b="-1023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33" name="Google Shape;133;p5"/>
          <p:cNvSpPr txBox="1"/>
          <p:nvPr/>
        </p:nvSpPr>
        <p:spPr>
          <a:xfrm>
            <a:off x="469781" y="5496401"/>
            <a:ext cx="11409030"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b="1">
                <a:solidFill>
                  <a:schemeClr val="dk1"/>
                </a:solidFill>
                <a:latin typeface="Times New Roman"/>
                <a:ea typeface="Times New Roman"/>
                <a:cs typeface="Times New Roman"/>
                <a:sym typeface="Times New Roman"/>
              </a:rPr>
              <a:t>Heuristic Search: </a:t>
            </a:r>
            <a:r>
              <a:rPr lang="en-IN" sz="2000">
                <a:solidFill>
                  <a:schemeClr val="dk1"/>
                </a:solidFill>
                <a:latin typeface="Times New Roman"/>
                <a:ea typeface="Times New Roman"/>
                <a:cs typeface="Times New Roman"/>
                <a:sym typeface="Times New Roman"/>
              </a:rPr>
              <a:t>In this case we keep on adding features which will provide best value of some criterion function. We stop the algorithm till the required number of features are selected.</a:t>
            </a:r>
            <a:endParaRPr/>
          </a:p>
        </p:txBody>
      </p:sp>
      <p:sp>
        <p:nvSpPr>
          <p:cNvPr id="134" name="Google Shape;134;p5"/>
          <p:cNvSpPr txBox="1"/>
          <p:nvPr/>
        </p:nvSpPr>
        <p:spPr>
          <a:xfrm>
            <a:off x="469781" y="3904240"/>
            <a:ext cx="10939244"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Use domain knowledge and experience to select set of best features suitable for particular task.</a:t>
            </a:r>
            <a:endParaRPr/>
          </a:p>
        </p:txBody>
      </p:sp>
      <p:sp>
        <p:nvSpPr>
          <p:cNvPr id="135" name="Google Shape;135;p5"/>
          <p:cNvSpPr txBox="1"/>
          <p:nvPr/>
        </p:nvSpPr>
        <p:spPr>
          <a:xfrm>
            <a:off x="738227" y="6272416"/>
            <a:ext cx="1040234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Other search strategies such as Randomized Search are also used for feature selection.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6"/>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Feature Extraction</a:t>
            </a:r>
            <a:endParaRPr lang="en-IN" dirty="0"/>
          </a:p>
        </p:txBody>
      </p:sp>
      <p:sp>
        <p:nvSpPr>
          <p:cNvPr id="141" name="Google Shape;141;p6"/>
          <p:cNvSpPr txBox="1"/>
          <p:nvPr/>
        </p:nvSpPr>
        <p:spPr>
          <a:xfrm>
            <a:off x="343949" y="1031846"/>
            <a:ext cx="11484528" cy="707886"/>
          </a:xfrm>
          <a:prstGeom prst="rect">
            <a:avLst/>
          </a:prstGeom>
          <a:blipFill rotWithShape="1">
            <a:blip r:embed="rId3">
              <a:alphaModFix/>
            </a:blip>
            <a:stretch>
              <a:fillRect l="-477" t="-4308" b="-146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42" name="Google Shape;142;p6"/>
          <p:cNvSpPr txBox="1"/>
          <p:nvPr/>
        </p:nvSpPr>
        <p:spPr>
          <a:xfrm>
            <a:off x="343949" y="1873723"/>
            <a:ext cx="11484528" cy="713400"/>
          </a:xfrm>
          <a:prstGeom prst="rect">
            <a:avLst/>
          </a:prstGeom>
          <a:blipFill rotWithShape="1">
            <a:blip r:embed="rId4">
              <a:alphaModFix/>
            </a:blip>
            <a:stretch>
              <a:fillRect l="-477" t="-3418" b="-145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43" name="Google Shape;143;p6"/>
          <p:cNvSpPr txBox="1"/>
          <p:nvPr/>
        </p:nvSpPr>
        <p:spPr>
          <a:xfrm>
            <a:off x="343949" y="2721114"/>
            <a:ext cx="11484528"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Here we are not selecting or discarding any particular feature. The whole idea is to project the dataset into some smaller dimensional subspace, such that the inter-relationship of the datapoints are preserved.</a:t>
            </a:r>
            <a:endParaRPr/>
          </a:p>
        </p:txBody>
      </p:sp>
      <p:sp>
        <p:nvSpPr>
          <p:cNvPr id="144" name="Google Shape;144;p6"/>
          <p:cNvSpPr txBox="1"/>
          <p:nvPr/>
        </p:nvSpPr>
        <p:spPr>
          <a:xfrm>
            <a:off x="592822" y="3562456"/>
            <a:ext cx="11006356" cy="1600438"/>
          </a:xfrm>
          <a:prstGeom prst="rect">
            <a:avLst/>
          </a:prstGeom>
          <a:blipFill rotWithShape="1">
            <a:blip r:embed="rId5">
              <a:alphaModFix/>
            </a:blip>
            <a:stretch>
              <a:fillRect l="-552" t="-4182" r="-996" b="-570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45" name="Google Shape;145;p6"/>
          <p:cNvSpPr txBox="1"/>
          <p:nvPr/>
        </p:nvSpPr>
        <p:spPr>
          <a:xfrm>
            <a:off x="343949" y="5296350"/>
            <a:ext cx="11585196" cy="13234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There are various Feature Extraction techniques. Few techniques employ linear transformation / projection of the dataset. For example: Principal Component Analysis (PCA) and Linear Discriminant Analysis (LDA). Some techniques involve non-linear transformation of the dataset. For example: Locally Linear Embedding (LLE) , Kernel PCA etc.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7"/>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Mathematical Prerequisites</a:t>
            </a:r>
            <a:endParaRPr lang="en-IN" dirty="0"/>
          </a:p>
        </p:txBody>
      </p:sp>
      <p:sp>
        <p:nvSpPr>
          <p:cNvPr id="151" name="Google Shape;151;p7"/>
          <p:cNvSpPr txBox="1"/>
          <p:nvPr/>
        </p:nvSpPr>
        <p:spPr>
          <a:xfrm>
            <a:off x="1460034" y="2459504"/>
            <a:ext cx="9271932" cy="193899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IN" sz="6000" b="1" i="0" u="none" strike="noStrike" cap="none" dirty="0">
                <a:solidFill>
                  <a:srgbClr val="000000"/>
                </a:solidFill>
                <a:latin typeface="Arial"/>
                <a:ea typeface="Arial"/>
                <a:cs typeface="Arial"/>
                <a:sym typeface="Arial"/>
              </a:rPr>
              <a:t>Eigenvalues &amp; Eigenvectors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8"/>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Matrix Vector Multiplication</a:t>
            </a:r>
            <a:endParaRPr lang="en-IN" dirty="0"/>
          </a:p>
        </p:txBody>
      </p:sp>
      <p:cxnSp>
        <p:nvCxnSpPr>
          <p:cNvPr id="157" name="Google Shape;157;p8"/>
          <p:cNvCxnSpPr/>
          <p:nvPr/>
        </p:nvCxnSpPr>
        <p:spPr>
          <a:xfrm>
            <a:off x="947956" y="3582099"/>
            <a:ext cx="2852257" cy="0"/>
          </a:xfrm>
          <a:prstGeom prst="straightConnector1">
            <a:avLst/>
          </a:prstGeom>
          <a:noFill/>
          <a:ln w="19050" cap="flat" cmpd="sng">
            <a:solidFill>
              <a:schemeClr val="dk1"/>
            </a:solidFill>
            <a:prstDash val="solid"/>
            <a:miter lim="800000"/>
            <a:headEnd type="none" w="sm" len="sm"/>
            <a:tailEnd type="triangle" w="med" len="med"/>
          </a:ln>
        </p:spPr>
      </p:cxnSp>
      <p:cxnSp>
        <p:nvCxnSpPr>
          <p:cNvPr id="158" name="Google Shape;158;p8"/>
          <p:cNvCxnSpPr/>
          <p:nvPr/>
        </p:nvCxnSpPr>
        <p:spPr>
          <a:xfrm rot="10800000">
            <a:off x="1098958" y="1308683"/>
            <a:ext cx="0" cy="2424418"/>
          </a:xfrm>
          <a:prstGeom prst="straightConnector1">
            <a:avLst/>
          </a:prstGeom>
          <a:noFill/>
          <a:ln w="19050" cap="flat" cmpd="sng">
            <a:solidFill>
              <a:schemeClr val="dk1"/>
            </a:solidFill>
            <a:prstDash val="solid"/>
            <a:miter lim="800000"/>
            <a:headEnd type="none" w="sm" len="sm"/>
            <a:tailEnd type="triangle" w="med" len="med"/>
          </a:ln>
        </p:spPr>
      </p:cxnSp>
      <p:cxnSp>
        <p:nvCxnSpPr>
          <p:cNvPr id="159" name="Google Shape;159;p8"/>
          <p:cNvCxnSpPr>
            <a:endCxn id="160" idx="2"/>
          </p:cNvCxnSpPr>
          <p:nvPr/>
        </p:nvCxnSpPr>
        <p:spPr>
          <a:xfrm rot="10800000" flipH="1">
            <a:off x="1099079" y="2576810"/>
            <a:ext cx="546600" cy="1005300"/>
          </a:xfrm>
          <a:prstGeom prst="straightConnector1">
            <a:avLst/>
          </a:prstGeom>
          <a:noFill/>
          <a:ln w="19050" cap="flat" cmpd="sng">
            <a:solidFill>
              <a:schemeClr val="accent1"/>
            </a:solidFill>
            <a:prstDash val="solid"/>
            <a:miter lim="800000"/>
            <a:headEnd type="none" w="sm" len="sm"/>
            <a:tailEnd type="triangle" w="med" len="med"/>
          </a:ln>
        </p:spPr>
      </p:cxnSp>
      <p:sp>
        <p:nvSpPr>
          <p:cNvPr id="161" name="Google Shape;161;p8"/>
          <p:cNvSpPr txBox="1"/>
          <p:nvPr/>
        </p:nvSpPr>
        <p:spPr>
          <a:xfrm>
            <a:off x="3560948" y="3665990"/>
            <a:ext cx="478529" cy="36933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2" name="Google Shape;162;p8"/>
          <p:cNvSpPr txBox="1"/>
          <p:nvPr/>
        </p:nvSpPr>
        <p:spPr>
          <a:xfrm>
            <a:off x="620429" y="1033126"/>
            <a:ext cx="483850" cy="36933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0" name="Google Shape;160;p8"/>
          <p:cNvSpPr txBox="1"/>
          <p:nvPr/>
        </p:nvSpPr>
        <p:spPr>
          <a:xfrm>
            <a:off x="1249961" y="2207478"/>
            <a:ext cx="791435" cy="36933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3" name="Google Shape;163;p8"/>
          <p:cNvSpPr txBox="1"/>
          <p:nvPr/>
        </p:nvSpPr>
        <p:spPr>
          <a:xfrm>
            <a:off x="4513276" y="1086933"/>
            <a:ext cx="7365532" cy="400110"/>
          </a:xfrm>
          <a:prstGeom prst="rect">
            <a:avLst/>
          </a:prstGeom>
          <a:blipFill rotWithShape="1">
            <a:blip r:embed="rId6">
              <a:alphaModFix/>
            </a:blip>
            <a:stretch>
              <a:fillRect l="-743" t="-16666" b="-257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4" name="Google Shape;164;p8"/>
          <p:cNvSpPr txBox="1"/>
          <p:nvPr/>
        </p:nvSpPr>
        <p:spPr>
          <a:xfrm>
            <a:off x="4513276" y="1609202"/>
            <a:ext cx="7365532" cy="911275"/>
          </a:xfrm>
          <a:prstGeom prst="rect">
            <a:avLst/>
          </a:prstGeom>
          <a:blipFill rotWithShape="1">
            <a:blip r:embed="rId7">
              <a:alphaModFix/>
            </a:blip>
            <a:stretch>
              <a:fillRect l="-743" b="-11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5" name="Google Shape;165;p8"/>
          <p:cNvSpPr txBox="1"/>
          <p:nvPr/>
        </p:nvSpPr>
        <p:spPr>
          <a:xfrm>
            <a:off x="4911753" y="2518587"/>
            <a:ext cx="6451131" cy="559833"/>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cxnSp>
        <p:nvCxnSpPr>
          <p:cNvPr id="166" name="Google Shape;166;p8"/>
          <p:cNvCxnSpPr/>
          <p:nvPr/>
        </p:nvCxnSpPr>
        <p:spPr>
          <a:xfrm rot="10800000" flipH="1">
            <a:off x="1098958" y="1918708"/>
            <a:ext cx="1359016" cy="1663393"/>
          </a:xfrm>
          <a:prstGeom prst="straightConnector1">
            <a:avLst/>
          </a:prstGeom>
          <a:noFill/>
          <a:ln w="19050" cap="flat" cmpd="sng">
            <a:solidFill>
              <a:schemeClr val="accent2"/>
            </a:solidFill>
            <a:prstDash val="solid"/>
            <a:miter lim="800000"/>
            <a:headEnd type="none" w="sm" len="sm"/>
            <a:tailEnd type="triangle" w="med" len="med"/>
          </a:ln>
        </p:spPr>
      </p:cxnSp>
      <p:sp>
        <p:nvSpPr>
          <p:cNvPr id="167" name="Google Shape;167;p8"/>
          <p:cNvSpPr txBox="1"/>
          <p:nvPr/>
        </p:nvSpPr>
        <p:spPr>
          <a:xfrm>
            <a:off x="2286662" y="1607311"/>
            <a:ext cx="750154"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68" name="Google Shape;168;p8"/>
          <p:cNvSpPr txBox="1"/>
          <p:nvPr/>
        </p:nvSpPr>
        <p:spPr>
          <a:xfrm>
            <a:off x="4513276" y="3181989"/>
            <a:ext cx="7365532" cy="7078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Noto Sans Symbols"/>
              <a:buChar char="▪"/>
            </a:pPr>
            <a:r>
              <a:rPr lang="en-IN" sz="2000" b="0" i="0" u="none" strike="noStrike" cap="none">
                <a:solidFill>
                  <a:srgbClr val="000000"/>
                </a:solidFill>
                <a:latin typeface="Times New Roman"/>
                <a:ea typeface="Times New Roman"/>
                <a:cs typeface="Times New Roman"/>
                <a:sym typeface="Times New Roman"/>
              </a:rPr>
              <a:t>So we can say that multiplying a vector with a matrix changes the direction and magnitude of the vector.</a:t>
            </a:r>
            <a:endParaRPr/>
          </a:p>
        </p:txBody>
      </p:sp>
      <p:sp>
        <p:nvSpPr>
          <p:cNvPr id="169" name="Google Shape;169;p8"/>
          <p:cNvSpPr txBox="1"/>
          <p:nvPr/>
        </p:nvSpPr>
        <p:spPr>
          <a:xfrm>
            <a:off x="643162" y="4143027"/>
            <a:ext cx="11235646" cy="7078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Noto Sans Symbols"/>
              <a:buChar char="▪"/>
            </a:pPr>
            <a:r>
              <a:rPr lang="en-IN" sz="2000" b="0" i="0" u="none" strike="noStrike" cap="none">
                <a:solidFill>
                  <a:srgbClr val="000000"/>
                </a:solidFill>
                <a:latin typeface="Times New Roman"/>
                <a:ea typeface="Times New Roman"/>
                <a:cs typeface="Times New Roman"/>
                <a:sym typeface="Times New Roman"/>
              </a:rPr>
              <a:t>However for a given square matrix there are some vectors whose direction remain unchanged after multiplying with the matrix. </a:t>
            </a:r>
            <a:endParaRPr/>
          </a:p>
        </p:txBody>
      </p:sp>
      <p:cxnSp>
        <p:nvCxnSpPr>
          <p:cNvPr id="170" name="Google Shape;170;p8"/>
          <p:cNvCxnSpPr/>
          <p:nvPr/>
        </p:nvCxnSpPr>
        <p:spPr>
          <a:xfrm rot="10800000" flipH="1">
            <a:off x="1098958" y="3131696"/>
            <a:ext cx="562782" cy="450405"/>
          </a:xfrm>
          <a:prstGeom prst="straightConnector1">
            <a:avLst/>
          </a:prstGeom>
          <a:noFill/>
          <a:ln w="19050" cap="flat" cmpd="sng">
            <a:solidFill>
              <a:schemeClr val="accent1"/>
            </a:solidFill>
            <a:prstDash val="solid"/>
            <a:miter lim="800000"/>
            <a:headEnd type="none" w="sm" len="sm"/>
            <a:tailEnd type="triangle" w="med" len="med"/>
          </a:ln>
        </p:spPr>
      </p:cxnSp>
      <p:sp>
        <p:nvSpPr>
          <p:cNvPr id="171" name="Google Shape;171;p8"/>
          <p:cNvSpPr txBox="1"/>
          <p:nvPr/>
        </p:nvSpPr>
        <p:spPr>
          <a:xfrm>
            <a:off x="1553649" y="3092421"/>
            <a:ext cx="772199" cy="369332"/>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cxnSp>
        <p:nvCxnSpPr>
          <p:cNvPr id="172" name="Google Shape;172;p8"/>
          <p:cNvCxnSpPr>
            <a:endCxn id="173" idx="1"/>
          </p:cNvCxnSpPr>
          <p:nvPr/>
        </p:nvCxnSpPr>
        <p:spPr>
          <a:xfrm rot="10800000" flipH="1">
            <a:off x="1099002" y="2604078"/>
            <a:ext cx="1248000" cy="978000"/>
          </a:xfrm>
          <a:prstGeom prst="straightConnector1">
            <a:avLst/>
          </a:prstGeom>
          <a:noFill/>
          <a:ln w="19050" cap="flat" cmpd="sng">
            <a:solidFill>
              <a:srgbClr val="C55A11"/>
            </a:solidFill>
            <a:prstDash val="solid"/>
            <a:miter lim="800000"/>
            <a:headEnd type="none" w="sm" len="sm"/>
            <a:tailEnd type="triangle" w="med" len="med"/>
          </a:ln>
        </p:spPr>
      </p:cxnSp>
      <p:sp>
        <p:nvSpPr>
          <p:cNvPr id="173" name="Google Shape;173;p8"/>
          <p:cNvSpPr txBox="1"/>
          <p:nvPr/>
        </p:nvSpPr>
        <p:spPr>
          <a:xfrm>
            <a:off x="2347002" y="2419412"/>
            <a:ext cx="772199" cy="369332"/>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74" name="Google Shape;174;p8"/>
          <p:cNvSpPr txBox="1"/>
          <p:nvPr/>
        </p:nvSpPr>
        <p:spPr>
          <a:xfrm>
            <a:off x="643162" y="4950617"/>
            <a:ext cx="11235646" cy="605550"/>
          </a:xfrm>
          <a:prstGeom prst="rect">
            <a:avLst/>
          </a:prstGeom>
          <a:blipFill rotWithShape="1">
            <a:blip r:embed="rId12">
              <a:alphaModFix/>
            </a:blip>
            <a:stretch>
              <a:fillRect l="-487" b="-100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75" name="Google Shape;175;p8"/>
          <p:cNvSpPr txBox="1"/>
          <p:nvPr/>
        </p:nvSpPr>
        <p:spPr>
          <a:xfrm>
            <a:off x="620429" y="5722851"/>
            <a:ext cx="11235646" cy="707886"/>
          </a:xfrm>
          <a:prstGeom prst="rect">
            <a:avLst/>
          </a:prstGeom>
          <a:blipFill rotWithShape="1">
            <a:blip r:embed="rId13">
              <a:alphaModFix/>
            </a:blip>
            <a:stretch>
              <a:fillRect l="-487" t="-9482" r="-270" b="-146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fade">
                                      <p:cBhvr>
                                        <p:cTn id="17" dur="500"/>
                                        <p:tgtEl>
                                          <p:spTgt spid="159"/>
                                        </p:tgtEl>
                                      </p:cBhvr>
                                    </p:animEffect>
                                  </p:childTnLst>
                                </p:cTn>
                              </p:par>
                              <p:par>
                                <p:cTn id="18" presetID="1" presetClass="entr" presetSubtype="0" fill="hold" nodeType="withEffect">
                                  <p:stCondLst>
                                    <p:cond delay="0"/>
                                  </p:stCondLst>
                                  <p:childTnLst>
                                    <p:set>
                                      <p:cBhvr>
                                        <p:cTn id="19" dur="1" fill="hold">
                                          <p:stCondLst>
                                            <p:cond delay="0"/>
                                          </p:stCondLst>
                                        </p:cTn>
                                        <p:tgtEl>
                                          <p:spTgt spid="1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6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6"/>
                                        </p:tgtEl>
                                        <p:attrNameLst>
                                          <p:attrName>style.visibility</p:attrName>
                                        </p:attrNameLst>
                                      </p:cBhvr>
                                      <p:to>
                                        <p:strVal val="visible"/>
                                      </p:to>
                                    </p:set>
                                    <p:animEffect transition="in" filter="fade">
                                      <p:cBhvr>
                                        <p:cTn id="32" dur="500"/>
                                        <p:tgtEl>
                                          <p:spTgt spid="166"/>
                                        </p:tgtEl>
                                      </p:cBhvr>
                                    </p:animEffect>
                                  </p:childTnLst>
                                </p:cTn>
                              </p:par>
                              <p:par>
                                <p:cTn id="33" presetID="1" presetClass="entr" presetSubtype="0" fill="hold" nodeType="with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fade">
                                      <p:cBhvr>
                                        <p:cTn id="47" dur="500"/>
                                        <p:tgtEl>
                                          <p:spTgt spid="170"/>
                                        </p:tgtEl>
                                      </p:cBhvr>
                                    </p:animEffect>
                                  </p:childTnLst>
                                </p:cTn>
                              </p:par>
                              <p:par>
                                <p:cTn id="48" presetID="1" presetClass="entr" presetSubtype="0" fill="hold" nodeType="withEffect">
                                  <p:stCondLst>
                                    <p:cond delay="0"/>
                                  </p:stCondLst>
                                  <p:childTnLst>
                                    <p:set>
                                      <p:cBhvr>
                                        <p:cTn id="49" dur="1" fill="hold">
                                          <p:stCondLst>
                                            <p:cond delay="0"/>
                                          </p:stCondLst>
                                        </p:cTn>
                                        <p:tgtEl>
                                          <p:spTgt spid="17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72"/>
                                        </p:tgtEl>
                                        <p:attrNameLst>
                                          <p:attrName>style.visibility</p:attrName>
                                        </p:attrNameLst>
                                      </p:cBhvr>
                                      <p:to>
                                        <p:strVal val="visible"/>
                                      </p:to>
                                    </p:set>
                                    <p:animEffect transition="in" filter="fade">
                                      <p:cBhvr>
                                        <p:cTn id="56" dur="500"/>
                                        <p:tgtEl>
                                          <p:spTgt spid="172"/>
                                        </p:tgtEl>
                                      </p:cBhvr>
                                    </p:animEffec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9"/>
          <p:cNvSpPr txBox="1"/>
          <p:nvPr/>
        </p:nvSpPr>
        <p:spPr>
          <a:xfrm>
            <a:off x="151002" y="58723"/>
            <a:ext cx="942922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4000"/>
              <a:buFont typeface="Arial"/>
              <a:buNone/>
            </a:pPr>
            <a:r>
              <a:rPr lang="en-IN" sz="4000" b="1" i="0" u="none" strike="noStrike" cap="none" dirty="0">
                <a:solidFill>
                  <a:srgbClr val="00B0F0"/>
                </a:solidFill>
                <a:latin typeface="Arial"/>
                <a:ea typeface="Arial"/>
                <a:cs typeface="Arial"/>
                <a:sym typeface="Arial"/>
              </a:rPr>
              <a:t>Eigenvalues And Eigenvectors</a:t>
            </a:r>
            <a:endParaRPr lang="en-IN" dirty="0"/>
          </a:p>
        </p:txBody>
      </p:sp>
      <p:sp>
        <p:nvSpPr>
          <p:cNvPr id="181" name="Google Shape;181;p9"/>
          <p:cNvSpPr txBox="1"/>
          <p:nvPr/>
        </p:nvSpPr>
        <p:spPr>
          <a:xfrm>
            <a:off x="461393" y="1073791"/>
            <a:ext cx="11417417" cy="1015663"/>
          </a:xfrm>
          <a:prstGeom prst="rect">
            <a:avLst/>
          </a:prstGeom>
          <a:blipFill rotWithShape="1">
            <a:blip r:embed="rId3">
              <a:alphaModFix/>
            </a:blip>
            <a:stretch>
              <a:fillRect l="-480" t="-6586" b="-95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2" name="Google Shape;182;p9"/>
          <p:cNvSpPr txBox="1"/>
          <p:nvPr/>
        </p:nvSpPr>
        <p:spPr>
          <a:xfrm>
            <a:off x="461393" y="2281805"/>
            <a:ext cx="11417417" cy="400110"/>
          </a:xfrm>
          <a:prstGeom prst="rect">
            <a:avLst/>
          </a:prstGeom>
          <a:blipFill rotWithShape="1">
            <a:blip r:embed="rId4">
              <a:alphaModFix/>
            </a:blip>
            <a:stretch>
              <a:fillRect l="-480" t="-16666" b="-257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3" name="Google Shape;183;p9"/>
          <p:cNvSpPr txBox="1"/>
          <p:nvPr/>
        </p:nvSpPr>
        <p:spPr>
          <a:xfrm>
            <a:off x="461393" y="2874266"/>
            <a:ext cx="11417417" cy="400110"/>
          </a:xfrm>
          <a:prstGeom prst="rect">
            <a:avLst/>
          </a:prstGeom>
          <a:blipFill rotWithShape="1">
            <a:blip r:embed="rId5">
              <a:alphaModFix/>
            </a:blip>
            <a:stretch>
              <a:fillRect l="-480" t="-16921" b="-2615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4" name="Google Shape;184;p9"/>
          <p:cNvSpPr txBox="1"/>
          <p:nvPr/>
        </p:nvSpPr>
        <p:spPr>
          <a:xfrm>
            <a:off x="461393" y="3466727"/>
            <a:ext cx="11417417" cy="400110"/>
          </a:xfrm>
          <a:prstGeom prst="rect">
            <a:avLst/>
          </a:prstGeom>
          <a:blipFill rotWithShape="1">
            <a:blip r:embed="rId6">
              <a:alphaModFix/>
            </a:blip>
            <a:stretch>
              <a:fillRect l="-480" t="-9229" b="-2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5" name="Google Shape;185;p9"/>
          <p:cNvSpPr txBox="1"/>
          <p:nvPr/>
        </p:nvSpPr>
        <p:spPr>
          <a:xfrm>
            <a:off x="461393" y="4059188"/>
            <a:ext cx="11417417" cy="707886"/>
          </a:xfrm>
          <a:prstGeom prst="rect">
            <a:avLst/>
          </a:prstGeom>
          <a:blipFill rotWithShape="1">
            <a:blip r:embed="rId7">
              <a:alphaModFix/>
            </a:blip>
            <a:stretch>
              <a:fillRect l="-480" t="-5171" b="-1465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186" name="Google Shape;186;p9"/>
          <p:cNvSpPr txBox="1"/>
          <p:nvPr/>
        </p:nvSpPr>
        <p:spPr>
          <a:xfrm>
            <a:off x="461393" y="4961552"/>
            <a:ext cx="11417417"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0" i="0" u="none" strike="noStrike" cap="none">
                <a:solidFill>
                  <a:srgbClr val="000000"/>
                </a:solidFill>
                <a:latin typeface="Times New Roman"/>
                <a:ea typeface="Times New Roman"/>
                <a:cs typeface="Times New Roman"/>
                <a:sym typeface="Times New Roman"/>
              </a:rPr>
              <a:t>We can calculate the eigenvalues by solving the characteristic equation.</a:t>
            </a:r>
            <a:endParaRPr/>
          </a:p>
        </p:txBody>
      </p:sp>
      <p:sp>
        <p:nvSpPr>
          <p:cNvPr id="187" name="Google Shape;187;p9"/>
          <p:cNvSpPr txBox="1"/>
          <p:nvPr/>
        </p:nvSpPr>
        <p:spPr>
          <a:xfrm>
            <a:off x="461393" y="5556140"/>
            <a:ext cx="11417417"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0" i="0" u="none" strike="noStrike" cap="none">
                <a:solidFill>
                  <a:srgbClr val="000000"/>
                </a:solidFill>
                <a:latin typeface="Times New Roman"/>
                <a:ea typeface="Times New Roman"/>
                <a:cs typeface="Times New Roman"/>
                <a:sym typeface="Times New Roman"/>
              </a:rPr>
              <a:t>Putting the value of the eigenvalue one can calculate the corresponding eigenvectors.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1049</Words>
  <Application>Microsoft Office PowerPoint</Application>
  <PresentationFormat>Widescreen</PresentationFormat>
  <Paragraphs>103</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Cambria Math</vt:lpstr>
      <vt:lpstr>Times New Roman</vt:lpstr>
      <vt:lpstr>Noto Sans Symbols</vt:lpstr>
      <vt:lpstr>Calibri</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4</cp:revision>
  <dcterms:created xsi:type="dcterms:W3CDTF">2019-09-28T08:44:54Z</dcterms:created>
  <dcterms:modified xsi:type="dcterms:W3CDTF">2022-10-21T15:28:03Z</dcterms:modified>
</cp:coreProperties>
</file>