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x+ekJDmSOBMGBdb21Jrvgs9Bg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B4A612-1AFA-4EC3-BCB0-D5733CEE12D3}">
  <a:tblStyle styleId="{7EB4A612-1AFA-4EC3-BCB0-D5733CEE12D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d952231bfb_0_239:notes"/>
          <p:cNvSpPr txBox="1">
            <a:spLocks noGrp="1"/>
          </p:cNvSpPr>
          <p:nvPr>
            <p:ph type="body" idx="1"/>
          </p:nvPr>
        </p:nvSpPr>
        <p:spPr>
          <a:xfrm>
            <a:off x="960120" y="7166610"/>
            <a:ext cx="7680960" cy="6789420"/>
          </a:xfrm>
          <a:prstGeom prst="rect">
            <a:avLst/>
          </a:prstGeom>
          <a:noFill/>
          <a:ln>
            <a:noFill/>
          </a:ln>
        </p:spPr>
        <p:txBody>
          <a:bodyPr spcFirstLastPara="1" wrap="square" lIns="141050" tIns="141050" rIns="141050" bIns="141050" anchor="t" anchorCtr="0">
            <a:noAutofit/>
          </a:bodyPr>
          <a:lstStyle/>
          <a:p>
            <a:pPr marL="0" indent="0">
              <a:buNone/>
            </a:pPr>
            <a:endParaRPr/>
          </a:p>
        </p:txBody>
      </p:sp>
      <p:sp>
        <p:nvSpPr>
          <p:cNvPr id="616" name="Google Shape;616;gd952231bfb_0_239: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gd952231bfb_0_2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gd952231bfb_0_2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gd952231bfb_0_2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864338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0"/>
        <p:cNvGrpSpPr/>
        <p:nvPr/>
      </p:nvGrpSpPr>
      <p:grpSpPr>
        <a:xfrm>
          <a:off x="0" y="0"/>
          <a:ext cx="0" cy="0"/>
          <a:chOff x="0" y="0"/>
          <a:chExt cx="0" cy="0"/>
        </a:xfrm>
      </p:grpSpPr>
      <p:sp>
        <p:nvSpPr>
          <p:cNvPr id="91" name="Google Shape;91;gd952231bfb_0_2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gd952231bfb_0_2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d952231bfb_0_2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d952231bfb_0_2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d952231bfb_0_2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172350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6"/>
        <p:cNvGrpSpPr/>
        <p:nvPr/>
      </p:nvGrpSpPr>
      <p:grpSpPr>
        <a:xfrm>
          <a:off x="0" y="0"/>
          <a:ext cx="0" cy="0"/>
          <a:chOff x="0" y="0"/>
          <a:chExt cx="0" cy="0"/>
        </a:xfrm>
      </p:grpSpPr>
      <p:sp>
        <p:nvSpPr>
          <p:cNvPr id="97" name="Google Shape;97;gd952231bfb_0_2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d952231bfb_0_25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d952231bfb_0_2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d952231bfb_0_2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d952231bfb_0_2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47738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2"/>
        <p:cNvGrpSpPr/>
        <p:nvPr/>
      </p:nvGrpSpPr>
      <p:grpSpPr>
        <a:xfrm>
          <a:off x="0" y="0"/>
          <a:ext cx="0" cy="0"/>
          <a:chOff x="0" y="0"/>
          <a:chExt cx="0" cy="0"/>
        </a:xfrm>
      </p:grpSpPr>
      <p:sp>
        <p:nvSpPr>
          <p:cNvPr id="103" name="Google Shape;103;gd952231bfb_0_26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d952231bfb_0_26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d952231bfb_0_26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d952231bfb_0_2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gd952231bfb_0_2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08220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08"/>
        <p:cNvGrpSpPr/>
        <p:nvPr/>
      </p:nvGrpSpPr>
      <p:grpSpPr>
        <a:xfrm>
          <a:off x="0" y="0"/>
          <a:ext cx="0" cy="0"/>
          <a:chOff x="0" y="0"/>
          <a:chExt cx="0" cy="0"/>
        </a:xfrm>
      </p:grpSpPr>
      <p:sp>
        <p:nvSpPr>
          <p:cNvPr id="109" name="Google Shape;109;gd952231bfb_0_2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d952231bfb_0_27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gd952231bfb_0_27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gd952231bfb_0_2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d952231bfb_0_2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d952231bfb_0_2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70945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5"/>
        <p:cNvGrpSpPr/>
        <p:nvPr/>
      </p:nvGrpSpPr>
      <p:grpSpPr>
        <a:xfrm>
          <a:off x="0" y="0"/>
          <a:ext cx="0" cy="0"/>
          <a:chOff x="0" y="0"/>
          <a:chExt cx="0" cy="0"/>
        </a:xfrm>
      </p:grpSpPr>
      <p:sp>
        <p:nvSpPr>
          <p:cNvPr id="116" name="Google Shape;116;gd952231bfb_0_27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gd952231bfb_0_27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8" name="Google Shape;118;gd952231bfb_0_27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gd952231bfb_0_27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0" name="Google Shape;120;gd952231bfb_0_27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1" name="Google Shape;121;gd952231bfb_0_2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d952231bfb_0_2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d952231bfb_0_2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620663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sp>
        <p:nvSpPr>
          <p:cNvPr id="125" name="Google Shape;125;gd952231bfb_0_28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d952231bfb_0_28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d952231bfb_0_28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d952231bfb_0_2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512456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29"/>
        <p:cNvGrpSpPr/>
        <p:nvPr/>
      </p:nvGrpSpPr>
      <p:grpSpPr>
        <a:xfrm>
          <a:off x="0" y="0"/>
          <a:ext cx="0" cy="0"/>
          <a:chOff x="0" y="0"/>
          <a:chExt cx="0" cy="0"/>
        </a:xfrm>
      </p:grpSpPr>
      <p:sp>
        <p:nvSpPr>
          <p:cNvPr id="130" name="Google Shape;130;gd952231bfb_0_29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d952231bfb_0_29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2" name="Google Shape;132;gd952231bfb_0_29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3" name="Google Shape;133;gd952231bfb_0_2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gd952231bfb_0_2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d952231bfb_0_2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64380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36"/>
        <p:cNvGrpSpPr/>
        <p:nvPr/>
      </p:nvGrpSpPr>
      <p:grpSpPr>
        <a:xfrm>
          <a:off x="0" y="0"/>
          <a:ext cx="0" cy="0"/>
          <a:chOff x="0" y="0"/>
          <a:chExt cx="0" cy="0"/>
        </a:xfrm>
      </p:grpSpPr>
      <p:sp>
        <p:nvSpPr>
          <p:cNvPr id="137" name="Google Shape;137;gd952231bfb_0_29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d952231bfb_0_29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gd952231bfb_0_29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0" name="Google Shape;140;gd952231bfb_0_2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d952231bfb_0_2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d952231bfb_0_2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768157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43"/>
        <p:cNvGrpSpPr/>
        <p:nvPr/>
      </p:nvGrpSpPr>
      <p:grpSpPr>
        <a:xfrm>
          <a:off x="0" y="0"/>
          <a:ext cx="0" cy="0"/>
          <a:chOff x="0" y="0"/>
          <a:chExt cx="0" cy="0"/>
        </a:xfrm>
      </p:grpSpPr>
      <p:sp>
        <p:nvSpPr>
          <p:cNvPr id="144" name="Google Shape;144;gd952231bfb_0_30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d952231bfb_0_30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gd952231bfb_0_3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d952231bfb_0_30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d952231bfb_0_3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1623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49"/>
        <p:cNvGrpSpPr/>
        <p:nvPr/>
      </p:nvGrpSpPr>
      <p:grpSpPr>
        <a:xfrm>
          <a:off x="0" y="0"/>
          <a:ext cx="0" cy="0"/>
          <a:chOff x="0" y="0"/>
          <a:chExt cx="0" cy="0"/>
        </a:xfrm>
      </p:grpSpPr>
      <p:sp>
        <p:nvSpPr>
          <p:cNvPr id="150" name="Google Shape;150;gd952231bfb_0_3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d952231bfb_0_3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2" name="Google Shape;152;gd952231bfb_0_3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d952231bfb_0_3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d952231bfb_0_3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67441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d952231bfb_0_2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d952231bfb_0_24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d952231bfb_0_2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d952231bfb_0_2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d952231bfb_0_2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56680498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uravkarmakar2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3" name="Google Shape;159;p1">
            <a:extLst>
              <a:ext uri="{FF2B5EF4-FFF2-40B4-BE49-F238E27FC236}">
                <a16:creationId xmlns:a16="http://schemas.microsoft.com/office/drawing/2014/main" id="{CC274E86-E8F2-4F5B-983C-932AE447FCDA}"/>
              </a:ext>
            </a:extLst>
          </p:cNvPr>
          <p:cNvSpPr txBox="1"/>
          <p:nvPr/>
        </p:nvSpPr>
        <p:spPr>
          <a:xfrm>
            <a:off x="1460096" y="1615871"/>
            <a:ext cx="9271800" cy="19389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dirty="0">
                <a:solidFill>
                  <a:srgbClr val="000000"/>
                </a:solidFill>
                <a:latin typeface="Arial"/>
                <a:ea typeface="Arial"/>
                <a:cs typeface="Arial"/>
                <a:sym typeface="Arial"/>
              </a:rPr>
              <a:t>Principal Component Analysis (PCA)</a:t>
            </a:r>
          </a:p>
        </p:txBody>
      </p:sp>
      <p:sp>
        <p:nvSpPr>
          <p:cNvPr id="4" name="TextBox 3">
            <a:extLst>
              <a:ext uri="{FF2B5EF4-FFF2-40B4-BE49-F238E27FC236}">
                <a16:creationId xmlns:a16="http://schemas.microsoft.com/office/drawing/2014/main" id="{99054F17-9291-4C56-B78A-AE3EE5B0C16D}"/>
              </a:ext>
            </a:extLst>
          </p:cNvPr>
          <p:cNvSpPr txBox="1"/>
          <p:nvPr/>
        </p:nvSpPr>
        <p:spPr>
          <a:xfrm>
            <a:off x="3823313"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hlinkClick r:id="rId3"/>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10"/>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Principal Components</a:t>
            </a:r>
            <a:endParaRPr lang="en-IN" dirty="0"/>
          </a:p>
        </p:txBody>
      </p:sp>
      <p:sp>
        <p:nvSpPr>
          <p:cNvPr id="245" name="Google Shape;245;p10"/>
          <p:cNvSpPr txBox="1"/>
          <p:nvPr/>
        </p:nvSpPr>
        <p:spPr>
          <a:xfrm>
            <a:off x="374590" y="849190"/>
            <a:ext cx="11442900" cy="708000"/>
          </a:xfrm>
          <a:prstGeom prst="rect">
            <a:avLst/>
          </a:prstGeom>
          <a:blipFill rotWithShape="1">
            <a:blip r:embed="rId3">
              <a:alphaModFix/>
            </a:blip>
            <a:stretch>
              <a:fillRect l="-477" t="-4308" b="-146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46" name="Google Shape;246;p10"/>
          <p:cNvSpPr txBox="1"/>
          <p:nvPr/>
        </p:nvSpPr>
        <p:spPr>
          <a:xfrm>
            <a:off x="374590" y="1723408"/>
            <a:ext cx="11672100" cy="457200"/>
          </a:xfrm>
          <a:prstGeom prst="rect">
            <a:avLst/>
          </a:prstGeom>
          <a:blipFill rotWithShape="1">
            <a:blip r:embed="rId4">
              <a:alphaModFix/>
            </a:blip>
            <a:stretch>
              <a:fillRect l="-469" t="-3998" b="-14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47" name="Google Shape;247;p10"/>
          <p:cNvSpPr txBox="1"/>
          <p:nvPr/>
        </p:nvSpPr>
        <p:spPr>
          <a:xfrm>
            <a:off x="374590" y="2346981"/>
            <a:ext cx="11672100" cy="400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One interesting property of Eigenvectors / Principal Components:</a:t>
            </a:r>
            <a:endParaRPr/>
          </a:p>
        </p:txBody>
      </p:sp>
      <p:sp>
        <p:nvSpPr>
          <p:cNvPr id="248" name="Google Shape;248;p10"/>
          <p:cNvSpPr txBox="1"/>
          <p:nvPr/>
        </p:nvSpPr>
        <p:spPr>
          <a:xfrm>
            <a:off x="693371" y="2913423"/>
            <a:ext cx="10791300" cy="447000"/>
          </a:xfrm>
          <a:prstGeom prst="rect">
            <a:avLst/>
          </a:prstGeom>
          <a:blipFill rotWithShape="1">
            <a:blip r:embed="rId5">
              <a:alphaModFix/>
            </a:blip>
            <a:stretch>
              <a:fillRect l="-620" t="-4108" r="-225" b="-1780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49" name="Google Shape;249;p10"/>
          <p:cNvSpPr txBox="1"/>
          <p:nvPr/>
        </p:nvSpPr>
        <p:spPr>
          <a:xfrm>
            <a:off x="693370" y="3526672"/>
            <a:ext cx="3425700" cy="424800"/>
          </a:xfrm>
          <a:prstGeom prst="rect">
            <a:avLst/>
          </a:prstGeom>
          <a:blipFill rotWithShape="1">
            <a:blip r:embed="rId6">
              <a:alphaModFix/>
            </a:blip>
            <a:stretch>
              <a:fillRect b="-101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0" name="Google Shape;250;p10"/>
          <p:cNvSpPr txBox="1"/>
          <p:nvPr/>
        </p:nvSpPr>
        <p:spPr>
          <a:xfrm>
            <a:off x="693370" y="4109978"/>
            <a:ext cx="10791300" cy="417000"/>
          </a:xfrm>
          <a:prstGeom prst="rect">
            <a:avLst/>
          </a:prstGeom>
          <a:blipFill rotWithShape="1">
            <a:blip r:embed="rId7">
              <a:alphaModFix/>
            </a:blip>
            <a:stretch>
              <a:fillRect t="-4346" b="-2318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1" name="Google Shape;251;p10"/>
          <p:cNvSpPr txBox="1"/>
          <p:nvPr/>
        </p:nvSpPr>
        <p:spPr>
          <a:xfrm>
            <a:off x="581398" y="4701106"/>
            <a:ext cx="4435200" cy="441600"/>
          </a:xfrm>
          <a:prstGeom prst="rect">
            <a:avLst/>
          </a:prstGeom>
          <a:blipFill rotWithShape="1">
            <a:blip r:embed="rId8">
              <a:alphaModFix/>
            </a:blip>
            <a:stretch>
              <a:fillRect b="-82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2" name="Google Shape;252;p10"/>
          <p:cNvSpPr txBox="1"/>
          <p:nvPr/>
        </p:nvSpPr>
        <p:spPr>
          <a:xfrm>
            <a:off x="693370" y="5308339"/>
            <a:ext cx="7804800" cy="441600"/>
          </a:xfrm>
          <a:prstGeom prst="rect">
            <a:avLst/>
          </a:prstGeom>
          <a:blipFill rotWithShape="1">
            <a:blip r:embed="rId9">
              <a:alphaModFix/>
            </a:blip>
            <a:stretch>
              <a:fillRect t="-5554" b="-180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53" name="Google Shape;253;p10"/>
          <p:cNvSpPr txBox="1"/>
          <p:nvPr/>
        </p:nvSpPr>
        <p:spPr>
          <a:xfrm>
            <a:off x="693370" y="5915572"/>
            <a:ext cx="10715700" cy="447000"/>
          </a:xfrm>
          <a:prstGeom prst="rect">
            <a:avLst/>
          </a:prstGeom>
          <a:blipFill rotWithShape="1">
            <a:blip r:embed="rId10">
              <a:alphaModFix/>
            </a:blip>
            <a:stretch>
              <a:fillRect t="-2701" b="-162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1"/>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Scree Plot</a:t>
            </a:r>
            <a:endParaRPr lang="en-IN" dirty="0"/>
          </a:p>
        </p:txBody>
      </p:sp>
      <p:sp>
        <p:nvSpPr>
          <p:cNvPr id="259" name="Google Shape;259;p11"/>
          <p:cNvSpPr txBox="1"/>
          <p:nvPr/>
        </p:nvSpPr>
        <p:spPr>
          <a:xfrm>
            <a:off x="355133" y="1088008"/>
            <a:ext cx="11241247"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Scree plot is a line plot of eigenvalues of correlation matrix in descending order.</a:t>
            </a:r>
            <a:endParaRPr/>
          </a:p>
        </p:txBody>
      </p:sp>
      <p:pic>
        <p:nvPicPr>
          <p:cNvPr id="260" name="Google Shape;260;p11"/>
          <p:cNvPicPr preferRelativeResize="0"/>
          <p:nvPr/>
        </p:nvPicPr>
        <p:blipFill rotWithShape="1">
          <a:blip r:embed="rId3">
            <a:alphaModFix/>
          </a:blip>
          <a:srcRect/>
          <a:stretch/>
        </p:blipFill>
        <p:spPr>
          <a:xfrm>
            <a:off x="481144" y="1738312"/>
            <a:ext cx="4686300" cy="3381375"/>
          </a:xfrm>
          <a:prstGeom prst="rect">
            <a:avLst/>
          </a:prstGeom>
          <a:noFill/>
          <a:ln>
            <a:noFill/>
          </a:ln>
        </p:spPr>
      </p:pic>
      <p:sp>
        <p:nvSpPr>
          <p:cNvPr id="261" name="Google Shape;261;p11"/>
          <p:cNvSpPr txBox="1"/>
          <p:nvPr/>
        </p:nvSpPr>
        <p:spPr>
          <a:xfrm>
            <a:off x="5503178" y="1738312"/>
            <a:ext cx="6409189"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Usually the along the first principal component the dataset shows maximum variance.</a:t>
            </a:r>
            <a:endParaRPr/>
          </a:p>
        </p:txBody>
      </p:sp>
      <p:sp>
        <p:nvSpPr>
          <p:cNvPr id="262" name="Google Shape;262;p11"/>
          <p:cNvSpPr txBox="1"/>
          <p:nvPr/>
        </p:nvSpPr>
        <p:spPr>
          <a:xfrm>
            <a:off x="5503178" y="2696392"/>
            <a:ext cx="6409189" cy="132343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Scree plot is a monotonically decreasing plot and helps us to determine how many principal components are enough to faithfully represent the data without much loss of information.  </a:t>
            </a:r>
            <a:endParaRPr/>
          </a:p>
        </p:txBody>
      </p:sp>
      <p:sp>
        <p:nvSpPr>
          <p:cNvPr id="263" name="Google Shape;263;p11"/>
          <p:cNvSpPr txBox="1"/>
          <p:nvPr/>
        </p:nvSpPr>
        <p:spPr>
          <a:xfrm>
            <a:off x="5503177" y="4270025"/>
            <a:ext cx="6409189"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Usually scree plot shows an elbow point. We consider those many components to represent our dataset, the rest of the components are discarded.</a:t>
            </a:r>
            <a:endParaRPr/>
          </a:p>
        </p:txBody>
      </p:sp>
      <p:sp>
        <p:nvSpPr>
          <p:cNvPr id="264" name="Google Shape;264;p11"/>
          <p:cNvSpPr txBox="1"/>
          <p:nvPr/>
        </p:nvSpPr>
        <p:spPr>
          <a:xfrm>
            <a:off x="355133" y="5535882"/>
            <a:ext cx="11241247" cy="707886"/>
          </a:xfrm>
          <a:prstGeom prst="rect">
            <a:avLst/>
          </a:prstGeom>
          <a:blipFill rotWithShape="1">
            <a:blip r:embed="rId4">
              <a:alphaModFix/>
            </a:blip>
            <a:stretch>
              <a:fillRect l="-487" t="-4308" b="-146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0"/>
                                        </p:tgtEl>
                                        <p:attrNameLst>
                                          <p:attrName>style.visibility</p:attrName>
                                        </p:attrNameLst>
                                      </p:cBhvr>
                                      <p:to>
                                        <p:strVal val="visible"/>
                                      </p:to>
                                    </p:set>
                                    <p:animEffect transition="in" filter="fade">
                                      <p:cBhvr>
                                        <p:cTn id="11" dur="500"/>
                                        <p:tgtEl>
                                          <p:spTgt spid="2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6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12"/>
          <p:cNvSpPr txBox="1"/>
          <p:nvPr/>
        </p:nvSpPr>
        <p:spPr>
          <a:xfrm>
            <a:off x="151001" y="58723"/>
            <a:ext cx="10377915"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rgbClr val="00B0F0"/>
                </a:solidFill>
                <a:latin typeface="Arial"/>
                <a:ea typeface="Arial"/>
                <a:cs typeface="Arial"/>
                <a:sym typeface="Arial"/>
              </a:rPr>
              <a:t>Steps of Principal Component Analysis</a:t>
            </a:r>
            <a:endParaRPr lang="en-IN" dirty="0"/>
          </a:p>
        </p:txBody>
      </p:sp>
      <p:sp>
        <p:nvSpPr>
          <p:cNvPr id="270" name="Google Shape;270;p12"/>
          <p:cNvSpPr txBox="1"/>
          <p:nvPr/>
        </p:nvSpPr>
        <p:spPr>
          <a:xfrm>
            <a:off x="453006" y="860390"/>
            <a:ext cx="4412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Steps at a glance:</a:t>
            </a:r>
            <a:endParaRPr/>
          </a:p>
        </p:txBody>
      </p:sp>
      <p:sp>
        <p:nvSpPr>
          <p:cNvPr id="271" name="Google Shape;271;p12"/>
          <p:cNvSpPr txBox="1"/>
          <p:nvPr/>
        </p:nvSpPr>
        <p:spPr>
          <a:xfrm>
            <a:off x="453006" y="1524699"/>
            <a:ext cx="10880400" cy="400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Standardize the dataset.</a:t>
            </a:r>
            <a:endParaRPr/>
          </a:p>
        </p:txBody>
      </p:sp>
      <p:sp>
        <p:nvSpPr>
          <p:cNvPr id="272" name="Google Shape;272;p12"/>
          <p:cNvSpPr txBox="1"/>
          <p:nvPr/>
        </p:nvSpPr>
        <p:spPr>
          <a:xfrm>
            <a:off x="453006" y="2114359"/>
            <a:ext cx="10880400" cy="400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Calculate the covariance matrix of the standardized dataset or correlation matrix of the dataset.</a:t>
            </a:r>
            <a:endParaRPr/>
          </a:p>
        </p:txBody>
      </p:sp>
      <p:sp>
        <p:nvSpPr>
          <p:cNvPr id="273" name="Google Shape;273;p12"/>
          <p:cNvSpPr txBox="1"/>
          <p:nvPr/>
        </p:nvSpPr>
        <p:spPr>
          <a:xfrm>
            <a:off x="453006" y="2731990"/>
            <a:ext cx="10880400" cy="400200"/>
          </a:xfrm>
          <a:prstGeom prst="rect">
            <a:avLst/>
          </a:prstGeom>
          <a:blipFill rotWithShape="1">
            <a:blip r:embed="rId3">
              <a:alphaModFix/>
            </a:blip>
            <a:stretch>
              <a:fillRect l="-503"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74" name="Google Shape;274;p12"/>
          <p:cNvSpPr txBox="1"/>
          <p:nvPr/>
        </p:nvSpPr>
        <p:spPr>
          <a:xfrm>
            <a:off x="453006" y="3297146"/>
            <a:ext cx="10880400" cy="400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Order the eigenvectors by decreasing order of eigenvalues.</a:t>
            </a:r>
            <a:endParaRPr/>
          </a:p>
        </p:txBody>
      </p:sp>
      <p:sp>
        <p:nvSpPr>
          <p:cNvPr id="275" name="Google Shape;275;p12"/>
          <p:cNvSpPr txBox="1"/>
          <p:nvPr/>
        </p:nvSpPr>
        <p:spPr>
          <a:xfrm>
            <a:off x="453006" y="3938502"/>
            <a:ext cx="10880400" cy="400200"/>
          </a:xfrm>
          <a:prstGeom prst="rect">
            <a:avLst/>
          </a:prstGeom>
          <a:blipFill rotWithShape="1">
            <a:blip r:embed="rId4">
              <a:alphaModFix/>
            </a:blip>
            <a:stretch>
              <a:fillRect l="-503" t="-9229" b="-2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76" name="Google Shape;276;p12"/>
          <p:cNvSpPr txBox="1"/>
          <p:nvPr/>
        </p:nvSpPr>
        <p:spPr>
          <a:xfrm>
            <a:off x="453006" y="4503658"/>
            <a:ext cx="10880400" cy="400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Number of principal components to retain would be the dimension of the transformed dataset.</a:t>
            </a:r>
            <a:endParaRPr/>
          </a:p>
        </p:txBody>
      </p:sp>
      <p:sp>
        <p:nvSpPr>
          <p:cNvPr id="277" name="Google Shape;277;p12"/>
          <p:cNvSpPr txBox="1"/>
          <p:nvPr/>
        </p:nvSpPr>
        <p:spPr>
          <a:xfrm>
            <a:off x="453006" y="5068814"/>
            <a:ext cx="11286000" cy="400200"/>
          </a:xfrm>
          <a:prstGeom prst="rect">
            <a:avLst/>
          </a:prstGeom>
          <a:blipFill rotWithShape="1">
            <a:blip r:embed="rId5">
              <a:alphaModFix/>
            </a:blip>
            <a:stretch>
              <a:fillRect l="-485" t="-9089"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78" name="Google Shape;278;p12"/>
          <p:cNvSpPr txBox="1"/>
          <p:nvPr/>
        </p:nvSpPr>
        <p:spPr>
          <a:xfrm>
            <a:off x="453005" y="5665726"/>
            <a:ext cx="10880400" cy="708000"/>
          </a:xfrm>
          <a:prstGeom prst="rect">
            <a:avLst/>
          </a:prstGeom>
          <a:blipFill rotWithShape="1">
            <a:blip r:embed="rId6">
              <a:alphaModFix/>
            </a:blip>
            <a:stretch>
              <a:fillRect l="-503" t="-4271" b="-1367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13"/>
          <p:cNvSpPr txBox="1"/>
          <p:nvPr/>
        </p:nvSpPr>
        <p:spPr>
          <a:xfrm>
            <a:off x="151001" y="58723"/>
            <a:ext cx="11283437"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rgbClr val="00B0F0"/>
                </a:solidFill>
                <a:latin typeface="Arial"/>
                <a:ea typeface="Arial"/>
                <a:cs typeface="Arial"/>
                <a:sym typeface="Arial"/>
              </a:rPr>
              <a:t>Limitations </a:t>
            </a:r>
            <a:r>
              <a:rPr lang="en-IN" sz="4000" b="1" dirty="0">
                <a:solidFill>
                  <a:srgbClr val="00B0F0"/>
                </a:solidFill>
              </a:rPr>
              <a:t>of </a:t>
            </a:r>
            <a:r>
              <a:rPr lang="en-IN" sz="4000" b="1" dirty="0">
                <a:solidFill>
                  <a:srgbClr val="00B0F0"/>
                </a:solidFill>
                <a:latin typeface="Arial"/>
                <a:ea typeface="Arial"/>
                <a:cs typeface="Arial"/>
                <a:sym typeface="Arial"/>
              </a:rPr>
              <a:t>Principal Component Analysis</a:t>
            </a:r>
            <a:endParaRPr lang="en-IN" dirty="0"/>
          </a:p>
        </p:txBody>
      </p:sp>
      <p:sp>
        <p:nvSpPr>
          <p:cNvPr id="284" name="Google Shape;284;p13"/>
          <p:cNvSpPr txBox="1"/>
          <p:nvPr/>
        </p:nvSpPr>
        <p:spPr>
          <a:xfrm>
            <a:off x="461395" y="1143548"/>
            <a:ext cx="44126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Limitations:</a:t>
            </a:r>
            <a:endParaRPr/>
          </a:p>
        </p:txBody>
      </p:sp>
      <p:sp>
        <p:nvSpPr>
          <p:cNvPr id="285" name="Google Shape;285;p13"/>
          <p:cNvSpPr txBox="1"/>
          <p:nvPr/>
        </p:nvSpPr>
        <p:spPr>
          <a:xfrm>
            <a:off x="461395" y="1809220"/>
            <a:ext cx="10880521"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PCA works only for quantitative variables. For categorical variable it doesn’t work well. </a:t>
            </a:r>
            <a:endParaRPr/>
          </a:p>
        </p:txBody>
      </p:sp>
      <p:sp>
        <p:nvSpPr>
          <p:cNvPr id="286" name="Google Shape;286;p13"/>
          <p:cNvSpPr txBox="1"/>
          <p:nvPr/>
        </p:nvSpPr>
        <p:spPr>
          <a:xfrm>
            <a:off x="461395" y="2413337"/>
            <a:ext cx="10880521"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PCA transforms the data from higher dimensional space to lower dimensional space using linear projections. If the data points lie on the complex manifold in higher dimensional space then PCA fails to work. Then we have to apply non-linear projection techniques.</a:t>
            </a:r>
            <a:endParaRPr/>
          </a:p>
        </p:txBody>
      </p:sp>
      <p:sp>
        <p:nvSpPr>
          <p:cNvPr id="287" name="Google Shape;287;p13"/>
          <p:cNvSpPr txBox="1"/>
          <p:nvPr/>
        </p:nvSpPr>
        <p:spPr>
          <a:xfrm>
            <a:off x="746620" y="4577587"/>
            <a:ext cx="1041912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Despite its limitations PCA works like charm in many cases. Hence, we shall use it often for feature extraction.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7"/>
        <p:cNvGrpSpPr/>
        <p:nvPr/>
      </p:nvGrpSpPr>
      <p:grpSpPr>
        <a:xfrm>
          <a:off x="0" y="0"/>
          <a:ext cx="0" cy="0"/>
          <a:chOff x="0" y="0"/>
          <a:chExt cx="0" cy="0"/>
        </a:xfrm>
      </p:grpSpPr>
      <p:sp>
        <p:nvSpPr>
          <p:cNvPr id="618" name="Google Shape;618;gd952231bfb_0_239"/>
          <p:cNvSpPr txBox="1"/>
          <p:nvPr/>
        </p:nvSpPr>
        <p:spPr>
          <a:xfrm>
            <a:off x="1790567" y="2494002"/>
            <a:ext cx="8829000" cy="11082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600"/>
              <a:buFont typeface="Arial"/>
              <a:buNone/>
              <a:tabLst/>
              <a:defRPr/>
            </a:pPr>
            <a:r>
              <a:rPr kumimoji="0" lang="en-IN" sz="66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Thank You</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2"/>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Variance And Covariance</a:t>
            </a:r>
            <a:endParaRPr lang="en-IN" dirty="0"/>
          </a:p>
        </p:txBody>
      </p:sp>
      <p:sp>
        <p:nvSpPr>
          <p:cNvPr id="90" name="Google Shape;90;p2"/>
          <p:cNvSpPr txBox="1"/>
          <p:nvPr/>
        </p:nvSpPr>
        <p:spPr>
          <a:xfrm>
            <a:off x="314587" y="1048624"/>
            <a:ext cx="11562826"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b="0" i="0" u="none" strike="noStrike" cap="none">
                <a:solidFill>
                  <a:schemeClr val="dk1"/>
                </a:solidFill>
                <a:latin typeface="Times New Roman"/>
                <a:ea typeface="Times New Roman"/>
                <a:cs typeface="Times New Roman"/>
                <a:sym typeface="Times New Roman"/>
              </a:rPr>
              <a:t>Variance and Covariance are the measures of “spread” of a set of points around their center of mass (mean).</a:t>
            </a:r>
            <a:endParaRPr sz="2000" b="0" i="0" u="none" strike="noStrike" cap="none">
              <a:solidFill>
                <a:schemeClr val="dk1"/>
              </a:solidFill>
              <a:latin typeface="Times New Roman"/>
              <a:ea typeface="Times New Roman"/>
              <a:cs typeface="Times New Roman"/>
              <a:sym typeface="Times New Roman"/>
            </a:endParaRPr>
          </a:p>
        </p:txBody>
      </p:sp>
      <p:sp>
        <p:nvSpPr>
          <p:cNvPr id="91" name="Google Shape;91;p2"/>
          <p:cNvSpPr txBox="1"/>
          <p:nvPr/>
        </p:nvSpPr>
        <p:spPr>
          <a:xfrm>
            <a:off x="314587" y="1530694"/>
            <a:ext cx="11562826" cy="1686680"/>
          </a:xfrm>
          <a:prstGeom prst="rect">
            <a:avLst/>
          </a:prstGeom>
          <a:blipFill rotWithShape="1">
            <a:blip r:embed="rId3">
              <a:alphaModFix/>
            </a:blip>
            <a:stretch>
              <a:fillRect l="-474" t="-18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0" i="0" u="none" strike="noStrike" cap="none">
                <a:latin typeface="Calibri"/>
                <a:ea typeface="Calibri"/>
                <a:cs typeface="Calibri"/>
                <a:sym typeface="Calibri"/>
              </a:rPr>
              <a:t> </a:t>
            </a:r>
            <a:endParaRPr/>
          </a:p>
        </p:txBody>
      </p:sp>
      <p:sp>
        <p:nvSpPr>
          <p:cNvPr id="92" name="Google Shape;92;p2"/>
          <p:cNvSpPr txBox="1"/>
          <p:nvPr/>
        </p:nvSpPr>
        <p:spPr>
          <a:xfrm>
            <a:off x="314587" y="3319943"/>
            <a:ext cx="11562826" cy="1015663"/>
          </a:xfrm>
          <a:prstGeom prst="rect">
            <a:avLst/>
          </a:prstGeom>
          <a:blipFill rotWithShape="1">
            <a:blip r:embed="rId4">
              <a:alphaModFix/>
            </a:blip>
            <a:stretch>
              <a:fillRect l="-474" t="-361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93" name="Google Shape;93;p2"/>
          <p:cNvSpPr txBox="1"/>
          <p:nvPr/>
        </p:nvSpPr>
        <p:spPr>
          <a:xfrm>
            <a:off x="1221996" y="4966507"/>
            <a:ext cx="9479559" cy="932628"/>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graphicFrame>
        <p:nvGraphicFramePr>
          <p:cNvPr id="94" name="Google Shape;94;p2"/>
          <p:cNvGraphicFramePr/>
          <p:nvPr/>
        </p:nvGraphicFramePr>
        <p:xfrm>
          <a:off x="3412752" y="4144914"/>
          <a:ext cx="5599200" cy="785875"/>
        </p:xfrm>
        <a:graphic>
          <a:graphicData uri="http://schemas.openxmlformats.org/drawingml/2006/table">
            <a:tbl>
              <a:tblPr firstRow="1" bandRow="1">
                <a:noFill/>
                <a:tableStyleId>{7EB4A612-1AFA-4EC3-BCB0-D5733CEE12D3}</a:tableStyleId>
              </a:tblPr>
              <a:tblGrid>
                <a:gridCol w="670800">
                  <a:extLst>
                    <a:ext uri="{9D8B030D-6E8A-4147-A177-3AD203B41FA5}">
                      <a16:colId xmlns:a16="http://schemas.microsoft.com/office/drawing/2014/main" val="20000"/>
                    </a:ext>
                  </a:extLst>
                </a:gridCol>
                <a:gridCol w="670800">
                  <a:extLst>
                    <a:ext uri="{9D8B030D-6E8A-4147-A177-3AD203B41FA5}">
                      <a16:colId xmlns:a16="http://schemas.microsoft.com/office/drawing/2014/main" val="20001"/>
                    </a:ext>
                  </a:extLst>
                </a:gridCol>
                <a:gridCol w="670800">
                  <a:extLst>
                    <a:ext uri="{9D8B030D-6E8A-4147-A177-3AD203B41FA5}">
                      <a16:colId xmlns:a16="http://schemas.microsoft.com/office/drawing/2014/main" val="20002"/>
                    </a:ext>
                  </a:extLst>
                </a:gridCol>
                <a:gridCol w="670800">
                  <a:extLst>
                    <a:ext uri="{9D8B030D-6E8A-4147-A177-3AD203B41FA5}">
                      <a16:colId xmlns:a16="http://schemas.microsoft.com/office/drawing/2014/main" val="20003"/>
                    </a:ext>
                  </a:extLst>
                </a:gridCol>
                <a:gridCol w="670800">
                  <a:extLst>
                    <a:ext uri="{9D8B030D-6E8A-4147-A177-3AD203B41FA5}">
                      <a16:colId xmlns:a16="http://schemas.microsoft.com/office/drawing/2014/main" val="20004"/>
                    </a:ext>
                  </a:extLst>
                </a:gridCol>
                <a:gridCol w="835700">
                  <a:extLst>
                    <a:ext uri="{9D8B030D-6E8A-4147-A177-3AD203B41FA5}">
                      <a16:colId xmlns:a16="http://schemas.microsoft.com/office/drawing/2014/main" val="20005"/>
                    </a:ext>
                  </a:extLst>
                </a:gridCol>
                <a:gridCol w="767800">
                  <a:extLst>
                    <a:ext uri="{9D8B030D-6E8A-4147-A177-3AD203B41FA5}">
                      <a16:colId xmlns:a16="http://schemas.microsoft.com/office/drawing/2014/main" val="20006"/>
                    </a:ext>
                  </a:extLst>
                </a:gridCol>
                <a:gridCol w="641700">
                  <a:extLst>
                    <a:ext uri="{9D8B030D-6E8A-4147-A177-3AD203B41FA5}">
                      <a16:colId xmlns:a16="http://schemas.microsoft.com/office/drawing/2014/main" val="20007"/>
                    </a:ext>
                  </a:extLst>
                </a:gridCol>
              </a:tblGrid>
              <a:tr h="392800">
                <a:tc>
                  <a:txBody>
                    <a:bodyPr/>
                    <a:lstStyle/>
                    <a:p>
                      <a:pPr marL="0" marR="0" lvl="0" indent="0" algn="ctr" rtl="0">
                        <a:spcBef>
                          <a:spcPts val="0"/>
                        </a:spcBef>
                        <a:spcAft>
                          <a:spcPts val="0"/>
                        </a:spcAft>
                        <a:buNone/>
                      </a:pPr>
                      <a:r>
                        <a:rPr lang="en-IN" sz="1800" b="1">
                          <a:latin typeface="Cambria Math"/>
                          <a:ea typeface="Cambria Math"/>
                          <a:cs typeface="Cambria Math"/>
                          <a:sym typeface="Cambria Math"/>
                        </a:rPr>
                        <a:t>X</a:t>
                      </a:r>
                      <a:r>
                        <a:rPr lang="en-IN" sz="1800" b="1" baseline="-25000">
                          <a:latin typeface="Cambria Math"/>
                          <a:ea typeface="Cambria Math"/>
                          <a:cs typeface="Cambria Math"/>
                          <a:sym typeface="Cambria Math"/>
                        </a:rPr>
                        <a:t>1</a:t>
                      </a:r>
                      <a:endParaRPr sz="1800" b="1" baseline="-25000">
                        <a:latin typeface="Cambria Math"/>
                        <a:ea typeface="Cambria Math"/>
                        <a:cs typeface="Cambria Math"/>
                        <a:sym typeface="Cambria Math"/>
                      </a:endParaRPr>
                    </a:p>
                  </a:txBody>
                  <a:tcPr marL="91450" marR="91450" marT="45725" marB="45725" anchor="ct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(1)</a:t>
                      </a:r>
                      <a:endParaRPr sz="1800" baseline="30000">
                        <a:latin typeface="Cambria Math"/>
                        <a:ea typeface="Cambria Math"/>
                        <a:cs typeface="Cambria Math"/>
                        <a:sym typeface="Cambria Math"/>
                      </a:endParaRPr>
                    </a:p>
                  </a:txBody>
                  <a:tcPr marL="91450" marR="91450" marT="45725" marB="45725" anchor="ct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(2)</a:t>
                      </a:r>
                      <a:endParaRPr sz="1800" baseline="300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(3)</a:t>
                      </a:r>
                      <a:endParaRPr sz="1800">
                        <a:latin typeface="Cambria Math"/>
                        <a:ea typeface="Cambria Math"/>
                        <a:cs typeface="Cambria Math"/>
                        <a:sym typeface="Cambria Math"/>
                      </a:endParaRPr>
                    </a:p>
                  </a:txBody>
                  <a:tcPr marL="91450" marR="91450" marT="45725" marB="45725" anchor="ctr"/>
                </a:tc>
                <a:tc>
                  <a:txBody>
                    <a:bodyPr/>
                    <a:lstStyle/>
                    <a:p>
                      <a:pPr marL="0" marR="0" lvl="0" indent="0" algn="ctr" rtl="0">
                        <a:spcBef>
                          <a:spcPts val="0"/>
                        </a:spcBef>
                        <a:spcAft>
                          <a:spcPts val="0"/>
                        </a:spcAft>
                        <a:buNone/>
                      </a:pPr>
                      <a:r>
                        <a:rPr lang="en-IN" sz="1600">
                          <a:latin typeface="Cambria Math"/>
                          <a:ea typeface="Cambria Math"/>
                          <a:cs typeface="Cambria Math"/>
                          <a:sym typeface="Cambria Math"/>
                        </a:rPr>
                        <a:t>.   .   .</a:t>
                      </a:r>
                      <a:endParaRPr>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(n-2)</a:t>
                      </a:r>
                      <a:endParaRPr sz="18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(n-1)</a:t>
                      </a:r>
                      <a:endParaRPr sz="18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(n)</a:t>
                      </a:r>
                      <a:endParaRPr sz="1800">
                        <a:latin typeface="Cambria Math"/>
                        <a:ea typeface="Cambria Math"/>
                        <a:cs typeface="Cambria Math"/>
                        <a:sym typeface="Cambria Math"/>
                      </a:endParaRPr>
                    </a:p>
                  </a:txBody>
                  <a:tcPr marL="91450" marR="91450" marT="45725" marB="45725" anchor="ctr"/>
                </a:tc>
                <a:extLst>
                  <a:ext uri="{0D108BD9-81ED-4DB2-BD59-A6C34878D82A}">
                    <a16:rowId xmlns:a16="http://schemas.microsoft.com/office/drawing/2014/main" val="10000"/>
                  </a:ext>
                </a:extLst>
              </a:tr>
              <a:tr h="393075">
                <a:tc>
                  <a:txBody>
                    <a:bodyPr/>
                    <a:lstStyle/>
                    <a:p>
                      <a:pPr marL="0" marR="0" lvl="0" indent="0" algn="ctr" rtl="0">
                        <a:spcBef>
                          <a:spcPts val="0"/>
                        </a:spcBef>
                        <a:spcAft>
                          <a:spcPts val="0"/>
                        </a:spcAft>
                        <a:buNone/>
                      </a:pPr>
                      <a:r>
                        <a:rPr lang="en-IN" sz="1800" b="1">
                          <a:latin typeface="Cambria Math"/>
                          <a:ea typeface="Cambria Math"/>
                          <a:cs typeface="Cambria Math"/>
                          <a:sym typeface="Cambria Math"/>
                        </a:rPr>
                        <a:t>X</a:t>
                      </a:r>
                      <a:r>
                        <a:rPr lang="en-IN" sz="1800" b="1" baseline="-25000">
                          <a:latin typeface="Cambria Math"/>
                          <a:ea typeface="Cambria Math"/>
                          <a:cs typeface="Cambria Math"/>
                          <a:sym typeface="Cambria Math"/>
                        </a:rPr>
                        <a:t>2</a:t>
                      </a:r>
                      <a:endParaRPr sz="1800" b="1" baseline="-250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(1)</a:t>
                      </a:r>
                      <a:endParaRPr sz="18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(2)</a:t>
                      </a:r>
                      <a:endParaRPr sz="18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(3)</a:t>
                      </a:r>
                      <a:endParaRPr sz="1800">
                        <a:latin typeface="Cambria Math"/>
                        <a:ea typeface="Cambria Math"/>
                        <a:cs typeface="Cambria Math"/>
                        <a:sym typeface="Cambria Math"/>
                      </a:endParaRPr>
                    </a:p>
                  </a:txBody>
                  <a:tcPr marL="91450" marR="91450" marT="45725" marB="45725" anchor="ctr"/>
                </a:tc>
                <a:tc>
                  <a:txBody>
                    <a:bodyPr/>
                    <a:lstStyle/>
                    <a:p>
                      <a:pPr marL="0" marR="0" lvl="0" indent="0" algn="ctr" rtl="0">
                        <a:spcBef>
                          <a:spcPts val="0"/>
                        </a:spcBef>
                        <a:spcAft>
                          <a:spcPts val="0"/>
                        </a:spcAft>
                        <a:buNone/>
                      </a:pPr>
                      <a:r>
                        <a:rPr lang="en-IN" sz="1600">
                          <a:latin typeface="Cambria Math"/>
                          <a:ea typeface="Cambria Math"/>
                          <a:cs typeface="Cambria Math"/>
                          <a:sym typeface="Cambria Math"/>
                        </a:rPr>
                        <a:t>.   .   .</a:t>
                      </a:r>
                      <a:endParaRPr>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(n-2)</a:t>
                      </a:r>
                      <a:endParaRPr sz="18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(n-1)</a:t>
                      </a:r>
                      <a:endParaRPr sz="1800">
                        <a:latin typeface="Cambria Math"/>
                        <a:ea typeface="Cambria Math"/>
                        <a:cs typeface="Cambria Math"/>
                        <a:sym typeface="Cambria Math"/>
                      </a:endParaRPr>
                    </a:p>
                  </a:txBody>
                  <a:tcPr marL="91450" marR="91450" marT="45725" marB="45725" anchor="ct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(n)</a:t>
                      </a:r>
                      <a:endParaRPr sz="1800">
                        <a:latin typeface="Cambria Math"/>
                        <a:ea typeface="Cambria Math"/>
                        <a:cs typeface="Cambria Math"/>
                        <a:sym typeface="Cambria Math"/>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95" name="Google Shape;95;p2"/>
          <p:cNvSpPr txBox="1"/>
          <p:nvPr/>
        </p:nvSpPr>
        <p:spPr>
          <a:xfrm>
            <a:off x="314587" y="6059342"/>
            <a:ext cx="11562826" cy="400110"/>
          </a:xfrm>
          <a:prstGeom prst="rect">
            <a:avLst/>
          </a:prstGeom>
          <a:blipFill rotWithShape="1">
            <a:blip r:embed="rId6">
              <a:alphaModFix/>
            </a:blip>
            <a:stretch>
              <a:fillRect l="-474" t="-9089"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3"/>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dirty="0">
                <a:solidFill>
                  <a:srgbClr val="00B0F0"/>
                </a:solidFill>
                <a:latin typeface="Arial"/>
                <a:ea typeface="Arial"/>
                <a:cs typeface="Arial"/>
                <a:sym typeface="Arial"/>
              </a:rPr>
              <a:t>Covariance Matrix</a:t>
            </a:r>
            <a:endParaRPr lang="en-IN" sz="4000" b="1" i="0" u="none" strike="noStrike" cap="none" dirty="0">
              <a:solidFill>
                <a:srgbClr val="00B0F0"/>
              </a:solidFill>
              <a:latin typeface="Arial"/>
              <a:ea typeface="Arial"/>
              <a:cs typeface="Arial"/>
              <a:sym typeface="Arial"/>
            </a:endParaRPr>
          </a:p>
        </p:txBody>
      </p:sp>
      <p:sp>
        <p:nvSpPr>
          <p:cNvPr id="101" name="Google Shape;101;p3"/>
          <p:cNvSpPr txBox="1"/>
          <p:nvPr/>
        </p:nvSpPr>
        <p:spPr>
          <a:xfrm>
            <a:off x="385894" y="1097137"/>
            <a:ext cx="11752976" cy="1015663"/>
          </a:xfrm>
          <a:prstGeom prst="rect">
            <a:avLst/>
          </a:prstGeom>
          <a:blipFill rotWithShape="1">
            <a:blip r:embed="rId3">
              <a:alphaModFix/>
            </a:blip>
            <a:stretch>
              <a:fillRect l="-466" t="-3590" b="-95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02" name="Google Shape;102;p3"/>
          <p:cNvSpPr txBox="1"/>
          <p:nvPr/>
        </p:nvSpPr>
        <p:spPr>
          <a:xfrm>
            <a:off x="385894" y="2340528"/>
            <a:ext cx="11420212" cy="707886"/>
          </a:xfrm>
          <a:prstGeom prst="rect">
            <a:avLst/>
          </a:prstGeom>
          <a:blipFill rotWithShape="1">
            <a:blip r:embed="rId4">
              <a:alphaModFix/>
            </a:blip>
            <a:stretch>
              <a:fillRect l="-479" t="-5171" b="-1465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03" name="Google Shape;103;p3"/>
          <p:cNvSpPr txBox="1"/>
          <p:nvPr/>
        </p:nvSpPr>
        <p:spPr>
          <a:xfrm>
            <a:off x="2193721" y="3174933"/>
            <a:ext cx="7935985" cy="107054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04" name="Google Shape;104;p3"/>
          <p:cNvSpPr txBox="1"/>
          <p:nvPr/>
        </p:nvSpPr>
        <p:spPr>
          <a:xfrm>
            <a:off x="385894" y="4999839"/>
            <a:ext cx="11115413" cy="1339469"/>
          </a:xfrm>
          <a:prstGeom prst="rect">
            <a:avLst/>
          </a:prstGeom>
          <a:blipFill rotWithShape="1">
            <a:blip r:embed="rId6">
              <a:alphaModFix/>
            </a:blip>
            <a:stretch>
              <a:fillRect l="-492" t="-2271" b="-727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05" name="Google Shape;105;p3"/>
          <p:cNvSpPr txBox="1"/>
          <p:nvPr/>
        </p:nvSpPr>
        <p:spPr>
          <a:xfrm>
            <a:off x="687898" y="4372001"/>
            <a:ext cx="8179266" cy="400110"/>
          </a:xfrm>
          <a:prstGeom prst="rect">
            <a:avLst/>
          </a:prstGeom>
          <a:blipFill rotWithShape="1">
            <a:blip r:embed="rId7">
              <a:alphaModFix/>
            </a:blip>
            <a:stretch>
              <a:fillRect l="-819"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4"/>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Principal Component Analysis</a:t>
            </a:r>
            <a:endParaRPr lang="en-IN" dirty="0"/>
          </a:p>
        </p:txBody>
      </p:sp>
      <p:sp>
        <p:nvSpPr>
          <p:cNvPr id="111" name="Google Shape;111;p4"/>
          <p:cNvSpPr txBox="1"/>
          <p:nvPr/>
        </p:nvSpPr>
        <p:spPr>
          <a:xfrm>
            <a:off x="453006" y="964733"/>
            <a:ext cx="44126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Intuition:</a:t>
            </a:r>
            <a:endParaRPr/>
          </a:p>
        </p:txBody>
      </p:sp>
      <p:cxnSp>
        <p:nvCxnSpPr>
          <p:cNvPr id="112" name="Google Shape;112;p4"/>
          <p:cNvCxnSpPr/>
          <p:nvPr/>
        </p:nvCxnSpPr>
        <p:spPr>
          <a:xfrm rot="10800000" flipH="1">
            <a:off x="1073791" y="2235720"/>
            <a:ext cx="2874322" cy="2210445"/>
          </a:xfrm>
          <a:prstGeom prst="straightConnector1">
            <a:avLst/>
          </a:prstGeom>
          <a:noFill/>
          <a:ln w="28575" cap="flat" cmpd="sng">
            <a:solidFill>
              <a:srgbClr val="C55A11"/>
            </a:solidFill>
            <a:prstDash val="solid"/>
            <a:miter lim="800000"/>
            <a:headEnd type="none" w="sm" len="sm"/>
            <a:tailEnd type="triangle" w="med" len="med"/>
          </a:ln>
        </p:spPr>
      </p:cxnSp>
      <p:cxnSp>
        <p:nvCxnSpPr>
          <p:cNvPr id="113" name="Google Shape;113;p4"/>
          <p:cNvCxnSpPr/>
          <p:nvPr/>
        </p:nvCxnSpPr>
        <p:spPr>
          <a:xfrm rot="10800000">
            <a:off x="390522" y="3706644"/>
            <a:ext cx="683269" cy="739521"/>
          </a:xfrm>
          <a:prstGeom prst="straightConnector1">
            <a:avLst/>
          </a:prstGeom>
          <a:noFill/>
          <a:ln w="28575" cap="flat" cmpd="sng">
            <a:solidFill>
              <a:srgbClr val="C55A11"/>
            </a:solidFill>
            <a:prstDash val="solid"/>
            <a:miter lim="800000"/>
            <a:headEnd type="none" w="sm" len="sm"/>
            <a:tailEnd type="triangle" w="med" len="med"/>
          </a:ln>
        </p:spPr>
      </p:cxnSp>
      <p:grpSp>
        <p:nvGrpSpPr>
          <p:cNvPr id="114" name="Google Shape;114;p4"/>
          <p:cNvGrpSpPr/>
          <p:nvPr/>
        </p:nvGrpSpPr>
        <p:grpSpPr>
          <a:xfrm>
            <a:off x="605658" y="1468742"/>
            <a:ext cx="3820984" cy="3375069"/>
            <a:chOff x="605658" y="1468742"/>
            <a:chExt cx="3820984" cy="3375069"/>
          </a:xfrm>
        </p:grpSpPr>
        <p:cxnSp>
          <p:nvCxnSpPr>
            <p:cNvPr id="115" name="Google Shape;115;p4"/>
            <p:cNvCxnSpPr/>
            <p:nvPr/>
          </p:nvCxnSpPr>
          <p:spPr>
            <a:xfrm rot="10800000">
              <a:off x="1073791" y="1627464"/>
              <a:ext cx="0" cy="2978091"/>
            </a:xfrm>
            <a:prstGeom prst="straightConnector1">
              <a:avLst/>
            </a:prstGeom>
            <a:noFill/>
            <a:ln w="19050" cap="flat" cmpd="sng">
              <a:solidFill>
                <a:schemeClr val="dk1"/>
              </a:solidFill>
              <a:prstDash val="solid"/>
              <a:miter lim="800000"/>
              <a:headEnd type="none" w="sm" len="sm"/>
              <a:tailEnd type="triangle" w="med" len="med"/>
            </a:ln>
          </p:spPr>
        </p:cxnSp>
        <p:cxnSp>
          <p:nvCxnSpPr>
            <p:cNvPr id="116" name="Google Shape;116;p4"/>
            <p:cNvCxnSpPr/>
            <p:nvPr/>
          </p:nvCxnSpPr>
          <p:spPr>
            <a:xfrm>
              <a:off x="801148" y="4446165"/>
              <a:ext cx="3565321" cy="0"/>
            </a:xfrm>
            <a:prstGeom prst="straightConnector1">
              <a:avLst/>
            </a:prstGeom>
            <a:noFill/>
            <a:ln w="19050" cap="flat" cmpd="sng">
              <a:solidFill>
                <a:schemeClr val="dk1"/>
              </a:solidFill>
              <a:prstDash val="solid"/>
              <a:miter lim="800000"/>
              <a:headEnd type="none" w="sm" len="sm"/>
              <a:tailEnd type="triangle" w="med" len="med"/>
            </a:ln>
          </p:spPr>
        </p:cxnSp>
        <p:sp>
          <p:nvSpPr>
            <p:cNvPr id="117" name="Google Shape;117;p4"/>
            <p:cNvSpPr/>
            <p:nvPr/>
          </p:nvSpPr>
          <p:spPr>
            <a:xfrm>
              <a:off x="2376931" y="3020317"/>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4"/>
            <p:cNvSpPr/>
            <p:nvPr/>
          </p:nvSpPr>
          <p:spPr>
            <a:xfrm>
              <a:off x="2081611" y="3277357"/>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4"/>
            <p:cNvSpPr/>
            <p:nvPr/>
          </p:nvSpPr>
          <p:spPr>
            <a:xfrm>
              <a:off x="2886548" y="327259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4"/>
            <p:cNvSpPr/>
            <p:nvPr/>
          </p:nvSpPr>
          <p:spPr>
            <a:xfrm>
              <a:off x="3135258" y="2944215"/>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4"/>
            <p:cNvSpPr/>
            <p:nvPr/>
          </p:nvSpPr>
          <p:spPr>
            <a:xfrm>
              <a:off x="1983939" y="350943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4"/>
            <p:cNvSpPr/>
            <p:nvPr/>
          </p:nvSpPr>
          <p:spPr>
            <a:xfrm>
              <a:off x="2342808" y="324436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4"/>
            <p:cNvSpPr/>
            <p:nvPr/>
          </p:nvSpPr>
          <p:spPr>
            <a:xfrm>
              <a:off x="2586108" y="3087363"/>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4"/>
            <p:cNvSpPr/>
            <p:nvPr/>
          </p:nvSpPr>
          <p:spPr>
            <a:xfrm>
              <a:off x="2795108" y="2813524"/>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2676899" y="3286416"/>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4"/>
            <p:cNvSpPr/>
            <p:nvPr/>
          </p:nvSpPr>
          <p:spPr>
            <a:xfrm>
              <a:off x="2086460" y="368607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4"/>
            <p:cNvSpPr/>
            <p:nvPr/>
          </p:nvSpPr>
          <p:spPr>
            <a:xfrm>
              <a:off x="2152917" y="3417396"/>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4"/>
            <p:cNvSpPr/>
            <p:nvPr/>
          </p:nvSpPr>
          <p:spPr>
            <a:xfrm>
              <a:off x="2467722" y="3378942"/>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4"/>
            <p:cNvSpPr/>
            <p:nvPr/>
          </p:nvSpPr>
          <p:spPr>
            <a:xfrm>
              <a:off x="2315359" y="359759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4"/>
            <p:cNvSpPr/>
            <p:nvPr/>
          </p:nvSpPr>
          <p:spPr>
            <a:xfrm>
              <a:off x="2607904" y="2879038"/>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4"/>
            <p:cNvSpPr/>
            <p:nvPr/>
          </p:nvSpPr>
          <p:spPr>
            <a:xfrm>
              <a:off x="2856121" y="3074050"/>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4"/>
            <p:cNvSpPr/>
            <p:nvPr/>
          </p:nvSpPr>
          <p:spPr>
            <a:xfrm>
              <a:off x="2982685" y="2763876"/>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4"/>
            <p:cNvSpPr/>
            <p:nvPr/>
          </p:nvSpPr>
          <p:spPr>
            <a:xfrm>
              <a:off x="3072682" y="3094822"/>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4"/>
            <p:cNvSpPr/>
            <p:nvPr/>
          </p:nvSpPr>
          <p:spPr>
            <a:xfrm>
              <a:off x="3290796" y="2835162"/>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4"/>
            <p:cNvSpPr/>
            <p:nvPr/>
          </p:nvSpPr>
          <p:spPr>
            <a:xfrm>
              <a:off x="1914219" y="3858027"/>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2232949" y="3738124"/>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p:nvPr/>
          </p:nvSpPr>
          <p:spPr>
            <a:xfrm>
              <a:off x="2504753" y="3541819"/>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4"/>
            <p:cNvSpPr/>
            <p:nvPr/>
          </p:nvSpPr>
          <p:spPr>
            <a:xfrm>
              <a:off x="1767730" y="3678714"/>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4"/>
            <p:cNvSpPr/>
            <p:nvPr/>
          </p:nvSpPr>
          <p:spPr>
            <a:xfrm>
              <a:off x="1778403" y="3487293"/>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p:nvPr/>
          </p:nvSpPr>
          <p:spPr>
            <a:xfrm>
              <a:off x="1752661" y="3988427"/>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4"/>
            <p:cNvSpPr/>
            <p:nvPr/>
          </p:nvSpPr>
          <p:spPr>
            <a:xfrm>
              <a:off x="1613575" y="3795124"/>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4"/>
            <p:cNvSpPr/>
            <p:nvPr/>
          </p:nvSpPr>
          <p:spPr>
            <a:xfrm>
              <a:off x="1432449" y="386629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4"/>
            <p:cNvSpPr/>
            <p:nvPr/>
          </p:nvSpPr>
          <p:spPr>
            <a:xfrm>
              <a:off x="1585517" y="3628061"/>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4"/>
            <p:cNvSpPr/>
            <p:nvPr/>
          </p:nvSpPr>
          <p:spPr>
            <a:xfrm>
              <a:off x="1558825" y="4066117"/>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4"/>
            <p:cNvSpPr/>
            <p:nvPr/>
          </p:nvSpPr>
          <p:spPr>
            <a:xfrm>
              <a:off x="2713930" y="3432766"/>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4"/>
            <p:cNvSpPr/>
            <p:nvPr/>
          </p:nvSpPr>
          <p:spPr>
            <a:xfrm>
              <a:off x="3181739" y="2595619"/>
              <a:ext cx="109057" cy="10905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4"/>
            <p:cNvSpPr txBox="1"/>
            <p:nvPr/>
          </p:nvSpPr>
          <p:spPr>
            <a:xfrm>
              <a:off x="605658" y="1468742"/>
              <a:ext cx="483850" cy="36933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48" name="Google Shape;148;p4"/>
            <p:cNvSpPr txBox="1"/>
            <p:nvPr/>
          </p:nvSpPr>
          <p:spPr>
            <a:xfrm>
              <a:off x="3948113" y="4474479"/>
              <a:ext cx="478529" cy="36933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grpSp>
      <p:sp>
        <p:nvSpPr>
          <p:cNvPr id="149" name="Google Shape;149;p4"/>
          <p:cNvSpPr txBox="1"/>
          <p:nvPr/>
        </p:nvSpPr>
        <p:spPr>
          <a:xfrm>
            <a:off x="3687433" y="1838074"/>
            <a:ext cx="340842" cy="400110"/>
          </a:xfrm>
          <a:prstGeom prst="rect">
            <a:avLst/>
          </a:prstGeom>
          <a:blipFill rotWithShape="1">
            <a:blip r:embed="rId5">
              <a:alphaModFix/>
            </a:blip>
            <a:stretch>
              <a:fillRect r="-28569" b="-15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50" name="Google Shape;150;p4"/>
          <p:cNvSpPr txBox="1"/>
          <p:nvPr/>
        </p:nvSpPr>
        <p:spPr>
          <a:xfrm>
            <a:off x="289930" y="3325497"/>
            <a:ext cx="340842" cy="400110"/>
          </a:xfrm>
          <a:prstGeom prst="rect">
            <a:avLst/>
          </a:prstGeom>
          <a:blipFill rotWithShape="1">
            <a:blip r:embed="rId6">
              <a:alphaModFix/>
            </a:blip>
            <a:stretch>
              <a:fillRect r="-30907" b="-15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51" name="Google Shape;151;p4"/>
          <p:cNvSpPr txBox="1"/>
          <p:nvPr/>
        </p:nvSpPr>
        <p:spPr>
          <a:xfrm>
            <a:off x="4572610" y="926381"/>
            <a:ext cx="7490132"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Consider the data points as shown in the figure beside.</a:t>
            </a:r>
            <a:endParaRPr/>
          </a:p>
        </p:txBody>
      </p:sp>
      <p:sp>
        <p:nvSpPr>
          <p:cNvPr id="152" name="Google Shape;152;p4"/>
          <p:cNvSpPr txBox="1"/>
          <p:nvPr/>
        </p:nvSpPr>
        <p:spPr>
          <a:xfrm>
            <a:off x="4572610" y="1385441"/>
            <a:ext cx="7490132"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Now let’s look at the dataset from a different perspective.</a:t>
            </a:r>
            <a:endParaRPr/>
          </a:p>
        </p:txBody>
      </p:sp>
      <p:sp>
        <p:nvSpPr>
          <p:cNvPr id="153" name="Google Shape;153;p4"/>
          <p:cNvSpPr txBox="1"/>
          <p:nvPr/>
        </p:nvSpPr>
        <p:spPr>
          <a:xfrm>
            <a:off x="4567280" y="1886850"/>
            <a:ext cx="7490132" cy="707886"/>
          </a:xfrm>
          <a:prstGeom prst="rect">
            <a:avLst/>
          </a:prstGeom>
          <a:blipFill rotWithShape="1">
            <a:blip r:embed="rId7">
              <a:alphaModFix/>
            </a:blip>
            <a:stretch>
              <a:fillRect l="-731" t="-5171" b="-1465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54" name="Google Shape;154;p4"/>
          <p:cNvSpPr txBox="1"/>
          <p:nvPr/>
        </p:nvSpPr>
        <p:spPr>
          <a:xfrm>
            <a:off x="4569047" y="2661181"/>
            <a:ext cx="7490132" cy="707886"/>
          </a:xfrm>
          <a:prstGeom prst="rect">
            <a:avLst/>
          </a:prstGeom>
          <a:blipFill rotWithShape="1">
            <a:blip r:embed="rId8">
              <a:alphaModFix/>
            </a:blip>
            <a:stretch>
              <a:fillRect l="-732" t="-5171" b="-1465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55" name="Google Shape;155;p4"/>
          <p:cNvSpPr txBox="1"/>
          <p:nvPr/>
        </p:nvSpPr>
        <p:spPr>
          <a:xfrm>
            <a:off x="4558056" y="3418336"/>
            <a:ext cx="7490132" cy="1631216"/>
          </a:xfrm>
          <a:prstGeom prst="rect">
            <a:avLst/>
          </a:prstGeom>
          <a:blipFill rotWithShape="1">
            <a:blip r:embed="rId9">
              <a:alphaModFix/>
            </a:blip>
            <a:stretch>
              <a:fillRect l="-732" t="-2245" b="-599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56" name="Google Shape;156;p4"/>
          <p:cNvSpPr txBox="1"/>
          <p:nvPr/>
        </p:nvSpPr>
        <p:spPr>
          <a:xfrm>
            <a:off x="453006" y="5126957"/>
            <a:ext cx="11242391" cy="707886"/>
          </a:xfrm>
          <a:prstGeom prst="rect">
            <a:avLst/>
          </a:prstGeom>
          <a:blipFill rotWithShape="1">
            <a:blip r:embed="rId10">
              <a:alphaModFix/>
            </a:blip>
            <a:stretch>
              <a:fillRect l="-487" t="-4308" b="-146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57" name="Google Shape;157;p4"/>
          <p:cNvSpPr txBox="1"/>
          <p:nvPr/>
        </p:nvSpPr>
        <p:spPr>
          <a:xfrm>
            <a:off x="449245" y="5873494"/>
            <a:ext cx="11242391"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Note that the principal components are linear combinations of original basis of the dataset. Hence, it PCA is a linear feature extraction technique.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fade">
                                      <p:cBhvr>
                                        <p:cTn id="19" dur="500"/>
                                        <p:tgtEl>
                                          <p:spTgt spid="112"/>
                                        </p:tgtEl>
                                      </p:cBhvr>
                                    </p:animEffect>
                                  </p:childTnLst>
                                </p:cTn>
                              </p:par>
                              <p:par>
                                <p:cTn id="20" presetID="1" presetClass="entr" presetSubtype="0" fill="hold" nodeType="withEffect">
                                  <p:stCondLst>
                                    <p:cond delay="0"/>
                                  </p:stCondLst>
                                  <p:childTnLst>
                                    <p:set>
                                      <p:cBhvr>
                                        <p:cTn id="21" dur="1" fill="hold">
                                          <p:stCondLst>
                                            <p:cond delay="0"/>
                                          </p:stCondLst>
                                        </p:cTn>
                                        <p:tgtEl>
                                          <p:spTgt spid="149"/>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fade">
                                      <p:cBhvr>
                                        <p:cTn id="24" dur="500"/>
                                        <p:tgtEl>
                                          <p:spTgt spid="113"/>
                                        </p:tgtEl>
                                      </p:cBhvr>
                                    </p:animEffec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5"/>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Standardization Of Data</a:t>
            </a:r>
            <a:endParaRPr lang="en-IN" dirty="0"/>
          </a:p>
        </p:txBody>
      </p:sp>
      <p:sp>
        <p:nvSpPr>
          <p:cNvPr id="163" name="Google Shape;163;p5"/>
          <p:cNvSpPr txBox="1"/>
          <p:nvPr/>
        </p:nvSpPr>
        <p:spPr>
          <a:xfrm>
            <a:off x="369116" y="1044509"/>
            <a:ext cx="111825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Why Standardization or Normalization is required for PCA?</a:t>
            </a:r>
            <a:endParaRPr/>
          </a:p>
        </p:txBody>
      </p:sp>
      <p:sp>
        <p:nvSpPr>
          <p:cNvPr id="164" name="Google Shape;164;p5"/>
          <p:cNvSpPr txBox="1"/>
          <p:nvPr/>
        </p:nvSpPr>
        <p:spPr>
          <a:xfrm>
            <a:off x="369116" y="1586854"/>
            <a:ext cx="11182524"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Usually the dataset contains variables / feature which are in different units of measurement. For example weight of a person measured in kg and blood sugar level in mg/dL.</a:t>
            </a:r>
            <a:endParaRPr/>
          </a:p>
        </p:txBody>
      </p:sp>
      <p:sp>
        <p:nvSpPr>
          <p:cNvPr id="165" name="Google Shape;165;p5"/>
          <p:cNvSpPr txBox="1"/>
          <p:nvPr/>
        </p:nvSpPr>
        <p:spPr>
          <a:xfrm>
            <a:off x="369116" y="2589585"/>
            <a:ext cx="11182524"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Now if the unit of weight is changed to gram then the weight column would now contain values which is simply thousand times the weights in kg.</a:t>
            </a:r>
            <a:endParaRPr/>
          </a:p>
        </p:txBody>
      </p:sp>
      <p:sp>
        <p:nvSpPr>
          <p:cNvPr id="166" name="Google Shape;166;p5"/>
          <p:cNvSpPr txBox="1"/>
          <p:nvPr/>
        </p:nvSpPr>
        <p:spPr>
          <a:xfrm>
            <a:off x="369116" y="3592316"/>
            <a:ext cx="11182524" cy="733471"/>
          </a:xfrm>
          <a:prstGeom prst="rect">
            <a:avLst/>
          </a:prstGeom>
          <a:blipFill rotWithShape="1">
            <a:blip r:embed="rId3">
              <a:alphaModFix/>
            </a:blip>
            <a:stretch>
              <a:fillRect l="-489" t="-4131" b="-991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7" name="Google Shape;167;p5"/>
          <p:cNvSpPr txBox="1"/>
          <p:nvPr/>
        </p:nvSpPr>
        <p:spPr>
          <a:xfrm>
            <a:off x="369116" y="4615668"/>
            <a:ext cx="11182524"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Thus few variables whose values are high in range will now dominate principal component and give the misleading directions of principal components.</a:t>
            </a:r>
            <a:endParaRPr/>
          </a:p>
        </p:txBody>
      </p:sp>
      <p:sp>
        <p:nvSpPr>
          <p:cNvPr id="168" name="Google Shape;168;p5"/>
          <p:cNvSpPr txBox="1"/>
          <p:nvPr/>
        </p:nvSpPr>
        <p:spPr>
          <a:xfrm>
            <a:off x="369115" y="5613436"/>
            <a:ext cx="11476139"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Hence, it is always advisable to perform normalization on the dataset before applying PCA. Normalization/ Standardization will make sure that all the data falls in the same scale.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6"/>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Standardization Of Data</a:t>
            </a:r>
            <a:endParaRPr lang="en-IN" dirty="0"/>
          </a:p>
        </p:txBody>
      </p:sp>
      <p:sp>
        <p:nvSpPr>
          <p:cNvPr id="174" name="Google Shape;174;p6"/>
          <p:cNvSpPr txBox="1"/>
          <p:nvPr/>
        </p:nvSpPr>
        <p:spPr>
          <a:xfrm>
            <a:off x="369116" y="806158"/>
            <a:ext cx="111825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Steps for standardizing the data</a:t>
            </a:r>
            <a:endParaRPr/>
          </a:p>
        </p:txBody>
      </p:sp>
      <p:sp>
        <p:nvSpPr>
          <p:cNvPr id="175" name="Google Shape;175;p6"/>
          <p:cNvSpPr txBox="1"/>
          <p:nvPr/>
        </p:nvSpPr>
        <p:spPr>
          <a:xfrm>
            <a:off x="369116" y="3942520"/>
            <a:ext cx="11182524"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b="1">
                <a:solidFill>
                  <a:schemeClr val="dk1"/>
                </a:solidFill>
                <a:latin typeface="Times New Roman"/>
                <a:ea typeface="Times New Roman"/>
                <a:cs typeface="Times New Roman"/>
                <a:sym typeface="Times New Roman"/>
              </a:rPr>
              <a:t>Make the dataset zero centred:</a:t>
            </a:r>
            <a:endParaRPr/>
          </a:p>
        </p:txBody>
      </p:sp>
      <p:graphicFrame>
        <p:nvGraphicFramePr>
          <p:cNvPr id="176" name="Google Shape;176;p6"/>
          <p:cNvGraphicFramePr/>
          <p:nvPr/>
        </p:nvGraphicFramePr>
        <p:xfrm>
          <a:off x="563925" y="1491586"/>
          <a:ext cx="3798350" cy="2120475"/>
        </p:xfrm>
        <a:graphic>
          <a:graphicData uri="http://schemas.openxmlformats.org/drawingml/2006/table">
            <a:tbl>
              <a:tblPr firstRow="1" bandRow="1">
                <a:noFill/>
                <a:tableStyleId>{7EB4A612-1AFA-4EC3-BCB0-D5733CEE12D3}</a:tableStyleId>
              </a:tblPr>
              <a:tblGrid>
                <a:gridCol w="878975">
                  <a:extLst>
                    <a:ext uri="{9D8B030D-6E8A-4147-A177-3AD203B41FA5}">
                      <a16:colId xmlns:a16="http://schemas.microsoft.com/office/drawing/2014/main" val="20000"/>
                    </a:ext>
                  </a:extLst>
                </a:gridCol>
                <a:gridCol w="922800">
                  <a:extLst>
                    <a:ext uri="{9D8B030D-6E8A-4147-A177-3AD203B41FA5}">
                      <a16:colId xmlns:a16="http://schemas.microsoft.com/office/drawing/2014/main" val="20001"/>
                    </a:ext>
                  </a:extLst>
                </a:gridCol>
                <a:gridCol w="1006675">
                  <a:extLst>
                    <a:ext uri="{9D8B030D-6E8A-4147-A177-3AD203B41FA5}">
                      <a16:colId xmlns:a16="http://schemas.microsoft.com/office/drawing/2014/main" val="20002"/>
                    </a:ext>
                  </a:extLst>
                </a:gridCol>
                <a:gridCol w="989900">
                  <a:extLst>
                    <a:ext uri="{9D8B030D-6E8A-4147-A177-3AD203B41FA5}">
                      <a16:colId xmlns:a16="http://schemas.microsoft.com/office/drawing/2014/main" val="20003"/>
                    </a:ext>
                  </a:extLst>
                </a:gridCol>
              </a:tblGrid>
              <a:tr h="398875">
                <a:tc>
                  <a:txBody>
                    <a:bodyPr/>
                    <a:lstStyle/>
                    <a:p>
                      <a:pPr marL="0" marR="0" lvl="0" indent="0" algn="ctr" rtl="0">
                        <a:spcBef>
                          <a:spcPts val="0"/>
                        </a:spcBef>
                        <a:spcAft>
                          <a:spcPts val="0"/>
                        </a:spcAft>
                        <a:buNone/>
                      </a:pPr>
                      <a:r>
                        <a:rPr lang="en-IN" sz="1800" b="1">
                          <a:latin typeface="Cambria Math"/>
                          <a:ea typeface="Cambria Math"/>
                          <a:cs typeface="Cambria Math"/>
                          <a:sym typeface="Cambria Math"/>
                        </a:rPr>
                        <a:t>X</a:t>
                      </a:r>
                      <a:r>
                        <a:rPr lang="en-IN" sz="1800" b="1" baseline="-25000">
                          <a:latin typeface="Cambria Math"/>
                          <a:ea typeface="Cambria Math"/>
                          <a:cs typeface="Cambria Math"/>
                          <a:sym typeface="Cambria Math"/>
                        </a:rPr>
                        <a:t>1</a:t>
                      </a:r>
                      <a:endParaRPr sz="1800" b="1" baseline="-25000">
                        <a:latin typeface="Cambria Math"/>
                        <a:ea typeface="Cambria Math"/>
                        <a:cs typeface="Cambria Math"/>
                        <a:sym typeface="Cambria Math"/>
                      </a:endParaRPr>
                    </a:p>
                  </a:txBody>
                  <a:tcPr marL="91450" marR="91450" marT="45725" marB="45725"/>
                </a:tc>
                <a:tc>
                  <a:txBody>
                    <a:bodyPr/>
                    <a:lstStyle/>
                    <a:p>
                      <a:pPr marL="0" marR="0" lvl="0" indent="0" algn="ctr" rtl="0">
                        <a:spcBef>
                          <a:spcPts val="0"/>
                        </a:spcBef>
                        <a:spcAft>
                          <a:spcPts val="0"/>
                        </a:spcAft>
                        <a:buNone/>
                      </a:pPr>
                      <a:r>
                        <a:rPr lang="en-IN" sz="1800" b="1">
                          <a:latin typeface="Cambria Math"/>
                          <a:ea typeface="Cambria Math"/>
                          <a:cs typeface="Cambria Math"/>
                          <a:sym typeface="Cambria Math"/>
                        </a:rPr>
                        <a:t>X</a:t>
                      </a:r>
                      <a:r>
                        <a:rPr lang="en-IN" sz="1800" b="1" baseline="-25000">
                          <a:latin typeface="Cambria Math"/>
                          <a:ea typeface="Cambria Math"/>
                          <a:cs typeface="Cambria Math"/>
                          <a:sym typeface="Cambria Math"/>
                        </a:rPr>
                        <a:t>2</a:t>
                      </a:r>
                      <a:endParaRPr sz="1800" b="1" baseline="-25000">
                        <a:latin typeface="Cambria Math"/>
                        <a:ea typeface="Cambria Math"/>
                        <a:cs typeface="Cambria Math"/>
                        <a:sym typeface="Cambria Math"/>
                      </a:endParaRPr>
                    </a:p>
                  </a:txBody>
                  <a:tcPr marL="91450" marR="91450" marT="45725" marB="45725"/>
                </a:tc>
                <a:tc>
                  <a:txBody>
                    <a:bodyPr/>
                    <a:lstStyle/>
                    <a:p>
                      <a:pPr marL="0" marR="0" lvl="0" indent="0" algn="ctr" rtl="0">
                        <a:spcBef>
                          <a:spcPts val="0"/>
                        </a:spcBef>
                        <a:spcAft>
                          <a:spcPts val="0"/>
                        </a:spcAft>
                        <a:buNone/>
                      </a:pPr>
                      <a:r>
                        <a:rPr lang="en-IN" sz="1800" b="1">
                          <a:latin typeface="Cambria Math"/>
                          <a:ea typeface="Cambria Math"/>
                          <a:cs typeface="Cambria Math"/>
                          <a:sym typeface="Cambria Math"/>
                        </a:rPr>
                        <a:t>...</a:t>
                      </a:r>
                      <a:endParaRPr sz="1800" b="1">
                        <a:latin typeface="Cambria Math"/>
                        <a:ea typeface="Cambria Math"/>
                        <a:cs typeface="Cambria Math"/>
                        <a:sym typeface="Cambria Math"/>
                      </a:endParaRPr>
                    </a:p>
                  </a:txBody>
                  <a:tcPr marL="91450" marR="91450" marT="45725" marB="45725"/>
                </a:tc>
                <a:tc>
                  <a:txBody>
                    <a:bodyPr/>
                    <a:lstStyle/>
                    <a:p>
                      <a:pPr marL="0" marR="0" lvl="0" indent="0" algn="ctr" rtl="0">
                        <a:spcBef>
                          <a:spcPts val="0"/>
                        </a:spcBef>
                        <a:spcAft>
                          <a:spcPts val="0"/>
                        </a:spcAft>
                        <a:buNone/>
                      </a:pPr>
                      <a:r>
                        <a:rPr lang="en-IN" sz="1800" b="1">
                          <a:latin typeface="Cambria Math"/>
                          <a:ea typeface="Cambria Math"/>
                          <a:cs typeface="Cambria Math"/>
                          <a:sym typeface="Cambria Math"/>
                        </a:rPr>
                        <a:t>X</a:t>
                      </a:r>
                      <a:r>
                        <a:rPr lang="en-IN" sz="1800" b="1" baseline="-25000">
                          <a:latin typeface="Cambria Math"/>
                          <a:ea typeface="Cambria Math"/>
                          <a:cs typeface="Cambria Math"/>
                          <a:sym typeface="Cambria Math"/>
                        </a:rPr>
                        <a:t>D</a:t>
                      </a:r>
                      <a:endParaRPr sz="1800" b="1" baseline="-25000">
                        <a:latin typeface="Cambria Math"/>
                        <a:ea typeface="Cambria Math"/>
                        <a:cs typeface="Cambria Math"/>
                        <a:sym typeface="Cambria Math"/>
                      </a:endParaRPr>
                    </a:p>
                  </a:txBody>
                  <a:tcPr marL="91450" marR="91450" marT="45725" marB="45725"/>
                </a:tc>
                <a:extLst>
                  <a:ext uri="{0D108BD9-81ED-4DB2-BD59-A6C34878D82A}">
                    <a16:rowId xmlns:a16="http://schemas.microsoft.com/office/drawing/2014/main" val="10000"/>
                  </a:ext>
                </a:extLst>
              </a:tr>
              <a:tr h="430850">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(1)</a:t>
                      </a:r>
                      <a:endParaRPr sz="1800" baseline="30000">
                        <a:latin typeface="Cambria Math"/>
                        <a:ea typeface="Cambria Math"/>
                        <a:cs typeface="Cambria Math"/>
                        <a:sym typeface="Cambria Math"/>
                      </a:endParaRPr>
                    </a:p>
                  </a:txBody>
                  <a:tcPr marL="91450" marR="91450" marT="45725" marB="45725">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(1)</a:t>
                      </a:r>
                      <a:endParaRPr sz="1800">
                        <a:latin typeface="Cambria Math"/>
                        <a:ea typeface="Cambria Math"/>
                        <a:cs typeface="Cambria Math"/>
                        <a:sym typeface="Cambria Math"/>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D</a:t>
                      </a:r>
                      <a:r>
                        <a:rPr lang="en-IN" sz="1800" baseline="30000">
                          <a:latin typeface="Cambria Math"/>
                          <a:ea typeface="Cambria Math"/>
                          <a:cs typeface="Cambria Math"/>
                          <a:sym typeface="Cambria Math"/>
                        </a:rPr>
                        <a:t>(1)</a:t>
                      </a:r>
                      <a:endParaRPr sz="1800">
                        <a:latin typeface="Cambria Math"/>
                        <a:ea typeface="Cambria Math"/>
                        <a:cs typeface="Cambria Math"/>
                        <a:sym typeface="Cambria Math"/>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0850">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(2)</a:t>
                      </a:r>
                      <a:endParaRPr sz="1800" baseline="300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(2)</a:t>
                      </a:r>
                      <a:endParaRPr sz="18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D</a:t>
                      </a:r>
                      <a:r>
                        <a:rPr lang="en-IN" sz="1800" baseline="30000">
                          <a:latin typeface="Cambria Math"/>
                          <a:ea typeface="Cambria Math"/>
                          <a:cs typeface="Cambria Math"/>
                          <a:sym typeface="Cambria Math"/>
                        </a:rPr>
                        <a:t>(2)</a:t>
                      </a:r>
                      <a:endParaRPr sz="18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9050">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0850">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1</a:t>
                      </a:r>
                      <a:r>
                        <a:rPr lang="en-IN" sz="1800" baseline="30000">
                          <a:latin typeface="Cambria Math"/>
                          <a:ea typeface="Cambria Math"/>
                          <a:cs typeface="Cambria Math"/>
                          <a:sym typeface="Cambria Math"/>
                        </a:rPr>
                        <a:t>(n)</a:t>
                      </a:r>
                      <a:endParaRPr sz="1800" baseline="300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2</a:t>
                      </a:r>
                      <a:r>
                        <a:rPr lang="en-IN" sz="1800" baseline="30000">
                          <a:latin typeface="Cambria Math"/>
                          <a:ea typeface="Cambria Math"/>
                          <a:cs typeface="Cambria Math"/>
                          <a:sym typeface="Cambria Math"/>
                        </a:rPr>
                        <a:t>(n)</a:t>
                      </a:r>
                      <a:endParaRPr sz="18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Cambria Math"/>
                          <a:ea typeface="Cambria Math"/>
                          <a:cs typeface="Cambria Math"/>
                          <a:sym typeface="Cambria Math"/>
                        </a:rPr>
                        <a:t>...</a:t>
                      </a:r>
                      <a:endParaRPr sz="18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800">
                          <a:latin typeface="Cambria Math"/>
                          <a:ea typeface="Cambria Math"/>
                          <a:cs typeface="Cambria Math"/>
                          <a:sym typeface="Cambria Math"/>
                        </a:rPr>
                        <a:t>x</a:t>
                      </a:r>
                      <a:r>
                        <a:rPr lang="en-IN" sz="1800" baseline="-25000">
                          <a:latin typeface="Cambria Math"/>
                          <a:ea typeface="Cambria Math"/>
                          <a:cs typeface="Cambria Math"/>
                          <a:sym typeface="Cambria Math"/>
                        </a:rPr>
                        <a:t>D</a:t>
                      </a:r>
                      <a:r>
                        <a:rPr lang="en-IN" sz="1800" baseline="30000">
                          <a:latin typeface="Cambria Math"/>
                          <a:ea typeface="Cambria Math"/>
                          <a:cs typeface="Cambria Math"/>
                          <a:sym typeface="Cambria Math"/>
                        </a:rPr>
                        <a:t>(n)</a:t>
                      </a:r>
                      <a:endParaRPr sz="1800">
                        <a:latin typeface="Cambria Math"/>
                        <a:ea typeface="Cambria Math"/>
                        <a:cs typeface="Cambria Math"/>
                        <a:sym typeface="Cambria Math"/>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77" name="Google Shape;177;p6"/>
          <p:cNvSpPr txBox="1"/>
          <p:nvPr/>
        </p:nvSpPr>
        <p:spPr>
          <a:xfrm>
            <a:off x="4890783" y="1324150"/>
            <a:ext cx="6737292" cy="400110"/>
          </a:xfrm>
          <a:prstGeom prst="rect">
            <a:avLst/>
          </a:prstGeom>
          <a:blipFill rotWithShape="1">
            <a:blip r:embed="rId3">
              <a:alphaModFix/>
            </a:blip>
            <a:stretch>
              <a:fillRect l="-812"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78" name="Google Shape;178;p6"/>
          <p:cNvSpPr txBox="1"/>
          <p:nvPr/>
        </p:nvSpPr>
        <p:spPr>
          <a:xfrm>
            <a:off x="4890783" y="1890456"/>
            <a:ext cx="6737292" cy="758413"/>
          </a:xfrm>
          <a:prstGeom prst="rect">
            <a:avLst/>
          </a:prstGeom>
          <a:blipFill rotWithShape="1">
            <a:blip r:embed="rId4">
              <a:alphaModFix/>
            </a:blip>
            <a:stretch>
              <a:fillRect l="-812" t="-3999" b="-87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79" name="Google Shape;179;p6"/>
          <p:cNvSpPr txBox="1"/>
          <p:nvPr/>
        </p:nvSpPr>
        <p:spPr>
          <a:xfrm>
            <a:off x="4890783" y="2827119"/>
            <a:ext cx="6737292" cy="1026435"/>
          </a:xfrm>
          <a:prstGeom prst="rect">
            <a:avLst/>
          </a:prstGeom>
          <a:blipFill rotWithShape="1">
            <a:blip r:embed="rId5">
              <a:alphaModFix/>
            </a:blip>
            <a:stretch>
              <a:fillRect l="-813" t="-3570" r="-108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0" name="Google Shape;180;p6"/>
          <p:cNvSpPr txBox="1"/>
          <p:nvPr/>
        </p:nvSpPr>
        <p:spPr>
          <a:xfrm>
            <a:off x="654339" y="4394665"/>
            <a:ext cx="11436991" cy="424796"/>
          </a:xfrm>
          <a:prstGeom prst="rect">
            <a:avLst/>
          </a:prstGeom>
          <a:blipFill rotWithShape="1">
            <a:blip r:embed="rId6">
              <a:alphaModFix/>
            </a:blip>
            <a:stretch>
              <a:fillRect l="-532" t="-8570" b="-18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1" name="Google Shape;181;p6"/>
          <p:cNvSpPr txBox="1"/>
          <p:nvPr/>
        </p:nvSpPr>
        <p:spPr>
          <a:xfrm>
            <a:off x="369116" y="5058239"/>
            <a:ext cx="11182524"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b="1">
                <a:solidFill>
                  <a:schemeClr val="dk1"/>
                </a:solidFill>
                <a:latin typeface="Times New Roman"/>
                <a:ea typeface="Times New Roman"/>
                <a:cs typeface="Times New Roman"/>
                <a:sym typeface="Times New Roman"/>
              </a:rPr>
              <a:t>Make each column unit variance:</a:t>
            </a:r>
            <a:endParaRPr/>
          </a:p>
        </p:txBody>
      </p:sp>
      <p:sp>
        <p:nvSpPr>
          <p:cNvPr id="182" name="Google Shape;182;p6"/>
          <p:cNvSpPr txBox="1"/>
          <p:nvPr/>
        </p:nvSpPr>
        <p:spPr>
          <a:xfrm>
            <a:off x="654339" y="5507922"/>
            <a:ext cx="11436991" cy="620939"/>
          </a:xfrm>
          <a:prstGeom prst="rect">
            <a:avLst/>
          </a:prstGeom>
          <a:blipFill rotWithShape="1">
            <a:blip r:embed="rId7">
              <a:alphaModFix/>
            </a:blip>
            <a:stretch>
              <a:fillRect l="-5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3" name="Google Shape;183;p6"/>
          <p:cNvSpPr txBox="1"/>
          <p:nvPr/>
        </p:nvSpPr>
        <p:spPr>
          <a:xfrm>
            <a:off x="494951" y="6160780"/>
            <a:ext cx="114369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After normalization the covariance matrix of the normalized data simply becomes </a:t>
            </a:r>
            <a:r>
              <a:rPr lang="en-IN" sz="2000" i="1">
                <a:solidFill>
                  <a:schemeClr val="dk1"/>
                </a:solidFill>
                <a:latin typeface="Times New Roman"/>
                <a:ea typeface="Times New Roman"/>
                <a:cs typeface="Times New Roman"/>
                <a:sym typeface="Times New Roman"/>
              </a:rPr>
              <a:t>correlation matrix</a:t>
            </a:r>
            <a:r>
              <a:rPr lang="en-IN" sz="2000">
                <a:solidFill>
                  <a:schemeClr val="dk1"/>
                </a:solidFill>
                <a:latin typeface="Times New Roman"/>
                <a:ea typeface="Times New Roman"/>
                <a:cs typeface="Times New Roman"/>
                <a:sym typeface="Times New Roman"/>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7"/>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Variance Probe</a:t>
            </a:r>
            <a:endParaRPr lang="en-IN" dirty="0"/>
          </a:p>
        </p:txBody>
      </p:sp>
      <p:cxnSp>
        <p:nvCxnSpPr>
          <p:cNvPr id="189" name="Google Shape;189;p7"/>
          <p:cNvCxnSpPr/>
          <p:nvPr/>
        </p:nvCxnSpPr>
        <p:spPr>
          <a:xfrm rot="10800000">
            <a:off x="847288" y="1063916"/>
            <a:ext cx="0" cy="2810400"/>
          </a:xfrm>
          <a:prstGeom prst="straightConnector1">
            <a:avLst/>
          </a:prstGeom>
          <a:noFill/>
          <a:ln w="19050" cap="flat" cmpd="sng">
            <a:solidFill>
              <a:schemeClr val="dk1"/>
            </a:solidFill>
            <a:prstDash val="solid"/>
            <a:miter lim="800000"/>
            <a:headEnd type="none" w="sm" len="sm"/>
            <a:tailEnd type="triangle" w="med" len="med"/>
          </a:ln>
        </p:spPr>
      </p:cxnSp>
      <p:cxnSp>
        <p:nvCxnSpPr>
          <p:cNvPr id="190" name="Google Shape;190;p7"/>
          <p:cNvCxnSpPr/>
          <p:nvPr/>
        </p:nvCxnSpPr>
        <p:spPr>
          <a:xfrm>
            <a:off x="662730" y="3672980"/>
            <a:ext cx="3145800" cy="0"/>
          </a:xfrm>
          <a:prstGeom prst="straightConnector1">
            <a:avLst/>
          </a:prstGeom>
          <a:noFill/>
          <a:ln w="19050" cap="flat" cmpd="sng">
            <a:solidFill>
              <a:schemeClr val="dk1"/>
            </a:solidFill>
            <a:prstDash val="solid"/>
            <a:miter lim="800000"/>
            <a:headEnd type="none" w="sm" len="sm"/>
            <a:tailEnd type="triangle" w="med" len="med"/>
          </a:ln>
        </p:spPr>
      </p:cxnSp>
      <p:sp>
        <p:nvSpPr>
          <p:cNvPr id="191" name="Google Shape;191;p7"/>
          <p:cNvSpPr txBox="1"/>
          <p:nvPr/>
        </p:nvSpPr>
        <p:spPr>
          <a:xfrm>
            <a:off x="3569337" y="3689650"/>
            <a:ext cx="478500" cy="369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92" name="Google Shape;192;p7"/>
          <p:cNvSpPr txBox="1"/>
          <p:nvPr/>
        </p:nvSpPr>
        <p:spPr>
          <a:xfrm>
            <a:off x="368759" y="803837"/>
            <a:ext cx="483900" cy="3693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cxnSp>
        <p:nvCxnSpPr>
          <p:cNvPr id="193" name="Google Shape;193;p7"/>
          <p:cNvCxnSpPr/>
          <p:nvPr/>
        </p:nvCxnSpPr>
        <p:spPr>
          <a:xfrm rot="10800000" flipH="1">
            <a:off x="852609" y="2564486"/>
            <a:ext cx="2665200" cy="1095000"/>
          </a:xfrm>
          <a:prstGeom prst="straightConnector1">
            <a:avLst/>
          </a:prstGeom>
          <a:noFill/>
          <a:ln w="19050" cap="flat" cmpd="sng">
            <a:solidFill>
              <a:srgbClr val="C55A11"/>
            </a:solidFill>
            <a:prstDash val="solid"/>
            <a:miter lim="800000"/>
            <a:headEnd type="none" w="sm" len="sm"/>
            <a:tailEnd type="triangle" w="med" len="med"/>
          </a:ln>
        </p:spPr>
      </p:cxnSp>
      <p:sp>
        <p:nvSpPr>
          <p:cNvPr id="194" name="Google Shape;194;p7"/>
          <p:cNvSpPr/>
          <p:nvPr/>
        </p:nvSpPr>
        <p:spPr>
          <a:xfrm>
            <a:off x="2038525" y="1961626"/>
            <a:ext cx="134100" cy="1425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95" name="Google Shape;195;p7"/>
          <p:cNvCxnSpPr>
            <a:endCxn id="194" idx="3"/>
          </p:cNvCxnSpPr>
          <p:nvPr/>
        </p:nvCxnSpPr>
        <p:spPr>
          <a:xfrm rot="10800000" flipH="1">
            <a:off x="841963" y="2083257"/>
            <a:ext cx="1216200" cy="1589700"/>
          </a:xfrm>
          <a:prstGeom prst="straightConnector1">
            <a:avLst/>
          </a:prstGeom>
          <a:noFill/>
          <a:ln w="19050" cap="flat" cmpd="sng">
            <a:solidFill>
              <a:schemeClr val="accent1"/>
            </a:solidFill>
            <a:prstDash val="solid"/>
            <a:miter lim="800000"/>
            <a:headEnd type="none" w="sm" len="sm"/>
            <a:tailEnd type="triangle" w="med" len="med"/>
          </a:ln>
        </p:spPr>
      </p:cxnSp>
      <p:sp>
        <p:nvSpPr>
          <p:cNvPr id="196" name="Google Shape;196;p7"/>
          <p:cNvSpPr txBox="1"/>
          <p:nvPr/>
        </p:nvSpPr>
        <p:spPr>
          <a:xfrm>
            <a:off x="3292765" y="2571174"/>
            <a:ext cx="396300" cy="4002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97" name="Google Shape;197;p7"/>
          <p:cNvSpPr txBox="1"/>
          <p:nvPr/>
        </p:nvSpPr>
        <p:spPr>
          <a:xfrm>
            <a:off x="1325818" y="2208382"/>
            <a:ext cx="390000" cy="400200"/>
          </a:xfrm>
          <a:prstGeom prst="rect">
            <a:avLst/>
          </a:prstGeom>
          <a:blipFill rotWithShape="1">
            <a:blip r:embed="rId6">
              <a:alphaModFix/>
            </a:blip>
            <a:stretch>
              <a:fillRect t="-18180" r="-2812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cxnSp>
        <p:nvCxnSpPr>
          <p:cNvPr id="198" name="Google Shape;198;p7"/>
          <p:cNvCxnSpPr/>
          <p:nvPr/>
        </p:nvCxnSpPr>
        <p:spPr>
          <a:xfrm>
            <a:off x="2133552" y="2083353"/>
            <a:ext cx="363600" cy="876600"/>
          </a:xfrm>
          <a:prstGeom prst="straightConnector1">
            <a:avLst/>
          </a:prstGeom>
          <a:noFill/>
          <a:ln w="12700" cap="flat" cmpd="sng">
            <a:solidFill>
              <a:srgbClr val="2F5496"/>
            </a:solidFill>
            <a:prstDash val="dash"/>
            <a:miter lim="800000"/>
            <a:headEnd type="none" w="sm" len="sm"/>
            <a:tailEnd type="none" w="sm" len="sm"/>
          </a:ln>
        </p:spPr>
      </p:cxnSp>
      <p:cxnSp>
        <p:nvCxnSpPr>
          <p:cNvPr id="199" name="Google Shape;199;p7"/>
          <p:cNvCxnSpPr/>
          <p:nvPr/>
        </p:nvCxnSpPr>
        <p:spPr>
          <a:xfrm rot="10800000" flipH="1">
            <a:off x="2421731" y="2691429"/>
            <a:ext cx="200100" cy="79800"/>
          </a:xfrm>
          <a:prstGeom prst="straightConnector1">
            <a:avLst/>
          </a:prstGeom>
          <a:noFill/>
          <a:ln w="19050" cap="flat" cmpd="sng">
            <a:solidFill>
              <a:schemeClr val="accent1"/>
            </a:solidFill>
            <a:prstDash val="solid"/>
            <a:miter lim="800000"/>
            <a:headEnd type="none" w="sm" len="sm"/>
            <a:tailEnd type="none" w="sm" len="sm"/>
          </a:ln>
        </p:spPr>
      </p:cxnSp>
      <p:cxnSp>
        <p:nvCxnSpPr>
          <p:cNvPr id="200" name="Google Shape;200;p7"/>
          <p:cNvCxnSpPr/>
          <p:nvPr/>
        </p:nvCxnSpPr>
        <p:spPr>
          <a:xfrm>
            <a:off x="2618080" y="2691577"/>
            <a:ext cx="83100" cy="200100"/>
          </a:xfrm>
          <a:prstGeom prst="straightConnector1">
            <a:avLst/>
          </a:prstGeom>
          <a:noFill/>
          <a:ln w="19050" cap="flat" cmpd="sng">
            <a:solidFill>
              <a:schemeClr val="accent1"/>
            </a:solidFill>
            <a:prstDash val="solid"/>
            <a:miter lim="800000"/>
            <a:headEnd type="none" w="sm" len="sm"/>
            <a:tailEnd type="none" w="sm" len="sm"/>
          </a:ln>
        </p:spPr>
      </p:cxnSp>
      <p:cxnSp>
        <p:nvCxnSpPr>
          <p:cNvPr id="201" name="Google Shape;201;p7"/>
          <p:cNvCxnSpPr/>
          <p:nvPr/>
        </p:nvCxnSpPr>
        <p:spPr>
          <a:xfrm>
            <a:off x="852609" y="3672980"/>
            <a:ext cx="77700" cy="217500"/>
          </a:xfrm>
          <a:prstGeom prst="straightConnector1">
            <a:avLst/>
          </a:prstGeom>
          <a:noFill/>
          <a:ln w="9525" cap="flat" cmpd="sng">
            <a:solidFill>
              <a:schemeClr val="accent1"/>
            </a:solidFill>
            <a:prstDash val="solid"/>
            <a:miter lim="800000"/>
            <a:headEnd type="none" w="sm" len="sm"/>
            <a:tailEnd type="none" w="sm" len="sm"/>
          </a:ln>
        </p:spPr>
      </p:cxnSp>
      <p:cxnSp>
        <p:nvCxnSpPr>
          <p:cNvPr id="202" name="Google Shape;202;p7"/>
          <p:cNvCxnSpPr/>
          <p:nvPr/>
        </p:nvCxnSpPr>
        <p:spPr>
          <a:xfrm>
            <a:off x="2506686" y="2973635"/>
            <a:ext cx="77700" cy="200100"/>
          </a:xfrm>
          <a:prstGeom prst="straightConnector1">
            <a:avLst/>
          </a:prstGeom>
          <a:noFill/>
          <a:ln w="9525" cap="flat" cmpd="sng">
            <a:solidFill>
              <a:schemeClr val="accent1"/>
            </a:solidFill>
            <a:prstDash val="solid"/>
            <a:miter lim="800000"/>
            <a:headEnd type="none" w="sm" len="sm"/>
            <a:tailEnd type="none" w="sm" len="sm"/>
          </a:ln>
        </p:spPr>
      </p:cxnSp>
      <p:cxnSp>
        <p:nvCxnSpPr>
          <p:cNvPr id="203" name="Google Shape;203;p7"/>
          <p:cNvCxnSpPr/>
          <p:nvPr/>
        </p:nvCxnSpPr>
        <p:spPr>
          <a:xfrm rot="10800000" flipH="1">
            <a:off x="891491" y="3073724"/>
            <a:ext cx="1654200" cy="708000"/>
          </a:xfrm>
          <a:prstGeom prst="straightConnector1">
            <a:avLst/>
          </a:prstGeom>
          <a:noFill/>
          <a:ln w="12700" cap="flat" cmpd="sng">
            <a:solidFill>
              <a:schemeClr val="accent1"/>
            </a:solidFill>
            <a:prstDash val="solid"/>
            <a:miter lim="800000"/>
            <a:headEnd type="stealth" w="med" len="med"/>
            <a:tailEnd type="stealth" w="med" len="med"/>
          </a:ln>
        </p:spPr>
      </p:cxnSp>
      <p:sp>
        <p:nvSpPr>
          <p:cNvPr id="204" name="Google Shape;204;p7"/>
          <p:cNvSpPr txBox="1"/>
          <p:nvPr/>
        </p:nvSpPr>
        <p:spPr>
          <a:xfrm>
            <a:off x="1639192" y="3266123"/>
            <a:ext cx="391200" cy="4002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05" name="Google Shape;205;p7"/>
          <p:cNvSpPr txBox="1"/>
          <p:nvPr/>
        </p:nvSpPr>
        <p:spPr>
          <a:xfrm>
            <a:off x="4437776" y="829004"/>
            <a:ext cx="6971400" cy="400200"/>
          </a:xfrm>
          <a:prstGeom prst="rect">
            <a:avLst/>
          </a:prstGeom>
          <a:blipFill rotWithShape="1">
            <a:blip r:embed="rId8">
              <a:alphaModFix/>
            </a:blip>
            <a:stretch>
              <a:fillRect l="-786" t="-16666" b="-257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06" name="Google Shape;206;p7"/>
          <p:cNvSpPr txBox="1"/>
          <p:nvPr/>
        </p:nvSpPr>
        <p:spPr>
          <a:xfrm>
            <a:off x="4437776" y="1361300"/>
            <a:ext cx="6971400" cy="931500"/>
          </a:xfrm>
          <a:prstGeom prst="rect">
            <a:avLst/>
          </a:prstGeom>
          <a:blipFill rotWithShape="1">
            <a:blip r:embed="rId9">
              <a:alphaModFix/>
            </a:blip>
            <a:stretch>
              <a:fillRect l="-786" t="-32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07" name="Google Shape;207;p7"/>
          <p:cNvSpPr txBox="1"/>
          <p:nvPr/>
        </p:nvSpPr>
        <p:spPr>
          <a:xfrm>
            <a:off x="4437776" y="2496351"/>
            <a:ext cx="6971400" cy="831000"/>
          </a:xfrm>
          <a:prstGeom prst="rect">
            <a:avLst/>
          </a:prstGeom>
          <a:blipFill rotWithShape="1">
            <a:blip r:embed="rId10">
              <a:alphaModFix/>
            </a:blip>
            <a:stretch>
              <a:fillRect l="-786" t="-80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08" name="Google Shape;208;p7"/>
          <p:cNvSpPr txBox="1"/>
          <p:nvPr/>
        </p:nvSpPr>
        <p:spPr>
          <a:xfrm>
            <a:off x="4437776" y="3465504"/>
            <a:ext cx="7298400" cy="400200"/>
          </a:xfrm>
          <a:prstGeom prst="rect">
            <a:avLst/>
          </a:prstGeom>
          <a:blipFill rotWithShape="1">
            <a:blip r:embed="rId11">
              <a:alphaModFix/>
            </a:blip>
            <a:stretch>
              <a:fillRect l="-751"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09" name="Google Shape;209;p7"/>
          <p:cNvSpPr txBox="1"/>
          <p:nvPr/>
        </p:nvSpPr>
        <p:spPr>
          <a:xfrm>
            <a:off x="662730" y="4138056"/>
            <a:ext cx="6971400" cy="400200"/>
          </a:xfrm>
          <a:prstGeom prst="rect">
            <a:avLst/>
          </a:prstGeom>
          <a:blipFill rotWithShape="1">
            <a:blip r:embed="rId12">
              <a:alphaModFix/>
            </a:blip>
            <a:stretch>
              <a:fillRect l="-786" t="-16922" b="-2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10" name="Google Shape;210;p7"/>
          <p:cNvSpPr txBox="1"/>
          <p:nvPr/>
        </p:nvSpPr>
        <p:spPr>
          <a:xfrm>
            <a:off x="671119" y="4672341"/>
            <a:ext cx="11529300" cy="1277400"/>
          </a:xfrm>
          <a:prstGeom prst="rect">
            <a:avLst/>
          </a:prstGeom>
          <a:blipFill rotWithShape="1">
            <a:blip r:embed="rId13">
              <a:alphaModFix/>
            </a:blip>
            <a:stretch>
              <a:fillRect l="-474" t="-2380" b="-61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11" name="Google Shape;211;p7"/>
          <p:cNvSpPr txBox="1"/>
          <p:nvPr/>
        </p:nvSpPr>
        <p:spPr>
          <a:xfrm>
            <a:off x="621142" y="6063421"/>
            <a:ext cx="10905600" cy="400200"/>
          </a:xfrm>
          <a:prstGeom prst="rect">
            <a:avLst/>
          </a:prstGeom>
          <a:blipFill rotWithShape="1">
            <a:blip r:embed="rId14">
              <a:alphaModFix/>
            </a:blip>
            <a:stretch>
              <a:fillRect l="-613" t="-9229" b="-2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6"/>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fade">
                                      <p:cBhvr>
                                        <p:cTn id="27" dur="500"/>
                                        <p:tgtEl>
                                          <p:spTgt spid="193"/>
                                        </p:tgtEl>
                                      </p:cBhvr>
                                    </p:animEffect>
                                  </p:childTnLst>
                                </p:cTn>
                              </p:par>
                              <p:par>
                                <p:cTn id="28" presetID="1" presetClass="entr" presetSubtype="0" fill="hold" nodeType="withEffect">
                                  <p:stCondLst>
                                    <p:cond delay="0"/>
                                  </p:stCondLst>
                                  <p:childTnLst>
                                    <p:set>
                                      <p:cBhvr>
                                        <p:cTn id="29" dur="1" fill="hold">
                                          <p:stCondLst>
                                            <p:cond delay="0"/>
                                          </p:stCondLst>
                                        </p:cTn>
                                        <p:tgtEl>
                                          <p:spTgt spid="19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4"/>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fade">
                                      <p:cBhvr>
                                        <p:cTn id="38" dur="500"/>
                                        <p:tgtEl>
                                          <p:spTgt spid="203"/>
                                        </p:tgtEl>
                                      </p:cBhvr>
                                    </p:animEffect>
                                  </p:childTnLst>
                                </p:cTn>
                              </p:par>
                              <p:par>
                                <p:cTn id="39" presetID="1" presetClass="entr" presetSubtype="0" fill="hold" nodeType="withEffect">
                                  <p:stCondLst>
                                    <p:cond delay="0"/>
                                  </p:stCondLst>
                                  <p:childTnLst>
                                    <p:set>
                                      <p:cBhvr>
                                        <p:cTn id="40" dur="1" fill="hold">
                                          <p:stCondLst>
                                            <p:cond delay="0"/>
                                          </p:stCondLst>
                                        </p:cTn>
                                        <p:tgtEl>
                                          <p:spTgt spid="19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8"/>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PCA as Optimization Problem</a:t>
            </a:r>
            <a:endParaRPr lang="en-IN" dirty="0"/>
          </a:p>
        </p:txBody>
      </p:sp>
      <p:sp>
        <p:nvSpPr>
          <p:cNvPr id="217" name="Google Shape;217;p8"/>
          <p:cNvSpPr txBox="1"/>
          <p:nvPr/>
        </p:nvSpPr>
        <p:spPr>
          <a:xfrm>
            <a:off x="327171" y="1054452"/>
            <a:ext cx="11249636" cy="400110"/>
          </a:xfrm>
          <a:prstGeom prst="rect">
            <a:avLst/>
          </a:prstGeom>
          <a:blipFill rotWithShape="1">
            <a:blip r:embed="rId3">
              <a:alphaModFix/>
            </a:blip>
            <a:stretch>
              <a:fillRect l="-487" t="-9089"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18" name="Google Shape;218;p8"/>
          <p:cNvSpPr txBox="1"/>
          <p:nvPr/>
        </p:nvSpPr>
        <p:spPr>
          <a:xfrm>
            <a:off x="327171" y="1542350"/>
            <a:ext cx="11249636" cy="747512"/>
          </a:xfrm>
          <a:prstGeom prst="rect">
            <a:avLst/>
          </a:prstGeom>
          <a:blipFill rotWithShape="1">
            <a:blip r:embed="rId4">
              <a:alphaModFix/>
            </a:blip>
            <a:stretch>
              <a:fillRect l="-487" t="-1625" b="-138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19" name="Google Shape;219;p8"/>
          <p:cNvSpPr txBox="1"/>
          <p:nvPr/>
        </p:nvSpPr>
        <p:spPr>
          <a:xfrm>
            <a:off x="1524000" y="2377650"/>
            <a:ext cx="9143999" cy="439736"/>
          </a:xfrm>
          <a:prstGeom prst="rect">
            <a:avLst/>
          </a:prstGeom>
          <a:blipFill rotWithShape="1">
            <a:blip r:embed="rId5">
              <a:alphaModFix/>
            </a:blip>
            <a:stretch>
              <a:fillRect b="-972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0" name="Google Shape;220;p8"/>
          <p:cNvSpPr txBox="1"/>
          <p:nvPr/>
        </p:nvSpPr>
        <p:spPr>
          <a:xfrm>
            <a:off x="1523999" y="2905174"/>
            <a:ext cx="9143999" cy="59939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1" name="Google Shape;221;p8"/>
          <p:cNvSpPr txBox="1"/>
          <p:nvPr/>
        </p:nvSpPr>
        <p:spPr>
          <a:xfrm>
            <a:off x="327171" y="3664600"/>
            <a:ext cx="11329293"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This is a constraint optimization problem and we shall use </a:t>
            </a:r>
            <a:r>
              <a:rPr lang="en-IN" sz="2000" i="1">
                <a:solidFill>
                  <a:schemeClr val="dk1"/>
                </a:solidFill>
                <a:latin typeface="Times New Roman"/>
                <a:ea typeface="Times New Roman"/>
                <a:cs typeface="Times New Roman"/>
                <a:sym typeface="Times New Roman"/>
              </a:rPr>
              <a:t>Lagrange’s Multiplier Method </a:t>
            </a:r>
            <a:r>
              <a:rPr lang="en-IN" sz="2000">
                <a:solidFill>
                  <a:schemeClr val="dk1"/>
                </a:solidFill>
                <a:latin typeface="Times New Roman"/>
                <a:ea typeface="Times New Roman"/>
                <a:cs typeface="Times New Roman"/>
                <a:sym typeface="Times New Roman"/>
              </a:rPr>
              <a:t>to solve this.</a:t>
            </a:r>
            <a:r>
              <a:rPr lang="en-IN" sz="2000" i="1">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22" name="Google Shape;222;p8"/>
          <p:cNvSpPr txBox="1"/>
          <p:nvPr/>
        </p:nvSpPr>
        <p:spPr>
          <a:xfrm>
            <a:off x="327170" y="4224741"/>
            <a:ext cx="11500209" cy="846386"/>
          </a:xfrm>
          <a:prstGeom prst="rect">
            <a:avLst/>
          </a:prstGeom>
          <a:blipFill rotWithShape="1">
            <a:blip r:embed="rId7">
              <a:alphaModFix/>
            </a:blip>
            <a:stretch>
              <a:fillRect l="-475" t="-3595" r="-31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3" name="Google Shape;223;p8"/>
          <p:cNvSpPr txBox="1"/>
          <p:nvPr/>
        </p:nvSpPr>
        <p:spPr>
          <a:xfrm>
            <a:off x="327170" y="5224967"/>
            <a:ext cx="11329293" cy="400110"/>
          </a:xfrm>
          <a:prstGeom prst="rect">
            <a:avLst/>
          </a:prstGeom>
          <a:blipFill rotWithShape="1">
            <a:blip r:embed="rId8">
              <a:alphaModFix/>
            </a:blip>
            <a:stretch>
              <a:fillRect l="-482"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24" name="Google Shape;224;p8"/>
          <p:cNvSpPr txBox="1"/>
          <p:nvPr/>
        </p:nvSpPr>
        <p:spPr>
          <a:xfrm>
            <a:off x="327170" y="5714607"/>
            <a:ext cx="11329293" cy="677621"/>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PCA </a:t>
            </a:r>
            <a:r>
              <a:rPr lang="en-IN" sz="4000" b="1" dirty="0">
                <a:solidFill>
                  <a:srgbClr val="00B0F0"/>
                </a:solidFill>
              </a:rPr>
              <a:t>a</a:t>
            </a:r>
            <a:r>
              <a:rPr lang="en-IN" sz="4000" b="1" i="0" u="none" strike="noStrike" cap="none" dirty="0">
                <a:solidFill>
                  <a:srgbClr val="00B0F0"/>
                </a:solidFill>
                <a:latin typeface="Arial"/>
                <a:ea typeface="Arial"/>
                <a:cs typeface="Arial"/>
                <a:sym typeface="Arial"/>
              </a:rPr>
              <a:t>s Optimization Problem</a:t>
            </a:r>
            <a:endParaRPr dirty="0"/>
          </a:p>
        </p:txBody>
      </p:sp>
      <p:sp>
        <p:nvSpPr>
          <p:cNvPr id="230" name="Google Shape;230;p9"/>
          <p:cNvSpPr txBox="1"/>
          <p:nvPr/>
        </p:nvSpPr>
        <p:spPr>
          <a:xfrm>
            <a:off x="250670" y="968251"/>
            <a:ext cx="5606100" cy="6777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31" name="Google Shape;231;p9"/>
          <p:cNvSpPr txBox="1"/>
          <p:nvPr/>
        </p:nvSpPr>
        <p:spPr>
          <a:xfrm>
            <a:off x="341828" y="1780102"/>
            <a:ext cx="5281200" cy="6777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32" name="Google Shape;232;p9"/>
          <p:cNvSpPr txBox="1"/>
          <p:nvPr/>
        </p:nvSpPr>
        <p:spPr>
          <a:xfrm>
            <a:off x="5742769" y="1784470"/>
            <a:ext cx="6101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These equations are obtained from standard formula of Matrix Calculus</a:t>
            </a:r>
            <a:endParaRPr/>
          </a:p>
        </p:txBody>
      </p:sp>
      <p:sp>
        <p:nvSpPr>
          <p:cNvPr id="233" name="Google Shape;233;p9"/>
          <p:cNvSpPr txBox="1"/>
          <p:nvPr/>
        </p:nvSpPr>
        <p:spPr>
          <a:xfrm>
            <a:off x="401647" y="2630954"/>
            <a:ext cx="10682100" cy="400200"/>
          </a:xfrm>
          <a:prstGeom prst="rect">
            <a:avLst/>
          </a:prstGeom>
          <a:blipFill rotWithShape="1">
            <a:blip r:embed="rId5">
              <a:alphaModFix/>
            </a:blip>
            <a:stretch>
              <a:fillRect l="-626"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34" name="Google Shape;234;p9"/>
          <p:cNvSpPr txBox="1"/>
          <p:nvPr/>
        </p:nvSpPr>
        <p:spPr>
          <a:xfrm>
            <a:off x="401647" y="3169662"/>
            <a:ext cx="10682100" cy="400200"/>
          </a:xfrm>
          <a:prstGeom prst="rect">
            <a:avLst/>
          </a:prstGeom>
          <a:blipFill rotWithShape="1">
            <a:blip r:embed="rId6">
              <a:alphaModFix/>
            </a:blip>
            <a:stretch>
              <a:fillRect l="-626"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35" name="Google Shape;235;p9"/>
          <p:cNvSpPr txBox="1"/>
          <p:nvPr/>
        </p:nvSpPr>
        <p:spPr>
          <a:xfrm>
            <a:off x="401647" y="3785282"/>
            <a:ext cx="11442900" cy="708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Thus, Principal Component Analysis simply reduced to an </a:t>
            </a:r>
            <a:r>
              <a:rPr lang="en-IN" sz="2000" i="1">
                <a:solidFill>
                  <a:schemeClr val="dk1"/>
                </a:solidFill>
                <a:latin typeface="Times New Roman"/>
                <a:ea typeface="Times New Roman"/>
                <a:cs typeface="Times New Roman"/>
                <a:sym typeface="Times New Roman"/>
              </a:rPr>
              <a:t>Eigenvalue problem</a:t>
            </a:r>
            <a:r>
              <a:rPr lang="en-IN" sz="2000">
                <a:solidFill>
                  <a:schemeClr val="dk1"/>
                </a:solidFill>
                <a:latin typeface="Times New Roman"/>
                <a:ea typeface="Times New Roman"/>
                <a:cs typeface="Times New Roman"/>
                <a:sym typeface="Times New Roman"/>
              </a:rPr>
              <a:t>. Here we have to find the eigenvalues and corresponding eigenvectors of covariance matrix of the normalized dataset.</a:t>
            </a:r>
            <a:endParaRPr/>
          </a:p>
        </p:txBody>
      </p:sp>
      <p:sp>
        <p:nvSpPr>
          <p:cNvPr id="236" name="Google Shape;236;p9"/>
          <p:cNvSpPr/>
          <p:nvPr/>
        </p:nvSpPr>
        <p:spPr>
          <a:xfrm>
            <a:off x="3332854" y="3169663"/>
            <a:ext cx="1179300" cy="400200"/>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9"/>
          <p:cNvSpPr txBox="1"/>
          <p:nvPr/>
        </p:nvSpPr>
        <p:spPr>
          <a:xfrm>
            <a:off x="401647" y="4614299"/>
            <a:ext cx="11442900" cy="400200"/>
          </a:xfrm>
          <a:prstGeom prst="rect">
            <a:avLst/>
          </a:prstGeom>
          <a:blipFill rotWithShape="1">
            <a:blip r:embed="rId7">
              <a:alphaModFix/>
            </a:blip>
            <a:stretch>
              <a:fillRect l="-477" t="-7574" b="-257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238" name="Google Shape;238;p9"/>
          <p:cNvSpPr txBox="1"/>
          <p:nvPr/>
        </p:nvSpPr>
        <p:spPr>
          <a:xfrm>
            <a:off x="401647" y="5135540"/>
            <a:ext cx="11442900" cy="4002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We rank the eigenvalues in descending order (Note: all the eigenvalues are non-negative)</a:t>
            </a:r>
            <a:endParaRPr/>
          </a:p>
        </p:txBody>
      </p:sp>
      <p:sp>
        <p:nvSpPr>
          <p:cNvPr id="239" name="Google Shape;239;p9"/>
          <p:cNvSpPr txBox="1"/>
          <p:nvPr/>
        </p:nvSpPr>
        <p:spPr>
          <a:xfrm>
            <a:off x="401643" y="5656781"/>
            <a:ext cx="11442900" cy="732600"/>
          </a:xfrm>
          <a:prstGeom prst="rect">
            <a:avLst/>
          </a:prstGeom>
          <a:blipFill rotWithShape="1">
            <a:blip r:embed="rId8">
              <a:alphaModFix/>
            </a:blip>
            <a:stretch>
              <a:fillRect l="-477" t="-4131" r="-51" b="-991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6"/>
                                        </p:tgtEl>
                                        <p:attrNameLst>
                                          <p:attrName>style.visibility</p:attrName>
                                        </p:attrNameLst>
                                      </p:cBhvr>
                                      <p:to>
                                        <p:strVal val="visible"/>
                                      </p:to>
                                    </p:set>
                                    <p:animEffect transition="in" filter="fade">
                                      <p:cBhvr>
                                        <p:cTn id="25" dur="500"/>
                                        <p:tgtEl>
                                          <p:spTgt spid="23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722</Words>
  <Application>Microsoft Office PowerPoint</Application>
  <PresentationFormat>Widescreen</PresentationFormat>
  <Paragraphs>146</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Calibri</vt:lpstr>
      <vt:lpstr>Arial</vt:lpstr>
      <vt:lpstr>Cambria Math</vt:lpstr>
      <vt:lpstr>Times New Roman</vt:lpstr>
      <vt:lpstr>Noto Sans Symbols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3</cp:revision>
  <dcterms:created xsi:type="dcterms:W3CDTF">2019-09-28T19:15:52Z</dcterms:created>
  <dcterms:modified xsi:type="dcterms:W3CDTF">2022-10-17T07:37:15Z</dcterms:modified>
</cp:coreProperties>
</file>