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78" r:id="rId3"/>
    <p:sldId id="279" r:id="rId4"/>
    <p:sldId id="280" r:id="rId5"/>
    <p:sldId id="283" r:id="rId6"/>
    <p:sldId id="281" r:id="rId7"/>
    <p:sldId id="282" r:id="rId8"/>
    <p:sldId id="284" r:id="rId9"/>
    <p:sldId id="285" r:id="rId10"/>
    <p:sldId id="286" r:id="rId11"/>
    <p:sldId id="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1" autoAdjust="0"/>
    <p:restoredTop sz="94660"/>
  </p:normalViewPr>
  <p:slideViewPr>
    <p:cSldViewPr snapToGrid="0">
      <p:cViewPr varScale="1">
        <p:scale>
          <a:sx n="114" d="100"/>
          <a:sy n="114" d="100"/>
        </p:scale>
        <p:origin x="4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C890E-E522-4822-876A-6868DF40A8B9}" type="datetimeFigureOut">
              <a:rPr lang="en-IN" smtClean="0"/>
              <a:t>30-10-2022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D0F0A1-694B-4018-9EDA-C97AC84F3CD5}" type="slidenum">
              <a:rPr lang="en-IN" smtClean="0"/>
              <a:t>‹#›</a:t>
            </a:fld>
            <a:endParaRPr lang="en-IN"/>
          </a:p>
        </p:txBody>
      </p:sp>
    </p:spTree>
    <p:extLst>
      <p:ext uri="{BB962C8B-B14F-4D97-AF65-F5344CB8AC3E}">
        <p14:creationId xmlns:p14="http://schemas.microsoft.com/office/powerpoint/2010/main" val="201579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d952231bfb_0_239:notes"/>
          <p:cNvSpPr txBox="1">
            <a:spLocks noGrp="1"/>
          </p:cNvSpPr>
          <p:nvPr>
            <p:ph type="body" idx="1"/>
          </p:nvPr>
        </p:nvSpPr>
        <p:spPr>
          <a:xfrm>
            <a:off x="960120" y="7166610"/>
            <a:ext cx="7680960" cy="6789420"/>
          </a:xfrm>
          <a:prstGeom prst="rect">
            <a:avLst/>
          </a:prstGeom>
          <a:noFill/>
          <a:ln>
            <a:noFill/>
          </a:ln>
        </p:spPr>
        <p:txBody>
          <a:bodyPr spcFirstLastPara="1" wrap="square" lIns="141050" tIns="141050" rIns="141050" bIns="141050" anchor="t" anchorCtr="0">
            <a:noAutofit/>
          </a:bodyPr>
          <a:lstStyle/>
          <a:p>
            <a:pPr marL="0" indent="0">
              <a:buNone/>
            </a:pPr>
            <a:endParaRPr/>
          </a:p>
        </p:txBody>
      </p:sp>
      <p:sp>
        <p:nvSpPr>
          <p:cNvPr id="616" name="Google Shape;616;gd952231bfb_0_239:notes"/>
          <p:cNvSpPr>
            <a:spLocks noGrp="1" noRot="1" noChangeAspect="1"/>
          </p:cNvSpPr>
          <p:nvPr>
            <p:ph type="sldImg" idx="2"/>
          </p:nvPr>
        </p:nvSpPr>
        <p:spPr>
          <a:xfrm>
            <a:off x="-228600" y="1131888"/>
            <a:ext cx="10058400" cy="5657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BFA6-A6CC-40F8-BAAB-0BF459051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BEC2E8-EBE6-475C-B228-C27760041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EE0D4B-7403-4BF5-8B4C-721FED32B3A8}"/>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5" name="Footer Placeholder 4">
            <a:extLst>
              <a:ext uri="{FF2B5EF4-FFF2-40B4-BE49-F238E27FC236}">
                <a16:creationId xmlns:a16="http://schemas.microsoft.com/office/drawing/2014/main" id="{C2C23E92-2FB0-4F6F-897C-DBCC143CE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620C6-0DE2-4AD5-A3EB-E254412A5F7E}"/>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420244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A381-190B-470E-A92D-A3F36F7819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AD5EED-7485-4471-A9F0-236BB6BC0A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DA4FE-21C7-4262-8CB6-DB5836D27A3E}"/>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5" name="Footer Placeholder 4">
            <a:extLst>
              <a:ext uri="{FF2B5EF4-FFF2-40B4-BE49-F238E27FC236}">
                <a16:creationId xmlns:a16="http://schemas.microsoft.com/office/drawing/2014/main" id="{9B06396C-8C0A-46E2-AEF5-B2AF38583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63F7C-FC59-4E43-BD20-EC0326495DD2}"/>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358571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2F30BC-D9FD-48B9-B755-BADB0F06F2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96E570-E3C4-4961-A57C-41D6BD5C03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B6546-761A-4437-B35A-0C5070C4AB6E}"/>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5" name="Footer Placeholder 4">
            <a:extLst>
              <a:ext uri="{FF2B5EF4-FFF2-40B4-BE49-F238E27FC236}">
                <a16:creationId xmlns:a16="http://schemas.microsoft.com/office/drawing/2014/main" id="{282ABED3-F811-44D6-B0BA-90A386C87B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A7EE7-A160-46AC-BBED-58E4DE44B090}"/>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98278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9205-E7E9-47D0-A0B5-2D077867A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47760-74EF-4521-AF15-E046A1E71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4EDB8-7E0E-426D-B50C-FD9FD53B27DA}"/>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5" name="Footer Placeholder 4">
            <a:extLst>
              <a:ext uri="{FF2B5EF4-FFF2-40B4-BE49-F238E27FC236}">
                <a16:creationId xmlns:a16="http://schemas.microsoft.com/office/drawing/2014/main" id="{1F09B472-1CC3-4538-A828-B9F4CB9904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7E07A8-6674-40AA-B079-2D9A2020C7C8}"/>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241507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8C22-6714-4DC0-AAEC-FCD53EBAFC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0EFDE1-F4F4-4025-B5BD-8B24D359D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6CD7B-E6D7-443A-B28E-548D1C5AE46B}"/>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5" name="Footer Placeholder 4">
            <a:extLst>
              <a:ext uri="{FF2B5EF4-FFF2-40B4-BE49-F238E27FC236}">
                <a16:creationId xmlns:a16="http://schemas.microsoft.com/office/drawing/2014/main" id="{DF563A0D-575B-4E9D-954C-D2A05B09D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A3A29-D6BB-424F-99E8-F6D88DE580F8}"/>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393241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4E98-DE78-4C30-8843-6B7C2616BF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AA23B7-58C0-4A4E-8A02-1832A7927B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E6054D-E9C4-415F-9FB8-7ADB64674A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5DFDCE-81EA-45E1-9A0F-80C4FA4A0F97}"/>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6" name="Footer Placeholder 5">
            <a:extLst>
              <a:ext uri="{FF2B5EF4-FFF2-40B4-BE49-F238E27FC236}">
                <a16:creationId xmlns:a16="http://schemas.microsoft.com/office/drawing/2014/main" id="{3B450E88-ED1E-4E4B-9854-C490AF9B01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B4E808-C7BD-4251-8727-651AA150D66F}"/>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282931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C866-0C41-47AC-B96D-3FD683540F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2DA296-557D-4BF2-90EB-35878C5F1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CF1AA-DB34-4849-8CCE-1F7CBDC72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01BD03-B610-44CA-AD1A-63C3CC56D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78B167-5830-41D5-8496-C71897E5F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0058DA-BC8E-4146-A54A-B518041CF99A}"/>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8" name="Footer Placeholder 7">
            <a:extLst>
              <a:ext uri="{FF2B5EF4-FFF2-40B4-BE49-F238E27FC236}">
                <a16:creationId xmlns:a16="http://schemas.microsoft.com/office/drawing/2014/main" id="{0A789DAF-1CEE-494D-8496-7A0606F363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96F539-D8E1-46B0-9393-C44160D88B4C}"/>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105269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A89C-9AEA-432B-8FD8-48342E06E2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E39E37-EE03-48C5-9B01-0769CC4C54E3}"/>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4" name="Footer Placeholder 3">
            <a:extLst>
              <a:ext uri="{FF2B5EF4-FFF2-40B4-BE49-F238E27FC236}">
                <a16:creationId xmlns:a16="http://schemas.microsoft.com/office/drawing/2014/main" id="{4CE0E707-CD33-476B-8E74-C8590771A7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C2E439-A719-4EAE-B5BD-60EBBA379282}"/>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225581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6F5A1-3262-4115-90F1-80E879125CC0}"/>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3" name="Footer Placeholder 2">
            <a:extLst>
              <a:ext uri="{FF2B5EF4-FFF2-40B4-BE49-F238E27FC236}">
                <a16:creationId xmlns:a16="http://schemas.microsoft.com/office/drawing/2014/main" id="{824C0164-6FD2-41DD-8BC1-075D6A1519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951B27-0BD0-4C54-88E5-F70BC7BEA84C}"/>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399411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3B28-F1AD-4908-B43B-FDDFA7343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B73FBB-8A99-488C-A439-04604B008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997F81-53ED-4F23-B1D4-91BD88099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96CF1-7A23-4FC2-A49C-E1974E1D6ADE}"/>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6" name="Footer Placeholder 5">
            <a:extLst>
              <a:ext uri="{FF2B5EF4-FFF2-40B4-BE49-F238E27FC236}">
                <a16:creationId xmlns:a16="http://schemas.microsoft.com/office/drawing/2014/main" id="{1E5CA746-06D7-451E-B8DA-D0D597976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7DB7B7-3A86-4C5A-8657-365F5859FE54}"/>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201085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FF43-B811-468B-8670-EDEBFFC11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D83904-0AC5-4428-97DE-8B983B020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F3D58A-3BC3-46D6-9BC0-AF27136FA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F93D5D-9C3F-4E10-9678-970E084F1F7C}"/>
              </a:ext>
            </a:extLst>
          </p:cNvPr>
          <p:cNvSpPr>
            <a:spLocks noGrp="1"/>
          </p:cNvSpPr>
          <p:nvPr>
            <p:ph type="dt" sz="half" idx="10"/>
          </p:nvPr>
        </p:nvSpPr>
        <p:spPr/>
        <p:txBody>
          <a:bodyPr/>
          <a:lstStyle/>
          <a:p>
            <a:fld id="{C9D54996-2928-4D1C-9BA0-C070A61C8E37}" type="datetimeFigureOut">
              <a:rPr lang="en-IN" smtClean="0"/>
              <a:t>30-10-2022</a:t>
            </a:fld>
            <a:endParaRPr lang="en-IN"/>
          </a:p>
        </p:txBody>
      </p:sp>
      <p:sp>
        <p:nvSpPr>
          <p:cNvPr id="6" name="Footer Placeholder 5">
            <a:extLst>
              <a:ext uri="{FF2B5EF4-FFF2-40B4-BE49-F238E27FC236}">
                <a16:creationId xmlns:a16="http://schemas.microsoft.com/office/drawing/2014/main" id="{8D3AC7D7-C2AC-485F-8FDB-16065366C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7338F-F5E8-4A10-B82B-8F145799F930}"/>
              </a:ext>
            </a:extLst>
          </p:cNvPr>
          <p:cNvSpPr>
            <a:spLocks noGrp="1"/>
          </p:cNvSpPr>
          <p:nvPr>
            <p:ph type="sldNum" sz="quarter" idx="12"/>
          </p:nvPr>
        </p:nvSpPr>
        <p:spPr/>
        <p:txBody>
          <a:bodyPr/>
          <a:lstStyle/>
          <a:p>
            <a:fld id="{EC00A749-1DCB-468B-BAEB-4B5560C887DF}" type="slidenum">
              <a:rPr lang="en-IN" smtClean="0"/>
              <a:t>‹#›</a:t>
            </a:fld>
            <a:endParaRPr lang="en-IN"/>
          </a:p>
        </p:txBody>
      </p:sp>
    </p:spTree>
    <p:extLst>
      <p:ext uri="{BB962C8B-B14F-4D97-AF65-F5344CB8AC3E}">
        <p14:creationId xmlns:p14="http://schemas.microsoft.com/office/powerpoint/2010/main" val="204601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FC71B-EDA9-433C-8812-5C7D2141E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0DFC23-7A03-48B5-8692-1CC2F9C332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1D3AD-69DE-4696-B6F4-9CB88A47C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54996-2928-4D1C-9BA0-C070A61C8E37}" type="datetimeFigureOut">
              <a:rPr lang="en-IN" smtClean="0"/>
              <a:t>30-10-2022</a:t>
            </a:fld>
            <a:endParaRPr lang="en-IN"/>
          </a:p>
        </p:txBody>
      </p:sp>
      <p:sp>
        <p:nvSpPr>
          <p:cNvPr id="5" name="Footer Placeholder 4">
            <a:extLst>
              <a:ext uri="{FF2B5EF4-FFF2-40B4-BE49-F238E27FC236}">
                <a16:creationId xmlns:a16="http://schemas.microsoft.com/office/drawing/2014/main" id="{C0003667-A0BD-42E8-8AF1-431E59427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426603-2D6B-4DF9-B5F4-89BC953E4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0A749-1DCB-468B-BAEB-4B5560C887DF}" type="slidenum">
              <a:rPr lang="en-IN" smtClean="0"/>
              <a:t>‹#›</a:t>
            </a:fld>
            <a:endParaRPr lang="en-IN"/>
          </a:p>
        </p:txBody>
      </p:sp>
    </p:spTree>
    <p:extLst>
      <p:ext uri="{BB962C8B-B14F-4D97-AF65-F5344CB8AC3E}">
        <p14:creationId xmlns:p14="http://schemas.microsoft.com/office/powerpoint/2010/main" val="3607659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ouravkarmakar29@gmail.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7.xml"/><Relationship Id="rId11" Type="http://schemas.openxmlformats.org/officeDocument/2006/relationships/image" Target="../media/image18.png"/><Relationship Id="rId5" Type="http://schemas.openxmlformats.org/officeDocument/2006/relationships/image" Target="../media/image13.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09F99F-844E-4FCF-AAA3-84D176BC2B37}"/>
              </a:ext>
            </a:extLst>
          </p:cNvPr>
          <p:cNvSpPr txBox="1"/>
          <p:nvPr/>
        </p:nvSpPr>
        <p:spPr>
          <a:xfrm>
            <a:off x="1460030" y="1490008"/>
            <a:ext cx="9271932"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6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Hand Written Digit Recognition</a:t>
            </a:r>
            <a:r>
              <a:rPr kumimoji="0" lang="en-IN" sz="6000" b="1"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rPr>
              <a:t> Using ANN</a:t>
            </a:r>
            <a:endParaRPr kumimoji="0" lang="en-IN" sz="6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B779505D-E262-48DE-9A3E-92FABF30DB2E}"/>
              </a:ext>
            </a:extLst>
          </p:cNvPr>
          <p:cNvSpPr txBox="1"/>
          <p:nvPr/>
        </p:nvSpPr>
        <p:spPr>
          <a:xfrm>
            <a:off x="3823313" y="4114188"/>
            <a:ext cx="454536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Arial"/>
                <a:sym typeface="Arial"/>
              </a:rPr>
              <a:t>Sourav Karmakar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Arial"/>
              <a:ea typeface="+mn-ea"/>
              <a:cs typeface="Arial"/>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rgbClr val="000000"/>
                </a:solidFill>
                <a:effectLst/>
                <a:uLnTx/>
                <a:uFillTx/>
                <a:latin typeface="Arial"/>
                <a:ea typeface="+mn-ea"/>
                <a:cs typeface="Arial"/>
                <a:sym typeface="Arial"/>
                <a:hlinkClick r:id="rId2"/>
              </a:rPr>
              <a:t>souravkarmakar29@gmail.com</a:t>
            </a:r>
            <a:endParaRPr kumimoji="0" lang="en-IN" sz="2000" b="0" i="0" u="none" strike="noStrike" kern="120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33469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1" y="58723"/>
            <a:ext cx="10083567" cy="707886"/>
          </a:xfrm>
          <a:prstGeom prst="rect">
            <a:avLst/>
          </a:prstGeom>
          <a:noFill/>
        </p:spPr>
        <p:txBody>
          <a:bodyPr wrap="square" rtlCol="0">
            <a:spAutoFit/>
          </a:bodyPr>
          <a:lstStyle/>
          <a:p>
            <a:pPr lvl="0">
              <a:defRPr/>
            </a:pPr>
            <a:r>
              <a:rPr lang="en-IN" sz="4000" b="1" dirty="0" err="1">
                <a:solidFill>
                  <a:srgbClr val="00B0F0"/>
                </a:solidFill>
                <a:latin typeface="Arial" panose="020B0604020202020204" pitchFamily="34" charset="0"/>
                <a:cs typeface="Arial" panose="020B0604020202020204" pitchFamily="34" charset="0"/>
              </a:rPr>
              <a:t>Tensorflow</a:t>
            </a:r>
            <a:r>
              <a:rPr lang="en-IN" sz="4000" b="1" dirty="0">
                <a:solidFill>
                  <a:srgbClr val="00B0F0"/>
                </a:solidFill>
                <a:latin typeface="Arial" panose="020B0604020202020204" pitchFamily="34" charset="0"/>
                <a:cs typeface="Arial" panose="020B0604020202020204" pitchFamily="34" charset="0"/>
              </a:rPr>
              <a:t> And </a:t>
            </a:r>
            <a:r>
              <a:rPr lang="en-IN" sz="4000" b="1" dirty="0" err="1">
                <a:solidFill>
                  <a:srgbClr val="00B0F0"/>
                </a:solidFill>
                <a:latin typeface="Arial" panose="020B0604020202020204" pitchFamily="34" charset="0"/>
                <a:cs typeface="Arial" panose="020B0604020202020204" pitchFamily="34" charset="0"/>
              </a:rPr>
              <a:t>Keras</a:t>
            </a:r>
            <a:endParaRPr lang="en-IN" sz="4000" b="1" dirty="0">
              <a:solidFill>
                <a:srgbClr val="00B0F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293C224-A43B-4E37-B6B3-CD97F0184D9F}"/>
              </a:ext>
            </a:extLst>
          </p:cNvPr>
          <p:cNvSpPr txBox="1"/>
          <p:nvPr/>
        </p:nvSpPr>
        <p:spPr>
          <a:xfrm>
            <a:off x="587229" y="987799"/>
            <a:ext cx="3649211"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err="1">
                <a:latin typeface="Times New Roman" panose="02020603050405020304" pitchFamily="18" charset="0"/>
                <a:cs typeface="Times New Roman" panose="02020603050405020304" pitchFamily="18" charset="0"/>
              </a:rPr>
              <a:t>Tensorflow</a:t>
            </a:r>
            <a:r>
              <a:rPr lang="en-IN" sz="2400" b="1"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4C39F168-D3EC-4077-A322-97CDD8602E77}"/>
              </a:ext>
            </a:extLst>
          </p:cNvPr>
          <p:cNvSpPr txBox="1"/>
          <p:nvPr/>
        </p:nvSpPr>
        <p:spPr>
          <a:xfrm>
            <a:off x="855678" y="1492598"/>
            <a:ext cx="10628851"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is a very popular, fast, scalable Machine Learning library.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is one of the most sought after skills in present scenario.</a:t>
            </a:r>
          </a:p>
        </p:txBody>
      </p:sp>
      <p:sp>
        <p:nvSpPr>
          <p:cNvPr id="7" name="TextBox 6">
            <a:extLst>
              <a:ext uri="{FF2B5EF4-FFF2-40B4-BE49-F238E27FC236}">
                <a16:creationId xmlns:a16="http://schemas.microsoft.com/office/drawing/2014/main" id="{9F7BF492-5CD5-42B0-A721-44BFC5D32A88}"/>
              </a:ext>
            </a:extLst>
          </p:cNvPr>
          <p:cNvSpPr txBox="1"/>
          <p:nvPr/>
        </p:nvSpPr>
        <p:spPr>
          <a:xfrm>
            <a:off x="587229" y="4074682"/>
            <a:ext cx="5243120"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err="1">
                <a:latin typeface="Times New Roman" panose="02020603050405020304" pitchFamily="18" charset="0"/>
                <a:cs typeface="Times New Roman" panose="02020603050405020304" pitchFamily="18" charset="0"/>
              </a:rPr>
              <a:t>Keras</a:t>
            </a:r>
            <a:r>
              <a:rPr lang="en-IN" sz="2400" b="1" dirty="0">
                <a:latin typeface="Times New Roman" panose="02020603050405020304" pitchFamily="18" charset="0"/>
                <a:cs typeface="Times New Roman" panose="02020603050405020304" pitchFamily="18" charset="0"/>
              </a:rPr>
              <a:t> with </a:t>
            </a:r>
            <a:r>
              <a:rPr lang="en-IN" sz="2400" b="1" dirty="0" err="1">
                <a:latin typeface="Times New Roman" panose="02020603050405020304" pitchFamily="18" charset="0"/>
                <a:cs typeface="Times New Roman" panose="02020603050405020304" pitchFamily="18" charset="0"/>
              </a:rPr>
              <a:t>tensorflow</a:t>
            </a:r>
            <a:r>
              <a:rPr lang="en-IN" sz="2400" b="1" dirty="0">
                <a:latin typeface="Times New Roman" panose="02020603050405020304" pitchFamily="18" charset="0"/>
                <a:cs typeface="Times New Roman" panose="02020603050405020304" pitchFamily="18" charset="0"/>
              </a:rPr>
              <a:t> backend:</a:t>
            </a:r>
          </a:p>
        </p:txBody>
      </p:sp>
      <p:sp>
        <p:nvSpPr>
          <p:cNvPr id="10" name="TextBox 9">
            <a:extLst>
              <a:ext uri="{FF2B5EF4-FFF2-40B4-BE49-F238E27FC236}">
                <a16:creationId xmlns:a16="http://schemas.microsoft.com/office/drawing/2014/main" id="{AA5885FF-48FD-4CE0-B9B3-F09304D0E001}"/>
              </a:ext>
            </a:extLst>
          </p:cNvPr>
          <p:cNvSpPr txBox="1"/>
          <p:nvPr/>
        </p:nvSpPr>
        <p:spPr>
          <a:xfrm>
            <a:off x="855678" y="2339583"/>
            <a:ext cx="10628851"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the context of ANN,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automatically computes the gradient, hence backpropagation becomes easier.</a:t>
            </a:r>
          </a:p>
        </p:txBody>
      </p:sp>
      <p:sp>
        <p:nvSpPr>
          <p:cNvPr id="11" name="TextBox 10">
            <a:extLst>
              <a:ext uri="{FF2B5EF4-FFF2-40B4-BE49-F238E27FC236}">
                <a16:creationId xmlns:a16="http://schemas.microsoft.com/office/drawing/2014/main" id="{C6319E90-628B-425A-A671-48D6924C17F9}"/>
              </a:ext>
            </a:extLst>
          </p:cNvPr>
          <p:cNvSpPr txBox="1"/>
          <p:nvPr/>
        </p:nvSpPr>
        <p:spPr>
          <a:xfrm>
            <a:off x="855678" y="3186568"/>
            <a:ext cx="10628851" cy="707886"/>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Complete documentation and how to install </a:t>
            </a:r>
            <a:r>
              <a:rPr lang="en-IN" sz="2000" dirty="0" err="1">
                <a:latin typeface="Times New Roman" panose="02020603050405020304" pitchFamily="18" charset="0"/>
                <a:cs typeface="Times New Roman" panose="02020603050405020304" pitchFamily="18" charset="0"/>
              </a:rPr>
              <a:t>tensforflow</a:t>
            </a:r>
            <a:r>
              <a:rPr lang="en-IN" sz="2000" dirty="0">
                <a:latin typeface="Times New Roman" panose="02020603050405020304" pitchFamily="18" charset="0"/>
                <a:cs typeface="Times New Roman" panose="02020603050405020304" pitchFamily="18" charset="0"/>
              </a:rPr>
              <a:t> in the system can be found: </a:t>
            </a:r>
            <a:r>
              <a:rPr lang="en-IN" sz="2000" u="sng" dirty="0">
                <a:solidFill>
                  <a:srgbClr val="0070C0"/>
                </a:solidFill>
                <a:latin typeface="Times New Roman" panose="02020603050405020304" pitchFamily="18" charset="0"/>
                <a:cs typeface="Times New Roman" panose="02020603050405020304" pitchFamily="18" charset="0"/>
              </a:rPr>
              <a:t>https://www.tensorflow.org/</a:t>
            </a:r>
          </a:p>
        </p:txBody>
      </p:sp>
      <p:sp>
        <p:nvSpPr>
          <p:cNvPr id="14" name="TextBox 13">
            <a:extLst>
              <a:ext uri="{FF2B5EF4-FFF2-40B4-BE49-F238E27FC236}">
                <a16:creationId xmlns:a16="http://schemas.microsoft.com/office/drawing/2014/main" id="{03B1D239-926C-4596-88AE-4FDB4BD705BC}"/>
              </a:ext>
            </a:extLst>
          </p:cNvPr>
          <p:cNvSpPr txBox="1"/>
          <p:nvPr/>
        </p:nvSpPr>
        <p:spPr>
          <a:xfrm>
            <a:off x="956346" y="4582351"/>
            <a:ext cx="10628851"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though excellent in performance it has one drawback and that is its complex syntaxes which makes it difficult for beginners. </a:t>
            </a:r>
          </a:p>
        </p:txBody>
      </p:sp>
      <p:sp>
        <p:nvSpPr>
          <p:cNvPr id="15" name="TextBox 14">
            <a:extLst>
              <a:ext uri="{FF2B5EF4-FFF2-40B4-BE49-F238E27FC236}">
                <a16:creationId xmlns:a16="http://schemas.microsoft.com/office/drawing/2014/main" id="{577BF291-5E6C-4AD5-A05D-3008DBA36F27}"/>
              </a:ext>
            </a:extLst>
          </p:cNvPr>
          <p:cNvSpPr txBox="1"/>
          <p:nvPr/>
        </p:nvSpPr>
        <p:spPr>
          <a:xfrm>
            <a:off x="956345" y="5429336"/>
            <a:ext cx="10628851"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provides an easy API over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It is  comparatively much easier to use and with few lines of codes user can build and train NN very easily with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6AB0D25E-BCAA-4CE2-942C-2D205F77CEB7}"/>
              </a:ext>
            </a:extLst>
          </p:cNvPr>
          <p:cNvSpPr txBox="1"/>
          <p:nvPr/>
        </p:nvSpPr>
        <p:spPr>
          <a:xfrm>
            <a:off x="956345" y="6210328"/>
            <a:ext cx="10628851" cy="400110"/>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complete documentation on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refer the website: </a:t>
            </a:r>
            <a:r>
              <a:rPr lang="en-IN" sz="2000" u="sng" dirty="0">
                <a:solidFill>
                  <a:srgbClr val="0070C0"/>
                </a:solidFill>
                <a:latin typeface="Times New Roman" panose="02020603050405020304" pitchFamily="18" charset="0"/>
                <a:cs typeface="Times New Roman" panose="02020603050405020304" pitchFamily="18" charset="0"/>
              </a:rPr>
              <a:t>https://keras.io/</a:t>
            </a:r>
          </a:p>
        </p:txBody>
      </p:sp>
    </p:spTree>
    <p:extLst>
      <p:ext uri="{BB962C8B-B14F-4D97-AF65-F5344CB8AC3E}">
        <p14:creationId xmlns:p14="http://schemas.microsoft.com/office/powerpoint/2010/main" val="77122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10" grpId="0"/>
      <p:bldP spid="11" grpId="0"/>
      <p:bldP spid="14" grpId="0"/>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gd952231bfb_0_239"/>
          <p:cNvSpPr txBox="1"/>
          <p:nvPr/>
        </p:nvSpPr>
        <p:spPr>
          <a:xfrm>
            <a:off x="1790567" y="2494002"/>
            <a:ext cx="8829000" cy="110820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6600"/>
              <a:buFont typeface="Arial"/>
              <a:buNone/>
              <a:tabLst/>
              <a:defRPr/>
            </a:pPr>
            <a:r>
              <a:rPr kumimoji="0" lang="en-IN" sz="6600" b="1" i="1"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Thank You</a:t>
            </a: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2" y="58723"/>
            <a:ext cx="942922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000" b="1" dirty="0">
                <a:solidFill>
                  <a:srgbClr val="00B0F0"/>
                </a:solidFill>
                <a:latin typeface="Arial" panose="020B0604020202020204" pitchFamily="34" charset="0"/>
                <a:cs typeface="Arial" panose="020B0604020202020204" pitchFamily="34" charset="0"/>
              </a:rPr>
              <a:t>Basics: Digital Image</a:t>
            </a:r>
            <a:endPar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endParaRPr>
          </a:p>
        </p:txBody>
      </p:sp>
      <p:sp>
        <p:nvSpPr>
          <p:cNvPr id="5" name="TextBox 4">
            <a:extLst>
              <a:ext uri="{FF2B5EF4-FFF2-40B4-BE49-F238E27FC236}">
                <a16:creationId xmlns:a16="http://schemas.microsoft.com/office/drawing/2014/main" id="{8919AD16-B12F-48E4-B627-EEC72085005E}"/>
              </a:ext>
            </a:extLst>
          </p:cNvPr>
          <p:cNvSpPr txBox="1"/>
          <p:nvPr/>
        </p:nvSpPr>
        <p:spPr>
          <a:xfrm>
            <a:off x="387292" y="931179"/>
            <a:ext cx="11417415"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The digital images are nothing but discretized intensity values associated with discretized spatial co-ordinates </a:t>
            </a:r>
          </a:p>
        </p:txBody>
      </p:sp>
      <p:sp>
        <p:nvSpPr>
          <p:cNvPr id="6" name="TextBox 5">
            <a:extLst>
              <a:ext uri="{FF2B5EF4-FFF2-40B4-BE49-F238E27FC236}">
                <a16:creationId xmlns:a16="http://schemas.microsoft.com/office/drawing/2014/main" id="{9E0773CE-CC39-4B80-A246-40C83926B781}"/>
              </a:ext>
            </a:extLst>
          </p:cNvPr>
          <p:cNvSpPr txBox="1"/>
          <p:nvPr/>
        </p:nvSpPr>
        <p:spPr>
          <a:xfrm>
            <a:off x="387292" y="1385464"/>
            <a:ext cx="4387443"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The digital images are of two types:</a:t>
            </a:r>
          </a:p>
        </p:txBody>
      </p:sp>
      <p:sp>
        <p:nvSpPr>
          <p:cNvPr id="7" name="TextBox 6">
            <a:extLst>
              <a:ext uri="{FF2B5EF4-FFF2-40B4-BE49-F238E27FC236}">
                <a16:creationId xmlns:a16="http://schemas.microsoft.com/office/drawing/2014/main" id="{C752F054-34AC-4528-AC54-C688D8E2D56F}"/>
              </a:ext>
            </a:extLst>
          </p:cNvPr>
          <p:cNvSpPr txBox="1"/>
          <p:nvPr/>
        </p:nvSpPr>
        <p:spPr>
          <a:xfrm>
            <a:off x="453006" y="1853966"/>
            <a:ext cx="5033394" cy="400110"/>
          </a:xfrm>
          <a:prstGeom prst="rect">
            <a:avLst/>
          </a:prstGeom>
          <a:noFill/>
        </p:spPr>
        <p:txBody>
          <a:bodyPr wrap="square" rtlCol="0">
            <a:spAutoFit/>
          </a:bodyPr>
          <a:lstStyle/>
          <a:p>
            <a:pPr marL="342900" indent="-342900" algn="l">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The Grayscale Images</a:t>
            </a:r>
          </a:p>
        </p:txBody>
      </p:sp>
      <p:pic>
        <p:nvPicPr>
          <p:cNvPr id="8" name="Picture 7">
            <a:extLst>
              <a:ext uri="{FF2B5EF4-FFF2-40B4-BE49-F238E27FC236}">
                <a16:creationId xmlns:a16="http://schemas.microsoft.com/office/drawing/2014/main" id="{3D882761-EA94-421B-B926-F787D761CFA8}"/>
              </a:ext>
            </a:extLst>
          </p:cNvPr>
          <p:cNvPicPr>
            <a:picLocks noChangeAspect="1"/>
          </p:cNvPicPr>
          <p:nvPr/>
        </p:nvPicPr>
        <p:blipFill>
          <a:blip r:embed="rId2"/>
          <a:stretch>
            <a:fillRect/>
          </a:stretch>
        </p:blipFill>
        <p:spPr>
          <a:xfrm>
            <a:off x="872878" y="2318785"/>
            <a:ext cx="2398830" cy="2162638"/>
          </a:xfrm>
          <a:prstGeom prst="rect">
            <a:avLst/>
          </a:prstGeom>
        </p:spPr>
      </p:pic>
      <p:sp>
        <p:nvSpPr>
          <p:cNvPr id="9" name="TextBox 8">
            <a:extLst>
              <a:ext uri="{FF2B5EF4-FFF2-40B4-BE49-F238E27FC236}">
                <a16:creationId xmlns:a16="http://schemas.microsoft.com/office/drawing/2014/main" id="{C9703F25-F245-4C49-80AE-19A13BBBAA61}"/>
              </a:ext>
            </a:extLst>
          </p:cNvPr>
          <p:cNvSpPr txBox="1"/>
          <p:nvPr/>
        </p:nvSpPr>
        <p:spPr>
          <a:xfrm>
            <a:off x="4009938" y="1862353"/>
            <a:ext cx="5033394" cy="400110"/>
          </a:xfrm>
          <a:prstGeom prst="rect">
            <a:avLst/>
          </a:prstGeom>
          <a:noFill/>
        </p:spPr>
        <p:txBody>
          <a:bodyPr wrap="square" rtlCol="0">
            <a:spAutoFit/>
          </a:bodyPr>
          <a:lstStyle/>
          <a:p>
            <a:pPr marL="342900" indent="-342900" algn="l">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The Colour Images</a:t>
            </a:r>
          </a:p>
        </p:txBody>
      </p:sp>
      <p:pic>
        <p:nvPicPr>
          <p:cNvPr id="10" name="Picture 9">
            <a:extLst>
              <a:ext uri="{FF2B5EF4-FFF2-40B4-BE49-F238E27FC236}">
                <a16:creationId xmlns:a16="http://schemas.microsoft.com/office/drawing/2014/main" id="{968787CD-7DD3-4E69-9191-28B78C459D96}"/>
              </a:ext>
            </a:extLst>
          </p:cNvPr>
          <p:cNvPicPr>
            <a:picLocks noChangeAspect="1"/>
          </p:cNvPicPr>
          <p:nvPr/>
        </p:nvPicPr>
        <p:blipFill>
          <a:blip r:embed="rId3"/>
          <a:stretch>
            <a:fillRect/>
          </a:stretch>
        </p:blipFill>
        <p:spPr>
          <a:xfrm>
            <a:off x="7514623" y="1515848"/>
            <a:ext cx="4544459" cy="4264923"/>
          </a:xfrm>
          <a:prstGeom prst="rect">
            <a:avLst/>
          </a:prstGeom>
        </p:spPr>
      </p:pic>
      <p:sp>
        <p:nvSpPr>
          <p:cNvPr id="11" name="TextBox 10">
            <a:extLst>
              <a:ext uri="{FF2B5EF4-FFF2-40B4-BE49-F238E27FC236}">
                <a16:creationId xmlns:a16="http://schemas.microsoft.com/office/drawing/2014/main" id="{06542D4B-DE5F-4983-B511-A295F4C8BCDE}"/>
              </a:ext>
            </a:extLst>
          </p:cNvPr>
          <p:cNvSpPr txBox="1"/>
          <p:nvPr/>
        </p:nvSpPr>
        <p:spPr>
          <a:xfrm>
            <a:off x="276836" y="4603925"/>
            <a:ext cx="3439487" cy="646331"/>
          </a:xfrm>
          <a:prstGeom prst="rect">
            <a:avLst/>
          </a:prstGeom>
          <a:noFill/>
        </p:spPr>
        <p:txBody>
          <a:bodyPr wrap="square" rtlCol="0">
            <a:sp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Each pixel values are integers and lies between 0 to 255</a:t>
            </a:r>
          </a:p>
        </p:txBody>
      </p:sp>
      <p:sp>
        <p:nvSpPr>
          <p:cNvPr id="12" name="TextBox 11">
            <a:extLst>
              <a:ext uri="{FF2B5EF4-FFF2-40B4-BE49-F238E27FC236}">
                <a16:creationId xmlns:a16="http://schemas.microsoft.com/office/drawing/2014/main" id="{5D7C723C-2C94-4DCB-9EEE-051C85670863}"/>
              </a:ext>
            </a:extLst>
          </p:cNvPr>
          <p:cNvSpPr txBox="1"/>
          <p:nvPr/>
        </p:nvSpPr>
        <p:spPr>
          <a:xfrm>
            <a:off x="3716323" y="4603925"/>
            <a:ext cx="3693862" cy="923330"/>
          </a:xfrm>
          <a:prstGeom prst="rect">
            <a:avLst/>
          </a:prstGeom>
          <a:noFill/>
        </p:spPr>
        <p:txBody>
          <a:bodyPr wrap="square" rtlCol="0">
            <a:sp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three values associated with each pixel. </a:t>
            </a:r>
            <a:r>
              <a:rPr lang="en-IN" b="1" dirty="0">
                <a:solidFill>
                  <a:srgbClr val="FF0000"/>
                </a:solidFill>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a:t>
            </a:r>
            <a:r>
              <a:rPr lang="en-IN" b="1" dirty="0">
                <a:solidFill>
                  <a:srgbClr val="00B050"/>
                </a:solidFill>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a:t>
            </a:r>
            <a:r>
              <a:rPr lang="en-IN" b="1" dirty="0">
                <a:solidFill>
                  <a:srgbClr val="002060"/>
                </a:solidFill>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Each values are integers bet. 0 - 255</a:t>
            </a:r>
          </a:p>
        </p:txBody>
      </p:sp>
      <p:sp>
        <p:nvSpPr>
          <p:cNvPr id="13" name="TextBox 12">
            <a:extLst>
              <a:ext uri="{FF2B5EF4-FFF2-40B4-BE49-F238E27FC236}">
                <a16:creationId xmlns:a16="http://schemas.microsoft.com/office/drawing/2014/main" id="{B92821B3-87FA-4C1E-8CA0-394BB98AB0CC}"/>
              </a:ext>
            </a:extLst>
          </p:cNvPr>
          <p:cNvSpPr txBox="1"/>
          <p:nvPr/>
        </p:nvSpPr>
        <p:spPr>
          <a:xfrm>
            <a:off x="276836" y="5250256"/>
            <a:ext cx="3439487" cy="923330"/>
          </a:xfrm>
          <a:prstGeom prst="rect">
            <a:avLst/>
          </a:prstGeom>
          <a:noFill/>
        </p:spPr>
        <p:txBody>
          <a:bodyPr wrap="square" rtlCol="0">
            <a:sp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Extreme black is denoted as 0 and Extreme white is denoted as 255</a:t>
            </a:r>
          </a:p>
        </p:txBody>
      </p:sp>
      <p:sp>
        <p:nvSpPr>
          <p:cNvPr id="14" name="TextBox 13">
            <a:extLst>
              <a:ext uri="{FF2B5EF4-FFF2-40B4-BE49-F238E27FC236}">
                <a16:creationId xmlns:a16="http://schemas.microsoft.com/office/drawing/2014/main" id="{0593E29B-A2D5-471C-A69A-E3BE0DC04CB0}"/>
              </a:ext>
            </a:extLst>
          </p:cNvPr>
          <p:cNvSpPr txBox="1"/>
          <p:nvPr/>
        </p:nvSpPr>
        <p:spPr>
          <a:xfrm>
            <a:off x="3716323" y="5549938"/>
            <a:ext cx="3909270" cy="923330"/>
          </a:xfrm>
          <a:prstGeom prst="rect">
            <a:avLst/>
          </a:prstGeom>
          <a:noFill/>
        </p:spPr>
        <p:txBody>
          <a:bodyPr wrap="square" rtlCol="0">
            <a:spAutoFit/>
          </a:bodyPr>
          <a:lstStyle/>
          <a:p>
            <a:pPr marL="342900" indent="-342900" algn="l">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0 denotes absence of that colour, 255 denotes fully presence of that colour.</a:t>
            </a:r>
          </a:p>
        </p:txBody>
      </p:sp>
      <p:pic>
        <p:nvPicPr>
          <p:cNvPr id="15" name="Picture 14">
            <a:extLst>
              <a:ext uri="{FF2B5EF4-FFF2-40B4-BE49-F238E27FC236}">
                <a16:creationId xmlns:a16="http://schemas.microsoft.com/office/drawing/2014/main" id="{FCAC8FFE-E1F0-412A-8BF2-24BCB9E312CA}"/>
              </a:ext>
            </a:extLst>
          </p:cNvPr>
          <p:cNvPicPr>
            <a:picLocks noChangeAspect="1"/>
          </p:cNvPicPr>
          <p:nvPr/>
        </p:nvPicPr>
        <p:blipFill>
          <a:blip r:embed="rId4"/>
          <a:stretch>
            <a:fillRect/>
          </a:stretch>
        </p:blipFill>
        <p:spPr>
          <a:xfrm>
            <a:off x="4366403" y="2290769"/>
            <a:ext cx="2239993" cy="2190654"/>
          </a:xfrm>
          <a:prstGeom prst="rect">
            <a:avLst/>
          </a:prstGeom>
        </p:spPr>
      </p:pic>
    </p:spTree>
    <p:extLst>
      <p:ext uri="{BB962C8B-B14F-4D97-AF65-F5344CB8AC3E}">
        <p14:creationId xmlns:p14="http://schemas.microsoft.com/office/powerpoint/2010/main" val="115294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1" y="58723"/>
            <a:ext cx="999967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4000" b="1" dirty="0">
                <a:solidFill>
                  <a:srgbClr val="00B0F0"/>
                </a:solidFill>
                <a:latin typeface="Arial" panose="020B0604020202020204" pitchFamily="34" charset="0"/>
                <a:cs typeface="Arial" panose="020B0604020202020204" pitchFamily="34" charset="0"/>
              </a:rPr>
              <a:t>MNIST: Hand Written Digit Dataset</a:t>
            </a:r>
            <a:endParaRPr kumimoji="0" lang="en-IN" sz="4000" b="1"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7065751D-9A67-4CF7-A21A-8C5D3A18C811}"/>
              </a:ext>
            </a:extLst>
          </p:cNvPr>
          <p:cNvSpPr txBox="1"/>
          <p:nvPr/>
        </p:nvSpPr>
        <p:spPr>
          <a:xfrm>
            <a:off x="5986943" y="1111466"/>
            <a:ext cx="5496535" cy="400110"/>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Contains 60000 training and 10000 test samples.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540A23-7200-4ECD-8617-964C9B43064B}"/>
                  </a:ext>
                </a:extLst>
              </p:cNvPr>
              <p:cNvSpPr txBox="1"/>
              <p:nvPr/>
            </p:nvSpPr>
            <p:spPr>
              <a:xfrm>
                <a:off x="5986943" y="1932007"/>
                <a:ext cx="6096000" cy="400110"/>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Each image is grayscale image of dimension </a:t>
                </a:r>
                <a14:m>
                  <m:oMath xmlns:m="http://schemas.openxmlformats.org/officeDocument/2006/math">
                    <m:r>
                      <a:rPr lang="en-IN" sz="2000" b="0" i="1" smtClean="0">
                        <a:latin typeface="Cambria Math" panose="02040503050406030204" pitchFamily="18" charset="0"/>
                        <a:cs typeface="Times New Roman" panose="02020603050405020304" pitchFamily="18" charset="0"/>
                      </a:rPr>
                      <m:t>28×28</m:t>
                    </m:r>
                  </m:oMath>
                </a14:m>
                <a:r>
                  <a:rPr lang="en-IN" sz="200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7C540A23-7200-4ECD-8617-964C9B43064B}"/>
                  </a:ext>
                </a:extLst>
              </p:cNvPr>
              <p:cNvSpPr txBox="1">
                <a:spLocks noRot="1" noChangeAspect="1" noMove="1" noResize="1" noEditPoints="1" noAdjustHandles="1" noChangeArrowheads="1" noChangeShapeType="1" noTextEdit="1"/>
              </p:cNvSpPr>
              <p:nvPr/>
            </p:nvSpPr>
            <p:spPr>
              <a:xfrm>
                <a:off x="5986943" y="1932007"/>
                <a:ext cx="6096000" cy="400110"/>
              </a:xfrm>
              <a:prstGeom prst="rect">
                <a:avLst/>
              </a:prstGeom>
              <a:blipFill>
                <a:blip r:embed="rId3"/>
                <a:stretch>
                  <a:fillRect l="-900" t="-9091" r="-200" b="-25758"/>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01A544F6-22BC-46C0-996F-0B00DB69918C}"/>
              </a:ext>
            </a:extLst>
          </p:cNvPr>
          <p:cNvSpPr txBox="1"/>
          <p:nvPr/>
        </p:nvSpPr>
        <p:spPr>
          <a:xfrm>
            <a:off x="5986943" y="2757518"/>
            <a:ext cx="5992536" cy="707886"/>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Each training and test sample also supplied with corresponding label.</a:t>
            </a:r>
          </a:p>
        </p:txBody>
      </p:sp>
      <p:sp>
        <p:nvSpPr>
          <p:cNvPr id="10" name="TextBox 9">
            <a:extLst>
              <a:ext uri="{FF2B5EF4-FFF2-40B4-BE49-F238E27FC236}">
                <a16:creationId xmlns:a16="http://schemas.microsoft.com/office/drawing/2014/main" id="{79079E87-FEF0-48DC-8EF3-C9467A31405C}"/>
              </a:ext>
            </a:extLst>
          </p:cNvPr>
          <p:cNvSpPr txBox="1"/>
          <p:nvPr/>
        </p:nvSpPr>
        <p:spPr>
          <a:xfrm>
            <a:off x="5986943" y="3890805"/>
            <a:ext cx="5720331" cy="1015663"/>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There are total 10 classes. Digit-0 belongs to Class-0, Digit-1 belongs to Class-1,…, Digit-9 belongs to Class-9</a:t>
            </a:r>
          </a:p>
        </p:txBody>
      </p:sp>
      <p:pic>
        <p:nvPicPr>
          <p:cNvPr id="12" name="Picture 11">
            <a:extLst>
              <a:ext uri="{FF2B5EF4-FFF2-40B4-BE49-F238E27FC236}">
                <a16:creationId xmlns:a16="http://schemas.microsoft.com/office/drawing/2014/main" id="{87845043-503A-4AFA-A798-DD6699CE05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447" y="1080061"/>
            <a:ext cx="5391150" cy="5391150"/>
          </a:xfrm>
          <a:prstGeom prst="rect">
            <a:avLst/>
          </a:prstGeom>
        </p:spPr>
      </p:pic>
      <p:sp>
        <p:nvSpPr>
          <p:cNvPr id="13" name="TextBox 12">
            <a:extLst>
              <a:ext uri="{FF2B5EF4-FFF2-40B4-BE49-F238E27FC236}">
                <a16:creationId xmlns:a16="http://schemas.microsoft.com/office/drawing/2014/main" id="{3BEFA795-C978-46CB-A3C5-EF1757CDDAA7}"/>
              </a:ext>
            </a:extLst>
          </p:cNvPr>
          <p:cNvSpPr txBox="1"/>
          <p:nvPr/>
        </p:nvSpPr>
        <p:spPr>
          <a:xfrm>
            <a:off x="5986943" y="5331869"/>
            <a:ext cx="5992536" cy="1015663"/>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Next we shall discuss about data pre-processing steps before discussing the architecture of the MLP for Hand Written Digit Recognition. </a:t>
            </a:r>
          </a:p>
        </p:txBody>
      </p:sp>
    </p:spTree>
    <p:extLst>
      <p:ext uri="{BB962C8B-B14F-4D97-AF65-F5344CB8AC3E}">
        <p14:creationId xmlns:p14="http://schemas.microsoft.com/office/powerpoint/2010/main" val="350104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1" y="58723"/>
            <a:ext cx="10083567" cy="707886"/>
          </a:xfrm>
          <a:prstGeom prst="rect">
            <a:avLst/>
          </a:prstGeom>
          <a:noFill/>
        </p:spPr>
        <p:txBody>
          <a:bodyPr wrap="square" rtlCol="0">
            <a:spAutoFit/>
          </a:bodyPr>
          <a:lstStyle/>
          <a:p>
            <a:pPr lvl="0">
              <a:defRPr/>
            </a:pPr>
            <a:r>
              <a:rPr lang="en-IN" sz="4000" b="1" dirty="0">
                <a:solidFill>
                  <a:srgbClr val="00B0F0"/>
                </a:solidFill>
                <a:latin typeface="Arial" panose="020B0604020202020204" pitchFamily="34" charset="0"/>
                <a:cs typeface="Arial" panose="020B0604020202020204" pitchFamily="34" charset="0"/>
              </a:rPr>
              <a:t>Data </a:t>
            </a:r>
            <a:r>
              <a:rPr lang="en-IN" sz="4000" b="1" dirty="0" err="1">
                <a:solidFill>
                  <a:srgbClr val="00B0F0"/>
                </a:solidFill>
                <a:latin typeface="Arial" panose="020B0604020202020204" pitchFamily="34" charset="0"/>
                <a:cs typeface="Arial" panose="020B0604020202020204" pitchFamily="34" charset="0"/>
              </a:rPr>
              <a:t>Preprocessing</a:t>
            </a:r>
            <a:endParaRPr lang="en-IN" sz="4000" b="1" dirty="0">
              <a:solidFill>
                <a:srgbClr val="00B0F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156B71F-C89D-4F55-8EE0-825B589EFAAD}"/>
              </a:ext>
            </a:extLst>
          </p:cNvPr>
          <p:cNvSpPr txBox="1"/>
          <p:nvPr/>
        </p:nvSpPr>
        <p:spPr>
          <a:xfrm>
            <a:off x="458597" y="917462"/>
            <a:ext cx="11274803"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Flattening the images: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26E884-DA6E-4711-8368-1A7A7D9EF745}"/>
                  </a:ext>
                </a:extLst>
              </p:cNvPr>
              <p:cNvSpPr txBox="1"/>
              <p:nvPr/>
            </p:nvSpPr>
            <p:spPr>
              <a:xfrm>
                <a:off x="727045" y="1486042"/>
                <a:ext cx="10737908"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Originally the training dataset is of dimension </a:t>
                </a:r>
                <a14:m>
                  <m:oMath xmlns:m="http://schemas.openxmlformats.org/officeDocument/2006/math">
                    <m:r>
                      <a:rPr lang="en-IN" sz="2000" b="0" i="1" smtClean="0">
                        <a:latin typeface="Cambria Math" panose="02040503050406030204" pitchFamily="18" charset="0"/>
                        <a:cs typeface="Times New Roman" panose="02020603050405020304" pitchFamily="18" charset="0"/>
                      </a:rPr>
                      <m:t>60000×28×28</m:t>
                    </m:r>
                  </m:oMath>
                </a14:m>
                <a:r>
                  <a:rPr lang="en-IN" sz="2000" dirty="0">
                    <a:latin typeface="Times New Roman" panose="02020603050405020304" pitchFamily="18" charset="0"/>
                    <a:cs typeface="Times New Roman" panose="02020603050405020304" pitchFamily="18" charset="0"/>
                  </a:rPr>
                  <a:t>. As each image is of dimension </a:t>
                </a:r>
                <a14:m>
                  <m:oMath xmlns:m="http://schemas.openxmlformats.org/officeDocument/2006/math">
                    <m:r>
                      <a:rPr lang="en-IN" sz="2000" b="0" i="1" smtClean="0">
                        <a:latin typeface="Cambria Math" panose="02040503050406030204" pitchFamily="18" charset="0"/>
                        <a:cs typeface="Times New Roman" panose="02020603050405020304" pitchFamily="18" charset="0"/>
                      </a:rPr>
                      <m:t>28×28</m:t>
                    </m:r>
                  </m:oMath>
                </a14:m>
                <a:r>
                  <a:rPr lang="en-IN" sz="2000" dirty="0">
                    <a:latin typeface="Times New Roman" panose="02020603050405020304" pitchFamily="18" charset="0"/>
                    <a:cs typeface="Times New Roman" panose="02020603050405020304" pitchFamily="18" charset="0"/>
                  </a:rPr>
                  <a:t>. So there are total </a:t>
                </a:r>
                <a14:m>
                  <m:oMath xmlns:m="http://schemas.openxmlformats.org/officeDocument/2006/math">
                    <m:r>
                      <a:rPr lang="en-IN" sz="2000" b="0" i="1" smtClean="0">
                        <a:latin typeface="Cambria Math" panose="02040503050406030204" pitchFamily="18" charset="0"/>
                        <a:cs typeface="Times New Roman" panose="02020603050405020304" pitchFamily="18" charset="0"/>
                      </a:rPr>
                      <m:t>784</m:t>
                    </m:r>
                  </m:oMath>
                </a14:m>
                <a:r>
                  <a:rPr lang="en-IN" sz="2000" dirty="0">
                    <a:latin typeface="Times New Roman" panose="02020603050405020304" pitchFamily="18" charset="0"/>
                    <a:cs typeface="Times New Roman" panose="02020603050405020304" pitchFamily="18" charset="0"/>
                  </a:rPr>
                  <a:t> pixels in each image.</a:t>
                </a:r>
              </a:p>
            </p:txBody>
          </p:sp>
        </mc:Choice>
        <mc:Fallback xmlns="">
          <p:sp>
            <p:nvSpPr>
              <p:cNvPr id="4" name="TextBox 3">
                <a:extLst>
                  <a:ext uri="{FF2B5EF4-FFF2-40B4-BE49-F238E27FC236}">
                    <a16:creationId xmlns:a16="http://schemas.microsoft.com/office/drawing/2014/main" id="{9226E884-DA6E-4711-8368-1A7A7D9EF745}"/>
                  </a:ext>
                </a:extLst>
              </p:cNvPr>
              <p:cNvSpPr txBox="1">
                <a:spLocks noRot="1" noChangeAspect="1" noMove="1" noResize="1" noEditPoints="1" noAdjustHandles="1" noChangeArrowheads="1" noChangeShapeType="1" noTextEdit="1"/>
              </p:cNvSpPr>
              <p:nvPr/>
            </p:nvSpPr>
            <p:spPr>
              <a:xfrm>
                <a:off x="727045" y="1486042"/>
                <a:ext cx="10737908" cy="707886"/>
              </a:xfrm>
              <a:prstGeom prst="rect">
                <a:avLst/>
              </a:prstGeom>
              <a:blipFill>
                <a:blip r:embed="rId3"/>
                <a:stretch>
                  <a:fillRect l="-511" t="-5172" b="-146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BD5D705-22FF-47CB-94EB-14AC166078A0}"/>
                  </a:ext>
                </a:extLst>
              </p:cNvPr>
              <p:cNvSpPr txBox="1"/>
              <p:nvPr/>
            </p:nvSpPr>
            <p:spPr>
              <a:xfrm>
                <a:off x="727045" y="4966366"/>
                <a:ext cx="10737908"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After flattening each image will become a one dimensional array of size 784 and the training data set shall become of size </a:t>
                </a:r>
                <a14:m>
                  <m:oMath xmlns:m="http://schemas.openxmlformats.org/officeDocument/2006/math">
                    <m:r>
                      <a:rPr lang="en-IN" sz="2000" b="0" i="1" smtClean="0">
                        <a:latin typeface="Cambria Math" panose="02040503050406030204" pitchFamily="18" charset="0"/>
                        <a:cs typeface="Times New Roman" panose="02020603050405020304" pitchFamily="18" charset="0"/>
                      </a:rPr>
                      <m:t>60000×784</m:t>
                    </m:r>
                  </m:oMath>
                </a14:m>
                <a:r>
                  <a:rPr lang="en-IN" sz="2000" dirty="0">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8BD5D705-22FF-47CB-94EB-14AC166078A0}"/>
                  </a:ext>
                </a:extLst>
              </p:cNvPr>
              <p:cNvSpPr txBox="1">
                <a:spLocks noRot="1" noChangeAspect="1" noMove="1" noResize="1" noEditPoints="1" noAdjustHandles="1" noChangeArrowheads="1" noChangeShapeType="1" noTextEdit="1"/>
              </p:cNvSpPr>
              <p:nvPr/>
            </p:nvSpPr>
            <p:spPr>
              <a:xfrm>
                <a:off x="727045" y="4966366"/>
                <a:ext cx="10737908" cy="707886"/>
              </a:xfrm>
              <a:prstGeom prst="rect">
                <a:avLst/>
              </a:prstGeom>
              <a:blipFill>
                <a:blip r:embed="rId4"/>
                <a:stretch>
                  <a:fillRect l="-511" t="-5172" b="-14655"/>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CD2BEFCA-DF1D-416F-B33B-B9750139C567}"/>
              </a:ext>
            </a:extLst>
          </p:cNvPr>
          <p:cNvPicPr>
            <a:picLocks noChangeAspect="1"/>
          </p:cNvPicPr>
          <p:nvPr/>
        </p:nvPicPr>
        <p:blipFill>
          <a:blip r:embed="rId5"/>
          <a:stretch>
            <a:fillRect/>
          </a:stretch>
        </p:blipFill>
        <p:spPr>
          <a:xfrm>
            <a:off x="2290065" y="2557730"/>
            <a:ext cx="2002722" cy="1974842"/>
          </a:xfrm>
          <a:prstGeom prst="rect">
            <a:avLst/>
          </a:prstGeom>
        </p:spPr>
      </p:pic>
      <p:sp>
        <p:nvSpPr>
          <p:cNvPr id="7" name="Arrow: Right 6">
            <a:extLst>
              <a:ext uri="{FF2B5EF4-FFF2-40B4-BE49-F238E27FC236}">
                <a16:creationId xmlns:a16="http://schemas.microsoft.com/office/drawing/2014/main" id="{62875580-67A3-45A6-9F9D-091C3598DED9}"/>
              </a:ext>
            </a:extLst>
          </p:cNvPr>
          <p:cNvSpPr/>
          <p:nvPr/>
        </p:nvSpPr>
        <p:spPr>
          <a:xfrm>
            <a:off x="4672667" y="3256533"/>
            <a:ext cx="1803633" cy="427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D80858A-C3A6-4A2F-803B-7DF1B358ADDB}"/>
              </a:ext>
            </a:extLst>
          </p:cNvPr>
          <p:cNvSpPr txBox="1"/>
          <p:nvPr/>
        </p:nvSpPr>
        <p:spPr>
          <a:xfrm>
            <a:off x="5127084" y="2833846"/>
            <a:ext cx="923651" cy="400110"/>
          </a:xfrm>
          <a:prstGeom prst="rect">
            <a:avLst/>
          </a:prstGeom>
          <a:noFill/>
        </p:spPr>
        <p:txBody>
          <a:bodyPr wrap="none" rtlCol="0">
            <a:spAutoFit/>
          </a:bodyPr>
          <a:lstStyle/>
          <a:p>
            <a:pPr algn="l"/>
            <a:r>
              <a:rPr lang="en-IN" sz="2000" i="1" dirty="0">
                <a:latin typeface="Times New Roman" panose="02020603050405020304" pitchFamily="18" charset="0"/>
                <a:cs typeface="Times New Roman" panose="02020603050405020304" pitchFamily="18" charset="0"/>
              </a:rPr>
              <a:t>Flatten</a:t>
            </a:r>
          </a:p>
        </p:txBody>
      </p:sp>
      <p:graphicFrame>
        <p:nvGraphicFramePr>
          <p:cNvPr id="9" name="Table 9">
            <a:extLst>
              <a:ext uri="{FF2B5EF4-FFF2-40B4-BE49-F238E27FC236}">
                <a16:creationId xmlns:a16="http://schemas.microsoft.com/office/drawing/2014/main" id="{9B0E5D71-8AD9-4565-BE2B-D990210C453A}"/>
              </a:ext>
            </a:extLst>
          </p:cNvPr>
          <p:cNvGraphicFramePr>
            <a:graphicFrameLocks noGrp="1"/>
          </p:cNvGraphicFramePr>
          <p:nvPr>
            <p:extLst>
              <p:ext uri="{D42A27DB-BD31-4B8C-83A1-F6EECF244321}">
                <p14:modId xmlns:p14="http://schemas.microsoft.com/office/powerpoint/2010/main" val="1516300173"/>
              </p:ext>
            </p:extLst>
          </p:nvPr>
        </p:nvGraphicFramePr>
        <p:xfrm>
          <a:off x="7077093" y="2163286"/>
          <a:ext cx="208280" cy="268224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4123772121"/>
                    </a:ext>
                  </a:extLst>
                </a:gridCol>
              </a:tblGrid>
              <a:tr h="158566">
                <a:tc>
                  <a:txBody>
                    <a:bodyPr/>
                    <a:lstStyle/>
                    <a:p>
                      <a:endParaRPr lang="en-IN" sz="500" dirty="0"/>
                    </a:p>
                  </a:txBody>
                  <a:tcPr/>
                </a:tc>
                <a:extLst>
                  <a:ext uri="{0D108BD9-81ED-4DB2-BD59-A6C34878D82A}">
                    <a16:rowId xmlns:a16="http://schemas.microsoft.com/office/drawing/2014/main" val="3836259378"/>
                  </a:ext>
                </a:extLst>
              </a:tr>
              <a:tr h="158566">
                <a:tc>
                  <a:txBody>
                    <a:bodyPr/>
                    <a:lstStyle/>
                    <a:p>
                      <a:endParaRPr lang="en-IN" sz="500" dirty="0"/>
                    </a:p>
                  </a:txBody>
                  <a:tcPr/>
                </a:tc>
                <a:extLst>
                  <a:ext uri="{0D108BD9-81ED-4DB2-BD59-A6C34878D82A}">
                    <a16:rowId xmlns:a16="http://schemas.microsoft.com/office/drawing/2014/main" val="1107858770"/>
                  </a:ext>
                </a:extLst>
              </a:tr>
              <a:tr h="158566">
                <a:tc>
                  <a:txBody>
                    <a:bodyPr/>
                    <a:lstStyle/>
                    <a:p>
                      <a:endParaRPr lang="en-IN" sz="500" dirty="0"/>
                    </a:p>
                  </a:txBody>
                  <a:tcPr/>
                </a:tc>
                <a:extLst>
                  <a:ext uri="{0D108BD9-81ED-4DB2-BD59-A6C34878D82A}">
                    <a16:rowId xmlns:a16="http://schemas.microsoft.com/office/drawing/2014/main" val="1347277222"/>
                  </a:ext>
                </a:extLst>
              </a:tr>
              <a:tr h="158566">
                <a:tc>
                  <a:txBody>
                    <a:bodyPr/>
                    <a:lstStyle/>
                    <a:p>
                      <a:endParaRPr lang="en-IN" sz="500" dirty="0"/>
                    </a:p>
                  </a:txBody>
                  <a:tcPr/>
                </a:tc>
                <a:extLst>
                  <a:ext uri="{0D108BD9-81ED-4DB2-BD59-A6C34878D82A}">
                    <a16:rowId xmlns:a16="http://schemas.microsoft.com/office/drawing/2014/main" val="3973764405"/>
                  </a:ext>
                </a:extLst>
              </a:tr>
              <a:tr h="158566">
                <a:tc>
                  <a:txBody>
                    <a:bodyPr/>
                    <a:lstStyle/>
                    <a:p>
                      <a:endParaRPr lang="en-IN" sz="500" dirty="0"/>
                    </a:p>
                  </a:txBody>
                  <a:tcPr/>
                </a:tc>
                <a:extLst>
                  <a:ext uri="{0D108BD9-81ED-4DB2-BD59-A6C34878D82A}">
                    <a16:rowId xmlns:a16="http://schemas.microsoft.com/office/drawing/2014/main" val="3148918659"/>
                  </a:ext>
                </a:extLst>
              </a:tr>
              <a:tr h="158566">
                <a:tc>
                  <a:txBody>
                    <a:bodyPr/>
                    <a:lstStyle/>
                    <a:p>
                      <a:endParaRPr lang="en-IN" sz="500" dirty="0"/>
                    </a:p>
                  </a:txBody>
                  <a:tcPr/>
                </a:tc>
                <a:extLst>
                  <a:ext uri="{0D108BD9-81ED-4DB2-BD59-A6C34878D82A}">
                    <a16:rowId xmlns:a16="http://schemas.microsoft.com/office/drawing/2014/main" val="2065310387"/>
                  </a:ext>
                </a:extLst>
              </a:tr>
              <a:tr h="158566">
                <a:tc>
                  <a:txBody>
                    <a:bodyPr/>
                    <a:lstStyle/>
                    <a:p>
                      <a:endParaRPr lang="en-IN" sz="500" dirty="0"/>
                    </a:p>
                  </a:txBody>
                  <a:tcPr/>
                </a:tc>
                <a:extLst>
                  <a:ext uri="{0D108BD9-81ED-4DB2-BD59-A6C34878D82A}">
                    <a16:rowId xmlns:a16="http://schemas.microsoft.com/office/drawing/2014/main" val="121064020"/>
                  </a:ext>
                </a:extLst>
              </a:tr>
              <a:tr h="158566">
                <a:tc>
                  <a:txBody>
                    <a:bodyPr/>
                    <a:lstStyle/>
                    <a:p>
                      <a:endParaRPr lang="en-IN" sz="500" dirty="0"/>
                    </a:p>
                  </a:txBody>
                  <a:tcPr/>
                </a:tc>
                <a:extLst>
                  <a:ext uri="{0D108BD9-81ED-4DB2-BD59-A6C34878D82A}">
                    <a16:rowId xmlns:a16="http://schemas.microsoft.com/office/drawing/2014/main" val="1111812064"/>
                  </a:ext>
                </a:extLst>
              </a:tr>
              <a:tr h="158566">
                <a:tc>
                  <a:txBody>
                    <a:bodyPr/>
                    <a:lstStyle/>
                    <a:p>
                      <a:endParaRPr lang="en-IN" sz="500" dirty="0"/>
                    </a:p>
                  </a:txBody>
                  <a:tcPr/>
                </a:tc>
                <a:extLst>
                  <a:ext uri="{0D108BD9-81ED-4DB2-BD59-A6C34878D82A}">
                    <a16:rowId xmlns:a16="http://schemas.microsoft.com/office/drawing/2014/main" val="2704165948"/>
                  </a:ext>
                </a:extLst>
              </a:tr>
              <a:tr h="158566">
                <a:tc>
                  <a:txBody>
                    <a:bodyPr/>
                    <a:lstStyle/>
                    <a:p>
                      <a:endParaRPr lang="en-IN" sz="500" dirty="0"/>
                    </a:p>
                  </a:txBody>
                  <a:tcPr/>
                </a:tc>
                <a:extLst>
                  <a:ext uri="{0D108BD9-81ED-4DB2-BD59-A6C34878D82A}">
                    <a16:rowId xmlns:a16="http://schemas.microsoft.com/office/drawing/2014/main" val="3577330888"/>
                  </a:ext>
                </a:extLst>
              </a:tr>
              <a:tr h="158566">
                <a:tc>
                  <a:txBody>
                    <a:bodyPr/>
                    <a:lstStyle/>
                    <a:p>
                      <a:endParaRPr lang="en-IN" sz="500" dirty="0"/>
                    </a:p>
                  </a:txBody>
                  <a:tcPr/>
                </a:tc>
                <a:extLst>
                  <a:ext uri="{0D108BD9-81ED-4DB2-BD59-A6C34878D82A}">
                    <a16:rowId xmlns:a16="http://schemas.microsoft.com/office/drawing/2014/main" val="571307366"/>
                  </a:ext>
                </a:extLst>
              </a:tr>
              <a:tr h="158566">
                <a:tc>
                  <a:txBody>
                    <a:bodyPr/>
                    <a:lstStyle/>
                    <a:p>
                      <a:endParaRPr lang="en-IN" sz="500" dirty="0"/>
                    </a:p>
                  </a:txBody>
                  <a:tcPr/>
                </a:tc>
                <a:extLst>
                  <a:ext uri="{0D108BD9-81ED-4DB2-BD59-A6C34878D82A}">
                    <a16:rowId xmlns:a16="http://schemas.microsoft.com/office/drawing/2014/main" val="3241685925"/>
                  </a:ext>
                </a:extLst>
              </a:tr>
              <a:tr h="158566">
                <a:tc>
                  <a:txBody>
                    <a:bodyPr/>
                    <a:lstStyle/>
                    <a:p>
                      <a:endParaRPr lang="en-IN" sz="500" dirty="0"/>
                    </a:p>
                  </a:txBody>
                  <a:tcPr/>
                </a:tc>
                <a:extLst>
                  <a:ext uri="{0D108BD9-81ED-4DB2-BD59-A6C34878D82A}">
                    <a16:rowId xmlns:a16="http://schemas.microsoft.com/office/drawing/2014/main" val="305548015"/>
                  </a:ext>
                </a:extLst>
              </a:tr>
              <a:tr h="158566">
                <a:tc>
                  <a:txBody>
                    <a:bodyPr/>
                    <a:lstStyle/>
                    <a:p>
                      <a:endParaRPr lang="en-IN" sz="500" dirty="0"/>
                    </a:p>
                  </a:txBody>
                  <a:tcPr/>
                </a:tc>
                <a:extLst>
                  <a:ext uri="{0D108BD9-81ED-4DB2-BD59-A6C34878D82A}">
                    <a16:rowId xmlns:a16="http://schemas.microsoft.com/office/drawing/2014/main" val="2696472108"/>
                  </a:ext>
                </a:extLst>
              </a:tr>
              <a:tr h="158566">
                <a:tc>
                  <a:txBody>
                    <a:bodyPr/>
                    <a:lstStyle/>
                    <a:p>
                      <a:endParaRPr lang="en-IN" sz="500" dirty="0"/>
                    </a:p>
                  </a:txBody>
                  <a:tcPr/>
                </a:tc>
                <a:extLst>
                  <a:ext uri="{0D108BD9-81ED-4DB2-BD59-A6C34878D82A}">
                    <a16:rowId xmlns:a16="http://schemas.microsoft.com/office/drawing/2014/main" val="1881522627"/>
                  </a:ext>
                </a:extLst>
              </a:tr>
              <a:tr h="158566">
                <a:tc>
                  <a:txBody>
                    <a:bodyPr/>
                    <a:lstStyle/>
                    <a:p>
                      <a:endParaRPr lang="en-IN" sz="500" dirty="0"/>
                    </a:p>
                  </a:txBody>
                  <a:tcPr/>
                </a:tc>
                <a:extLst>
                  <a:ext uri="{0D108BD9-81ED-4DB2-BD59-A6C34878D82A}">
                    <a16:rowId xmlns:a16="http://schemas.microsoft.com/office/drawing/2014/main" val="812436825"/>
                  </a:ext>
                </a:extLst>
              </a:tr>
            </a:tbl>
          </a:graphicData>
        </a:graphic>
      </p:graphicFrame>
      <p:sp>
        <p:nvSpPr>
          <p:cNvPr id="11" name="Right Brace 10">
            <a:extLst>
              <a:ext uri="{FF2B5EF4-FFF2-40B4-BE49-F238E27FC236}">
                <a16:creationId xmlns:a16="http://schemas.microsoft.com/office/drawing/2014/main" id="{FA71BC1C-E855-446A-B2AD-73A56C0A679F}"/>
              </a:ext>
            </a:extLst>
          </p:cNvPr>
          <p:cNvSpPr/>
          <p:nvPr/>
        </p:nvSpPr>
        <p:spPr>
          <a:xfrm>
            <a:off x="7374438" y="2199399"/>
            <a:ext cx="461394" cy="2644400"/>
          </a:xfrm>
          <a:prstGeom prst="rightBrace">
            <a:avLst>
              <a:gd name="adj1" fmla="val 8333"/>
              <a:gd name="adj2" fmla="val 4841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a:extLst>
              <a:ext uri="{FF2B5EF4-FFF2-40B4-BE49-F238E27FC236}">
                <a16:creationId xmlns:a16="http://schemas.microsoft.com/office/drawing/2014/main" id="{F68E8D1C-B244-471A-9692-D15E76822DA9}"/>
              </a:ext>
            </a:extLst>
          </p:cNvPr>
          <p:cNvSpPr txBox="1"/>
          <p:nvPr/>
        </p:nvSpPr>
        <p:spPr>
          <a:xfrm>
            <a:off x="7886166" y="3075057"/>
            <a:ext cx="2644400" cy="707886"/>
          </a:xfrm>
          <a:prstGeom prst="rect">
            <a:avLst/>
          </a:prstGeom>
          <a:noFill/>
        </p:spPr>
        <p:txBody>
          <a:bodyPr wrap="square" rtlCol="0">
            <a:spAutoFit/>
          </a:bodyPr>
          <a:lstStyle/>
          <a:p>
            <a:pPr algn="ctr"/>
            <a:r>
              <a:rPr lang="en-IN" sz="2000" i="1" dirty="0">
                <a:latin typeface="Times New Roman" panose="02020603050405020304" pitchFamily="18" charset="0"/>
                <a:cs typeface="Times New Roman" panose="02020603050405020304" pitchFamily="18" charset="0"/>
              </a:rPr>
              <a:t>Flattened 1D array of Dimension 784</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9586295-D60A-45F7-A563-53B20DD6823E}"/>
                  </a:ext>
                </a:extLst>
              </p:cNvPr>
              <p:cNvSpPr txBox="1"/>
              <p:nvPr/>
            </p:nvSpPr>
            <p:spPr>
              <a:xfrm>
                <a:off x="727045" y="5832932"/>
                <a:ext cx="10737908"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Similarly we flatten test dataset also. The </a:t>
                </a:r>
                <a14:m>
                  <m:oMath xmlns:m="http://schemas.openxmlformats.org/officeDocument/2006/math">
                    <m:r>
                      <a:rPr lang="en-IN" sz="2000" b="0" i="1" smtClean="0">
                        <a:latin typeface="Cambria Math" panose="02040503050406030204" pitchFamily="18" charset="0"/>
                        <a:cs typeface="Times New Roman" panose="02020603050405020304" pitchFamily="18" charset="0"/>
                      </a:rPr>
                      <m:t>10000×28×28</m:t>
                    </m:r>
                  </m:oMath>
                </a14:m>
                <a:r>
                  <a:rPr lang="en-IN" sz="2000" dirty="0">
                    <a:latin typeface="Times New Roman" panose="02020603050405020304" pitchFamily="18" charset="0"/>
                    <a:cs typeface="Times New Roman" panose="02020603050405020304" pitchFamily="18" charset="0"/>
                  </a:rPr>
                  <a:t> dimensional test dataset shall be of size </a:t>
                </a:r>
                <a14:m>
                  <m:oMath xmlns:m="http://schemas.openxmlformats.org/officeDocument/2006/math">
                    <m:r>
                      <a:rPr lang="en-IN" sz="2000" b="0" i="1" smtClean="0">
                        <a:latin typeface="Cambria Math" panose="02040503050406030204" pitchFamily="18" charset="0"/>
                        <a:cs typeface="Times New Roman" panose="02020603050405020304" pitchFamily="18" charset="0"/>
                      </a:rPr>
                      <m:t>10000×784</m:t>
                    </m:r>
                  </m:oMath>
                </a14:m>
                <a:r>
                  <a:rPr lang="en-IN" sz="2000" dirty="0">
                    <a:latin typeface="Times New Roman" panose="02020603050405020304" pitchFamily="18" charset="0"/>
                    <a:cs typeface="Times New Roman" panose="02020603050405020304" pitchFamily="18" charset="0"/>
                  </a:rPr>
                  <a:t> after flattening.</a:t>
                </a:r>
              </a:p>
            </p:txBody>
          </p:sp>
        </mc:Choice>
        <mc:Fallback xmlns="">
          <p:sp>
            <p:nvSpPr>
              <p:cNvPr id="13" name="TextBox 12">
                <a:extLst>
                  <a:ext uri="{FF2B5EF4-FFF2-40B4-BE49-F238E27FC236}">
                    <a16:creationId xmlns:a16="http://schemas.microsoft.com/office/drawing/2014/main" id="{C9586295-D60A-45F7-A563-53B20DD6823E}"/>
                  </a:ext>
                </a:extLst>
              </p:cNvPr>
              <p:cNvSpPr txBox="1">
                <a:spLocks noRot="1" noChangeAspect="1" noMove="1" noResize="1" noEditPoints="1" noAdjustHandles="1" noChangeArrowheads="1" noChangeShapeType="1" noTextEdit="1"/>
              </p:cNvSpPr>
              <p:nvPr/>
            </p:nvSpPr>
            <p:spPr>
              <a:xfrm>
                <a:off x="727045" y="5832932"/>
                <a:ext cx="10737908" cy="707886"/>
              </a:xfrm>
              <a:prstGeom prst="rect">
                <a:avLst/>
              </a:prstGeom>
              <a:blipFill>
                <a:blip r:embed="rId6"/>
                <a:stretch>
                  <a:fillRect l="-511" t="-5172" r="-738" b="-14655"/>
                </a:stretch>
              </a:blipFill>
            </p:spPr>
            <p:txBody>
              <a:bodyPr/>
              <a:lstStyle/>
              <a:p>
                <a:r>
                  <a:rPr lang="en-IN">
                    <a:noFill/>
                  </a:rPr>
                  <a:t> </a:t>
                </a:r>
              </a:p>
            </p:txBody>
          </p:sp>
        </mc:Fallback>
      </mc:AlternateContent>
    </p:spTree>
    <p:extLst>
      <p:ext uri="{BB962C8B-B14F-4D97-AF65-F5344CB8AC3E}">
        <p14:creationId xmlns:p14="http://schemas.microsoft.com/office/powerpoint/2010/main" val="49268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animBg="1"/>
      <p:bldP spid="8" grpId="0"/>
      <p:bldP spid="11" grpId="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1" y="58723"/>
            <a:ext cx="10083567" cy="707886"/>
          </a:xfrm>
          <a:prstGeom prst="rect">
            <a:avLst/>
          </a:prstGeom>
          <a:noFill/>
        </p:spPr>
        <p:txBody>
          <a:bodyPr wrap="square" rtlCol="0">
            <a:spAutoFit/>
          </a:bodyPr>
          <a:lstStyle/>
          <a:p>
            <a:pPr lvl="0">
              <a:defRPr/>
            </a:pPr>
            <a:r>
              <a:rPr lang="en-IN" sz="4000" b="1" dirty="0">
                <a:solidFill>
                  <a:srgbClr val="00B0F0"/>
                </a:solidFill>
                <a:latin typeface="Arial" panose="020B0604020202020204" pitchFamily="34" charset="0"/>
                <a:cs typeface="Arial" panose="020B0604020202020204" pitchFamily="34" charset="0"/>
              </a:rPr>
              <a:t>Data </a:t>
            </a:r>
            <a:r>
              <a:rPr lang="en-IN" sz="4000" b="1" dirty="0" err="1">
                <a:solidFill>
                  <a:srgbClr val="00B0F0"/>
                </a:solidFill>
                <a:latin typeface="Arial" panose="020B0604020202020204" pitchFamily="34" charset="0"/>
                <a:cs typeface="Arial" panose="020B0604020202020204" pitchFamily="34" charset="0"/>
              </a:rPr>
              <a:t>Preprocessing</a:t>
            </a:r>
            <a:endParaRPr lang="en-IN" sz="4000" b="1" dirty="0">
              <a:solidFill>
                <a:srgbClr val="00B0F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156B71F-C89D-4F55-8EE0-825B589EFAAD}"/>
              </a:ext>
            </a:extLst>
          </p:cNvPr>
          <p:cNvSpPr txBox="1"/>
          <p:nvPr/>
        </p:nvSpPr>
        <p:spPr>
          <a:xfrm>
            <a:off x="458599" y="1093631"/>
            <a:ext cx="11274803"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Normalizing the data:</a:t>
            </a:r>
          </a:p>
        </p:txBody>
      </p:sp>
      <p:sp>
        <p:nvSpPr>
          <p:cNvPr id="4" name="TextBox 3">
            <a:extLst>
              <a:ext uri="{FF2B5EF4-FFF2-40B4-BE49-F238E27FC236}">
                <a16:creationId xmlns:a16="http://schemas.microsoft.com/office/drawing/2014/main" id="{9226E884-DA6E-4711-8368-1A7A7D9EF745}"/>
              </a:ext>
            </a:extLst>
          </p:cNvPr>
          <p:cNvSpPr txBox="1"/>
          <p:nvPr/>
        </p:nvSpPr>
        <p:spPr>
          <a:xfrm>
            <a:off x="727047" y="1854559"/>
            <a:ext cx="10737908"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digital image contains integer values between 0 – 255.  First we have to convert the data type of the image from integer to float.</a:t>
            </a:r>
          </a:p>
        </p:txBody>
      </p:sp>
      <p:sp>
        <p:nvSpPr>
          <p:cNvPr id="5" name="TextBox 4">
            <a:extLst>
              <a:ext uri="{FF2B5EF4-FFF2-40B4-BE49-F238E27FC236}">
                <a16:creationId xmlns:a16="http://schemas.microsoft.com/office/drawing/2014/main" id="{8BD5D705-22FF-47CB-94EB-14AC166078A0}"/>
              </a:ext>
            </a:extLst>
          </p:cNvPr>
          <p:cNvSpPr txBox="1"/>
          <p:nvPr/>
        </p:nvSpPr>
        <p:spPr>
          <a:xfrm>
            <a:off x="727047" y="2859260"/>
            <a:ext cx="10737908" cy="400110"/>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Then we have to divide the values in each pixel by 255.</a:t>
            </a:r>
          </a:p>
        </p:txBody>
      </p:sp>
      <p:sp>
        <p:nvSpPr>
          <p:cNvPr id="13" name="TextBox 12">
            <a:extLst>
              <a:ext uri="{FF2B5EF4-FFF2-40B4-BE49-F238E27FC236}">
                <a16:creationId xmlns:a16="http://schemas.microsoft.com/office/drawing/2014/main" id="{C9586295-D60A-45F7-A563-53B20DD6823E}"/>
              </a:ext>
            </a:extLst>
          </p:cNvPr>
          <p:cNvSpPr txBox="1"/>
          <p:nvPr/>
        </p:nvSpPr>
        <p:spPr>
          <a:xfrm>
            <a:off x="727046" y="4253110"/>
            <a:ext cx="10737908" cy="400110"/>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Normalization will help to stabilize the gradient descent algorithm.</a:t>
            </a:r>
          </a:p>
        </p:txBody>
      </p:sp>
      <p:sp>
        <p:nvSpPr>
          <p:cNvPr id="14" name="TextBox 13">
            <a:extLst>
              <a:ext uri="{FF2B5EF4-FFF2-40B4-BE49-F238E27FC236}">
                <a16:creationId xmlns:a16="http://schemas.microsoft.com/office/drawing/2014/main" id="{39DFC128-D259-424B-A53E-3A946412E4A0}"/>
              </a:ext>
            </a:extLst>
          </p:cNvPr>
          <p:cNvSpPr txBox="1"/>
          <p:nvPr/>
        </p:nvSpPr>
        <p:spPr>
          <a:xfrm>
            <a:off x="727046" y="3556185"/>
            <a:ext cx="10737908" cy="400110"/>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will ensure that each pixel will contain value between 0 to 1. </a:t>
            </a:r>
          </a:p>
        </p:txBody>
      </p:sp>
      <p:sp>
        <p:nvSpPr>
          <p:cNvPr id="15" name="TextBox 14">
            <a:extLst>
              <a:ext uri="{FF2B5EF4-FFF2-40B4-BE49-F238E27FC236}">
                <a16:creationId xmlns:a16="http://schemas.microsoft.com/office/drawing/2014/main" id="{ED0CFE65-62EA-4A70-88A6-9E966C68B4C3}"/>
              </a:ext>
            </a:extLst>
          </p:cNvPr>
          <p:cNvSpPr txBox="1"/>
          <p:nvPr/>
        </p:nvSpPr>
        <p:spPr>
          <a:xfrm>
            <a:off x="727046" y="4950035"/>
            <a:ext cx="10737908" cy="400110"/>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Note that both training and test data have to be normalized.</a:t>
            </a:r>
          </a:p>
        </p:txBody>
      </p:sp>
    </p:spTree>
    <p:extLst>
      <p:ext uri="{BB962C8B-B14F-4D97-AF65-F5344CB8AC3E}">
        <p14:creationId xmlns:p14="http://schemas.microsoft.com/office/powerpoint/2010/main" val="172696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1" y="58723"/>
            <a:ext cx="10083567" cy="707886"/>
          </a:xfrm>
          <a:prstGeom prst="rect">
            <a:avLst/>
          </a:prstGeom>
          <a:noFill/>
        </p:spPr>
        <p:txBody>
          <a:bodyPr wrap="square" rtlCol="0">
            <a:spAutoFit/>
          </a:bodyPr>
          <a:lstStyle/>
          <a:p>
            <a:pPr lvl="0">
              <a:defRPr/>
            </a:pPr>
            <a:r>
              <a:rPr lang="en-IN" sz="4000" b="1" dirty="0">
                <a:solidFill>
                  <a:srgbClr val="00B0F0"/>
                </a:solidFill>
                <a:latin typeface="Arial" panose="020B0604020202020204" pitchFamily="34" charset="0"/>
                <a:cs typeface="Arial" panose="020B0604020202020204" pitchFamily="34" charset="0"/>
              </a:rPr>
              <a:t>Data </a:t>
            </a:r>
            <a:r>
              <a:rPr lang="en-IN" sz="4000" b="1" dirty="0" err="1">
                <a:solidFill>
                  <a:srgbClr val="00B0F0"/>
                </a:solidFill>
                <a:latin typeface="Arial" panose="020B0604020202020204" pitchFamily="34" charset="0"/>
                <a:cs typeface="Arial" panose="020B0604020202020204" pitchFamily="34" charset="0"/>
              </a:rPr>
              <a:t>Preprocessing</a:t>
            </a:r>
            <a:endParaRPr lang="en-IN" sz="4000" b="1" dirty="0">
              <a:solidFill>
                <a:srgbClr val="00B0F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39FDAE1-D460-411D-A01C-38547CBA5124}"/>
              </a:ext>
            </a:extLst>
          </p:cNvPr>
          <p:cNvSpPr txBox="1"/>
          <p:nvPr/>
        </p:nvSpPr>
        <p:spPr>
          <a:xfrm>
            <a:off x="458597" y="917462"/>
            <a:ext cx="11274803"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One Hot Encoding of the labels:</a:t>
            </a:r>
          </a:p>
        </p:txBody>
      </p:sp>
      <p:sp>
        <p:nvSpPr>
          <p:cNvPr id="4" name="TextBox 3">
            <a:extLst>
              <a:ext uri="{FF2B5EF4-FFF2-40B4-BE49-F238E27FC236}">
                <a16:creationId xmlns:a16="http://schemas.microsoft.com/office/drawing/2014/main" id="{1AA586ED-2DF3-4091-935F-0752434CE7BC}"/>
              </a:ext>
            </a:extLst>
          </p:cNvPr>
          <p:cNvSpPr txBox="1"/>
          <p:nvPr/>
        </p:nvSpPr>
        <p:spPr>
          <a:xfrm>
            <a:off x="732639" y="1454628"/>
            <a:ext cx="11129394"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Multiclass classification from each class labels / target values should be converted to </a:t>
            </a:r>
            <a:r>
              <a:rPr lang="en-IN" sz="2000" b="1" dirty="0">
                <a:latin typeface="Times New Roman" panose="02020603050405020304" pitchFamily="18" charset="0"/>
                <a:cs typeface="Times New Roman" panose="02020603050405020304" pitchFamily="18" charset="0"/>
              </a:rPr>
              <a:t>one hot encoded vectors</a:t>
            </a:r>
            <a:r>
              <a:rPr lang="en-IN" sz="2000" dirty="0">
                <a:latin typeface="Times New Roman" panose="02020603050405020304" pitchFamily="18" charset="0"/>
                <a:cs typeface="Times New Roman" panose="02020603050405020304" pitchFamily="18" charset="0"/>
              </a:rPr>
              <a:t>. Each one hot encoded vectors should have dimension = No. of Classes.</a:t>
            </a:r>
            <a:endParaRPr lang="en-IN" sz="2000" b="1" dirty="0">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8288D154-85CD-48B5-AEA2-4FB7FA0B4F35}"/>
              </a:ext>
            </a:extLst>
          </p:cNvPr>
          <p:cNvGrpSpPr/>
          <p:nvPr/>
        </p:nvGrpSpPr>
        <p:grpSpPr>
          <a:xfrm>
            <a:off x="1076588" y="2461117"/>
            <a:ext cx="10213299" cy="2872229"/>
            <a:chOff x="732638" y="2123695"/>
            <a:chExt cx="10213299" cy="2872229"/>
          </a:xfrm>
        </p:grpSpPr>
        <p:sp>
          <p:nvSpPr>
            <p:cNvPr id="5" name="TextBox 4">
              <a:extLst>
                <a:ext uri="{FF2B5EF4-FFF2-40B4-BE49-F238E27FC236}">
                  <a16:creationId xmlns:a16="http://schemas.microsoft.com/office/drawing/2014/main" id="{642C1129-5F0B-4852-A28B-2A5895ED8518}"/>
                </a:ext>
              </a:extLst>
            </p:cNvPr>
            <p:cNvSpPr txBox="1"/>
            <p:nvPr/>
          </p:nvSpPr>
          <p:spPr>
            <a:xfrm>
              <a:off x="1395370" y="2123695"/>
              <a:ext cx="966931" cy="400110"/>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Images</a:t>
              </a:r>
            </a:p>
          </p:txBody>
        </p:sp>
        <p:sp>
          <p:nvSpPr>
            <p:cNvPr id="6" name="TextBox 5">
              <a:extLst>
                <a:ext uri="{FF2B5EF4-FFF2-40B4-BE49-F238E27FC236}">
                  <a16:creationId xmlns:a16="http://schemas.microsoft.com/office/drawing/2014/main" id="{9E829599-0CEF-4270-9003-36AEA05DD501}"/>
                </a:ext>
              </a:extLst>
            </p:cNvPr>
            <p:cNvSpPr txBox="1"/>
            <p:nvPr/>
          </p:nvSpPr>
          <p:spPr>
            <a:xfrm>
              <a:off x="4849792" y="2123695"/>
              <a:ext cx="1558440" cy="400110"/>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Class Labels</a:t>
              </a:r>
            </a:p>
          </p:txBody>
        </p:sp>
        <p:sp>
          <p:nvSpPr>
            <p:cNvPr id="7" name="TextBox 6">
              <a:extLst>
                <a:ext uri="{FF2B5EF4-FFF2-40B4-BE49-F238E27FC236}">
                  <a16:creationId xmlns:a16="http://schemas.microsoft.com/office/drawing/2014/main" id="{FA89234B-8AD3-47C9-B0D2-B5E39B869B72}"/>
                </a:ext>
              </a:extLst>
            </p:cNvPr>
            <p:cNvSpPr txBox="1"/>
            <p:nvPr/>
          </p:nvSpPr>
          <p:spPr>
            <a:xfrm>
              <a:off x="7738851" y="2123695"/>
              <a:ext cx="2932919" cy="400110"/>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One-Hot Encoded Vector</a:t>
              </a:r>
            </a:p>
          </p:txBody>
        </p:sp>
        <p:pic>
          <p:nvPicPr>
            <p:cNvPr id="8" name="Picture 7">
              <a:extLst>
                <a:ext uri="{FF2B5EF4-FFF2-40B4-BE49-F238E27FC236}">
                  <a16:creationId xmlns:a16="http://schemas.microsoft.com/office/drawing/2014/main" id="{B03B4B97-8676-4DB8-8C6E-762B577C761D}"/>
                </a:ext>
              </a:extLst>
            </p:cNvPr>
            <p:cNvPicPr>
              <a:picLocks noChangeAspect="1"/>
            </p:cNvPicPr>
            <p:nvPr/>
          </p:nvPicPr>
          <p:blipFill>
            <a:blip r:embed="rId2"/>
            <a:stretch>
              <a:fillRect/>
            </a:stretch>
          </p:blipFill>
          <p:spPr>
            <a:xfrm>
              <a:off x="942933" y="2590669"/>
              <a:ext cx="452438" cy="452438"/>
            </a:xfrm>
            <a:prstGeom prst="rect">
              <a:avLst/>
            </a:prstGeom>
          </p:spPr>
        </p:pic>
        <p:pic>
          <p:nvPicPr>
            <p:cNvPr id="9" name="Picture 8">
              <a:extLst>
                <a:ext uri="{FF2B5EF4-FFF2-40B4-BE49-F238E27FC236}">
                  <a16:creationId xmlns:a16="http://schemas.microsoft.com/office/drawing/2014/main" id="{6446561A-76C8-43BC-B243-07DAB70881FB}"/>
                </a:ext>
              </a:extLst>
            </p:cNvPr>
            <p:cNvPicPr>
              <a:picLocks noChangeAspect="1"/>
            </p:cNvPicPr>
            <p:nvPr/>
          </p:nvPicPr>
          <p:blipFill>
            <a:blip r:embed="rId3"/>
            <a:stretch>
              <a:fillRect/>
            </a:stretch>
          </p:blipFill>
          <p:spPr>
            <a:xfrm>
              <a:off x="1588055" y="2596961"/>
              <a:ext cx="452438" cy="452438"/>
            </a:xfrm>
            <a:prstGeom prst="rect">
              <a:avLst/>
            </a:prstGeom>
          </p:spPr>
        </p:pic>
        <p:pic>
          <p:nvPicPr>
            <p:cNvPr id="10" name="Picture 9">
              <a:extLst>
                <a:ext uri="{FF2B5EF4-FFF2-40B4-BE49-F238E27FC236}">
                  <a16:creationId xmlns:a16="http://schemas.microsoft.com/office/drawing/2014/main" id="{D717DCC4-75D9-4DCE-8110-62162BA11A80}"/>
                </a:ext>
              </a:extLst>
            </p:cNvPr>
            <p:cNvPicPr>
              <a:picLocks noChangeAspect="1"/>
            </p:cNvPicPr>
            <p:nvPr/>
          </p:nvPicPr>
          <p:blipFill>
            <a:blip r:embed="rId4"/>
            <a:stretch>
              <a:fillRect/>
            </a:stretch>
          </p:blipFill>
          <p:spPr>
            <a:xfrm>
              <a:off x="2250448" y="2590668"/>
              <a:ext cx="471701" cy="461665"/>
            </a:xfrm>
            <a:prstGeom prst="rect">
              <a:avLst/>
            </a:prstGeom>
          </p:spPr>
        </p:pic>
        <p:pic>
          <p:nvPicPr>
            <p:cNvPr id="11" name="Picture 10">
              <a:extLst>
                <a:ext uri="{FF2B5EF4-FFF2-40B4-BE49-F238E27FC236}">
                  <a16:creationId xmlns:a16="http://schemas.microsoft.com/office/drawing/2014/main" id="{D63256E7-C138-48FA-B482-48B260113C83}"/>
                </a:ext>
              </a:extLst>
            </p:cNvPr>
            <p:cNvPicPr>
              <a:picLocks noChangeAspect="1"/>
            </p:cNvPicPr>
            <p:nvPr/>
          </p:nvPicPr>
          <p:blipFill>
            <a:blip r:embed="rId5"/>
            <a:stretch>
              <a:fillRect/>
            </a:stretch>
          </p:blipFill>
          <p:spPr>
            <a:xfrm>
              <a:off x="2925048" y="2590668"/>
              <a:ext cx="481311" cy="461665"/>
            </a:xfrm>
            <a:prstGeom prst="rect">
              <a:avLst/>
            </a:prstGeom>
          </p:spPr>
        </p:pic>
        <p:sp>
          <p:nvSpPr>
            <p:cNvPr id="12" name="TextBox 11">
              <a:extLst>
                <a:ext uri="{FF2B5EF4-FFF2-40B4-BE49-F238E27FC236}">
                  <a16:creationId xmlns:a16="http://schemas.microsoft.com/office/drawing/2014/main" id="{DA0BB8DF-E7B2-4FFB-B8C9-D0D4D663D6C7}"/>
                </a:ext>
              </a:extLst>
            </p:cNvPr>
            <p:cNvSpPr txBox="1"/>
            <p:nvPr/>
          </p:nvSpPr>
          <p:spPr>
            <a:xfrm>
              <a:off x="5446911" y="2567860"/>
              <a:ext cx="364202" cy="523220"/>
            </a:xfrm>
            <a:prstGeom prst="rect">
              <a:avLst/>
            </a:prstGeom>
            <a:noFill/>
          </p:spPr>
          <p:txBody>
            <a:bodyPr wrap="none" rtlCol="0">
              <a:spAutoFit/>
            </a:bodyPr>
            <a:lstStyle/>
            <a:p>
              <a:pPr algn="l"/>
              <a:r>
                <a:rPr lang="en-IN" sz="2800" dirty="0">
                  <a:latin typeface="Times New Roman" panose="02020603050405020304" pitchFamily="18" charset="0"/>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D296C0-91D8-457F-A96F-472C443A8B3F}"/>
                    </a:ext>
                  </a:extLst>
                </p:cNvPr>
                <p:cNvSpPr txBox="1"/>
                <p:nvPr/>
              </p:nvSpPr>
              <p:spPr>
                <a:xfrm>
                  <a:off x="7587966" y="2590668"/>
                  <a:ext cx="335797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lang="en-IN" sz="2400" b="0" i="1" smtClean="0">
                                <a:latin typeface="Cambria Math" panose="02040503050406030204" pitchFamily="18" charset="0"/>
                                <a:cs typeface="Times New Roman" panose="02020603050405020304" pitchFamily="18" charset="0"/>
                              </a:rPr>
                            </m:ctrlPr>
                          </m:sSupPr>
                          <m:e>
                            <m:d>
                              <m:dPr>
                                <m:begChr m:val="["/>
                                <m:endChr m:val="]"/>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1, 0, 0, 0, 0, 0, 0, 0, 0, 0</m:t>
                                </m:r>
                              </m:e>
                            </m:d>
                          </m:e>
                          <m:sup>
                            <m:r>
                              <a:rPr lang="en-IN" sz="2400" b="0" i="1" smtClean="0">
                                <a:latin typeface="Cambria Math" panose="02040503050406030204" pitchFamily="18" charset="0"/>
                                <a:cs typeface="Times New Roman" panose="02020603050405020304" pitchFamily="18" charset="0"/>
                              </a:rPr>
                              <m:t>𝑇</m:t>
                            </m:r>
                          </m:sup>
                        </m:sSup>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85D296C0-91D8-457F-A96F-472C443A8B3F}"/>
                    </a:ext>
                  </a:extLst>
                </p:cNvPr>
                <p:cNvSpPr txBox="1">
                  <a:spLocks noRot="1" noChangeAspect="1" noMove="1" noResize="1" noEditPoints="1" noAdjustHandles="1" noChangeArrowheads="1" noChangeShapeType="1" noTextEdit="1"/>
                </p:cNvSpPr>
                <p:nvPr/>
              </p:nvSpPr>
              <p:spPr>
                <a:xfrm>
                  <a:off x="7587966" y="2590668"/>
                  <a:ext cx="3357971" cy="461665"/>
                </a:xfrm>
                <a:prstGeom prst="rect">
                  <a:avLst/>
                </a:prstGeom>
                <a:blipFill>
                  <a:blip r:embed="rId7"/>
                  <a:stretch>
                    <a:fillRect/>
                  </a:stretch>
                </a:blipFill>
              </p:spPr>
              <p:txBody>
                <a:bodyPr/>
                <a:lstStyle/>
                <a:p>
                  <a:r>
                    <a:rPr lang="en-IN">
                      <a:noFill/>
                    </a:rPr>
                    <a:t> </a:t>
                  </a:r>
                </a:p>
              </p:txBody>
            </p:sp>
          </mc:Fallback>
        </mc:AlternateContent>
        <p:pic>
          <p:nvPicPr>
            <p:cNvPr id="14" name="Picture 13">
              <a:extLst>
                <a:ext uri="{FF2B5EF4-FFF2-40B4-BE49-F238E27FC236}">
                  <a16:creationId xmlns:a16="http://schemas.microsoft.com/office/drawing/2014/main" id="{85CEE279-2324-4FAE-A8F2-7360CF3210A9}"/>
                </a:ext>
              </a:extLst>
            </p:cNvPr>
            <p:cNvPicPr>
              <a:picLocks noChangeAspect="1"/>
            </p:cNvPicPr>
            <p:nvPr/>
          </p:nvPicPr>
          <p:blipFill>
            <a:blip r:embed="rId8"/>
            <a:stretch>
              <a:fillRect/>
            </a:stretch>
          </p:blipFill>
          <p:spPr>
            <a:xfrm>
              <a:off x="989534" y="3299692"/>
              <a:ext cx="405836" cy="409051"/>
            </a:xfrm>
            <a:prstGeom prst="rect">
              <a:avLst/>
            </a:prstGeom>
          </p:spPr>
        </p:pic>
        <p:pic>
          <p:nvPicPr>
            <p:cNvPr id="15" name="Picture 14">
              <a:extLst>
                <a:ext uri="{FF2B5EF4-FFF2-40B4-BE49-F238E27FC236}">
                  <a16:creationId xmlns:a16="http://schemas.microsoft.com/office/drawing/2014/main" id="{7DB018ED-2DED-474B-BD9F-8A17EBFC9A40}"/>
                </a:ext>
              </a:extLst>
            </p:cNvPr>
            <p:cNvPicPr>
              <a:picLocks noChangeAspect="1"/>
            </p:cNvPicPr>
            <p:nvPr/>
          </p:nvPicPr>
          <p:blipFill>
            <a:blip r:embed="rId9"/>
            <a:stretch>
              <a:fillRect/>
            </a:stretch>
          </p:blipFill>
          <p:spPr>
            <a:xfrm>
              <a:off x="1616417" y="3299692"/>
              <a:ext cx="424076" cy="428788"/>
            </a:xfrm>
            <a:prstGeom prst="rect">
              <a:avLst/>
            </a:prstGeom>
          </p:spPr>
        </p:pic>
        <p:pic>
          <p:nvPicPr>
            <p:cNvPr id="16" name="Picture 15">
              <a:extLst>
                <a:ext uri="{FF2B5EF4-FFF2-40B4-BE49-F238E27FC236}">
                  <a16:creationId xmlns:a16="http://schemas.microsoft.com/office/drawing/2014/main" id="{732B2680-91C5-44D4-B7F0-148DA8FEC716}"/>
                </a:ext>
              </a:extLst>
            </p:cNvPr>
            <p:cNvPicPr>
              <a:picLocks noChangeAspect="1"/>
            </p:cNvPicPr>
            <p:nvPr/>
          </p:nvPicPr>
          <p:blipFill>
            <a:blip r:embed="rId10"/>
            <a:stretch>
              <a:fillRect/>
            </a:stretch>
          </p:blipFill>
          <p:spPr>
            <a:xfrm>
              <a:off x="2261539" y="3300514"/>
              <a:ext cx="471701" cy="433396"/>
            </a:xfrm>
            <a:prstGeom prst="rect">
              <a:avLst/>
            </a:prstGeom>
          </p:spPr>
        </p:pic>
        <p:pic>
          <p:nvPicPr>
            <p:cNvPr id="17" name="Picture 16">
              <a:extLst>
                <a:ext uri="{FF2B5EF4-FFF2-40B4-BE49-F238E27FC236}">
                  <a16:creationId xmlns:a16="http://schemas.microsoft.com/office/drawing/2014/main" id="{053CED97-2305-4018-B810-A842C702C5FB}"/>
                </a:ext>
              </a:extLst>
            </p:cNvPr>
            <p:cNvPicPr>
              <a:picLocks noChangeAspect="1"/>
            </p:cNvPicPr>
            <p:nvPr/>
          </p:nvPicPr>
          <p:blipFill>
            <a:blip r:embed="rId11"/>
            <a:stretch>
              <a:fillRect/>
            </a:stretch>
          </p:blipFill>
          <p:spPr>
            <a:xfrm>
              <a:off x="2954286" y="3294378"/>
              <a:ext cx="442771" cy="428788"/>
            </a:xfrm>
            <a:prstGeom prst="rect">
              <a:avLst/>
            </a:prstGeom>
          </p:spPr>
        </p:pic>
        <p:sp>
          <p:nvSpPr>
            <p:cNvPr id="18" name="TextBox 17">
              <a:extLst>
                <a:ext uri="{FF2B5EF4-FFF2-40B4-BE49-F238E27FC236}">
                  <a16:creationId xmlns:a16="http://schemas.microsoft.com/office/drawing/2014/main" id="{C88E8A1A-FF3C-46C0-9D61-033A4CD4982D}"/>
                </a:ext>
              </a:extLst>
            </p:cNvPr>
            <p:cNvSpPr txBox="1"/>
            <p:nvPr/>
          </p:nvSpPr>
          <p:spPr>
            <a:xfrm>
              <a:off x="5446911" y="3227468"/>
              <a:ext cx="364202" cy="523220"/>
            </a:xfrm>
            <a:prstGeom prst="rect">
              <a:avLst/>
            </a:prstGeom>
            <a:noFill/>
          </p:spPr>
          <p:txBody>
            <a:bodyPr wrap="none" rtlCol="0">
              <a:spAutoFit/>
            </a:bodyPr>
            <a:lstStyle/>
            <a:p>
              <a:pPr algn="l"/>
              <a:r>
                <a:rPr lang="en-IN" sz="2800" dirty="0">
                  <a:latin typeface="Times New Roman" panose="02020603050405020304" pitchFamily="18" charset="0"/>
                  <a:cs typeface="Times New Roman" panose="02020603050405020304" pitchFamily="18" charset="0"/>
                </a:rPr>
                <a:t>1</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9EC5B37-4045-4F56-B790-08CE28CAD628}"/>
                    </a:ext>
                  </a:extLst>
                </p:cNvPr>
                <p:cNvSpPr txBox="1"/>
                <p:nvPr/>
              </p:nvSpPr>
              <p:spPr>
                <a:xfrm>
                  <a:off x="7587965" y="3247206"/>
                  <a:ext cx="335797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lang="en-IN" sz="2400" b="0" i="1" smtClean="0">
                                <a:latin typeface="Cambria Math" panose="02040503050406030204" pitchFamily="18" charset="0"/>
                                <a:cs typeface="Times New Roman" panose="02020603050405020304" pitchFamily="18" charset="0"/>
                              </a:rPr>
                            </m:ctrlPr>
                          </m:sSupPr>
                          <m:e>
                            <m:d>
                              <m:dPr>
                                <m:begChr m:val="["/>
                                <m:endChr m:val="]"/>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0, 1, 0, 0, 0, 0, 0, 0, 0, 0</m:t>
                                </m:r>
                              </m:e>
                            </m:d>
                          </m:e>
                          <m:sup>
                            <m:r>
                              <a:rPr lang="en-IN" sz="2400" b="0" i="1" smtClean="0">
                                <a:latin typeface="Cambria Math" panose="02040503050406030204" pitchFamily="18" charset="0"/>
                                <a:cs typeface="Times New Roman" panose="02020603050405020304" pitchFamily="18" charset="0"/>
                              </a:rPr>
                              <m:t>𝑇</m:t>
                            </m:r>
                          </m:sup>
                        </m:sSup>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19EC5B37-4045-4F56-B790-08CE28CAD628}"/>
                    </a:ext>
                  </a:extLst>
                </p:cNvPr>
                <p:cNvSpPr txBox="1">
                  <a:spLocks noRot="1" noChangeAspect="1" noMove="1" noResize="1" noEditPoints="1" noAdjustHandles="1" noChangeArrowheads="1" noChangeShapeType="1" noTextEdit="1"/>
                </p:cNvSpPr>
                <p:nvPr/>
              </p:nvSpPr>
              <p:spPr>
                <a:xfrm>
                  <a:off x="7587965" y="3247206"/>
                  <a:ext cx="3357971" cy="461665"/>
                </a:xfrm>
                <a:prstGeom prst="rect">
                  <a:avLst/>
                </a:prstGeom>
                <a:blipFill>
                  <a:blip r:embed="rId12"/>
                  <a:stretch>
                    <a:fillRect/>
                  </a:stretch>
                </a:blipFill>
              </p:spPr>
              <p:txBody>
                <a:bodyPr/>
                <a:lstStyle/>
                <a:p>
                  <a:r>
                    <a:rPr lang="en-IN">
                      <a:noFill/>
                    </a:rPr>
                    <a:t> </a:t>
                  </a:r>
                </a:p>
              </p:txBody>
            </p:sp>
          </mc:Fallback>
        </mc:AlternateContent>
        <p:pic>
          <p:nvPicPr>
            <p:cNvPr id="20" name="Picture 19">
              <a:extLst>
                <a:ext uri="{FF2B5EF4-FFF2-40B4-BE49-F238E27FC236}">
                  <a16:creationId xmlns:a16="http://schemas.microsoft.com/office/drawing/2014/main" id="{2917521F-E0BF-4355-A1CA-29FAC57149A9}"/>
                </a:ext>
              </a:extLst>
            </p:cNvPr>
            <p:cNvPicPr>
              <a:picLocks noChangeAspect="1"/>
            </p:cNvPicPr>
            <p:nvPr/>
          </p:nvPicPr>
          <p:blipFill>
            <a:blip r:embed="rId13"/>
            <a:stretch>
              <a:fillRect/>
            </a:stretch>
          </p:blipFill>
          <p:spPr>
            <a:xfrm>
              <a:off x="961619" y="3932581"/>
              <a:ext cx="452439" cy="452439"/>
            </a:xfrm>
            <a:prstGeom prst="rect">
              <a:avLst/>
            </a:prstGeom>
          </p:spPr>
        </p:pic>
        <p:pic>
          <p:nvPicPr>
            <p:cNvPr id="21" name="Picture 20">
              <a:extLst>
                <a:ext uri="{FF2B5EF4-FFF2-40B4-BE49-F238E27FC236}">
                  <a16:creationId xmlns:a16="http://schemas.microsoft.com/office/drawing/2014/main" id="{9D0F911E-7BA2-4B5E-A2C2-3AAFDBE4CD8C}"/>
                </a:ext>
              </a:extLst>
            </p:cNvPr>
            <p:cNvPicPr>
              <a:picLocks noChangeAspect="1"/>
            </p:cNvPicPr>
            <p:nvPr/>
          </p:nvPicPr>
          <p:blipFill>
            <a:blip r:embed="rId14"/>
            <a:stretch>
              <a:fillRect/>
            </a:stretch>
          </p:blipFill>
          <p:spPr>
            <a:xfrm>
              <a:off x="1616417" y="3932581"/>
              <a:ext cx="452438" cy="457356"/>
            </a:xfrm>
            <a:prstGeom prst="rect">
              <a:avLst/>
            </a:prstGeom>
          </p:spPr>
        </p:pic>
        <p:pic>
          <p:nvPicPr>
            <p:cNvPr id="22" name="Picture 21">
              <a:extLst>
                <a:ext uri="{FF2B5EF4-FFF2-40B4-BE49-F238E27FC236}">
                  <a16:creationId xmlns:a16="http://schemas.microsoft.com/office/drawing/2014/main" id="{33A212A7-EC76-41B3-AB4E-CCFD00CAE5EC}"/>
                </a:ext>
              </a:extLst>
            </p:cNvPr>
            <p:cNvPicPr>
              <a:picLocks noChangeAspect="1"/>
            </p:cNvPicPr>
            <p:nvPr/>
          </p:nvPicPr>
          <p:blipFill>
            <a:blip r:embed="rId15"/>
            <a:stretch>
              <a:fillRect/>
            </a:stretch>
          </p:blipFill>
          <p:spPr>
            <a:xfrm>
              <a:off x="2271214" y="3923354"/>
              <a:ext cx="471702" cy="461666"/>
            </a:xfrm>
            <a:prstGeom prst="rect">
              <a:avLst/>
            </a:prstGeom>
          </p:spPr>
        </p:pic>
        <p:pic>
          <p:nvPicPr>
            <p:cNvPr id="23" name="Picture 22">
              <a:extLst>
                <a:ext uri="{FF2B5EF4-FFF2-40B4-BE49-F238E27FC236}">
                  <a16:creationId xmlns:a16="http://schemas.microsoft.com/office/drawing/2014/main" id="{43C56171-5651-4841-9D1B-4087782F64DF}"/>
                </a:ext>
              </a:extLst>
            </p:cNvPr>
            <p:cNvPicPr>
              <a:picLocks noChangeAspect="1"/>
            </p:cNvPicPr>
            <p:nvPr/>
          </p:nvPicPr>
          <p:blipFill>
            <a:blip r:embed="rId16"/>
            <a:stretch>
              <a:fillRect/>
            </a:stretch>
          </p:blipFill>
          <p:spPr>
            <a:xfrm>
              <a:off x="2954286" y="3953627"/>
              <a:ext cx="447574" cy="452439"/>
            </a:xfrm>
            <a:prstGeom prst="rect">
              <a:avLst/>
            </a:prstGeom>
          </p:spPr>
        </p:pic>
        <p:sp>
          <p:nvSpPr>
            <p:cNvPr id="24" name="TextBox 23">
              <a:extLst>
                <a:ext uri="{FF2B5EF4-FFF2-40B4-BE49-F238E27FC236}">
                  <a16:creationId xmlns:a16="http://schemas.microsoft.com/office/drawing/2014/main" id="{9748A6C3-5466-4475-A6B0-A9B9C0CBFFB1}"/>
                </a:ext>
              </a:extLst>
            </p:cNvPr>
            <p:cNvSpPr txBox="1"/>
            <p:nvPr/>
          </p:nvSpPr>
          <p:spPr>
            <a:xfrm>
              <a:off x="5446911" y="3920523"/>
              <a:ext cx="364202" cy="523220"/>
            </a:xfrm>
            <a:prstGeom prst="rect">
              <a:avLst/>
            </a:prstGeom>
            <a:noFill/>
          </p:spPr>
          <p:txBody>
            <a:bodyPr wrap="none" rtlCol="0">
              <a:spAutoFit/>
            </a:bodyPr>
            <a:lstStyle/>
            <a:p>
              <a:pPr algn="l"/>
              <a:r>
                <a:rPr lang="en-IN" sz="2800" dirty="0">
                  <a:latin typeface="Times New Roman" panose="02020603050405020304" pitchFamily="18" charset="0"/>
                  <a:cs typeface="Times New Roman" panose="02020603050405020304" pitchFamily="18" charset="0"/>
                </a:rPr>
                <a:t>5</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AFA872B-C5A8-4728-98EA-51436E44A40F}"/>
                    </a:ext>
                  </a:extLst>
                </p:cNvPr>
                <p:cNvSpPr txBox="1"/>
                <p:nvPr/>
              </p:nvSpPr>
              <p:spPr>
                <a:xfrm>
                  <a:off x="7587965" y="3920523"/>
                  <a:ext cx="335797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lang="en-IN" sz="2400" b="0" i="1" smtClean="0">
                                <a:latin typeface="Cambria Math" panose="02040503050406030204" pitchFamily="18" charset="0"/>
                                <a:cs typeface="Times New Roman" panose="02020603050405020304" pitchFamily="18" charset="0"/>
                              </a:rPr>
                            </m:ctrlPr>
                          </m:sSupPr>
                          <m:e>
                            <m:d>
                              <m:dPr>
                                <m:begChr m:val="["/>
                                <m:endChr m:val="]"/>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0, 0, 0, 0, 0, 1, 0, 0, 0, 0</m:t>
                                </m:r>
                              </m:e>
                            </m:d>
                          </m:e>
                          <m:sup>
                            <m:r>
                              <a:rPr lang="en-IN" sz="2400" b="0" i="1" smtClean="0">
                                <a:latin typeface="Cambria Math" panose="02040503050406030204" pitchFamily="18" charset="0"/>
                                <a:cs typeface="Times New Roman" panose="02020603050405020304" pitchFamily="18" charset="0"/>
                              </a:rPr>
                              <m:t>𝑇</m:t>
                            </m:r>
                          </m:sup>
                        </m:sSup>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EAFA872B-C5A8-4728-98EA-51436E44A40F}"/>
                    </a:ext>
                  </a:extLst>
                </p:cNvPr>
                <p:cNvSpPr txBox="1">
                  <a:spLocks noRot="1" noChangeAspect="1" noMove="1" noResize="1" noEditPoints="1" noAdjustHandles="1" noChangeArrowheads="1" noChangeShapeType="1" noTextEdit="1"/>
                </p:cNvSpPr>
                <p:nvPr/>
              </p:nvSpPr>
              <p:spPr>
                <a:xfrm>
                  <a:off x="7587965" y="3920523"/>
                  <a:ext cx="3357971" cy="461665"/>
                </a:xfrm>
                <a:prstGeom prst="rect">
                  <a:avLst/>
                </a:prstGeom>
                <a:blipFill>
                  <a:blip r:embed="rId17"/>
                  <a:stretch>
                    <a:fillRect/>
                  </a:stretch>
                </a:blipFill>
              </p:spPr>
              <p:txBody>
                <a:bodyPr/>
                <a:lstStyle/>
                <a:p>
                  <a:r>
                    <a:rPr lang="en-IN">
                      <a:noFill/>
                    </a:rPr>
                    <a:t> </a:t>
                  </a:r>
                </a:p>
              </p:txBody>
            </p:sp>
          </mc:Fallback>
        </mc:AlternateContent>
        <p:cxnSp>
          <p:nvCxnSpPr>
            <p:cNvPr id="27" name="Straight Connector 26">
              <a:extLst>
                <a:ext uri="{FF2B5EF4-FFF2-40B4-BE49-F238E27FC236}">
                  <a16:creationId xmlns:a16="http://schemas.microsoft.com/office/drawing/2014/main" id="{948C255A-D1F8-41EB-8C10-19B583CF6084}"/>
                </a:ext>
              </a:extLst>
            </p:cNvPr>
            <p:cNvCxnSpPr/>
            <p:nvPr/>
          </p:nvCxnSpPr>
          <p:spPr>
            <a:xfrm>
              <a:off x="732639" y="2523805"/>
              <a:ext cx="101394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9D0FB2-59F8-416D-8ADE-A13811FF673A}"/>
                </a:ext>
              </a:extLst>
            </p:cNvPr>
            <p:cNvCxnSpPr>
              <a:cxnSpLocks/>
            </p:cNvCxnSpPr>
            <p:nvPr/>
          </p:nvCxnSpPr>
          <p:spPr>
            <a:xfrm>
              <a:off x="732639" y="3158192"/>
              <a:ext cx="101394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F3F994-4FD4-4E96-B25F-126BC5C2DB8B}"/>
                </a:ext>
              </a:extLst>
            </p:cNvPr>
            <p:cNvCxnSpPr>
              <a:cxnSpLocks/>
            </p:cNvCxnSpPr>
            <p:nvPr/>
          </p:nvCxnSpPr>
          <p:spPr>
            <a:xfrm>
              <a:off x="732638" y="3796564"/>
              <a:ext cx="101394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E10576C-DAEF-456E-ADB7-04FA9B56F094}"/>
                </a:ext>
              </a:extLst>
            </p:cNvPr>
            <p:cNvCxnSpPr>
              <a:cxnSpLocks/>
            </p:cNvCxnSpPr>
            <p:nvPr/>
          </p:nvCxnSpPr>
          <p:spPr>
            <a:xfrm>
              <a:off x="741366" y="4464789"/>
              <a:ext cx="101394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A48592D-8E4E-442A-9116-0C73F352FCFD}"/>
                </a:ext>
              </a:extLst>
            </p:cNvPr>
            <p:cNvSpPr txBox="1"/>
            <p:nvPr/>
          </p:nvSpPr>
          <p:spPr>
            <a:xfrm>
              <a:off x="752550" y="4595814"/>
              <a:ext cx="5058562" cy="400110"/>
            </a:xfrm>
            <a:prstGeom prst="rect">
              <a:avLst/>
            </a:prstGeom>
            <a:noFill/>
          </p:spPr>
          <p:txBody>
            <a:bodyPr wrap="square" rtlCol="0">
              <a:spAutoFit/>
            </a:bodyPr>
            <a:lstStyle/>
            <a:p>
              <a:pPr algn="l"/>
              <a:r>
                <a:rPr lang="en-IN" sz="2000" i="1" dirty="0">
                  <a:latin typeface="Times New Roman" panose="02020603050405020304" pitchFamily="18" charset="0"/>
                  <a:cs typeface="Times New Roman" panose="02020603050405020304" pitchFamily="18" charset="0"/>
                </a:rPr>
                <a:t>And similarly for other classes</a:t>
              </a:r>
            </a:p>
          </p:txBody>
        </p:sp>
      </p:grpSp>
      <p:sp>
        <p:nvSpPr>
          <p:cNvPr id="35" name="TextBox 34">
            <a:extLst>
              <a:ext uri="{FF2B5EF4-FFF2-40B4-BE49-F238E27FC236}">
                <a16:creationId xmlns:a16="http://schemas.microsoft.com/office/drawing/2014/main" id="{7FB142D4-4D5B-4D3E-9CA6-0DBD5A76D260}"/>
              </a:ext>
            </a:extLst>
          </p:cNvPr>
          <p:cNvSpPr txBox="1"/>
          <p:nvPr/>
        </p:nvSpPr>
        <p:spPr>
          <a:xfrm>
            <a:off x="732639" y="5631949"/>
            <a:ext cx="10486239" cy="707886"/>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the output of the MLP will provide a probability distribution function hence we have to one-hot-encode the target variables.</a:t>
            </a:r>
          </a:p>
        </p:txBody>
      </p:sp>
    </p:spTree>
    <p:extLst>
      <p:ext uri="{BB962C8B-B14F-4D97-AF65-F5344CB8AC3E}">
        <p14:creationId xmlns:p14="http://schemas.microsoft.com/office/powerpoint/2010/main" val="116430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1" y="58723"/>
            <a:ext cx="10083567" cy="707886"/>
          </a:xfrm>
          <a:prstGeom prst="rect">
            <a:avLst/>
          </a:prstGeom>
          <a:noFill/>
        </p:spPr>
        <p:txBody>
          <a:bodyPr wrap="square" rtlCol="0">
            <a:spAutoFit/>
          </a:bodyPr>
          <a:lstStyle/>
          <a:p>
            <a:pPr lvl="0">
              <a:defRPr/>
            </a:pPr>
            <a:r>
              <a:rPr lang="en-IN" sz="4000" b="1" dirty="0">
                <a:solidFill>
                  <a:srgbClr val="00B0F0"/>
                </a:solidFill>
                <a:latin typeface="Arial" panose="020B0604020202020204" pitchFamily="34" charset="0"/>
                <a:cs typeface="Arial" panose="020B0604020202020204" pitchFamily="34" charset="0"/>
              </a:rPr>
              <a:t>ANN (MLP) Architecture</a:t>
            </a:r>
          </a:p>
        </p:txBody>
      </p:sp>
      <p:sp>
        <p:nvSpPr>
          <p:cNvPr id="3" name="TextBox 2">
            <a:extLst>
              <a:ext uri="{FF2B5EF4-FFF2-40B4-BE49-F238E27FC236}">
                <a16:creationId xmlns:a16="http://schemas.microsoft.com/office/drawing/2014/main" id="{74B8BE8F-D9F1-4AC6-A422-3C9DF07745C1}"/>
              </a:ext>
            </a:extLst>
          </p:cNvPr>
          <p:cNvSpPr txBox="1"/>
          <p:nvPr/>
        </p:nvSpPr>
        <p:spPr>
          <a:xfrm>
            <a:off x="458598" y="992962"/>
            <a:ext cx="11274803"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Single Hidden Layer Architecture:</a:t>
            </a:r>
          </a:p>
        </p:txBody>
      </p:sp>
      <p:grpSp>
        <p:nvGrpSpPr>
          <p:cNvPr id="12" name="Group 11">
            <a:extLst>
              <a:ext uri="{FF2B5EF4-FFF2-40B4-BE49-F238E27FC236}">
                <a16:creationId xmlns:a16="http://schemas.microsoft.com/office/drawing/2014/main" id="{51190C30-496F-4863-9A53-EF4F8DA52278}"/>
              </a:ext>
            </a:extLst>
          </p:cNvPr>
          <p:cNvGrpSpPr/>
          <p:nvPr/>
        </p:nvGrpSpPr>
        <p:grpSpPr>
          <a:xfrm>
            <a:off x="3254927" y="1661018"/>
            <a:ext cx="461397" cy="3772119"/>
            <a:chOff x="3464651" y="1929466"/>
            <a:chExt cx="461397" cy="3772119"/>
          </a:xfrm>
        </p:grpSpPr>
        <p:sp>
          <p:nvSpPr>
            <p:cNvPr id="4" name="Rectangle 3">
              <a:extLst>
                <a:ext uri="{FF2B5EF4-FFF2-40B4-BE49-F238E27FC236}">
                  <a16:creationId xmlns:a16="http://schemas.microsoft.com/office/drawing/2014/main" id="{07CA1D4B-A28C-4D6E-BF6E-DF1635CAA363}"/>
                </a:ext>
              </a:extLst>
            </p:cNvPr>
            <p:cNvSpPr/>
            <p:nvPr/>
          </p:nvSpPr>
          <p:spPr>
            <a:xfrm>
              <a:off x="3464653" y="1929466"/>
              <a:ext cx="461395" cy="3772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463E2656-B6AE-4330-B793-7578B166C393}"/>
                </a:ext>
              </a:extLst>
            </p:cNvPr>
            <p:cNvSpPr/>
            <p:nvPr/>
          </p:nvSpPr>
          <p:spPr>
            <a:xfrm>
              <a:off x="3464652" y="1929466"/>
              <a:ext cx="461395" cy="4616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F758567-EB89-436D-B137-550A8517993A}"/>
                </a:ext>
              </a:extLst>
            </p:cNvPr>
            <p:cNvSpPr/>
            <p:nvPr/>
          </p:nvSpPr>
          <p:spPr>
            <a:xfrm>
              <a:off x="3464651" y="2477543"/>
              <a:ext cx="461395" cy="4616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77D7556-0EB2-4273-B1FF-68E81614B023}"/>
                </a:ext>
              </a:extLst>
            </p:cNvPr>
            <p:cNvSpPr/>
            <p:nvPr/>
          </p:nvSpPr>
          <p:spPr>
            <a:xfrm>
              <a:off x="3464651" y="3008842"/>
              <a:ext cx="461395" cy="4616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18A33FB-B2C2-4913-A31B-832E03395346}"/>
                </a:ext>
              </a:extLst>
            </p:cNvPr>
            <p:cNvSpPr/>
            <p:nvPr/>
          </p:nvSpPr>
          <p:spPr>
            <a:xfrm>
              <a:off x="3464651" y="3560989"/>
              <a:ext cx="461395" cy="4616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CA905CDE-D1D2-4882-B86B-F07346061B99}"/>
                </a:ext>
              </a:extLst>
            </p:cNvPr>
            <p:cNvSpPr/>
            <p:nvPr/>
          </p:nvSpPr>
          <p:spPr>
            <a:xfrm>
              <a:off x="3464651" y="4105768"/>
              <a:ext cx="461395" cy="4616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9BEB73E5-EA64-4046-9F98-B3CD43ADCD9C}"/>
                </a:ext>
              </a:extLst>
            </p:cNvPr>
            <p:cNvSpPr/>
            <p:nvPr/>
          </p:nvSpPr>
          <p:spPr>
            <a:xfrm>
              <a:off x="3464651" y="4698967"/>
              <a:ext cx="461395" cy="4616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6002853-8657-4326-B8AD-E084416DE0CE}"/>
                </a:ext>
              </a:extLst>
            </p:cNvPr>
            <p:cNvSpPr/>
            <p:nvPr/>
          </p:nvSpPr>
          <p:spPr>
            <a:xfrm>
              <a:off x="3464651" y="5239920"/>
              <a:ext cx="461395" cy="4616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9F2AA4DC-9CB6-4760-9CDF-F813F4AF8442}"/>
              </a:ext>
            </a:extLst>
          </p:cNvPr>
          <p:cNvGrpSpPr/>
          <p:nvPr/>
        </p:nvGrpSpPr>
        <p:grpSpPr>
          <a:xfrm>
            <a:off x="5679344" y="1652629"/>
            <a:ext cx="461397" cy="3772119"/>
            <a:chOff x="3464651" y="1929466"/>
            <a:chExt cx="461397" cy="3772119"/>
          </a:xfrm>
        </p:grpSpPr>
        <p:sp>
          <p:nvSpPr>
            <p:cNvPr id="14" name="Rectangle 13">
              <a:extLst>
                <a:ext uri="{FF2B5EF4-FFF2-40B4-BE49-F238E27FC236}">
                  <a16:creationId xmlns:a16="http://schemas.microsoft.com/office/drawing/2014/main" id="{EB2DC544-0A3B-40AF-98A3-7996B561A17C}"/>
                </a:ext>
              </a:extLst>
            </p:cNvPr>
            <p:cNvSpPr/>
            <p:nvPr/>
          </p:nvSpPr>
          <p:spPr>
            <a:xfrm>
              <a:off x="3464653" y="1929466"/>
              <a:ext cx="461395" cy="3772119"/>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4092D4BC-36A8-4CEA-BE8F-964B65108A5D}"/>
                </a:ext>
              </a:extLst>
            </p:cNvPr>
            <p:cNvSpPr/>
            <p:nvPr/>
          </p:nvSpPr>
          <p:spPr>
            <a:xfrm>
              <a:off x="3464652" y="1929466"/>
              <a:ext cx="461395" cy="461665"/>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0335A90-D3EE-40B6-A693-D81D31667931}"/>
                </a:ext>
              </a:extLst>
            </p:cNvPr>
            <p:cNvSpPr/>
            <p:nvPr/>
          </p:nvSpPr>
          <p:spPr>
            <a:xfrm>
              <a:off x="3464651" y="2477543"/>
              <a:ext cx="461395" cy="461665"/>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EBA3334-026B-4EF2-8375-6B2638B05998}"/>
                </a:ext>
              </a:extLst>
            </p:cNvPr>
            <p:cNvSpPr/>
            <p:nvPr/>
          </p:nvSpPr>
          <p:spPr>
            <a:xfrm>
              <a:off x="3464651" y="3008842"/>
              <a:ext cx="461395" cy="461665"/>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3B2D265-F174-4BF9-A535-C7674534815D}"/>
                </a:ext>
              </a:extLst>
            </p:cNvPr>
            <p:cNvSpPr/>
            <p:nvPr/>
          </p:nvSpPr>
          <p:spPr>
            <a:xfrm>
              <a:off x="3464651" y="3560989"/>
              <a:ext cx="461395" cy="461665"/>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E649D860-32FE-43D4-8EE9-5FB8C505D1A9}"/>
                </a:ext>
              </a:extLst>
            </p:cNvPr>
            <p:cNvSpPr/>
            <p:nvPr/>
          </p:nvSpPr>
          <p:spPr>
            <a:xfrm>
              <a:off x="3464651" y="4105768"/>
              <a:ext cx="461395" cy="461665"/>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601913E-1F24-4F84-BE54-5D7FDE6FE79F}"/>
                </a:ext>
              </a:extLst>
            </p:cNvPr>
            <p:cNvSpPr/>
            <p:nvPr/>
          </p:nvSpPr>
          <p:spPr>
            <a:xfrm>
              <a:off x="3464651" y="4698967"/>
              <a:ext cx="461395" cy="461665"/>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46CEF5B3-BBD1-438C-9A19-7F0D0B287BF0}"/>
                </a:ext>
              </a:extLst>
            </p:cNvPr>
            <p:cNvSpPr/>
            <p:nvPr/>
          </p:nvSpPr>
          <p:spPr>
            <a:xfrm>
              <a:off x="3464651" y="5239920"/>
              <a:ext cx="461395" cy="461665"/>
            </a:xfrm>
            <a:prstGeom prst="ellipse">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TextBox 21">
            <a:extLst>
              <a:ext uri="{FF2B5EF4-FFF2-40B4-BE49-F238E27FC236}">
                <a16:creationId xmlns:a16="http://schemas.microsoft.com/office/drawing/2014/main" id="{2E3548D5-B048-4438-938A-ADCDAEE0056F}"/>
              </a:ext>
            </a:extLst>
          </p:cNvPr>
          <p:cNvSpPr txBox="1"/>
          <p:nvPr/>
        </p:nvSpPr>
        <p:spPr>
          <a:xfrm>
            <a:off x="2792165" y="5581104"/>
            <a:ext cx="1516762" cy="400110"/>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Input Layer</a:t>
            </a:r>
          </a:p>
        </p:txBody>
      </p:sp>
      <p:sp>
        <p:nvSpPr>
          <p:cNvPr id="24" name="TextBox 23">
            <a:extLst>
              <a:ext uri="{FF2B5EF4-FFF2-40B4-BE49-F238E27FC236}">
                <a16:creationId xmlns:a16="http://schemas.microsoft.com/office/drawing/2014/main" id="{F236956B-CE8F-4213-955C-7D1AADC1F2D9}"/>
              </a:ext>
            </a:extLst>
          </p:cNvPr>
          <p:cNvSpPr txBox="1"/>
          <p:nvPr/>
        </p:nvSpPr>
        <p:spPr>
          <a:xfrm>
            <a:off x="5151660" y="5609567"/>
            <a:ext cx="1715534" cy="400110"/>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Hidden Layer</a:t>
            </a:r>
          </a:p>
        </p:txBody>
      </p:sp>
      <p:sp>
        <p:nvSpPr>
          <p:cNvPr id="26" name="Left Brace 25">
            <a:extLst>
              <a:ext uri="{FF2B5EF4-FFF2-40B4-BE49-F238E27FC236}">
                <a16:creationId xmlns:a16="http://schemas.microsoft.com/office/drawing/2014/main" id="{08B92795-1228-4C7E-BDCC-35B634F7AF87}"/>
              </a:ext>
            </a:extLst>
          </p:cNvPr>
          <p:cNvSpPr/>
          <p:nvPr/>
        </p:nvSpPr>
        <p:spPr>
          <a:xfrm>
            <a:off x="2541867" y="1661018"/>
            <a:ext cx="461394" cy="376373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EBB33920-10A8-4FF8-8EE9-104203B67A1A}"/>
              </a:ext>
            </a:extLst>
          </p:cNvPr>
          <p:cNvSpPr txBox="1"/>
          <p:nvPr/>
        </p:nvSpPr>
        <p:spPr>
          <a:xfrm>
            <a:off x="487043" y="2923208"/>
            <a:ext cx="1928514"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784+1 neurons in the input layer</a:t>
            </a:r>
          </a:p>
        </p:txBody>
      </p:sp>
      <p:cxnSp>
        <p:nvCxnSpPr>
          <p:cNvPr id="29" name="Straight Connector 28">
            <a:extLst>
              <a:ext uri="{FF2B5EF4-FFF2-40B4-BE49-F238E27FC236}">
                <a16:creationId xmlns:a16="http://schemas.microsoft.com/office/drawing/2014/main" id="{DE899819-C5E6-43F1-9D3B-241D9B85E279}"/>
              </a:ext>
            </a:extLst>
          </p:cNvPr>
          <p:cNvCxnSpPr/>
          <p:nvPr/>
        </p:nvCxnSpPr>
        <p:spPr>
          <a:xfrm>
            <a:off x="3716322" y="1661018"/>
            <a:ext cx="1963022" cy="376373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36C6EF-E9FB-471F-87C5-F73DEFAC2A81}"/>
              </a:ext>
            </a:extLst>
          </p:cNvPr>
          <p:cNvCxnSpPr/>
          <p:nvPr/>
        </p:nvCxnSpPr>
        <p:spPr>
          <a:xfrm flipV="1">
            <a:off x="3716322" y="1652629"/>
            <a:ext cx="1963022" cy="3772119"/>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32F01CC-FB92-47D8-9B04-723799C81ABD}"/>
              </a:ext>
            </a:extLst>
          </p:cNvPr>
          <p:cNvCxnSpPr>
            <a:cxnSpLocks/>
          </p:cNvCxnSpPr>
          <p:nvPr/>
        </p:nvCxnSpPr>
        <p:spPr>
          <a:xfrm flipV="1">
            <a:off x="3716321" y="1647988"/>
            <a:ext cx="1963023" cy="13031"/>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64AFCB-A622-44D3-B6ED-2FC02D24F54D}"/>
              </a:ext>
            </a:extLst>
          </p:cNvPr>
          <p:cNvCxnSpPr>
            <a:cxnSpLocks/>
          </p:cNvCxnSpPr>
          <p:nvPr/>
        </p:nvCxnSpPr>
        <p:spPr>
          <a:xfrm>
            <a:off x="3716320" y="5418232"/>
            <a:ext cx="1963022" cy="14905"/>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9740691-BF21-461D-9D9E-40D41679E6AF}"/>
              </a:ext>
            </a:extLst>
          </p:cNvPr>
          <p:cNvSpPr txBox="1"/>
          <p:nvPr/>
        </p:nvSpPr>
        <p:spPr>
          <a:xfrm>
            <a:off x="3967988" y="4423230"/>
            <a:ext cx="1438214" cy="707886"/>
          </a:xfrm>
          <a:prstGeom prst="rect">
            <a:avLst/>
          </a:prstGeom>
          <a:noFill/>
        </p:spPr>
        <p:txBody>
          <a:bodyPr wrap="none" rtlCol="0">
            <a:spAutoFit/>
          </a:bodyPr>
          <a:lstStyle/>
          <a:p>
            <a:pPr algn="ctr"/>
            <a:r>
              <a:rPr lang="en-IN" sz="2000" b="1" dirty="0">
                <a:latin typeface="Times New Roman" panose="02020603050405020304" pitchFamily="18" charset="0"/>
                <a:cs typeface="Times New Roman" panose="02020603050405020304" pitchFamily="18" charset="0"/>
              </a:rPr>
              <a:t>Dense </a:t>
            </a:r>
          </a:p>
          <a:p>
            <a:pPr algn="ctr"/>
            <a:r>
              <a:rPr lang="en-IN" sz="2000" b="1" dirty="0">
                <a:latin typeface="Times New Roman" panose="02020603050405020304" pitchFamily="18" charset="0"/>
                <a:cs typeface="Times New Roman" panose="02020603050405020304" pitchFamily="18" charset="0"/>
              </a:rPr>
              <a:t>Connection</a:t>
            </a:r>
          </a:p>
        </p:txBody>
      </p:sp>
      <p:sp>
        <p:nvSpPr>
          <p:cNvPr id="39" name="Rectangle 38">
            <a:extLst>
              <a:ext uri="{FF2B5EF4-FFF2-40B4-BE49-F238E27FC236}">
                <a16:creationId xmlns:a16="http://schemas.microsoft.com/office/drawing/2014/main" id="{D2418B83-8546-46A9-8A69-3F14BEFD030C}"/>
              </a:ext>
            </a:extLst>
          </p:cNvPr>
          <p:cNvSpPr/>
          <p:nvPr/>
        </p:nvSpPr>
        <p:spPr>
          <a:xfrm>
            <a:off x="8321878" y="2428241"/>
            <a:ext cx="461395" cy="2093188"/>
          </a:xfrm>
          <a:prstGeom prst="rect">
            <a:avLst/>
          </a:prstGeom>
          <a:solidFill>
            <a:schemeClr val="accent6">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B7EFFA40-CE51-47E2-9F14-188455A5117D}"/>
              </a:ext>
            </a:extLst>
          </p:cNvPr>
          <p:cNvSpPr/>
          <p:nvPr/>
        </p:nvSpPr>
        <p:spPr>
          <a:xfrm>
            <a:off x="8321877" y="2428240"/>
            <a:ext cx="461395" cy="461665"/>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608E2876-1748-47CF-8442-5DB1250252B5}"/>
              </a:ext>
            </a:extLst>
          </p:cNvPr>
          <p:cNvSpPr/>
          <p:nvPr/>
        </p:nvSpPr>
        <p:spPr>
          <a:xfrm>
            <a:off x="8321876" y="2976317"/>
            <a:ext cx="461395" cy="461665"/>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44A43CD7-A969-4FB7-AA4A-5AA24C4848E3}"/>
              </a:ext>
            </a:extLst>
          </p:cNvPr>
          <p:cNvSpPr/>
          <p:nvPr/>
        </p:nvSpPr>
        <p:spPr>
          <a:xfrm>
            <a:off x="8321876" y="3507616"/>
            <a:ext cx="461395" cy="461665"/>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43003632-FB29-418E-9F2F-B76967C6F7FC}"/>
              </a:ext>
            </a:extLst>
          </p:cNvPr>
          <p:cNvSpPr/>
          <p:nvPr/>
        </p:nvSpPr>
        <p:spPr>
          <a:xfrm>
            <a:off x="8321876" y="4059763"/>
            <a:ext cx="461395" cy="461665"/>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C65730C8-5880-440A-B02E-D47DC7AB54C2}"/>
              </a:ext>
            </a:extLst>
          </p:cNvPr>
          <p:cNvSpPr txBox="1"/>
          <p:nvPr/>
        </p:nvSpPr>
        <p:spPr>
          <a:xfrm>
            <a:off x="7694806" y="5581104"/>
            <a:ext cx="1701107" cy="400110"/>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Output Layer</a:t>
            </a:r>
          </a:p>
        </p:txBody>
      </p:sp>
      <p:cxnSp>
        <p:nvCxnSpPr>
          <p:cNvPr id="49" name="Straight Connector 48">
            <a:extLst>
              <a:ext uri="{FF2B5EF4-FFF2-40B4-BE49-F238E27FC236}">
                <a16:creationId xmlns:a16="http://schemas.microsoft.com/office/drawing/2014/main" id="{FB0303E0-B3F3-4A22-A733-A3D8172291CC}"/>
              </a:ext>
            </a:extLst>
          </p:cNvPr>
          <p:cNvCxnSpPr/>
          <p:nvPr/>
        </p:nvCxnSpPr>
        <p:spPr>
          <a:xfrm>
            <a:off x="6140739" y="1647988"/>
            <a:ext cx="2181137" cy="287344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7BCE82C-2CCF-4603-8215-B6B73A5023D9}"/>
              </a:ext>
            </a:extLst>
          </p:cNvPr>
          <p:cNvCxnSpPr/>
          <p:nvPr/>
        </p:nvCxnSpPr>
        <p:spPr>
          <a:xfrm>
            <a:off x="6140737" y="1639599"/>
            <a:ext cx="2181139" cy="780253"/>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070C8F-7D4A-4CD6-9AD1-80A9CCB85EDE}"/>
              </a:ext>
            </a:extLst>
          </p:cNvPr>
          <p:cNvCxnSpPr/>
          <p:nvPr/>
        </p:nvCxnSpPr>
        <p:spPr>
          <a:xfrm flipV="1">
            <a:off x="6140735" y="2413245"/>
            <a:ext cx="2181141" cy="3004987"/>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1AC3768-543D-410E-8774-E2FE811EB2D1}"/>
              </a:ext>
            </a:extLst>
          </p:cNvPr>
          <p:cNvCxnSpPr/>
          <p:nvPr/>
        </p:nvCxnSpPr>
        <p:spPr>
          <a:xfrm flipV="1">
            <a:off x="6140731" y="4529817"/>
            <a:ext cx="2181145" cy="90796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49F8011-B847-4DFA-83EF-9205AFA6EA0E}"/>
              </a:ext>
            </a:extLst>
          </p:cNvPr>
          <p:cNvSpPr txBox="1"/>
          <p:nvPr/>
        </p:nvSpPr>
        <p:spPr>
          <a:xfrm>
            <a:off x="6769911" y="4339274"/>
            <a:ext cx="1438214" cy="707886"/>
          </a:xfrm>
          <a:prstGeom prst="rect">
            <a:avLst/>
          </a:prstGeom>
          <a:noFill/>
        </p:spPr>
        <p:txBody>
          <a:bodyPr wrap="none" rtlCol="0">
            <a:spAutoFit/>
          </a:bodyPr>
          <a:lstStyle/>
          <a:p>
            <a:pPr algn="ctr"/>
            <a:r>
              <a:rPr lang="en-IN" sz="2000" b="1" dirty="0">
                <a:latin typeface="Times New Roman" panose="02020603050405020304" pitchFamily="18" charset="0"/>
                <a:cs typeface="Times New Roman" panose="02020603050405020304" pitchFamily="18" charset="0"/>
              </a:rPr>
              <a:t>Dense </a:t>
            </a:r>
          </a:p>
          <a:p>
            <a:pPr algn="ctr"/>
            <a:r>
              <a:rPr lang="en-IN" sz="2000" b="1" dirty="0">
                <a:latin typeface="Times New Roman" panose="02020603050405020304" pitchFamily="18" charset="0"/>
                <a:cs typeface="Times New Roman" panose="02020603050405020304" pitchFamily="18" charset="0"/>
              </a:rPr>
              <a:t>Connection</a:t>
            </a:r>
          </a:p>
        </p:txBody>
      </p:sp>
      <p:sp>
        <p:nvSpPr>
          <p:cNvPr id="57" name="Right Brace 56">
            <a:extLst>
              <a:ext uri="{FF2B5EF4-FFF2-40B4-BE49-F238E27FC236}">
                <a16:creationId xmlns:a16="http://schemas.microsoft.com/office/drawing/2014/main" id="{92AC8B18-6680-4D5E-B44A-93B95ED1A92F}"/>
              </a:ext>
            </a:extLst>
          </p:cNvPr>
          <p:cNvSpPr/>
          <p:nvPr/>
        </p:nvSpPr>
        <p:spPr>
          <a:xfrm>
            <a:off x="8990201" y="2422641"/>
            <a:ext cx="461395" cy="208150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8" name="TextBox 57">
            <a:extLst>
              <a:ext uri="{FF2B5EF4-FFF2-40B4-BE49-F238E27FC236}">
                <a16:creationId xmlns:a16="http://schemas.microsoft.com/office/drawing/2014/main" id="{C3786308-6A54-46C3-9ED0-4804706085D1}"/>
              </a:ext>
            </a:extLst>
          </p:cNvPr>
          <p:cNvSpPr txBox="1"/>
          <p:nvPr/>
        </p:nvSpPr>
        <p:spPr>
          <a:xfrm>
            <a:off x="9658524" y="2874670"/>
            <a:ext cx="1802682"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10 neurons in the output layer</a:t>
            </a:r>
          </a:p>
        </p:txBody>
      </p:sp>
      <p:sp>
        <p:nvSpPr>
          <p:cNvPr id="59" name="TextBox 58">
            <a:extLst>
              <a:ext uri="{FF2B5EF4-FFF2-40B4-BE49-F238E27FC236}">
                <a16:creationId xmlns:a16="http://schemas.microsoft.com/office/drawing/2014/main" id="{532DF96D-BB90-4BC4-BD6F-952AD856DF38}"/>
              </a:ext>
            </a:extLst>
          </p:cNvPr>
          <p:cNvSpPr txBox="1"/>
          <p:nvPr/>
        </p:nvSpPr>
        <p:spPr>
          <a:xfrm>
            <a:off x="4647489" y="5941142"/>
            <a:ext cx="2575420"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Number of units same as input layer</a:t>
            </a:r>
          </a:p>
        </p:txBody>
      </p:sp>
    </p:spTree>
    <p:extLst>
      <p:ext uri="{BB962C8B-B14F-4D97-AF65-F5344CB8AC3E}">
        <p14:creationId xmlns:p14="http://schemas.microsoft.com/office/powerpoint/2010/main" val="304003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P spid="24" grpId="0"/>
      <p:bldP spid="26" grpId="0" animBg="1"/>
      <p:bldP spid="27" grpId="0"/>
      <p:bldP spid="37" grpId="0"/>
      <p:bldP spid="39" grpId="0" animBg="1"/>
      <p:bldP spid="40" grpId="0" animBg="1"/>
      <p:bldP spid="41" grpId="0" animBg="1"/>
      <p:bldP spid="42" grpId="0" animBg="1"/>
      <p:bldP spid="43" grpId="0" animBg="1"/>
      <p:bldP spid="47" grpId="0"/>
      <p:bldP spid="56" grpId="0"/>
      <p:bldP spid="57" grpId="0" animBg="1"/>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1" y="58723"/>
            <a:ext cx="10083567" cy="707886"/>
          </a:xfrm>
          <a:prstGeom prst="rect">
            <a:avLst/>
          </a:prstGeom>
          <a:noFill/>
        </p:spPr>
        <p:txBody>
          <a:bodyPr wrap="square" rtlCol="0">
            <a:spAutoFit/>
          </a:bodyPr>
          <a:lstStyle/>
          <a:p>
            <a:pPr lvl="0">
              <a:defRPr/>
            </a:pPr>
            <a:r>
              <a:rPr lang="en-IN" sz="4000" b="1" dirty="0">
                <a:solidFill>
                  <a:srgbClr val="00B0F0"/>
                </a:solidFill>
                <a:latin typeface="Arial" panose="020B0604020202020204" pitchFamily="34" charset="0"/>
                <a:cs typeface="Arial" panose="020B0604020202020204" pitchFamily="34" charset="0"/>
              </a:rPr>
              <a:t>ANN (MLP) Training</a:t>
            </a:r>
          </a:p>
        </p:txBody>
      </p:sp>
      <p:sp>
        <p:nvSpPr>
          <p:cNvPr id="3" name="TextBox 2">
            <a:extLst>
              <a:ext uri="{FF2B5EF4-FFF2-40B4-BE49-F238E27FC236}">
                <a16:creationId xmlns:a16="http://schemas.microsoft.com/office/drawing/2014/main" id="{7293C224-A43B-4E37-B6B3-CD97F0184D9F}"/>
              </a:ext>
            </a:extLst>
          </p:cNvPr>
          <p:cNvSpPr txBox="1"/>
          <p:nvPr/>
        </p:nvSpPr>
        <p:spPr>
          <a:xfrm>
            <a:off x="587229" y="915289"/>
            <a:ext cx="2013358"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Batch Size:</a:t>
            </a:r>
          </a:p>
        </p:txBody>
      </p:sp>
      <p:sp>
        <p:nvSpPr>
          <p:cNvPr id="4" name="TextBox 3">
            <a:extLst>
              <a:ext uri="{FF2B5EF4-FFF2-40B4-BE49-F238E27FC236}">
                <a16:creationId xmlns:a16="http://schemas.microsoft.com/office/drawing/2014/main" id="{4C39F168-D3EC-4077-A322-97CDD8602E77}"/>
              </a:ext>
            </a:extLst>
          </p:cNvPr>
          <p:cNvSpPr txBox="1"/>
          <p:nvPr/>
        </p:nvSpPr>
        <p:spPr>
          <a:xfrm>
            <a:off x="847289" y="1375793"/>
            <a:ext cx="10628851" cy="1015663"/>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Batch size is limited by the physical memory availability in the system and size of the each of the samples. If the available memory in the system is small choose smaller batch size (maybe 16 or 32). One can choose larger batch size if the available memory is more.  </a:t>
            </a:r>
          </a:p>
        </p:txBody>
      </p:sp>
      <p:sp>
        <p:nvSpPr>
          <p:cNvPr id="5" name="TextBox 4">
            <a:extLst>
              <a:ext uri="{FF2B5EF4-FFF2-40B4-BE49-F238E27FC236}">
                <a16:creationId xmlns:a16="http://schemas.microsoft.com/office/drawing/2014/main" id="{0FBD1EE9-A3E0-466E-ACA1-E9C8FC86A96C}"/>
              </a:ext>
            </a:extLst>
          </p:cNvPr>
          <p:cNvSpPr txBox="1"/>
          <p:nvPr/>
        </p:nvSpPr>
        <p:spPr>
          <a:xfrm>
            <a:off x="587229" y="2606608"/>
            <a:ext cx="3246540"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Number of Epochs:</a:t>
            </a:r>
          </a:p>
        </p:txBody>
      </p:sp>
      <p:sp>
        <p:nvSpPr>
          <p:cNvPr id="6" name="TextBox 5">
            <a:extLst>
              <a:ext uri="{FF2B5EF4-FFF2-40B4-BE49-F238E27FC236}">
                <a16:creationId xmlns:a16="http://schemas.microsoft.com/office/drawing/2014/main" id="{11EE68DD-6943-4A52-9D81-02D17C68875D}"/>
              </a:ext>
            </a:extLst>
          </p:cNvPr>
          <p:cNvSpPr txBox="1"/>
          <p:nvPr/>
        </p:nvSpPr>
        <p:spPr>
          <a:xfrm>
            <a:off x="847289" y="3074981"/>
            <a:ext cx="10628851" cy="707886"/>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Number of epochs should be reasonable. For less complex dataset smaller epochs are sufficient. However higher epochs will led to longer computation time.</a:t>
            </a:r>
          </a:p>
        </p:txBody>
      </p:sp>
      <p:sp>
        <p:nvSpPr>
          <p:cNvPr id="7" name="TextBox 6">
            <a:extLst>
              <a:ext uri="{FF2B5EF4-FFF2-40B4-BE49-F238E27FC236}">
                <a16:creationId xmlns:a16="http://schemas.microsoft.com/office/drawing/2014/main" id="{9F7BF492-5CD5-42B0-A721-44BFC5D32A88}"/>
              </a:ext>
            </a:extLst>
          </p:cNvPr>
          <p:cNvSpPr txBox="1"/>
          <p:nvPr/>
        </p:nvSpPr>
        <p:spPr>
          <a:xfrm>
            <a:off x="587229" y="4007570"/>
            <a:ext cx="3246540"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Loss Function:</a:t>
            </a:r>
          </a:p>
        </p:txBody>
      </p:sp>
      <p:sp>
        <p:nvSpPr>
          <p:cNvPr id="8" name="TextBox 7">
            <a:extLst>
              <a:ext uri="{FF2B5EF4-FFF2-40B4-BE49-F238E27FC236}">
                <a16:creationId xmlns:a16="http://schemas.microsoft.com/office/drawing/2014/main" id="{640AF859-D628-4F30-AFC1-AA52F58A5363}"/>
              </a:ext>
            </a:extLst>
          </p:cNvPr>
          <p:cNvSpPr txBox="1"/>
          <p:nvPr/>
        </p:nvSpPr>
        <p:spPr>
          <a:xfrm>
            <a:off x="855678" y="4442387"/>
            <a:ext cx="10628851" cy="707886"/>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As we are using one-hot-encoded vector and in the output layer we are expecting to have a probability distribution, hence we shall use categorical cross entropy loss. </a:t>
            </a:r>
          </a:p>
        </p:txBody>
      </p:sp>
      <p:sp>
        <p:nvSpPr>
          <p:cNvPr id="9" name="TextBox 8">
            <a:extLst>
              <a:ext uri="{FF2B5EF4-FFF2-40B4-BE49-F238E27FC236}">
                <a16:creationId xmlns:a16="http://schemas.microsoft.com/office/drawing/2014/main" id="{AC858983-6B1F-4469-AFB0-FC352C919432}"/>
              </a:ext>
            </a:extLst>
          </p:cNvPr>
          <p:cNvSpPr txBox="1"/>
          <p:nvPr/>
        </p:nvSpPr>
        <p:spPr>
          <a:xfrm>
            <a:off x="587229" y="5324642"/>
            <a:ext cx="3246540"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Optimizer:</a:t>
            </a:r>
          </a:p>
        </p:txBody>
      </p:sp>
      <p:sp>
        <p:nvSpPr>
          <p:cNvPr id="10" name="TextBox 9">
            <a:extLst>
              <a:ext uri="{FF2B5EF4-FFF2-40B4-BE49-F238E27FC236}">
                <a16:creationId xmlns:a16="http://schemas.microsoft.com/office/drawing/2014/main" id="{A0E446C6-FA8B-4C0E-8702-F5B9DA1BB33A}"/>
              </a:ext>
            </a:extLst>
          </p:cNvPr>
          <p:cNvSpPr txBox="1"/>
          <p:nvPr/>
        </p:nvSpPr>
        <p:spPr>
          <a:xfrm>
            <a:off x="855678" y="5759459"/>
            <a:ext cx="10628851" cy="707886"/>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We shall be using </a:t>
            </a:r>
            <a:r>
              <a:rPr lang="en-IN" sz="2000" i="1" dirty="0">
                <a:latin typeface="Times New Roman" panose="02020603050405020304" pitchFamily="18" charset="0"/>
                <a:cs typeface="Times New Roman" panose="02020603050405020304" pitchFamily="18" charset="0"/>
              </a:rPr>
              <a:t>Adam</a:t>
            </a:r>
            <a:r>
              <a:rPr lang="en-IN" sz="2000" dirty="0">
                <a:latin typeface="Times New Roman" panose="02020603050405020304" pitchFamily="18" charset="0"/>
                <a:cs typeface="Times New Roman" panose="02020603050405020304" pitchFamily="18" charset="0"/>
              </a:rPr>
              <a:t> optimizer. Optimizer ensures that while learning through backpropagation the network doesn’t halt in local minima. There are other types of optimizers as well.</a:t>
            </a:r>
          </a:p>
        </p:txBody>
      </p:sp>
    </p:spTree>
    <p:extLst>
      <p:ext uri="{BB962C8B-B14F-4D97-AF65-F5344CB8AC3E}">
        <p14:creationId xmlns:p14="http://schemas.microsoft.com/office/powerpoint/2010/main" val="40445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69E07C-2F18-4F0D-A5F3-842D53331630}"/>
              </a:ext>
            </a:extLst>
          </p:cNvPr>
          <p:cNvSpPr txBox="1"/>
          <p:nvPr/>
        </p:nvSpPr>
        <p:spPr>
          <a:xfrm>
            <a:off x="151001" y="58723"/>
            <a:ext cx="10083567" cy="707886"/>
          </a:xfrm>
          <a:prstGeom prst="rect">
            <a:avLst/>
          </a:prstGeom>
          <a:noFill/>
        </p:spPr>
        <p:txBody>
          <a:bodyPr wrap="square" rtlCol="0">
            <a:spAutoFit/>
          </a:bodyPr>
          <a:lstStyle/>
          <a:p>
            <a:pPr lvl="0">
              <a:defRPr/>
            </a:pPr>
            <a:r>
              <a:rPr lang="en-IN" sz="4000" b="1" dirty="0">
                <a:solidFill>
                  <a:srgbClr val="00B0F0"/>
                </a:solidFill>
                <a:latin typeface="Arial" panose="020B0604020202020204" pitchFamily="34" charset="0"/>
                <a:cs typeface="Arial" panose="020B0604020202020204" pitchFamily="34" charset="0"/>
              </a:rPr>
              <a:t>Few Practical Considerations</a:t>
            </a:r>
          </a:p>
        </p:txBody>
      </p:sp>
      <p:sp>
        <p:nvSpPr>
          <p:cNvPr id="3" name="TextBox 2">
            <a:extLst>
              <a:ext uri="{FF2B5EF4-FFF2-40B4-BE49-F238E27FC236}">
                <a16:creationId xmlns:a16="http://schemas.microsoft.com/office/drawing/2014/main" id="{7293C224-A43B-4E37-B6B3-CD97F0184D9F}"/>
              </a:ext>
            </a:extLst>
          </p:cNvPr>
          <p:cNvSpPr txBox="1"/>
          <p:nvPr/>
        </p:nvSpPr>
        <p:spPr>
          <a:xfrm>
            <a:off x="587228" y="1066291"/>
            <a:ext cx="3649211"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Batch Normalization:</a:t>
            </a:r>
          </a:p>
        </p:txBody>
      </p:sp>
      <p:sp>
        <p:nvSpPr>
          <p:cNvPr id="4" name="TextBox 3">
            <a:extLst>
              <a:ext uri="{FF2B5EF4-FFF2-40B4-BE49-F238E27FC236}">
                <a16:creationId xmlns:a16="http://schemas.microsoft.com/office/drawing/2014/main" id="{4C39F168-D3EC-4077-A322-97CDD8602E77}"/>
              </a:ext>
            </a:extLst>
          </p:cNvPr>
          <p:cNvSpPr txBox="1"/>
          <p:nvPr/>
        </p:nvSpPr>
        <p:spPr>
          <a:xfrm>
            <a:off x="847289" y="1526795"/>
            <a:ext cx="10628851"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Batch normalization helps to obtain faster convergence. Though it is not always required.</a:t>
            </a:r>
          </a:p>
        </p:txBody>
      </p:sp>
      <p:sp>
        <p:nvSpPr>
          <p:cNvPr id="5" name="TextBox 4">
            <a:extLst>
              <a:ext uri="{FF2B5EF4-FFF2-40B4-BE49-F238E27FC236}">
                <a16:creationId xmlns:a16="http://schemas.microsoft.com/office/drawing/2014/main" id="{0FBD1EE9-A3E0-466E-ACA1-E9C8FC86A96C}"/>
              </a:ext>
            </a:extLst>
          </p:cNvPr>
          <p:cNvSpPr txBox="1"/>
          <p:nvPr/>
        </p:nvSpPr>
        <p:spPr>
          <a:xfrm>
            <a:off x="587229" y="2254270"/>
            <a:ext cx="3246540"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Initialization:</a:t>
            </a:r>
          </a:p>
        </p:txBody>
      </p:sp>
      <p:sp>
        <p:nvSpPr>
          <p:cNvPr id="6" name="TextBox 5">
            <a:extLst>
              <a:ext uri="{FF2B5EF4-FFF2-40B4-BE49-F238E27FC236}">
                <a16:creationId xmlns:a16="http://schemas.microsoft.com/office/drawing/2014/main" id="{11EE68DD-6943-4A52-9D81-02D17C68875D}"/>
              </a:ext>
            </a:extLst>
          </p:cNvPr>
          <p:cNvSpPr txBox="1"/>
          <p:nvPr/>
        </p:nvSpPr>
        <p:spPr>
          <a:xfrm>
            <a:off x="847289" y="2722643"/>
            <a:ext cx="10628851" cy="40011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Weights and bias should be initialized with small random numbers.</a:t>
            </a:r>
          </a:p>
        </p:txBody>
      </p:sp>
      <p:sp>
        <p:nvSpPr>
          <p:cNvPr id="7" name="TextBox 6">
            <a:extLst>
              <a:ext uri="{FF2B5EF4-FFF2-40B4-BE49-F238E27FC236}">
                <a16:creationId xmlns:a16="http://schemas.microsoft.com/office/drawing/2014/main" id="{9F7BF492-5CD5-42B0-A721-44BFC5D32A88}"/>
              </a:ext>
            </a:extLst>
          </p:cNvPr>
          <p:cNvSpPr txBox="1"/>
          <p:nvPr/>
        </p:nvSpPr>
        <p:spPr>
          <a:xfrm>
            <a:off x="587229" y="3504230"/>
            <a:ext cx="4379054"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Check for convergence:</a:t>
            </a:r>
          </a:p>
        </p:txBody>
      </p:sp>
      <p:sp>
        <p:nvSpPr>
          <p:cNvPr id="8" name="TextBox 7">
            <a:extLst>
              <a:ext uri="{FF2B5EF4-FFF2-40B4-BE49-F238E27FC236}">
                <a16:creationId xmlns:a16="http://schemas.microsoft.com/office/drawing/2014/main" id="{640AF859-D628-4F30-AFC1-AA52F58A5363}"/>
              </a:ext>
            </a:extLst>
          </p:cNvPr>
          <p:cNvSpPr txBox="1"/>
          <p:nvPr/>
        </p:nvSpPr>
        <p:spPr>
          <a:xfrm>
            <a:off x="855678" y="3939047"/>
            <a:ext cx="10628851" cy="1015663"/>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Plot the loss function vs epoch. If it is decreasing with acceptable rate then the network is converging. If it doesn’t decrease or very slowly decrease then we have to modify the network hypermeters until it shows convergence.</a:t>
            </a:r>
          </a:p>
        </p:txBody>
      </p:sp>
      <p:sp>
        <p:nvSpPr>
          <p:cNvPr id="11" name="TextBox 10">
            <a:extLst>
              <a:ext uri="{FF2B5EF4-FFF2-40B4-BE49-F238E27FC236}">
                <a16:creationId xmlns:a16="http://schemas.microsoft.com/office/drawing/2014/main" id="{6B408AE7-6BD4-466E-B39D-C1A05F5A8D60}"/>
              </a:ext>
            </a:extLst>
          </p:cNvPr>
          <p:cNvSpPr txBox="1"/>
          <p:nvPr/>
        </p:nvSpPr>
        <p:spPr>
          <a:xfrm>
            <a:off x="595618" y="5290004"/>
            <a:ext cx="3246540" cy="461665"/>
          </a:xfrm>
          <a:prstGeom prst="rect">
            <a:avLst/>
          </a:prstGeom>
          <a:noFill/>
        </p:spPr>
        <p:txBody>
          <a:bodyPr wrap="square" rtlCol="0">
            <a:spAutoFit/>
          </a:bodyPr>
          <a:lstStyle/>
          <a:p>
            <a:pPr marL="285750" indent="-285750" algn="l">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Activation function:</a:t>
            </a:r>
          </a:p>
        </p:txBody>
      </p:sp>
      <p:sp>
        <p:nvSpPr>
          <p:cNvPr id="12" name="TextBox 11">
            <a:extLst>
              <a:ext uri="{FF2B5EF4-FFF2-40B4-BE49-F238E27FC236}">
                <a16:creationId xmlns:a16="http://schemas.microsoft.com/office/drawing/2014/main" id="{D114CA18-6609-4090-AF13-510BA2534AE3}"/>
              </a:ext>
            </a:extLst>
          </p:cNvPr>
          <p:cNvSpPr txBox="1"/>
          <p:nvPr/>
        </p:nvSpPr>
        <p:spPr>
          <a:xfrm>
            <a:off x="855678" y="5758377"/>
            <a:ext cx="10628851" cy="400110"/>
          </a:xfrm>
          <a:prstGeom prst="rect">
            <a:avLst/>
          </a:prstGeom>
          <a:noFill/>
        </p:spPr>
        <p:txBody>
          <a:bodyPr wrap="square" rtlCol="0">
            <a:spAutoFit/>
          </a:bodyPr>
          <a:lstStyle/>
          <a:p>
            <a:pPr algn="l"/>
            <a:r>
              <a:rPr lang="en-IN" sz="2000" dirty="0" err="1">
                <a:latin typeface="Times New Roman" panose="02020603050405020304" pitchFamily="18" charset="0"/>
                <a:cs typeface="Times New Roman" panose="02020603050405020304" pitchFamily="18" charset="0"/>
              </a:rPr>
              <a:t>ReLU</a:t>
            </a:r>
            <a:r>
              <a:rPr lang="en-IN" sz="2000" dirty="0">
                <a:latin typeface="Times New Roman" panose="02020603050405020304" pitchFamily="18" charset="0"/>
                <a:cs typeface="Times New Roman" panose="02020603050405020304" pitchFamily="18" charset="0"/>
              </a:rPr>
              <a:t> activation function in hidden units, and </a:t>
            </a:r>
            <a:r>
              <a:rPr lang="en-IN" sz="2000" dirty="0" err="1">
                <a:latin typeface="Times New Roman" panose="02020603050405020304" pitchFamily="18" charset="0"/>
                <a:cs typeface="Times New Roman" panose="02020603050405020304" pitchFamily="18" charset="0"/>
              </a:rPr>
              <a:t>softmax</a:t>
            </a:r>
            <a:r>
              <a:rPr lang="en-IN" sz="2000" dirty="0">
                <a:latin typeface="Times New Roman" panose="02020603050405020304" pitchFamily="18" charset="0"/>
                <a:cs typeface="Times New Roman" panose="02020603050405020304" pitchFamily="18" charset="0"/>
              </a:rPr>
              <a:t> at output layer.</a:t>
            </a:r>
          </a:p>
        </p:txBody>
      </p:sp>
    </p:spTree>
    <p:extLst>
      <p:ext uri="{BB962C8B-B14F-4D97-AF65-F5344CB8AC3E}">
        <p14:creationId xmlns:p14="http://schemas.microsoft.com/office/powerpoint/2010/main" val="11244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1"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gn="l">
          <a:buFont typeface="Wingdings" panose="05000000000000000000" pitchFamily="2" charset="2"/>
          <a:buChar char="§"/>
          <a:defRPr sz="2000" dirty="0" smtClean="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865</Words>
  <Application>Microsoft Office PowerPoint</Application>
  <PresentationFormat>Widescreen</PresentationFormat>
  <Paragraphs>87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Karmakar</dc:creator>
  <cp:lastModifiedBy>Sourav Karmakar</cp:lastModifiedBy>
  <cp:revision>29</cp:revision>
  <dcterms:created xsi:type="dcterms:W3CDTF">2019-10-03T15:41:00Z</dcterms:created>
  <dcterms:modified xsi:type="dcterms:W3CDTF">2022-10-30T06:19:58Z</dcterms:modified>
</cp:coreProperties>
</file>