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75" r:id="rId10"/>
    <p:sldId id="274" r:id="rId11"/>
    <p:sldId id="276" r:id="rId12"/>
    <p:sldId id="261" r:id="rId13"/>
    <p:sldId id="262" r:id="rId14"/>
    <p:sldId id="263" r:id="rId15"/>
    <p:sldId id="266" r:id="rId16"/>
    <p:sldId id="267" r:id="rId17"/>
    <p:sldId id="268" r:id="rId18"/>
    <p:sldId id="277" r:id="rId19"/>
    <p:sldId id="278" r:id="rId20"/>
    <p:sldId id="269" r:id="rId21"/>
    <p:sldId id="270" r:id="rId22"/>
    <p:sldId id="264" r:id="rId23"/>
    <p:sldId id="265" r:id="rId24"/>
    <p:sldId id="271" r:id="rId25"/>
    <p:sldId id="272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iubLWEwi77KOX1Kj3ZPfgcGlW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b8c1aa7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db8c1aa7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b8c1aa756_1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db8c1aa756_1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a0abf12d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94" name="Google Shape;494;gda0abf12d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23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620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07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b8c1aa756_10_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db8c1aa756_10_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db8c1aa756_10_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b8c1aa756_10_18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db8c1aa756_10_18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db8c1aa756_10_1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db8c1aa756_10_1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db8c1aa756_10_1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b8c1aa756_10_1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db8c1aa756_10_1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db8c1aa756_10_1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db8c1aa756_10_1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db8c1aa756_10_1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8c1aa756_10_19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db8c1aa756_10_19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db8c1aa756_10_1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db8c1aa756_10_1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db8c1aa756_10_1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b8c1aa756_10_2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db8c1aa756_10_2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db8c1aa756_10_20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db8c1aa756_10_2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db8c1aa756_10_2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db8c1aa756_10_2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b8c1aa756_10_20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db8c1aa756_10_20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db8c1aa756_10_20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db8c1aa756_10_20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db8c1aa756_10_20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db8c1aa756_10_2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db8c1aa756_10_2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db8c1aa756_10_2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b8c1aa756_10_2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db8c1aa756_10_2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db8c1aa756_10_2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db8c1aa756_10_2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8c1aa756_10_2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db8c1aa756_10_2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db8c1aa756_10_2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db8c1aa756_10_2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db8c1aa756_10_2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db8c1aa756_10_2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8c1aa756_10_2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db8c1aa756_10_2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db8c1aa756_10_2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db8c1aa756_10_2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db8c1aa756_10_2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db8c1aa756_10_2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b8c1aa756_10_2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db8c1aa756_10_235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db8c1aa756_10_2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db8c1aa756_10_2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db8c1aa756_10_2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b8c1aa756_10_241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db8c1aa756_10_241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db8c1aa756_10_2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db8c1aa756_10_2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db8c1aa756_10_2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8824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156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818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353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24331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1064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2440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83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480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1012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1394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376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4129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474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549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6044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658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733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4789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1760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83623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99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8c1aa756_10_1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db8c1aa756_10_1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db8c1aa756_1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db8c1aa756_1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db8c1aa756_1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82398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8966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0.png"/><Relationship Id="rId3" Type="http://schemas.openxmlformats.org/officeDocument/2006/relationships/image" Target="../media/image34.png"/><Relationship Id="rId7" Type="http://schemas.openxmlformats.org/officeDocument/2006/relationships/image" Target="../media/image52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10.png"/><Relationship Id="rId3" Type="http://schemas.openxmlformats.org/officeDocument/2006/relationships/image" Target="../media/image5410.png"/><Relationship Id="rId7" Type="http://schemas.openxmlformats.org/officeDocument/2006/relationships/image" Target="../media/image58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710.png"/><Relationship Id="rId5" Type="http://schemas.openxmlformats.org/officeDocument/2006/relationships/image" Target="../media/image5610.png"/><Relationship Id="rId10" Type="http://schemas.openxmlformats.org/officeDocument/2006/relationships/image" Target="../media/image619.png"/><Relationship Id="rId4" Type="http://schemas.openxmlformats.org/officeDocument/2006/relationships/image" Target="../media/image5510.png"/><Relationship Id="rId9" Type="http://schemas.openxmlformats.org/officeDocument/2006/relationships/image" Target="../media/image60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1.png"/><Relationship Id="rId11" Type="http://schemas.openxmlformats.org/officeDocument/2006/relationships/image" Target="../media/image700.png"/><Relationship Id="rId5" Type="http://schemas.openxmlformats.org/officeDocument/2006/relationships/image" Target="../media/image40.png"/><Relationship Id="rId10" Type="http://schemas.openxmlformats.org/officeDocument/2006/relationships/image" Target="../media/image690.png"/><Relationship Id="rId4" Type="http://schemas.openxmlformats.org/officeDocument/2006/relationships/image" Target="../media/image39.png"/><Relationship Id="rId9" Type="http://schemas.openxmlformats.org/officeDocument/2006/relationships/image" Target="../media/image6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920.png"/><Relationship Id="rId4" Type="http://schemas.openxmlformats.org/officeDocument/2006/relationships/image" Target="../media/image14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0.png"/><Relationship Id="rId5" Type="http://schemas.openxmlformats.org/officeDocument/2006/relationships/image" Target="../media/image1510.png"/><Relationship Id="rId4" Type="http://schemas.openxmlformats.org/officeDocument/2006/relationships/image" Target="../media/image14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0.png"/><Relationship Id="rId3" Type="http://schemas.openxmlformats.org/officeDocument/2006/relationships/image" Target="../media/image181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0.png"/><Relationship Id="rId11" Type="http://schemas.openxmlformats.org/officeDocument/2006/relationships/image" Target="../media/image2610.png"/><Relationship Id="rId5" Type="http://schemas.openxmlformats.org/officeDocument/2006/relationships/image" Target="../media/image2010.png"/><Relationship Id="rId10" Type="http://schemas.openxmlformats.org/officeDocument/2006/relationships/image" Target="../media/image2510.png"/><Relationship Id="rId4" Type="http://schemas.openxmlformats.org/officeDocument/2006/relationships/image" Target="../media/image1910.png"/><Relationship Id="rId9" Type="http://schemas.openxmlformats.org/officeDocument/2006/relationships/image" Target="../media/image24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;p1">
            <a:extLst>
              <a:ext uri="{FF2B5EF4-FFF2-40B4-BE49-F238E27FC236}">
                <a16:creationId xmlns:a16="http://schemas.microsoft.com/office/drawing/2014/main" id="{9297E110-FE8A-4A55-A457-E744C584547E}"/>
              </a:ext>
            </a:extLst>
          </p:cNvPr>
          <p:cNvSpPr txBox="1"/>
          <p:nvPr/>
        </p:nvSpPr>
        <p:spPr>
          <a:xfrm>
            <a:off x="1499546" y="2236001"/>
            <a:ext cx="91929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IN" sz="6000" b="1" dirty="0"/>
              <a:t>Logistic Regression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2E877-6CE8-4EE2-A0AB-5F876D6791DD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/>
        </p:nvSpPr>
        <p:spPr>
          <a:xfrm>
            <a:off x="150999" y="58725"/>
            <a:ext cx="11867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</a:rPr>
              <a:t>Hypothesis of Logistic Regression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302005" y="821980"/>
            <a:ext cx="11271300" cy="831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65" t="-5881" b="-161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"/>
          <p:cNvSpPr txBox="1"/>
          <p:nvPr/>
        </p:nvSpPr>
        <p:spPr>
          <a:xfrm>
            <a:off x="1724190" y="1729177"/>
            <a:ext cx="9210528" cy="13752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58" b="-3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302004" y="3272067"/>
            <a:ext cx="12054900" cy="831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808" t="-5881" r="-49" b="-161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466760" y="4375484"/>
            <a:ext cx="11551639" cy="213250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7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/>
          <p:nvPr/>
        </p:nvSpPr>
        <p:spPr>
          <a:xfrm>
            <a:off x="151000" y="58725"/>
            <a:ext cx="11686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</a:rPr>
              <a:t>Hypothesis of Logistic Regression</a:t>
            </a:r>
            <a:endParaRPr sz="3200" b="1" dirty="0">
              <a:solidFill>
                <a:srgbClr val="00B0F0"/>
              </a:solidFill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354530" y="1127923"/>
            <a:ext cx="11255833" cy="32316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0" t="-1508" r="-1353" b="-33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9" name="Google Shape;259;p7"/>
          <p:cNvSpPr txBox="1"/>
          <p:nvPr/>
        </p:nvSpPr>
        <p:spPr>
          <a:xfrm>
            <a:off x="354530" y="4844040"/>
            <a:ext cx="11482939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95" t="-10522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b8c1aa756_0_0"/>
          <p:cNvSpPr txBox="1"/>
          <p:nvPr/>
        </p:nvSpPr>
        <p:spPr>
          <a:xfrm>
            <a:off x="151002" y="58723"/>
            <a:ext cx="9429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The Cost Function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db8c1aa756_0_0"/>
          <p:cNvSpPr txBox="1"/>
          <p:nvPr/>
        </p:nvSpPr>
        <p:spPr>
          <a:xfrm>
            <a:off x="298950" y="823800"/>
            <a:ext cx="11594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use the Mean Square Error (MSE) cost function, then for individual observation: 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0" name="Google Shape;400;gdb8c1aa756_0_0"/>
          <p:cNvPicPr preferRelativeResize="0"/>
          <p:nvPr/>
        </p:nvPicPr>
        <p:blipFill rotWithShape="1">
          <a:blip r:embed="rId3">
            <a:alphaModFix/>
          </a:blip>
          <a:srcRect t="-142490" b="142490"/>
          <a:stretch/>
        </p:blipFill>
        <p:spPr>
          <a:xfrm>
            <a:off x="3036125" y="1342575"/>
            <a:ext cx="5644865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db8c1aa75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125" y="1266375"/>
            <a:ext cx="4839400" cy="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db8c1aa756_0_0"/>
          <p:cNvSpPr txBox="1"/>
          <p:nvPr/>
        </p:nvSpPr>
        <p:spPr>
          <a:xfrm>
            <a:off x="298950" y="1950050"/>
            <a:ext cx="11594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overall cost function: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3" name="Google Shape;403;gdb8c1aa75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550" y="2474025"/>
            <a:ext cx="7587724" cy="8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db8c1aa756_0_0"/>
          <p:cNvSpPr txBox="1"/>
          <p:nvPr/>
        </p:nvSpPr>
        <p:spPr>
          <a:xfrm>
            <a:off x="430100" y="3512475"/>
            <a:ext cx="65979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with MSE cost function in classification problem is that it has many </a:t>
            </a:r>
            <a:r>
              <a:rPr lang="en-IN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minima</a:t>
            </a:r>
            <a:r>
              <a:rPr lang="en-I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i.e.  MSE cost function becomes </a:t>
            </a:r>
            <a:r>
              <a:rPr lang="en-IN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non-convex</a:t>
            </a:r>
            <a:r>
              <a:rPr lang="en-I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classification problem.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gdb8c1aa756_0_0"/>
          <p:cNvSpPr txBox="1"/>
          <p:nvPr/>
        </p:nvSpPr>
        <p:spPr>
          <a:xfrm>
            <a:off x="430100" y="4670450"/>
            <a:ext cx="6597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cost function has many local minima then optimizing the same using gradient descent is difficult. Because gradient descent being a convex optimization algorithm is susceptible to local minima.   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gdb8c1aa756_0_0"/>
          <p:cNvSpPr txBox="1"/>
          <p:nvPr/>
        </p:nvSpPr>
        <p:spPr>
          <a:xfrm>
            <a:off x="422900" y="6151825"/>
            <a:ext cx="11594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we need different cost function for classification problem.</a:t>
            </a:r>
            <a:endParaRPr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7" name="Google Shape;407;gdb8c1aa75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6600" y="3568900"/>
            <a:ext cx="4564142" cy="25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/>
      <p:bldP spid="404" grpId="0"/>
      <p:bldP spid="405" grpId="0"/>
      <p:bldP spid="4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8057" y="1306710"/>
            <a:ext cx="5575885" cy="97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8"/>
          <p:cNvSpPr txBox="1"/>
          <p:nvPr/>
        </p:nvSpPr>
        <p:spPr>
          <a:xfrm>
            <a:off x="356470" y="841650"/>
            <a:ext cx="1159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cost function of for Binary Classification problem has following form:</a:t>
            </a:r>
            <a:endParaRPr/>
          </a:p>
        </p:txBody>
      </p:sp>
      <p:sp>
        <p:nvSpPr>
          <p:cNvPr id="415" name="Google Shape;415;p8"/>
          <p:cNvSpPr txBox="1"/>
          <p:nvPr/>
        </p:nvSpPr>
        <p:spPr>
          <a:xfrm>
            <a:off x="356484" y="2393984"/>
            <a:ext cx="47444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Interpretation of the cost function:</a:t>
            </a:r>
            <a:endParaRPr/>
          </a:p>
        </p:txBody>
      </p:sp>
      <p:pic>
        <p:nvPicPr>
          <p:cNvPr id="416" name="Google Shape;41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8036" y="2841788"/>
            <a:ext cx="3877136" cy="282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6279" y="2916385"/>
            <a:ext cx="3877135" cy="2717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98;gdb8c1aa756_0_0">
            <a:extLst>
              <a:ext uri="{FF2B5EF4-FFF2-40B4-BE49-F238E27FC236}">
                <a16:creationId xmlns:a16="http://schemas.microsoft.com/office/drawing/2014/main" id="{4DCDE70E-C20F-44E9-A37E-F9319852B3C6}"/>
              </a:ext>
            </a:extLst>
          </p:cNvPr>
          <p:cNvSpPr txBox="1"/>
          <p:nvPr/>
        </p:nvSpPr>
        <p:spPr>
          <a:xfrm>
            <a:off x="151002" y="58723"/>
            <a:ext cx="9429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The Cost Function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86010D-4852-44E6-9A3E-3226D4898EE3}"/>
                  </a:ext>
                </a:extLst>
              </p:cNvPr>
              <p:cNvSpPr txBox="1"/>
              <p:nvPr/>
            </p:nvSpPr>
            <p:spPr>
              <a:xfrm>
                <a:off x="2020373" y="5805996"/>
                <a:ext cx="30805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→0,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86010D-4852-44E6-9A3E-3226D489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73" y="5805996"/>
                <a:ext cx="3080551" cy="707886"/>
              </a:xfrm>
              <a:prstGeom prst="rect">
                <a:avLst/>
              </a:prstGeom>
              <a:blipFill>
                <a:blip r:embed="rId6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15DBB-2E4E-4FD4-A2AB-F170F1A06726}"/>
                  </a:ext>
                </a:extLst>
              </p:cNvPr>
              <p:cNvSpPr txBox="1"/>
              <p:nvPr/>
            </p:nvSpPr>
            <p:spPr>
              <a:xfrm>
                <a:off x="7593110" y="5734975"/>
                <a:ext cx="30805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→0,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15DBB-2E4E-4FD4-A2AB-F170F1A06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10" y="5734975"/>
                <a:ext cx="3080551" cy="707886"/>
              </a:xfrm>
              <a:prstGeom prst="rect">
                <a:avLst/>
              </a:prstGeom>
              <a:blipFill>
                <a:blip r:embed="rId7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/>
          <p:nvPr/>
        </p:nvSpPr>
        <p:spPr>
          <a:xfrm>
            <a:off x="317633" y="699183"/>
            <a:ext cx="1110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express the cost function in Binary Classification as: </a:t>
            </a:r>
            <a:endParaRPr dirty="0"/>
          </a:p>
        </p:txBody>
      </p:sp>
      <p:sp>
        <p:nvSpPr>
          <p:cNvPr id="426" name="Google Shape;426;p9"/>
          <p:cNvSpPr txBox="1"/>
          <p:nvPr/>
        </p:nvSpPr>
        <p:spPr>
          <a:xfrm>
            <a:off x="317633" y="1912589"/>
            <a:ext cx="101745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overall cost function is nothing but average of individual cost functions:</a:t>
            </a:r>
            <a:endParaRPr dirty="0"/>
          </a:p>
        </p:txBody>
      </p:sp>
      <p:sp>
        <p:nvSpPr>
          <p:cNvPr id="427" name="Google Shape;427;p9"/>
          <p:cNvSpPr txBox="1"/>
          <p:nvPr/>
        </p:nvSpPr>
        <p:spPr>
          <a:xfrm>
            <a:off x="317633" y="3381144"/>
            <a:ext cx="25747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in this case:</a:t>
            </a:r>
            <a:endParaRPr/>
          </a:p>
        </p:txBody>
      </p:sp>
      <p:sp>
        <p:nvSpPr>
          <p:cNvPr id="428" name="Google Shape;428;p9"/>
          <p:cNvSpPr txBox="1"/>
          <p:nvPr/>
        </p:nvSpPr>
        <p:spPr>
          <a:xfrm>
            <a:off x="317633" y="4911090"/>
            <a:ext cx="81228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also called 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“Binary Cross-entropy Loss”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“Log-loss”</a:t>
            </a:r>
            <a:endParaRPr/>
          </a:p>
        </p:txBody>
      </p:sp>
      <p:sp>
        <p:nvSpPr>
          <p:cNvPr id="429" name="Google Shape;429;p9"/>
          <p:cNvSpPr txBox="1"/>
          <p:nvPr/>
        </p:nvSpPr>
        <p:spPr>
          <a:xfrm>
            <a:off x="317633" y="5500455"/>
            <a:ext cx="11736012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76" t="-5881" b="-161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0" name="Google Shape;430;p9"/>
          <p:cNvSpPr txBox="1"/>
          <p:nvPr/>
        </p:nvSpPr>
        <p:spPr>
          <a:xfrm>
            <a:off x="2098671" y="1239534"/>
            <a:ext cx="8317213" cy="50917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431" name="Google Shape;431;p9"/>
          <p:cNvSpPr txBox="1"/>
          <p:nvPr/>
        </p:nvSpPr>
        <p:spPr>
          <a:xfrm>
            <a:off x="2990177" y="2412155"/>
            <a:ext cx="4829492" cy="110055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2" name="Google Shape;432;p9"/>
          <p:cNvSpPr txBox="1"/>
          <p:nvPr/>
        </p:nvSpPr>
        <p:spPr>
          <a:xfrm>
            <a:off x="1748110" y="3749935"/>
            <a:ext cx="9083256" cy="11005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" name="Google Shape;398;gdb8c1aa756_0_0">
            <a:extLst>
              <a:ext uri="{FF2B5EF4-FFF2-40B4-BE49-F238E27FC236}">
                <a16:creationId xmlns:a16="http://schemas.microsoft.com/office/drawing/2014/main" id="{9F0B9C58-9B88-4199-9CF6-03D5DBB64097}"/>
              </a:ext>
            </a:extLst>
          </p:cNvPr>
          <p:cNvSpPr txBox="1"/>
          <p:nvPr/>
        </p:nvSpPr>
        <p:spPr>
          <a:xfrm>
            <a:off x="151002" y="58723"/>
            <a:ext cx="9429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The Cost Function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67D849-5348-438D-A55C-57C93C2A7B7A}"/>
              </a:ext>
            </a:extLst>
          </p:cNvPr>
          <p:cNvSpPr/>
          <p:nvPr/>
        </p:nvSpPr>
        <p:spPr>
          <a:xfrm>
            <a:off x="5181600" y="4029075"/>
            <a:ext cx="1066800" cy="551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E9D3-FA12-44D4-9520-B71E29954AA4}"/>
              </a:ext>
            </a:extLst>
          </p:cNvPr>
          <p:cNvSpPr/>
          <p:nvPr/>
        </p:nvSpPr>
        <p:spPr>
          <a:xfrm>
            <a:off x="9305925" y="4029075"/>
            <a:ext cx="1066800" cy="551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4EB28A-C44A-4E2F-BDAE-C2E40DCFF818}"/>
                  </a:ext>
                </a:extLst>
              </p:cNvPr>
              <p:cNvSpPr txBox="1"/>
              <p:nvPr/>
            </p:nvSpPr>
            <p:spPr>
              <a:xfrm>
                <a:off x="5344550" y="3503780"/>
                <a:ext cx="762000" cy="49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4EB28A-C44A-4E2F-BDAE-C2E40DCFF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550" y="3503780"/>
                <a:ext cx="762000" cy="4999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F457A5-04DD-42A1-B6C7-4C46A773D36E}"/>
                  </a:ext>
                </a:extLst>
              </p:cNvPr>
              <p:cNvSpPr txBox="1"/>
              <p:nvPr/>
            </p:nvSpPr>
            <p:spPr>
              <a:xfrm>
                <a:off x="9529454" y="3512713"/>
                <a:ext cx="762000" cy="49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F457A5-04DD-42A1-B6C7-4C46A773D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454" y="3512713"/>
                <a:ext cx="762000" cy="4999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EC9B13-4DC9-46DE-8B12-81FBD83D0AF7}"/>
              </a:ext>
            </a:extLst>
          </p:cNvPr>
          <p:cNvSpPr txBox="1"/>
          <p:nvPr/>
        </p:nvSpPr>
        <p:spPr>
          <a:xfrm>
            <a:off x="6620947" y="3563785"/>
            <a:ext cx="239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5195C3-B58C-46FB-9846-A2B099173FB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9011722" y="3762686"/>
            <a:ext cx="517732" cy="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385BB6-EFB8-4D3A-840C-0AAFFABA7411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 flipV="1">
            <a:off x="6106550" y="3753753"/>
            <a:ext cx="514397" cy="1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/>
      <p:bldP spid="15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Gradient Descent Optimization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4ACC55-4285-4232-98A3-54C45D3F26E1}"/>
              </a:ext>
            </a:extLst>
          </p:cNvPr>
          <p:cNvSpPr txBox="1"/>
          <p:nvPr/>
        </p:nvSpPr>
        <p:spPr>
          <a:xfrm>
            <a:off x="276225" y="809625"/>
            <a:ext cx="1180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/>
              <a:t>Algorithm: </a:t>
            </a:r>
            <a:r>
              <a:rPr lang="en-IN" sz="2000" dirty="0"/>
              <a:t>Gradient Descent (an optimization algorithm used to find minimum of convex functions)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E9D868-9389-4AAD-9BD4-F8D038F03C8B}"/>
                  </a:ext>
                </a:extLst>
              </p:cNvPr>
              <p:cNvSpPr txBox="1"/>
              <p:nvPr/>
            </p:nvSpPr>
            <p:spPr>
              <a:xfrm>
                <a:off x="486601" y="1343081"/>
                <a:ext cx="11053853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1800" b="1" dirty="0"/>
                  <a:t>Input:</a:t>
                </a:r>
                <a:r>
                  <a:rPr lang="en-IN" sz="1800" dirty="0"/>
                  <a:t> Feature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, …,</m:t>
                                    </m:r>
                                    <m:sSubSup>
                                      <m:sSubSupPr>
                                        <m:ctrlP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sz="18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sz="1800" dirty="0"/>
                  <a:t> and corresponding target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IN" sz="1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E9D868-9389-4AAD-9BD4-F8D038F03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01" y="1343081"/>
                <a:ext cx="11053853" cy="582147"/>
              </a:xfrm>
              <a:prstGeom prst="rect">
                <a:avLst/>
              </a:prstGeom>
              <a:blipFill>
                <a:blip r:embed="rId3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FFEAD8-7038-4316-B313-6E856921B114}"/>
                  </a:ext>
                </a:extLst>
              </p:cNvPr>
              <p:cNvSpPr txBox="1"/>
              <p:nvPr/>
            </p:nvSpPr>
            <p:spPr>
              <a:xfrm>
                <a:off x="486598" y="2145974"/>
                <a:ext cx="11218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IN" sz="1800" b="1" dirty="0"/>
                  <a:t>Output: </a:t>
                </a:r>
                <a:r>
                  <a:rPr lang="en-IN" sz="1800" dirty="0"/>
                  <a:t>Model parameters </a:t>
                </a:r>
                <a14:m>
                  <m:oMath xmlns:m="http://schemas.openxmlformats.org/officeDocument/2006/math">
                    <m:r>
                      <a:rPr lang="en-IN" sz="1800" b="1" i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800" dirty="0"/>
                  <a:t> for which the cost function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sz="1800" dirty="0"/>
                  <a:t> is minimum.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FFEAD8-7038-4316-B313-6E856921B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98" y="2145974"/>
                <a:ext cx="11218799" cy="369332"/>
              </a:xfrm>
              <a:prstGeom prst="rect">
                <a:avLst/>
              </a:prstGeom>
              <a:blipFill>
                <a:blip r:embed="rId4"/>
                <a:stretch>
                  <a:fillRect l="-38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98EC69-3627-4E3D-B7A2-3F5768F14857}"/>
                  </a:ext>
                </a:extLst>
              </p:cNvPr>
              <p:cNvSpPr txBox="1"/>
              <p:nvPr/>
            </p:nvSpPr>
            <p:spPr>
              <a:xfrm>
                <a:off x="486599" y="2736051"/>
                <a:ext cx="11218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IN" sz="1800" b="1" dirty="0"/>
                  <a:t>Initialisation: </a:t>
                </a:r>
                <a:r>
                  <a:rPr lang="en-IN" sz="1800" dirty="0"/>
                  <a:t>Initialise the model parameters </a:t>
                </a:r>
                <a14:m>
                  <m:oMath xmlns:m="http://schemas.openxmlformats.org/officeDocument/2006/math">
                    <m:r>
                      <a:rPr lang="en-IN" sz="1800" b="1" i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800" dirty="0"/>
                  <a:t> with random numbers.</a:t>
                </a:r>
              </a:p>
              <a:p>
                <a:pPr lvl="1"/>
                <a:r>
                  <a:rPr lang="en-IN" sz="1800" dirty="0"/>
                  <a:t>		Initialise iteration counter: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←1</m:t>
                    </m:r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98EC69-3627-4E3D-B7A2-3F5768F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99" y="2736051"/>
                <a:ext cx="11218799" cy="646331"/>
              </a:xfrm>
              <a:prstGeom prst="rect">
                <a:avLst/>
              </a:prstGeom>
              <a:blipFill>
                <a:blip r:embed="rId5"/>
                <a:stretch>
                  <a:fillRect l="-380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856F417-660C-4758-9FB3-DFE775E95B80}"/>
              </a:ext>
            </a:extLst>
          </p:cNvPr>
          <p:cNvSpPr txBox="1"/>
          <p:nvPr/>
        </p:nvSpPr>
        <p:spPr>
          <a:xfrm>
            <a:off x="486597" y="3540199"/>
            <a:ext cx="1121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1" dirty="0"/>
              <a:t>Repeat until Convergence  </a:t>
            </a:r>
            <a:r>
              <a:rPr lang="en-IN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BE3154-756A-4B23-9BA7-F501AE61F522}"/>
                  </a:ext>
                </a:extLst>
              </p:cNvPr>
              <p:cNvSpPr txBox="1"/>
              <p:nvPr/>
            </p:nvSpPr>
            <p:spPr>
              <a:xfrm>
                <a:off x="1558254" y="3979184"/>
                <a:ext cx="965835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→"/>
                </a:pPr>
                <a:r>
                  <a:rPr lang="en-IN" sz="1800" dirty="0"/>
                  <a:t>Compute Cost function: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=− </m:t>
                    </m:r>
                    <m:f>
                      <m:f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sSup>
                                  <m:sSup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func>
                              <m:func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1 − </m:t>
                                    </m:r>
                                    <m:sSubSup>
                                      <m:sSubSupPr>
                                        <m:ctrlP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sz="1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BE3154-756A-4B23-9BA7-F501AE61F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54" y="3979184"/>
                <a:ext cx="9658350" cy="506870"/>
              </a:xfrm>
              <a:prstGeom prst="rect">
                <a:avLst/>
              </a:prstGeom>
              <a:blipFill>
                <a:blip r:embed="rId6"/>
                <a:stretch>
                  <a:fillRect l="-442" t="-73494" b="-1228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C25682-D406-4B2F-9C17-313DF9A5F52B}"/>
                  </a:ext>
                </a:extLst>
              </p:cNvPr>
              <p:cNvSpPr txBox="1"/>
              <p:nvPr/>
            </p:nvSpPr>
            <p:spPr>
              <a:xfrm>
                <a:off x="1558254" y="4516783"/>
                <a:ext cx="9658350" cy="499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→"/>
                </a:pPr>
                <a:r>
                  <a:rPr lang="en-IN" sz="1800" dirty="0"/>
                  <a:t>Compute the gradient of Cost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C25682-D406-4B2F-9C17-313DF9A5F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54" y="4516783"/>
                <a:ext cx="9658350" cy="499624"/>
              </a:xfrm>
              <a:prstGeom prst="rect">
                <a:avLst/>
              </a:prstGeom>
              <a:blipFill>
                <a:blip r:embed="rId7"/>
                <a:stretch>
                  <a:fillRect l="-442" b="-60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D0025C-55F5-441F-A297-291C069E6726}"/>
                  </a:ext>
                </a:extLst>
              </p:cNvPr>
              <p:cNvSpPr txBox="1"/>
              <p:nvPr/>
            </p:nvSpPr>
            <p:spPr>
              <a:xfrm>
                <a:off x="1558254" y="5024533"/>
                <a:ext cx="9658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→"/>
                </a:pPr>
                <a:r>
                  <a:rPr lang="en-IN" sz="1800" dirty="0"/>
                  <a:t>Update the model parameters: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D0025C-55F5-441F-A297-291C069E6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54" y="5024533"/>
                <a:ext cx="9658350" cy="369332"/>
              </a:xfrm>
              <a:prstGeom prst="rect">
                <a:avLst/>
              </a:prstGeom>
              <a:blipFill>
                <a:blip r:embed="rId8"/>
                <a:stretch>
                  <a:fillRect l="-44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85D034-534C-4832-AFD8-D3B4C3CEA9E6}"/>
                  </a:ext>
                </a:extLst>
              </p:cNvPr>
              <p:cNvSpPr txBox="1"/>
              <p:nvPr/>
            </p:nvSpPr>
            <p:spPr>
              <a:xfrm>
                <a:off x="1558254" y="5514919"/>
                <a:ext cx="9658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→"/>
                </a:pPr>
                <a:r>
                  <a:rPr lang="en-IN" sz="1800" dirty="0"/>
                  <a:t>Increment the iteration counter: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85D034-534C-4832-AFD8-D3B4C3CEA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54" y="5514919"/>
                <a:ext cx="9658350" cy="369332"/>
              </a:xfrm>
              <a:prstGeom prst="rect">
                <a:avLst/>
              </a:prstGeom>
              <a:blipFill>
                <a:blip r:embed="rId9"/>
                <a:stretch>
                  <a:fillRect l="-442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2D4BF92-B3E7-44C1-9723-51C5D54D7B18}"/>
              </a:ext>
            </a:extLst>
          </p:cNvPr>
          <p:cNvSpPr txBox="1"/>
          <p:nvPr/>
        </p:nvSpPr>
        <p:spPr>
          <a:xfrm>
            <a:off x="904875" y="5884251"/>
            <a:ext cx="165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8133AA-706A-40EE-A10D-EFA3B7D85ADD}"/>
                  </a:ext>
                </a:extLst>
              </p:cNvPr>
              <p:cNvSpPr txBox="1"/>
              <p:nvPr/>
            </p:nvSpPr>
            <p:spPr>
              <a:xfrm>
                <a:off x="8260008" y="5066515"/>
                <a:ext cx="360997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1800" dirty="0"/>
                  <a:t> is a small positive user defined parameter called </a:t>
                </a:r>
                <a:r>
                  <a:rPr lang="en-IN" sz="1800" b="1" dirty="0"/>
                  <a:t>learning rate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8133AA-706A-40EE-A10D-EFA3B7D85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008" y="5066515"/>
                <a:ext cx="3609975" cy="646331"/>
              </a:xfrm>
              <a:prstGeom prst="rect">
                <a:avLst/>
              </a:prstGeom>
              <a:blipFill>
                <a:blip r:embed="rId10"/>
                <a:stretch>
                  <a:fillRect l="-1347"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9" grpId="0"/>
      <p:bldP spid="5" grpId="0"/>
      <p:bldP spid="11" grpId="0"/>
      <p:bldP spid="12" grpId="0"/>
      <p:bldP spid="13" grpId="0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Intuition of Gradient Descent Algorithm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226131" y="730891"/>
            <a:ext cx="1161723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/>
                <a:cs typeface="Times New Roman"/>
                <a:sym typeface="Times New Roman"/>
              </a:rPr>
              <a:t>The plot of cost function with respect to any of the model parameters (considering the other parameters fixed) is </a:t>
            </a:r>
            <a:r>
              <a:rPr lang="en-IN" sz="2000" dirty="0">
                <a:latin typeface="+mj-lt"/>
                <a:ea typeface="Times New Roman"/>
                <a:cs typeface="Times New Roman"/>
                <a:sym typeface="Times New Roman"/>
              </a:rPr>
              <a:t>convex in nature as shown below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Times New Roman"/>
                <a:cs typeface="Times New Roman"/>
                <a:sym typeface="Times New Roman"/>
              </a:rPr>
              <a:t>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sym typeface="Arial"/>
            </a:endParaRPr>
          </a:p>
        </p:txBody>
      </p:sp>
      <p:cxnSp>
        <p:nvCxnSpPr>
          <p:cNvPr id="219" name="Google Shape;219;p7"/>
          <p:cNvCxnSpPr/>
          <p:nvPr/>
        </p:nvCxnSpPr>
        <p:spPr>
          <a:xfrm flipH="1">
            <a:off x="2789939" y="3063409"/>
            <a:ext cx="1468251" cy="2228534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20" name="Google Shape;220;p7"/>
          <p:cNvGrpSpPr/>
          <p:nvPr/>
        </p:nvGrpSpPr>
        <p:grpSpPr>
          <a:xfrm>
            <a:off x="226131" y="2457652"/>
            <a:ext cx="4145273" cy="3648488"/>
            <a:chOff x="405815" y="1486621"/>
            <a:chExt cx="4145273" cy="3648488"/>
          </a:xfrm>
        </p:grpSpPr>
        <p:cxnSp>
          <p:nvCxnSpPr>
            <p:cNvPr id="221" name="Google Shape;221;p7"/>
            <p:cNvCxnSpPr/>
            <p:nvPr/>
          </p:nvCxnSpPr>
          <p:spPr>
            <a:xfrm rot="10800000">
              <a:off x="783250" y="1574054"/>
              <a:ext cx="0" cy="325937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2" name="Google Shape;222;p7"/>
            <p:cNvCxnSpPr/>
            <p:nvPr/>
          </p:nvCxnSpPr>
          <p:spPr>
            <a:xfrm flipH="1">
              <a:off x="679390" y="4691945"/>
              <a:ext cx="3710641" cy="903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223" name="Google Shape;223;p7"/>
            <p:cNvSpPr txBox="1"/>
            <p:nvPr/>
          </p:nvSpPr>
          <p:spPr>
            <a:xfrm>
              <a:off x="4109942" y="4754171"/>
              <a:ext cx="441146" cy="38093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t="-1612" r="-9586" b="-1128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405815" y="1486621"/>
              <a:ext cx="377435" cy="3977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53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071153" y="2107477"/>
              <a:ext cx="3209964" cy="2090458"/>
            </a:xfrm>
            <a:custGeom>
              <a:avLst/>
              <a:gdLst/>
              <a:ahLst/>
              <a:cxnLst/>
              <a:rect l="l" t="t" r="r" b="b"/>
              <a:pathLst>
                <a:path w="4650377" h="2090458" extrusionOk="0">
                  <a:moveTo>
                    <a:pt x="0" y="139337"/>
                  </a:moveTo>
                  <a:cubicBezTo>
                    <a:pt x="770708" y="1126308"/>
                    <a:pt x="1541417" y="2113280"/>
                    <a:pt x="2316480" y="2090057"/>
                  </a:cubicBezTo>
                  <a:cubicBezTo>
                    <a:pt x="3091543" y="2066834"/>
                    <a:pt x="3870960" y="1033417"/>
                    <a:pt x="4650377" y="0"/>
                  </a:cubicBezTo>
                </a:path>
              </a:pathLst>
            </a:custGeom>
            <a:noFill/>
            <a:ln w="2857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6" name="Google Shape;226;p7"/>
          <p:cNvCxnSpPr/>
          <p:nvPr/>
        </p:nvCxnSpPr>
        <p:spPr>
          <a:xfrm>
            <a:off x="3427843" y="4314796"/>
            <a:ext cx="0" cy="1356889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7" name="Google Shape;227;p7"/>
          <p:cNvSpPr txBox="1"/>
          <p:nvPr/>
        </p:nvSpPr>
        <p:spPr>
          <a:xfrm>
            <a:off x="2486629" y="5630111"/>
            <a:ext cx="816422" cy="30636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3206354" y="5649827"/>
            <a:ext cx="569978" cy="30636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3374068" y="4260495"/>
            <a:ext cx="107550" cy="10795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2869409" y="4884416"/>
            <a:ext cx="107550" cy="10795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7"/>
          <p:cNvCxnSpPr/>
          <p:nvPr/>
        </p:nvCxnSpPr>
        <p:spPr>
          <a:xfrm rot="10800000" flipH="1">
            <a:off x="2355026" y="3697453"/>
            <a:ext cx="1903164" cy="180363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2" name="Google Shape;232;p7"/>
          <p:cNvCxnSpPr>
            <a:stCxn id="230" idx="4"/>
          </p:cNvCxnSpPr>
          <p:nvPr/>
        </p:nvCxnSpPr>
        <p:spPr>
          <a:xfrm>
            <a:off x="2923184" y="4992366"/>
            <a:ext cx="0" cy="6873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7"/>
          <p:cNvSpPr/>
          <p:nvPr/>
        </p:nvSpPr>
        <p:spPr>
          <a:xfrm>
            <a:off x="2418526" y="5122504"/>
            <a:ext cx="107550" cy="107950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1317971" y="4015787"/>
            <a:ext cx="107550" cy="10795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7"/>
          <p:cNvCxnSpPr/>
          <p:nvPr/>
        </p:nvCxnSpPr>
        <p:spPr>
          <a:xfrm>
            <a:off x="910885" y="3294781"/>
            <a:ext cx="1068897" cy="1849121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6" name="Google Shape;236;p7"/>
          <p:cNvCxnSpPr>
            <a:stCxn id="234" idx="4"/>
          </p:cNvCxnSpPr>
          <p:nvPr/>
        </p:nvCxnSpPr>
        <p:spPr>
          <a:xfrm>
            <a:off x="1371746" y="4123737"/>
            <a:ext cx="0" cy="155610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p7"/>
          <p:cNvSpPr txBox="1"/>
          <p:nvPr/>
        </p:nvSpPr>
        <p:spPr>
          <a:xfrm>
            <a:off x="1086757" y="5679794"/>
            <a:ext cx="569978" cy="30636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1846625" y="4771824"/>
            <a:ext cx="107550" cy="10795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7"/>
          <p:cNvCxnSpPr/>
          <p:nvPr/>
        </p:nvCxnSpPr>
        <p:spPr>
          <a:xfrm rot="10800000">
            <a:off x="1146197" y="4023407"/>
            <a:ext cx="1183222" cy="129000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7"/>
          <p:cNvSpPr txBox="1"/>
          <p:nvPr/>
        </p:nvSpPr>
        <p:spPr>
          <a:xfrm>
            <a:off x="1528623" y="5649827"/>
            <a:ext cx="816422" cy="30636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41" name="Google Shape;241;p7"/>
          <p:cNvCxnSpPr>
            <a:stCxn id="238" idx="4"/>
          </p:cNvCxnSpPr>
          <p:nvPr/>
        </p:nvCxnSpPr>
        <p:spPr>
          <a:xfrm flipH="1">
            <a:off x="1895900" y="4879774"/>
            <a:ext cx="4500" cy="7911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38E99-D44A-4AA1-80CF-0128C6D56CF2}"/>
                  </a:ext>
                </a:extLst>
              </p:cNvPr>
              <p:cNvSpPr txBox="1"/>
              <p:nvPr/>
            </p:nvSpPr>
            <p:spPr>
              <a:xfrm>
                <a:off x="4911590" y="1583948"/>
                <a:ext cx="6857701" cy="985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Now as per gradient descent update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⇒∆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38E99-D44A-4AA1-80CF-0128C6D5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90" y="1583948"/>
                <a:ext cx="6857701" cy="985398"/>
              </a:xfrm>
              <a:prstGeom prst="rect">
                <a:avLst/>
              </a:prstGeom>
              <a:blipFill>
                <a:blip r:embed="rId8"/>
                <a:stretch>
                  <a:fillRect l="-800" t="-3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628271-DC43-4362-8EE5-9073DE863F48}"/>
                  </a:ext>
                </a:extLst>
              </p:cNvPr>
              <p:cNvSpPr txBox="1"/>
              <p:nvPr/>
            </p:nvSpPr>
            <p:spPr>
              <a:xfrm>
                <a:off x="4911590" y="2714558"/>
                <a:ext cx="6748814" cy="1160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Now if the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r>
                  <a:rPr lang="en-IN" sz="2000" dirty="0"/>
                  <a:t> is </a:t>
                </a:r>
                <a:r>
                  <a:rPr lang="en-IN" sz="2000" i="1" dirty="0"/>
                  <a:t>positive</a:t>
                </a:r>
                <a:r>
                  <a:rPr lang="en-IN" sz="2000" dirty="0"/>
                  <a:t>, then the update in the value of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000" dirty="0"/>
                  <a:t> which is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000" dirty="0"/>
                  <a:t> is </a:t>
                </a:r>
                <a:r>
                  <a:rPr lang="en-IN" sz="2000" i="1" dirty="0"/>
                  <a:t>negative</a:t>
                </a:r>
                <a:r>
                  <a:rPr lang="en-IN" sz="2000" dirty="0"/>
                  <a:t>. Indicating that, in the next update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000" dirty="0"/>
                  <a:t> would be smaller than its previous value.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628271-DC43-4362-8EE5-9073DE863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90" y="2714558"/>
                <a:ext cx="6748814" cy="1160446"/>
              </a:xfrm>
              <a:prstGeom prst="rect">
                <a:avLst/>
              </a:prstGeom>
              <a:blipFill>
                <a:blip r:embed="rId9"/>
                <a:stretch>
                  <a:fillRect l="-813" r="-1897" b="-8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99C4B-D410-4049-A5CC-7DA0998B14B4}"/>
                  </a:ext>
                </a:extLst>
              </p:cNvPr>
              <p:cNvSpPr txBox="1"/>
              <p:nvPr/>
            </p:nvSpPr>
            <p:spPr>
              <a:xfrm>
                <a:off x="4911590" y="4063059"/>
                <a:ext cx="6755519" cy="146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On the other hand if the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IN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IN" sz="2000" dirty="0"/>
                  <a:t> is negative, then the update in the value of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000" dirty="0"/>
                  <a:t> is positive. Indicating that, in the next update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000" dirty="0"/>
                  <a:t> would be greater than its previous value.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499C4B-D410-4049-A5CC-7DA0998B1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90" y="4063059"/>
                <a:ext cx="6755519" cy="1468222"/>
              </a:xfrm>
              <a:prstGeom prst="rect">
                <a:avLst/>
              </a:prstGeom>
              <a:blipFill>
                <a:blip r:embed="rId10"/>
                <a:stretch>
                  <a:fillRect l="-812" r="-271" b="-7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8EAE02-8560-43EA-98B8-AB7C8CEBCDB2}"/>
                  </a:ext>
                </a:extLst>
              </p:cNvPr>
              <p:cNvSpPr txBox="1"/>
              <p:nvPr/>
            </p:nvSpPr>
            <p:spPr>
              <a:xfrm>
                <a:off x="4865615" y="5630111"/>
                <a:ext cx="69036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Ultimately it leads to the minimum of the convex curve after few iterations. Learing rate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2000" dirty="0"/>
                  <a:t> ensures smooth descent along the curve without much oscillations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8EAE02-8560-43EA-98B8-AB7C8CEB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15" y="5630111"/>
                <a:ext cx="6903676" cy="1015663"/>
              </a:xfrm>
              <a:prstGeom prst="rect">
                <a:avLst/>
              </a:prstGeom>
              <a:blipFill>
                <a:blip r:embed="rId11"/>
                <a:stretch>
                  <a:fillRect l="-794" t="-3012" b="-10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"/>
          <p:cNvSpPr txBox="1"/>
          <p:nvPr/>
        </p:nvSpPr>
        <p:spPr>
          <a:xfrm>
            <a:off x="36701" y="58723"/>
            <a:ext cx="1227912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Gradient Descent Optimization applied to Logistic Regression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0"/>
          <p:cNvSpPr txBox="1"/>
          <p:nvPr/>
        </p:nvSpPr>
        <p:spPr>
          <a:xfrm>
            <a:off x="161488" y="676502"/>
            <a:ext cx="12192000" cy="6219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9" name="Google Shape;439;p10"/>
          <p:cNvSpPr txBox="1"/>
          <p:nvPr/>
        </p:nvSpPr>
        <p:spPr>
          <a:xfrm>
            <a:off x="343432" y="1250016"/>
            <a:ext cx="10782650" cy="8485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" name="Google Shape;440;p10"/>
          <p:cNvSpPr txBox="1"/>
          <p:nvPr/>
        </p:nvSpPr>
        <p:spPr>
          <a:xfrm>
            <a:off x="-33557" y="1915661"/>
            <a:ext cx="12323427" cy="178754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" name="Google Shape;441;p10"/>
          <p:cNvSpPr txBox="1"/>
          <p:nvPr/>
        </p:nvSpPr>
        <p:spPr>
          <a:xfrm>
            <a:off x="3447357" y="3712538"/>
            <a:ext cx="4941632" cy="84856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2" name="Google Shape;442;p10"/>
          <p:cNvSpPr txBox="1"/>
          <p:nvPr/>
        </p:nvSpPr>
        <p:spPr>
          <a:xfrm>
            <a:off x="161488" y="4825385"/>
            <a:ext cx="6576968" cy="163153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443" name="Google Shape;443;p10"/>
          <p:cNvGrpSpPr/>
          <p:nvPr/>
        </p:nvGrpSpPr>
        <p:grpSpPr>
          <a:xfrm>
            <a:off x="5486400" y="3749879"/>
            <a:ext cx="897622" cy="1059487"/>
            <a:chOff x="5771626" y="3733101"/>
            <a:chExt cx="897622" cy="1059487"/>
          </a:xfrm>
        </p:grpSpPr>
        <p:sp>
          <p:nvSpPr>
            <p:cNvPr id="444" name="Google Shape;444;p10"/>
            <p:cNvSpPr/>
            <p:nvPr/>
          </p:nvSpPr>
          <p:spPr>
            <a:xfrm>
              <a:off x="5771626" y="3733101"/>
              <a:ext cx="897622" cy="762137"/>
            </a:xfrm>
            <a:prstGeom prst="rect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6096000" y="4519363"/>
              <a:ext cx="178965" cy="2732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p10"/>
          <p:cNvSpPr txBox="1"/>
          <p:nvPr/>
        </p:nvSpPr>
        <p:spPr>
          <a:xfrm>
            <a:off x="6904139" y="4825385"/>
            <a:ext cx="3523376" cy="66511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 w="28575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447" name="Google Shape;447;p10"/>
          <p:cNvGrpSpPr/>
          <p:nvPr/>
        </p:nvGrpSpPr>
        <p:grpSpPr>
          <a:xfrm>
            <a:off x="6635691" y="3749879"/>
            <a:ext cx="897622" cy="1068159"/>
            <a:chOff x="6920917" y="3733101"/>
            <a:chExt cx="897622" cy="1068159"/>
          </a:xfrm>
        </p:grpSpPr>
        <p:sp>
          <p:nvSpPr>
            <p:cNvPr id="448" name="Google Shape;448;p10"/>
            <p:cNvSpPr/>
            <p:nvPr/>
          </p:nvSpPr>
          <p:spPr>
            <a:xfrm>
              <a:off x="6920917" y="3733101"/>
              <a:ext cx="897622" cy="762137"/>
            </a:xfrm>
            <a:prstGeom prst="rect">
              <a:avLst/>
            </a:prstGeom>
            <a:noFill/>
            <a:ln w="28575" cap="flat" cmpd="sng">
              <a:solidFill>
                <a:srgbClr val="C55A1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7369728" y="4519363"/>
              <a:ext cx="178965" cy="28189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55A11"/>
            </a:solidFill>
            <a:ln w="12700" cap="flat" cmpd="sng">
              <a:solidFill>
                <a:srgbClr val="C55A1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Google Shape;450;p10"/>
          <p:cNvSpPr txBox="1"/>
          <p:nvPr/>
        </p:nvSpPr>
        <p:spPr>
          <a:xfrm>
            <a:off x="6904139" y="5648703"/>
            <a:ext cx="4420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this is already provided in the slide where we discussed about </a:t>
            </a:r>
            <a:r>
              <a:rPr lang="en-IN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function</a:t>
            </a:r>
            <a:endParaRPr/>
          </a:p>
        </p:txBody>
      </p:sp>
      <p:sp>
        <p:nvSpPr>
          <p:cNvPr id="451" name="Google Shape;451;p10"/>
          <p:cNvSpPr txBox="1"/>
          <p:nvPr/>
        </p:nvSpPr>
        <p:spPr>
          <a:xfrm>
            <a:off x="8691251" y="3695760"/>
            <a:ext cx="3346691" cy="97661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452" name="Google Shape;452;p10"/>
          <p:cNvGrpSpPr/>
          <p:nvPr/>
        </p:nvGrpSpPr>
        <p:grpSpPr>
          <a:xfrm>
            <a:off x="7768205" y="3749879"/>
            <a:ext cx="906010" cy="762137"/>
            <a:chOff x="8053431" y="3733101"/>
            <a:chExt cx="906010" cy="762137"/>
          </a:xfrm>
        </p:grpSpPr>
        <p:sp>
          <p:nvSpPr>
            <p:cNvPr id="453" name="Google Shape;453;p10"/>
            <p:cNvSpPr/>
            <p:nvPr/>
          </p:nvSpPr>
          <p:spPr>
            <a:xfrm>
              <a:off x="8053431" y="3733101"/>
              <a:ext cx="540391" cy="762137"/>
            </a:xfrm>
            <a:prstGeom prst="rect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8593822" y="4077050"/>
              <a:ext cx="365619" cy="18455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1"/>
          <p:cNvSpPr txBox="1"/>
          <p:nvPr/>
        </p:nvSpPr>
        <p:spPr>
          <a:xfrm>
            <a:off x="269898" y="871514"/>
            <a:ext cx="10545511" cy="9053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61" name="Google Shape;461;p11"/>
          <p:cNvCxnSpPr/>
          <p:nvPr/>
        </p:nvCxnSpPr>
        <p:spPr>
          <a:xfrm rot="10800000" flipH="1">
            <a:off x="2375725" y="1401511"/>
            <a:ext cx="1854437" cy="22219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2" name="Google Shape;462;p11"/>
          <p:cNvCxnSpPr/>
          <p:nvPr/>
        </p:nvCxnSpPr>
        <p:spPr>
          <a:xfrm rot="10800000" flipH="1">
            <a:off x="4477990" y="1196412"/>
            <a:ext cx="2136449" cy="26491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p11"/>
          <p:cNvSpPr txBox="1"/>
          <p:nvPr/>
        </p:nvSpPr>
        <p:spPr>
          <a:xfrm>
            <a:off x="-470021" y="1839874"/>
            <a:ext cx="9109817" cy="8485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4" name="Google Shape;464;p11"/>
          <p:cNvSpPr txBox="1"/>
          <p:nvPr/>
        </p:nvSpPr>
        <p:spPr>
          <a:xfrm>
            <a:off x="131471" y="2790482"/>
            <a:ext cx="6396517" cy="84856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5" name="Google Shape;465;p11"/>
          <p:cNvSpPr txBox="1"/>
          <p:nvPr/>
        </p:nvSpPr>
        <p:spPr>
          <a:xfrm>
            <a:off x="7599726" y="1577622"/>
            <a:ext cx="41276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obtained by adding a feature column with all values </a:t>
            </a:r>
            <a:r>
              <a:rPr lang="en-I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left of the dataset table. </a:t>
            </a:r>
            <a:endParaRPr/>
          </a:p>
        </p:txBody>
      </p:sp>
      <p:sp>
        <p:nvSpPr>
          <p:cNvPr id="466" name="Google Shape;466;p11"/>
          <p:cNvSpPr txBox="1"/>
          <p:nvPr/>
        </p:nvSpPr>
        <p:spPr>
          <a:xfrm>
            <a:off x="477473" y="3800229"/>
            <a:ext cx="71222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 Gradient descent update rule is:</a:t>
            </a:r>
            <a:endParaRPr/>
          </a:p>
        </p:txBody>
      </p:sp>
      <p:sp>
        <p:nvSpPr>
          <p:cNvPr id="467" name="Google Shape;467;p11"/>
          <p:cNvSpPr txBox="1"/>
          <p:nvPr/>
        </p:nvSpPr>
        <p:spPr>
          <a:xfrm>
            <a:off x="477473" y="4271603"/>
            <a:ext cx="5914239" cy="14642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8" name="Google Shape;468;p11"/>
          <p:cNvSpPr txBox="1"/>
          <p:nvPr/>
        </p:nvSpPr>
        <p:spPr>
          <a:xfrm>
            <a:off x="4982688" y="5184417"/>
            <a:ext cx="298056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8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9" name="Google Shape;469;p11"/>
          <p:cNvSpPr txBox="1"/>
          <p:nvPr/>
        </p:nvSpPr>
        <p:spPr>
          <a:xfrm>
            <a:off x="477473" y="5837892"/>
            <a:ext cx="10828448" cy="42479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562" t="-8694" b="-202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0" name="Google Shape;470;p11"/>
          <p:cNvSpPr txBox="1"/>
          <p:nvPr/>
        </p:nvSpPr>
        <p:spPr>
          <a:xfrm>
            <a:off x="8812634" y="4822280"/>
            <a:ext cx="3074700" cy="1015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2182" t="-3612" b="-102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71" name="Google Shape;471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03625" y="2519702"/>
            <a:ext cx="4023724" cy="21004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37;p10">
            <a:extLst>
              <a:ext uri="{FF2B5EF4-FFF2-40B4-BE49-F238E27FC236}">
                <a16:creationId xmlns:a16="http://schemas.microsoft.com/office/drawing/2014/main" id="{7CD16444-C763-4A50-A161-896E8C5B79FA}"/>
              </a:ext>
            </a:extLst>
          </p:cNvPr>
          <p:cNvSpPr txBox="1"/>
          <p:nvPr/>
        </p:nvSpPr>
        <p:spPr>
          <a:xfrm>
            <a:off x="36701" y="58723"/>
            <a:ext cx="1227912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Gradient Descent Optimization applied to Logistic Regression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EC956E-27F9-4082-8C96-62ABEA5C27FB}"/>
              </a:ext>
            </a:extLst>
          </p:cNvPr>
          <p:cNvSpPr/>
          <p:nvPr/>
        </p:nvSpPr>
        <p:spPr>
          <a:xfrm>
            <a:off x="581024" y="4271603"/>
            <a:ext cx="7018701" cy="1464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/>
        </p:nvSpPr>
        <p:spPr>
          <a:xfrm>
            <a:off x="151002" y="58723"/>
            <a:ext cx="1045984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Decision Boundary of Logistic Regression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 txBox="1"/>
          <p:nvPr/>
        </p:nvSpPr>
        <p:spPr>
          <a:xfrm>
            <a:off x="-366211" y="844705"/>
            <a:ext cx="9216595" cy="10831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66" name="Google Shape;26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4843" y="1007309"/>
            <a:ext cx="3467099" cy="226949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186530" y="1882902"/>
            <a:ext cx="79594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binary classification with y = 0 (for class-1) or 1 (for class-2)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186530" y="2402558"/>
            <a:ext cx="7365274" cy="77886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74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186530" y="3267178"/>
            <a:ext cx="9326586" cy="70769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0" name="Google Shape;270;p12"/>
          <p:cNvSpPr txBox="1"/>
          <p:nvPr/>
        </p:nvSpPr>
        <p:spPr>
          <a:xfrm>
            <a:off x="195238" y="4098968"/>
            <a:ext cx="6801179" cy="68332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80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1" name="Google Shape;271;p12"/>
          <p:cNvSpPr txBox="1"/>
          <p:nvPr/>
        </p:nvSpPr>
        <p:spPr>
          <a:xfrm>
            <a:off x="195238" y="4782297"/>
            <a:ext cx="11901687" cy="7674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460" t="-61107" b="-507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p12"/>
          <p:cNvSpPr txBox="1"/>
          <p:nvPr/>
        </p:nvSpPr>
        <p:spPr>
          <a:xfrm>
            <a:off x="195238" y="5470087"/>
            <a:ext cx="11694517" cy="88364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17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932538-A363-443E-A955-6DEE8BCEF0ED}"/>
                  </a:ext>
                </a:extLst>
              </p:cNvPr>
              <p:cNvSpPr txBox="1"/>
              <p:nvPr/>
            </p:nvSpPr>
            <p:spPr>
              <a:xfrm>
                <a:off x="6096000" y="4187756"/>
                <a:ext cx="5391150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Because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 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𝑤h𝑒𝑛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932538-A363-443E-A955-6DEE8BCEF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87756"/>
                <a:ext cx="5391150" cy="560218"/>
              </a:xfrm>
              <a:prstGeom prst="rect">
                <a:avLst/>
              </a:prstGeom>
              <a:blipFill>
                <a:blip r:embed="rId10"/>
                <a:stretch>
                  <a:fillRect l="-1131" b="-1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b8c1aa756_10_167"/>
          <p:cNvSpPr txBox="1"/>
          <p:nvPr/>
        </p:nvSpPr>
        <p:spPr>
          <a:xfrm>
            <a:off x="151002" y="85357"/>
            <a:ext cx="9429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</a:rPr>
              <a:t>Outline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db8c1aa756_10_167"/>
          <p:cNvSpPr txBox="1"/>
          <p:nvPr/>
        </p:nvSpPr>
        <p:spPr>
          <a:xfrm>
            <a:off x="1264600" y="1029350"/>
            <a:ext cx="10569334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Why Linear Regression model is not suitable for classification problem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Towards Logistic Regression for Binary Classification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The Logistic function and its derivative</a:t>
            </a: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The hypothesis of Logistic Regression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The Cost Function of Logistic Regression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ea typeface="Times New Roman"/>
                <a:cs typeface="Times New Roman"/>
                <a:sym typeface="Times New Roman"/>
              </a:rPr>
              <a:t>Gradient Descent Optimization applied to Logistic Regression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The Decision Boundary of Logistic Regression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lang="en-IN"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IN" sz="2000" dirty="0">
                <a:latin typeface="+mn-lt"/>
                <a:ea typeface="Times New Roman"/>
                <a:cs typeface="Times New Roman"/>
                <a:sym typeface="Times New Roman"/>
              </a:rPr>
              <a:t>Multiclass Classification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3"/>
          <p:cNvGrpSpPr/>
          <p:nvPr/>
        </p:nvGrpSpPr>
        <p:grpSpPr>
          <a:xfrm>
            <a:off x="173484" y="3298530"/>
            <a:ext cx="4092063" cy="3044541"/>
            <a:chOff x="173484" y="889289"/>
            <a:chExt cx="4092063" cy="3044541"/>
          </a:xfrm>
        </p:grpSpPr>
        <p:cxnSp>
          <p:nvCxnSpPr>
            <p:cNvPr id="279" name="Google Shape;279;p13"/>
            <p:cNvCxnSpPr/>
            <p:nvPr/>
          </p:nvCxnSpPr>
          <p:spPr>
            <a:xfrm rot="10800000">
              <a:off x="557349" y="1045029"/>
              <a:ext cx="0" cy="266482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0" name="Google Shape;280;p13"/>
            <p:cNvCxnSpPr/>
            <p:nvPr/>
          </p:nvCxnSpPr>
          <p:spPr>
            <a:xfrm>
              <a:off x="374469" y="3553097"/>
              <a:ext cx="366413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1" name="Google Shape;281;p13"/>
            <p:cNvCxnSpPr/>
            <p:nvPr/>
          </p:nvCxnSpPr>
          <p:spPr>
            <a:xfrm>
              <a:off x="1254034" y="3553097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13"/>
            <p:cNvCxnSpPr/>
            <p:nvPr/>
          </p:nvCxnSpPr>
          <p:spPr>
            <a:xfrm>
              <a:off x="1262740" y="3481509"/>
              <a:ext cx="0" cy="13933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13"/>
            <p:cNvCxnSpPr/>
            <p:nvPr/>
          </p:nvCxnSpPr>
          <p:spPr>
            <a:xfrm>
              <a:off x="2001701" y="3483428"/>
              <a:ext cx="0" cy="13933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13"/>
            <p:cNvCxnSpPr/>
            <p:nvPr/>
          </p:nvCxnSpPr>
          <p:spPr>
            <a:xfrm>
              <a:off x="2735347" y="3483428"/>
              <a:ext cx="0" cy="13933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13"/>
            <p:cNvCxnSpPr/>
            <p:nvPr/>
          </p:nvCxnSpPr>
          <p:spPr>
            <a:xfrm>
              <a:off x="3463675" y="3483428"/>
              <a:ext cx="0" cy="13933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6" name="Google Shape;286;p13"/>
            <p:cNvSpPr txBox="1"/>
            <p:nvPr/>
          </p:nvSpPr>
          <p:spPr>
            <a:xfrm>
              <a:off x="1125523" y="362084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87" name="Google Shape;287;p13"/>
            <p:cNvSpPr txBox="1"/>
            <p:nvPr/>
          </p:nvSpPr>
          <p:spPr>
            <a:xfrm>
              <a:off x="1861827" y="3620845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88" name="Google Shape;288;p13"/>
            <p:cNvSpPr txBox="1"/>
            <p:nvPr/>
          </p:nvSpPr>
          <p:spPr>
            <a:xfrm>
              <a:off x="2590154" y="3620845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289" name="Google Shape;289;p13"/>
            <p:cNvSpPr txBox="1"/>
            <p:nvPr/>
          </p:nvSpPr>
          <p:spPr>
            <a:xfrm>
              <a:off x="3318481" y="3626053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290" name="Google Shape;290;p13"/>
            <p:cNvSpPr txBox="1"/>
            <p:nvPr/>
          </p:nvSpPr>
          <p:spPr>
            <a:xfrm>
              <a:off x="3805741" y="3555962"/>
              <a:ext cx="459806" cy="30777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291" name="Google Shape;291;p13"/>
            <p:cNvCxnSpPr/>
            <p:nvPr/>
          </p:nvCxnSpPr>
          <p:spPr>
            <a:xfrm>
              <a:off x="494414" y="2881423"/>
              <a:ext cx="12759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13"/>
            <p:cNvCxnSpPr/>
            <p:nvPr/>
          </p:nvCxnSpPr>
          <p:spPr>
            <a:xfrm>
              <a:off x="494414" y="2216888"/>
              <a:ext cx="12759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494414" y="1600200"/>
              <a:ext cx="127591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94" name="Google Shape;294;p13"/>
            <p:cNvSpPr txBox="1"/>
            <p:nvPr/>
          </p:nvSpPr>
          <p:spPr>
            <a:xfrm>
              <a:off x="173484" y="889289"/>
              <a:ext cx="414922" cy="30777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95" name="Google Shape;295;p13"/>
            <p:cNvSpPr txBox="1"/>
            <p:nvPr/>
          </p:nvSpPr>
          <p:spPr>
            <a:xfrm>
              <a:off x="255336" y="2722319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96" name="Google Shape;296;p13"/>
            <p:cNvSpPr txBox="1"/>
            <p:nvPr/>
          </p:nvSpPr>
          <p:spPr>
            <a:xfrm>
              <a:off x="251945" y="205064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297" name="Google Shape;297;p13"/>
            <p:cNvSpPr txBox="1"/>
            <p:nvPr/>
          </p:nvSpPr>
          <p:spPr>
            <a:xfrm>
              <a:off x="268109" y="1443310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</p:grpSp>
      <p:cxnSp>
        <p:nvCxnSpPr>
          <p:cNvPr id="298" name="Google Shape;298;p13"/>
          <p:cNvCxnSpPr/>
          <p:nvPr/>
        </p:nvCxnSpPr>
        <p:spPr>
          <a:xfrm rot="10800000">
            <a:off x="251945" y="3798861"/>
            <a:ext cx="3415180" cy="229540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99" name="Google Shape;299;p13"/>
          <p:cNvGrpSpPr/>
          <p:nvPr/>
        </p:nvGrpSpPr>
        <p:grpSpPr>
          <a:xfrm>
            <a:off x="896338" y="3532382"/>
            <a:ext cx="3618372" cy="2337241"/>
            <a:chOff x="896338" y="1123141"/>
            <a:chExt cx="3618372" cy="2337241"/>
          </a:xfrm>
        </p:grpSpPr>
        <p:sp>
          <p:nvSpPr>
            <p:cNvPr id="300" name="Google Shape;300;p13"/>
            <p:cNvSpPr/>
            <p:nvPr/>
          </p:nvSpPr>
          <p:spPr>
            <a:xfrm>
              <a:off x="931229" y="2513198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154922" y="2609765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355080" y="2724708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199799" y="2415310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511717" y="2511494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755933" y="2750367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572440" y="2696652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144894" y="2853844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911338" y="2824558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1234648" y="3103185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400488" y="2943595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497017" y="3123593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800810" y="3026939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959535" y="3227843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986547" y="3037187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2212814" y="3203959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2055613" y="2840118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896338" y="2192662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1623563" y="2959973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1713317" y="3296339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2139818" y="3370631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2440472" y="3227842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052746" y="3077003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444500" y="3259419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000702" y="2332214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016306" y="2692375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289553" y="1329526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323489" y="1577587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1594544" y="1549531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716692" y="1414698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875456" y="1597198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2089294" y="1597198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2031426" y="1304511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989502" y="1832333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713317" y="1878534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954169" y="2097323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2231521" y="1951548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2433672" y="2157594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400217" y="1775442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405557" y="1521665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622956" y="1751087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656232" y="2050646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819713" y="2210544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3021666" y="2526652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682496" y="2469842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361681" y="2384944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270251" y="2263046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810932" y="1816886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647033" y="1469840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187946" y="1515458"/>
              <a:ext cx="89749" cy="11378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255367" y="3048501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178237" y="1246292"/>
              <a:ext cx="89754" cy="8975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 txBox="1"/>
            <p:nvPr/>
          </p:nvSpPr>
          <p:spPr>
            <a:xfrm>
              <a:off x="3269331" y="1123141"/>
              <a:ext cx="12453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Class-1</a:t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3102227" y="1123141"/>
              <a:ext cx="874532" cy="62794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 txBox="1"/>
            <p:nvPr/>
          </p:nvSpPr>
          <p:spPr>
            <a:xfrm>
              <a:off x="3264703" y="1409227"/>
              <a:ext cx="124537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C55A1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Class-2</a:t>
              </a:r>
              <a:endParaRPr/>
            </a:p>
          </p:txBody>
        </p:sp>
      </p:grpSp>
      <p:sp>
        <p:nvSpPr>
          <p:cNvPr id="355" name="Google Shape;355;p13"/>
          <p:cNvSpPr txBox="1"/>
          <p:nvPr/>
        </p:nvSpPr>
        <p:spPr>
          <a:xfrm>
            <a:off x="4408420" y="3122747"/>
            <a:ext cx="7413809" cy="70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739" t="-4308" b="-146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6" name="Google Shape;356;p13"/>
          <p:cNvSpPr txBox="1"/>
          <p:nvPr/>
        </p:nvSpPr>
        <p:spPr>
          <a:xfrm>
            <a:off x="4389780" y="3879642"/>
            <a:ext cx="766575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example beside. There are two classes (Class – 1 and Class – 2)</a:t>
            </a:r>
            <a:endParaRPr/>
          </a:p>
        </p:txBody>
      </p:sp>
      <p:sp>
        <p:nvSpPr>
          <p:cNvPr id="357" name="Google Shape;357;p13"/>
          <p:cNvSpPr txBox="1"/>
          <p:nvPr/>
        </p:nvSpPr>
        <p:spPr>
          <a:xfrm>
            <a:off x="4394020" y="4652997"/>
            <a:ext cx="7694613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711" t="-2993" b="-95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8" name="Google Shape;358;p13"/>
          <p:cNvSpPr txBox="1"/>
          <p:nvPr/>
        </p:nvSpPr>
        <p:spPr>
          <a:xfrm>
            <a:off x="4377588" y="5676143"/>
            <a:ext cx="7665754" cy="7078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14" t="-4308" r="-476" b="-146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59" name="Google Shape;359;p13"/>
          <p:cNvCxnSpPr/>
          <p:nvPr/>
        </p:nvCxnSpPr>
        <p:spPr>
          <a:xfrm>
            <a:off x="8014915" y="2138900"/>
            <a:ext cx="361784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0" name="Google Shape;360;p13"/>
          <p:cNvCxnSpPr/>
          <p:nvPr/>
        </p:nvCxnSpPr>
        <p:spPr>
          <a:xfrm>
            <a:off x="9791703" y="1352555"/>
            <a:ext cx="0" cy="144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miter lim="800000"/>
            <a:headEnd type="none" w="sm" len="sm"/>
            <a:tailEnd type="none" w="sm" len="sm"/>
          </a:ln>
        </p:spPr>
      </p:cxnSp>
      <p:grpSp>
        <p:nvGrpSpPr>
          <p:cNvPr id="361" name="Google Shape;361;p13"/>
          <p:cNvGrpSpPr/>
          <p:nvPr/>
        </p:nvGrpSpPr>
        <p:grpSpPr>
          <a:xfrm>
            <a:off x="8255756" y="913137"/>
            <a:ext cx="3561453" cy="1947684"/>
            <a:chOff x="8255756" y="913137"/>
            <a:chExt cx="3561453" cy="1947684"/>
          </a:xfrm>
        </p:grpSpPr>
        <p:cxnSp>
          <p:nvCxnSpPr>
            <p:cNvPr id="362" name="Google Shape;362;p13"/>
            <p:cNvCxnSpPr/>
            <p:nvPr/>
          </p:nvCxnSpPr>
          <p:spPr>
            <a:xfrm rot="10800000">
              <a:off x="8255756" y="1264257"/>
              <a:ext cx="6904" cy="159656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63" name="Google Shape;363;p13"/>
            <p:cNvSpPr txBox="1"/>
            <p:nvPr/>
          </p:nvSpPr>
          <p:spPr>
            <a:xfrm>
              <a:off x="11448307" y="2169607"/>
              <a:ext cx="368902" cy="30777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64" name="Google Shape;364;p13"/>
            <p:cNvCxnSpPr/>
            <p:nvPr/>
          </p:nvCxnSpPr>
          <p:spPr>
            <a:xfrm>
              <a:off x="8841850" y="2062539"/>
              <a:ext cx="0" cy="1717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5" name="Google Shape;365;p13"/>
            <p:cNvCxnSpPr/>
            <p:nvPr/>
          </p:nvCxnSpPr>
          <p:spPr>
            <a:xfrm>
              <a:off x="9493857" y="2062539"/>
              <a:ext cx="0" cy="1717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6" name="Google Shape;366;p13"/>
            <p:cNvCxnSpPr/>
            <p:nvPr/>
          </p:nvCxnSpPr>
          <p:spPr>
            <a:xfrm>
              <a:off x="10137913" y="2062539"/>
              <a:ext cx="0" cy="1717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13"/>
            <p:cNvCxnSpPr/>
            <p:nvPr/>
          </p:nvCxnSpPr>
          <p:spPr>
            <a:xfrm>
              <a:off x="10789920" y="2062539"/>
              <a:ext cx="0" cy="1717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68" name="Google Shape;368;p13"/>
            <p:cNvSpPr txBox="1"/>
            <p:nvPr/>
          </p:nvSpPr>
          <p:spPr>
            <a:xfrm>
              <a:off x="8704633" y="2246945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69" name="Google Shape;369;p13"/>
            <p:cNvSpPr txBox="1"/>
            <p:nvPr/>
          </p:nvSpPr>
          <p:spPr>
            <a:xfrm>
              <a:off x="9363019" y="2251451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370" name="Google Shape;370;p13"/>
            <p:cNvSpPr txBox="1"/>
            <p:nvPr/>
          </p:nvSpPr>
          <p:spPr>
            <a:xfrm>
              <a:off x="10007862" y="2259542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371" name="Google Shape;371;p13"/>
            <p:cNvSpPr txBox="1"/>
            <p:nvPr/>
          </p:nvSpPr>
          <p:spPr>
            <a:xfrm>
              <a:off x="10652703" y="2243000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8368958" y="2094343"/>
              <a:ext cx="70183" cy="7526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8531660" y="2091651"/>
              <a:ext cx="70183" cy="7526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749536" y="2091651"/>
              <a:ext cx="70183" cy="7526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9177221" y="2089432"/>
              <a:ext cx="70183" cy="7526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8972781" y="2088423"/>
              <a:ext cx="70183" cy="7526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9527826" y="2089432"/>
              <a:ext cx="70183" cy="7526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9900043" y="2076828"/>
              <a:ext cx="104151" cy="10114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10085837" y="2076828"/>
              <a:ext cx="104151" cy="10114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0392184" y="2076828"/>
              <a:ext cx="104151" cy="10114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10612472" y="2076828"/>
              <a:ext cx="104151" cy="10114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0863218" y="2076828"/>
              <a:ext cx="104151" cy="10114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1081015" y="2092259"/>
              <a:ext cx="104151" cy="10114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0189988" y="922789"/>
              <a:ext cx="1006686" cy="60488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9369504" y="2089423"/>
              <a:ext cx="70183" cy="7526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0322001" y="1032316"/>
              <a:ext cx="70183" cy="7526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10322001" y="1295775"/>
              <a:ext cx="104151" cy="101148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3"/>
            <p:cNvSpPr txBox="1"/>
            <p:nvPr/>
          </p:nvSpPr>
          <p:spPr>
            <a:xfrm>
              <a:off x="10414806" y="913137"/>
              <a:ext cx="7248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Class-1</a:t>
              </a:r>
              <a:endParaRPr/>
            </a:p>
          </p:txBody>
        </p:sp>
        <p:sp>
          <p:nvSpPr>
            <p:cNvPr id="389" name="Google Shape;389;p13"/>
            <p:cNvSpPr txBox="1"/>
            <p:nvPr/>
          </p:nvSpPr>
          <p:spPr>
            <a:xfrm>
              <a:off x="10448977" y="1176494"/>
              <a:ext cx="7248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Class-2</a:t>
              </a:r>
              <a:endParaRPr/>
            </a:p>
          </p:txBody>
        </p:sp>
      </p:grpSp>
      <p:sp>
        <p:nvSpPr>
          <p:cNvPr id="390" name="Google Shape;390;p13"/>
          <p:cNvSpPr txBox="1"/>
          <p:nvPr/>
        </p:nvSpPr>
        <p:spPr>
          <a:xfrm>
            <a:off x="393182" y="890121"/>
            <a:ext cx="7295193" cy="40011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751" t="-7574" b="-257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1" name="Google Shape;391;p13"/>
          <p:cNvSpPr txBox="1"/>
          <p:nvPr/>
        </p:nvSpPr>
        <p:spPr>
          <a:xfrm>
            <a:off x="374469" y="1352804"/>
            <a:ext cx="8026262" cy="58028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68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2" name="Google Shape;392;p13"/>
          <p:cNvSpPr txBox="1"/>
          <p:nvPr/>
        </p:nvSpPr>
        <p:spPr>
          <a:xfrm>
            <a:off x="376897" y="1939464"/>
            <a:ext cx="7587765" cy="40011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721" t="-7574" b="-257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3" name="Google Shape;393;p13"/>
          <p:cNvSpPr txBox="1"/>
          <p:nvPr/>
        </p:nvSpPr>
        <p:spPr>
          <a:xfrm>
            <a:off x="374469" y="2433646"/>
            <a:ext cx="7267107" cy="707886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753" t="-4308" r="-669" b="-146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264;p12">
            <a:extLst>
              <a:ext uri="{FF2B5EF4-FFF2-40B4-BE49-F238E27FC236}">
                <a16:creationId xmlns:a16="http://schemas.microsoft.com/office/drawing/2014/main" id="{3D5F3FC4-CFCC-4424-9250-A4AD658CA650}"/>
              </a:ext>
            </a:extLst>
          </p:cNvPr>
          <p:cNvSpPr txBox="1"/>
          <p:nvPr/>
        </p:nvSpPr>
        <p:spPr>
          <a:xfrm>
            <a:off x="151002" y="58723"/>
            <a:ext cx="1045984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Decision Boundary of Logistic Regression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4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MULTICLASS CLASSIFICATION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4"/>
          <p:cNvSpPr txBox="1"/>
          <p:nvPr/>
        </p:nvSpPr>
        <p:spPr>
          <a:xfrm>
            <a:off x="204651" y="884308"/>
            <a:ext cx="11987349" cy="10156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59" t="-2993" b="-95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8" name="Google Shape;47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57" y="5184243"/>
            <a:ext cx="1036457" cy="92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0842" y="1689167"/>
            <a:ext cx="2100026" cy="45192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14"/>
          <p:cNvCxnSpPr/>
          <p:nvPr/>
        </p:nvCxnSpPr>
        <p:spPr>
          <a:xfrm rot="10800000" flipH="1">
            <a:off x="3241126" y="2670305"/>
            <a:ext cx="1608909" cy="758695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1" name="Google Shape;481;p14"/>
          <p:cNvCxnSpPr/>
          <p:nvPr/>
        </p:nvCxnSpPr>
        <p:spPr>
          <a:xfrm>
            <a:off x="3241125" y="3855580"/>
            <a:ext cx="1608909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2" name="Google Shape;482;p14"/>
          <p:cNvCxnSpPr/>
          <p:nvPr/>
        </p:nvCxnSpPr>
        <p:spPr>
          <a:xfrm>
            <a:off x="3238624" y="4397281"/>
            <a:ext cx="1613910" cy="822378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3" name="Google Shape;483;p14"/>
          <p:cNvCxnSpPr/>
          <p:nvPr/>
        </p:nvCxnSpPr>
        <p:spPr>
          <a:xfrm flipH="1">
            <a:off x="5312458" y="1772394"/>
            <a:ext cx="853440" cy="1068704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4" name="Google Shape;484;p14"/>
          <p:cNvSpPr txBox="1"/>
          <p:nvPr/>
        </p:nvSpPr>
        <p:spPr>
          <a:xfrm>
            <a:off x="6867837" y="1896659"/>
            <a:ext cx="2681503" cy="44300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82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5" name="Google Shape;485;p14"/>
          <p:cNvSpPr txBox="1"/>
          <p:nvPr/>
        </p:nvSpPr>
        <p:spPr>
          <a:xfrm>
            <a:off x="6865207" y="3352518"/>
            <a:ext cx="2684133" cy="44300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84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6" name="Google Shape;486;p14"/>
          <p:cNvSpPr txBox="1"/>
          <p:nvPr/>
        </p:nvSpPr>
        <p:spPr>
          <a:xfrm>
            <a:off x="6889353" y="4741237"/>
            <a:ext cx="2681503" cy="44300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87" name="Google Shape;487;p14"/>
          <p:cNvCxnSpPr/>
          <p:nvPr/>
        </p:nvCxnSpPr>
        <p:spPr>
          <a:xfrm rot="10800000">
            <a:off x="5190295" y="3626552"/>
            <a:ext cx="1341120" cy="64443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8" name="Google Shape;488;p14"/>
          <p:cNvCxnSpPr/>
          <p:nvPr/>
        </p:nvCxnSpPr>
        <p:spPr>
          <a:xfrm>
            <a:off x="5631834" y="4752038"/>
            <a:ext cx="539935" cy="114133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89" name="Google Shape;489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46568" y="2206973"/>
            <a:ext cx="2694558" cy="295731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4"/>
          <p:cNvSpPr txBox="1"/>
          <p:nvPr/>
        </p:nvSpPr>
        <p:spPr>
          <a:xfrm>
            <a:off x="7032605" y="5321401"/>
            <a:ext cx="4311437" cy="44300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5330"/>
            </a:stretch>
          </a:blip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1" name="Google Shape;491;p14"/>
          <p:cNvSpPr txBox="1"/>
          <p:nvPr/>
        </p:nvSpPr>
        <p:spPr>
          <a:xfrm>
            <a:off x="7032605" y="5797611"/>
            <a:ext cx="3536969" cy="50642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1374" b="-5880"/>
            </a:stretch>
          </a:blip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a0abf12da_0_79"/>
          <p:cNvSpPr txBox="1"/>
          <p:nvPr/>
        </p:nvSpPr>
        <p:spPr>
          <a:xfrm>
            <a:off x="1790567" y="2494002"/>
            <a:ext cx="882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IN" sz="66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/>
        </p:nvSpPr>
        <p:spPr>
          <a:xfrm>
            <a:off x="151001" y="58723"/>
            <a:ext cx="1144323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Why Linear Regression is not suitable for Classification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39596-F737-4991-8AE2-CAFA9F48299A}"/>
              </a:ext>
            </a:extLst>
          </p:cNvPr>
          <p:cNvSpPr txBox="1"/>
          <p:nvPr/>
        </p:nvSpPr>
        <p:spPr>
          <a:xfrm>
            <a:off x="261598" y="783126"/>
            <a:ext cx="10999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Consider a classification problem where we are trying to </a:t>
            </a:r>
            <a:r>
              <a:rPr lang="en-IN" sz="2000" b="1" dirty="0"/>
              <a:t>classify a Tumour to be Benign or Malignant </a:t>
            </a:r>
            <a:r>
              <a:rPr lang="en-IN" sz="2000" dirty="0"/>
              <a:t>based on its Size. 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A8138-0D50-4359-A579-A53ADF2F94A2}"/>
              </a:ext>
            </a:extLst>
          </p:cNvPr>
          <p:cNvSpPr txBox="1"/>
          <p:nvPr/>
        </p:nvSpPr>
        <p:spPr>
          <a:xfrm>
            <a:off x="261598" y="1595168"/>
            <a:ext cx="11252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We gather data on various Tumours and label them as 0 (benign) or 1 (Malignant). If we plot these data we see something like following.  </a:t>
            </a:r>
          </a:p>
        </p:txBody>
      </p:sp>
      <p:cxnSp>
        <p:nvCxnSpPr>
          <p:cNvPr id="41" name="Google Shape;174;p2">
            <a:extLst>
              <a:ext uri="{FF2B5EF4-FFF2-40B4-BE49-F238E27FC236}">
                <a16:creationId xmlns:a16="http://schemas.microsoft.com/office/drawing/2014/main" id="{A32681EE-47FA-4452-A65A-0219EE8C427B}"/>
              </a:ext>
            </a:extLst>
          </p:cNvPr>
          <p:cNvCxnSpPr/>
          <p:nvPr/>
        </p:nvCxnSpPr>
        <p:spPr>
          <a:xfrm rot="10800000" flipH="1">
            <a:off x="1888596" y="3076689"/>
            <a:ext cx="2276025" cy="2347927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8" name="Google Shape;184;p2">
            <a:extLst>
              <a:ext uri="{FF2B5EF4-FFF2-40B4-BE49-F238E27FC236}">
                <a16:creationId xmlns:a16="http://schemas.microsoft.com/office/drawing/2014/main" id="{B7C4D12E-F8B6-4476-B2D6-DE8482295EBB}"/>
              </a:ext>
            </a:extLst>
          </p:cNvPr>
          <p:cNvGrpSpPr/>
          <p:nvPr/>
        </p:nvGrpSpPr>
        <p:grpSpPr>
          <a:xfrm>
            <a:off x="273930" y="2561699"/>
            <a:ext cx="4627324" cy="3001087"/>
            <a:chOff x="151002" y="1202685"/>
            <a:chExt cx="4627324" cy="3001087"/>
          </a:xfrm>
        </p:grpSpPr>
        <p:cxnSp>
          <p:nvCxnSpPr>
            <p:cNvPr id="49" name="Google Shape;185;p2">
              <a:extLst>
                <a:ext uri="{FF2B5EF4-FFF2-40B4-BE49-F238E27FC236}">
                  <a16:creationId xmlns:a16="http://schemas.microsoft.com/office/drawing/2014/main" id="{1D3B93C7-B9A1-49FF-AA0E-BDE6FAB05DA0}"/>
                </a:ext>
              </a:extLst>
            </p:cNvPr>
            <p:cNvCxnSpPr/>
            <p:nvPr/>
          </p:nvCxnSpPr>
          <p:spPr>
            <a:xfrm>
              <a:off x="1082100" y="3788229"/>
              <a:ext cx="347277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0" name="Google Shape;186;p2">
              <a:extLst>
                <a:ext uri="{FF2B5EF4-FFF2-40B4-BE49-F238E27FC236}">
                  <a16:creationId xmlns:a16="http://schemas.microsoft.com/office/drawing/2014/main" id="{29662EB4-9A48-4700-811A-275FF2844F34}"/>
                </a:ext>
              </a:extLst>
            </p:cNvPr>
            <p:cNvCxnSpPr/>
            <p:nvPr/>
          </p:nvCxnSpPr>
          <p:spPr>
            <a:xfrm rot="10800000">
              <a:off x="1221437" y="1558834"/>
              <a:ext cx="0" cy="235131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1" name="Google Shape;187;p2">
              <a:extLst>
                <a:ext uri="{FF2B5EF4-FFF2-40B4-BE49-F238E27FC236}">
                  <a16:creationId xmlns:a16="http://schemas.microsoft.com/office/drawing/2014/main" id="{B4B44D61-8699-46B2-BB4E-37F81A426AB9}"/>
                </a:ext>
              </a:extLst>
            </p:cNvPr>
            <p:cNvSpPr txBox="1"/>
            <p:nvPr/>
          </p:nvSpPr>
          <p:spPr>
            <a:xfrm>
              <a:off x="151002" y="1202685"/>
              <a:ext cx="12362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Malignant?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(y)</a:t>
              </a:r>
              <a:endParaRPr/>
            </a:p>
          </p:txBody>
        </p:sp>
        <p:sp>
          <p:nvSpPr>
            <p:cNvPr id="52" name="Google Shape;188;p2">
              <a:extLst>
                <a:ext uri="{FF2B5EF4-FFF2-40B4-BE49-F238E27FC236}">
                  <a16:creationId xmlns:a16="http://schemas.microsoft.com/office/drawing/2014/main" id="{85D5315B-D52A-4D34-AC75-5BA7F5F1F360}"/>
                </a:ext>
              </a:extLst>
            </p:cNvPr>
            <p:cNvSpPr/>
            <p:nvPr/>
          </p:nvSpPr>
          <p:spPr>
            <a:xfrm>
              <a:off x="1264979" y="3718560"/>
              <a:ext cx="130618" cy="13060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89;p2">
              <a:extLst>
                <a:ext uri="{FF2B5EF4-FFF2-40B4-BE49-F238E27FC236}">
                  <a16:creationId xmlns:a16="http://schemas.microsoft.com/office/drawing/2014/main" id="{5453C53B-72A4-44B7-9881-1AF3873CE9FF}"/>
                </a:ext>
              </a:extLst>
            </p:cNvPr>
            <p:cNvSpPr/>
            <p:nvPr/>
          </p:nvSpPr>
          <p:spPr>
            <a:xfrm>
              <a:off x="1508817" y="3718560"/>
              <a:ext cx="130618" cy="13060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90;p2">
              <a:extLst>
                <a:ext uri="{FF2B5EF4-FFF2-40B4-BE49-F238E27FC236}">
                  <a16:creationId xmlns:a16="http://schemas.microsoft.com/office/drawing/2014/main" id="{5434BD0B-A4EF-4B90-9AE8-2E4BF5308F31}"/>
                </a:ext>
              </a:extLst>
            </p:cNvPr>
            <p:cNvSpPr/>
            <p:nvPr/>
          </p:nvSpPr>
          <p:spPr>
            <a:xfrm>
              <a:off x="1717825" y="3718559"/>
              <a:ext cx="130618" cy="13060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91;p2">
              <a:extLst>
                <a:ext uri="{FF2B5EF4-FFF2-40B4-BE49-F238E27FC236}">
                  <a16:creationId xmlns:a16="http://schemas.microsoft.com/office/drawing/2014/main" id="{65295DBC-7515-45A2-A32F-96AD1EF85A7A}"/>
                </a:ext>
              </a:extLst>
            </p:cNvPr>
            <p:cNvSpPr/>
            <p:nvPr/>
          </p:nvSpPr>
          <p:spPr>
            <a:xfrm>
              <a:off x="2225097" y="3718559"/>
              <a:ext cx="130618" cy="13060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92;p2">
              <a:extLst>
                <a:ext uri="{FF2B5EF4-FFF2-40B4-BE49-F238E27FC236}">
                  <a16:creationId xmlns:a16="http://schemas.microsoft.com/office/drawing/2014/main" id="{053574B7-D49F-41E4-9177-DACA5F0CDEF6}"/>
                </a:ext>
              </a:extLst>
            </p:cNvPr>
            <p:cNvSpPr/>
            <p:nvPr/>
          </p:nvSpPr>
          <p:spPr>
            <a:xfrm>
              <a:off x="2516965" y="3718559"/>
              <a:ext cx="130618" cy="13060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93;p2">
              <a:extLst>
                <a:ext uri="{FF2B5EF4-FFF2-40B4-BE49-F238E27FC236}">
                  <a16:creationId xmlns:a16="http://schemas.microsoft.com/office/drawing/2014/main" id="{8D1B8FAC-A634-4CC6-943F-0E6818A019EA}"/>
                </a:ext>
              </a:extLst>
            </p:cNvPr>
            <p:cNvSpPr txBox="1"/>
            <p:nvPr/>
          </p:nvSpPr>
          <p:spPr>
            <a:xfrm>
              <a:off x="3869103" y="3834440"/>
              <a:ext cx="9092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Size (x)</a:t>
              </a:r>
              <a:endParaRPr/>
            </a:p>
          </p:txBody>
        </p:sp>
        <p:sp>
          <p:nvSpPr>
            <p:cNvPr id="58" name="Google Shape;194;p2">
              <a:extLst>
                <a:ext uri="{FF2B5EF4-FFF2-40B4-BE49-F238E27FC236}">
                  <a16:creationId xmlns:a16="http://schemas.microsoft.com/office/drawing/2014/main" id="{81352D15-D927-4677-AFF0-4D985FED8A3D}"/>
                </a:ext>
              </a:extLst>
            </p:cNvPr>
            <p:cNvSpPr/>
            <p:nvPr/>
          </p:nvSpPr>
          <p:spPr>
            <a:xfrm>
              <a:off x="2914300" y="3715548"/>
              <a:ext cx="130618" cy="13060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95;p2">
              <a:extLst>
                <a:ext uri="{FF2B5EF4-FFF2-40B4-BE49-F238E27FC236}">
                  <a16:creationId xmlns:a16="http://schemas.microsoft.com/office/drawing/2014/main" id="{E71B63CA-CBA9-4881-B12F-2C62DB089819}"/>
                </a:ext>
              </a:extLst>
            </p:cNvPr>
            <p:cNvSpPr/>
            <p:nvPr/>
          </p:nvSpPr>
          <p:spPr>
            <a:xfrm>
              <a:off x="2522290" y="2183257"/>
              <a:ext cx="130608" cy="157302"/>
            </a:xfrm>
            <a:prstGeom prst="triangl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96;p2">
              <a:extLst>
                <a:ext uri="{FF2B5EF4-FFF2-40B4-BE49-F238E27FC236}">
                  <a16:creationId xmlns:a16="http://schemas.microsoft.com/office/drawing/2014/main" id="{157CA7E4-1BAE-48D0-AEA9-F46636779ECA}"/>
                </a:ext>
              </a:extLst>
            </p:cNvPr>
            <p:cNvSpPr/>
            <p:nvPr/>
          </p:nvSpPr>
          <p:spPr>
            <a:xfrm>
              <a:off x="3067150" y="2180936"/>
              <a:ext cx="130608" cy="157302"/>
            </a:xfrm>
            <a:prstGeom prst="triangl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97;p2">
              <a:extLst>
                <a:ext uri="{FF2B5EF4-FFF2-40B4-BE49-F238E27FC236}">
                  <a16:creationId xmlns:a16="http://schemas.microsoft.com/office/drawing/2014/main" id="{FD1A4D5A-EBCA-4DD7-9030-14EC76D37E6C}"/>
                </a:ext>
              </a:extLst>
            </p:cNvPr>
            <p:cNvSpPr/>
            <p:nvPr/>
          </p:nvSpPr>
          <p:spPr>
            <a:xfrm>
              <a:off x="3365476" y="2183257"/>
              <a:ext cx="130608" cy="157302"/>
            </a:xfrm>
            <a:prstGeom prst="triangl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98;p2">
              <a:extLst>
                <a:ext uri="{FF2B5EF4-FFF2-40B4-BE49-F238E27FC236}">
                  <a16:creationId xmlns:a16="http://schemas.microsoft.com/office/drawing/2014/main" id="{6FB2B3DB-5AA2-4C0B-9754-2D4362534F04}"/>
                </a:ext>
              </a:extLst>
            </p:cNvPr>
            <p:cNvSpPr/>
            <p:nvPr/>
          </p:nvSpPr>
          <p:spPr>
            <a:xfrm>
              <a:off x="3663802" y="2178619"/>
              <a:ext cx="130608" cy="157302"/>
            </a:xfrm>
            <a:prstGeom prst="triangl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99;p2">
              <a:extLst>
                <a:ext uri="{FF2B5EF4-FFF2-40B4-BE49-F238E27FC236}">
                  <a16:creationId xmlns:a16="http://schemas.microsoft.com/office/drawing/2014/main" id="{64DB5585-9B74-4D40-A7B9-FBF91E51F21A}"/>
                </a:ext>
              </a:extLst>
            </p:cNvPr>
            <p:cNvSpPr/>
            <p:nvPr/>
          </p:nvSpPr>
          <p:spPr>
            <a:xfrm>
              <a:off x="3923417" y="2176744"/>
              <a:ext cx="130608" cy="157302"/>
            </a:xfrm>
            <a:prstGeom prst="triangl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00;p2">
              <a:extLst>
                <a:ext uri="{FF2B5EF4-FFF2-40B4-BE49-F238E27FC236}">
                  <a16:creationId xmlns:a16="http://schemas.microsoft.com/office/drawing/2014/main" id="{B9C51772-1089-4667-B8CD-1C72498BDD62}"/>
                </a:ext>
              </a:extLst>
            </p:cNvPr>
            <p:cNvSpPr/>
            <p:nvPr/>
          </p:nvSpPr>
          <p:spPr>
            <a:xfrm>
              <a:off x="4210903" y="2176744"/>
              <a:ext cx="130608" cy="157302"/>
            </a:xfrm>
            <a:prstGeom prst="triangl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01;p2">
              <a:extLst>
                <a:ext uri="{FF2B5EF4-FFF2-40B4-BE49-F238E27FC236}">
                  <a16:creationId xmlns:a16="http://schemas.microsoft.com/office/drawing/2014/main" id="{1AD0B9D9-0419-4758-848F-62D1A816FAD0}"/>
                </a:ext>
              </a:extLst>
            </p:cNvPr>
            <p:cNvSpPr txBox="1"/>
            <p:nvPr/>
          </p:nvSpPr>
          <p:spPr>
            <a:xfrm>
              <a:off x="814493" y="210336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dirty="0"/>
            </a:p>
          </p:txBody>
        </p:sp>
        <p:sp>
          <p:nvSpPr>
            <p:cNvPr id="66" name="Google Shape;202;p2">
              <a:extLst>
                <a:ext uri="{FF2B5EF4-FFF2-40B4-BE49-F238E27FC236}">
                  <a16:creationId xmlns:a16="http://schemas.microsoft.com/office/drawing/2014/main" id="{3FDB6244-F52A-4AED-A8C6-D38DFBE5E95B}"/>
                </a:ext>
              </a:extLst>
            </p:cNvPr>
            <p:cNvSpPr txBox="1"/>
            <p:nvPr/>
          </p:nvSpPr>
          <p:spPr>
            <a:xfrm>
              <a:off x="794891" y="356668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67" name="Google Shape;203;p2">
              <a:extLst>
                <a:ext uri="{FF2B5EF4-FFF2-40B4-BE49-F238E27FC236}">
                  <a16:creationId xmlns:a16="http://schemas.microsoft.com/office/drawing/2014/main" id="{6FCD7137-2A31-48B8-92B5-DD666E99747E}"/>
                </a:ext>
              </a:extLst>
            </p:cNvPr>
            <p:cNvSpPr/>
            <p:nvPr/>
          </p:nvSpPr>
          <p:spPr>
            <a:xfrm>
              <a:off x="1992744" y="3722925"/>
              <a:ext cx="130618" cy="13060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04;p2">
              <a:extLst>
                <a:ext uri="{FF2B5EF4-FFF2-40B4-BE49-F238E27FC236}">
                  <a16:creationId xmlns:a16="http://schemas.microsoft.com/office/drawing/2014/main" id="{0CBC6800-3462-49DB-8F91-A6B55E4F5F9E}"/>
                </a:ext>
              </a:extLst>
            </p:cNvPr>
            <p:cNvSpPr/>
            <p:nvPr/>
          </p:nvSpPr>
          <p:spPr>
            <a:xfrm>
              <a:off x="2842946" y="2192879"/>
              <a:ext cx="130608" cy="157302"/>
            </a:xfrm>
            <a:prstGeom prst="triangl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95;p2">
              <a:extLst>
                <a:ext uri="{FF2B5EF4-FFF2-40B4-BE49-F238E27FC236}">
                  <a16:creationId xmlns:a16="http://schemas.microsoft.com/office/drawing/2014/main" id="{71E7A0E0-1153-4F65-B6C1-EB700A209492}"/>
                </a:ext>
              </a:extLst>
            </p:cNvPr>
            <p:cNvSpPr/>
            <p:nvPr/>
          </p:nvSpPr>
          <p:spPr>
            <a:xfrm>
              <a:off x="2284205" y="2183257"/>
              <a:ext cx="130608" cy="157302"/>
            </a:xfrm>
            <a:prstGeom prst="triangl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95;p2">
              <a:extLst>
                <a:ext uri="{FF2B5EF4-FFF2-40B4-BE49-F238E27FC236}">
                  <a16:creationId xmlns:a16="http://schemas.microsoft.com/office/drawing/2014/main" id="{B05F0631-570D-4E7A-801A-0BCBB19BDA41}"/>
                </a:ext>
              </a:extLst>
            </p:cNvPr>
            <p:cNvSpPr/>
            <p:nvPr/>
          </p:nvSpPr>
          <p:spPr>
            <a:xfrm>
              <a:off x="2082017" y="2173850"/>
              <a:ext cx="130608" cy="157302"/>
            </a:xfrm>
            <a:prstGeom prst="triangle">
              <a:avLst>
                <a:gd name="adj" fmla="val 50000"/>
              </a:avLst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94;p2">
              <a:extLst>
                <a:ext uri="{FF2B5EF4-FFF2-40B4-BE49-F238E27FC236}">
                  <a16:creationId xmlns:a16="http://schemas.microsoft.com/office/drawing/2014/main" id="{2DF266C2-EB4F-4D87-B7FD-212225AE6EEA}"/>
                </a:ext>
              </a:extLst>
            </p:cNvPr>
            <p:cNvSpPr/>
            <p:nvPr/>
          </p:nvSpPr>
          <p:spPr>
            <a:xfrm>
              <a:off x="2722759" y="3715548"/>
              <a:ext cx="130618" cy="13060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94;p2">
              <a:extLst>
                <a:ext uri="{FF2B5EF4-FFF2-40B4-BE49-F238E27FC236}">
                  <a16:creationId xmlns:a16="http://schemas.microsoft.com/office/drawing/2014/main" id="{FEAA9E5E-D57A-4414-B238-76024C54AA63}"/>
                </a:ext>
              </a:extLst>
            </p:cNvPr>
            <p:cNvSpPr/>
            <p:nvPr/>
          </p:nvSpPr>
          <p:spPr>
            <a:xfrm>
              <a:off x="3101179" y="3722925"/>
              <a:ext cx="130618" cy="13060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94;p2">
              <a:extLst>
                <a:ext uri="{FF2B5EF4-FFF2-40B4-BE49-F238E27FC236}">
                  <a16:creationId xmlns:a16="http://schemas.microsoft.com/office/drawing/2014/main" id="{ED7AB669-5763-4A2A-ACCC-6BAA117876BC}"/>
                </a:ext>
              </a:extLst>
            </p:cNvPr>
            <p:cNvSpPr/>
            <p:nvPr/>
          </p:nvSpPr>
          <p:spPr>
            <a:xfrm>
              <a:off x="3284469" y="3722925"/>
              <a:ext cx="130618" cy="130607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575530-9597-4FD7-A3B7-FBEDE6ADB990}"/>
              </a:ext>
            </a:extLst>
          </p:cNvPr>
          <p:cNvSpPr txBox="1"/>
          <p:nvPr/>
        </p:nvSpPr>
        <p:spPr>
          <a:xfrm>
            <a:off x="4846043" y="2368803"/>
            <a:ext cx="6745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Lets see what will happen if we put a Linear Regression line through our observed data.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24103-2938-4633-99A9-33CBBA7B8C94}"/>
              </a:ext>
            </a:extLst>
          </p:cNvPr>
          <p:cNvSpPr txBox="1"/>
          <p:nvPr/>
        </p:nvSpPr>
        <p:spPr>
          <a:xfrm>
            <a:off x="4868001" y="3180661"/>
            <a:ext cx="6891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First problem that we observe is that, the linear regression produces continuous output which is more suitable when target variable is quantitative in nature. However, here the </a:t>
            </a:r>
            <a:r>
              <a:rPr lang="en-IN" sz="2000" b="1" dirty="0"/>
              <a:t>target variable is discrete</a:t>
            </a:r>
            <a:r>
              <a:rPr lang="en-IN" sz="20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21F828B-EC04-41F0-88FB-FAAF6377A952}"/>
                  </a:ext>
                </a:extLst>
              </p:cNvPr>
              <p:cNvSpPr txBox="1"/>
              <p:nvPr/>
            </p:nvSpPr>
            <p:spPr>
              <a:xfrm>
                <a:off x="4901254" y="4633306"/>
                <a:ext cx="704808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Say we now try to discretize the output by thresholding. That means for an unknown tumour of size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IN" sz="2000" dirty="0"/>
                  <a:t>, let the corresponding value obtained from linear regression is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IN" sz="2000" dirty="0"/>
                  <a:t>. If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IN" sz="2000" dirty="0"/>
                  <a:t> then Malignant else Benign. 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21F828B-EC04-41F0-88FB-FAAF6377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254" y="4633306"/>
                <a:ext cx="7048089" cy="1323439"/>
              </a:xfrm>
              <a:prstGeom prst="rect">
                <a:avLst/>
              </a:prstGeom>
              <a:blipFill>
                <a:blip r:embed="rId3"/>
                <a:stretch>
                  <a:fillRect l="-779" t="-1843" r="-1730" b="-7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AC59E4-29E0-4C27-81A9-BF4057BD5B84}"/>
              </a:ext>
            </a:extLst>
          </p:cNvPr>
          <p:cNvCxnSpPr>
            <a:cxnSpLocks/>
            <a:endCxn id="101" idx="6"/>
          </p:cNvCxnSpPr>
          <p:nvPr/>
        </p:nvCxnSpPr>
        <p:spPr>
          <a:xfrm>
            <a:off x="2965874" y="4318000"/>
            <a:ext cx="10431" cy="8218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D2AB62-7ED5-42A1-B96E-995311173079}"/>
              </a:ext>
            </a:extLst>
          </p:cNvPr>
          <p:cNvCxnSpPr>
            <a:cxnSpLocks/>
          </p:cNvCxnSpPr>
          <p:nvPr/>
        </p:nvCxnSpPr>
        <p:spPr>
          <a:xfrm flipH="1">
            <a:off x="1344365" y="4318000"/>
            <a:ext cx="162150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3329DA-2C98-44F4-9DC5-F4D96338C734}"/>
              </a:ext>
            </a:extLst>
          </p:cNvPr>
          <p:cNvSpPr txBox="1"/>
          <p:nvPr/>
        </p:nvSpPr>
        <p:spPr>
          <a:xfrm>
            <a:off x="871158" y="411734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328B08A-BAE2-44FC-9CC7-EDEDF1C37F15}"/>
                  </a:ext>
                </a:extLst>
              </p:cNvPr>
              <p:cNvSpPr txBox="1"/>
              <p:nvPr/>
            </p:nvSpPr>
            <p:spPr>
              <a:xfrm>
                <a:off x="2717303" y="5163502"/>
                <a:ext cx="451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328B08A-BAE2-44FC-9CC7-EDEDF1C3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03" y="5163502"/>
                <a:ext cx="4513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7A3A5EA-F6AE-4BED-9C10-F8F65C1C3062}"/>
              </a:ext>
            </a:extLst>
          </p:cNvPr>
          <p:cNvSpPr txBox="1"/>
          <p:nvPr/>
        </p:nvSpPr>
        <p:spPr>
          <a:xfrm>
            <a:off x="361586" y="6058964"/>
            <a:ext cx="1122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This creates another problem of too many errors while classifying because determination of threshold is not trivial and intuitive in this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6" grpId="0"/>
      <p:bldP spid="17" grpId="0"/>
      <p:bldP spid="119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/>
        </p:nvSpPr>
        <p:spPr>
          <a:xfrm>
            <a:off x="418108" y="2141838"/>
            <a:ext cx="1177389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Hence, our hypothesis function should produce legitimate probability value as output, i.e. provide output between </a:t>
            </a:r>
            <a:r>
              <a:rPr lang="en-IN" sz="2000" b="1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[0,1]</a:t>
            </a:r>
            <a:r>
              <a:rPr lang="en-IN" sz="20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latin typeface="+mn-lt"/>
            </a:endParaRPr>
          </a:p>
        </p:txBody>
      </p:sp>
      <p:sp>
        <p:nvSpPr>
          <p:cNvPr id="9" name="Google Shape;170;p2">
            <a:extLst>
              <a:ext uri="{FF2B5EF4-FFF2-40B4-BE49-F238E27FC236}">
                <a16:creationId xmlns:a16="http://schemas.microsoft.com/office/drawing/2014/main" id="{27C40273-095E-457E-86B9-0434E8662D7C}"/>
              </a:ext>
            </a:extLst>
          </p:cNvPr>
          <p:cNvSpPr txBox="1"/>
          <p:nvPr/>
        </p:nvSpPr>
        <p:spPr>
          <a:xfrm>
            <a:off x="151001" y="58723"/>
            <a:ext cx="1144323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Why Linear Regression is not suitable for Classification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ED5477-54E0-4829-92C6-EB2159D27709}"/>
                  </a:ext>
                </a:extLst>
              </p:cNvPr>
              <p:cNvSpPr txBox="1"/>
              <p:nvPr/>
            </p:nvSpPr>
            <p:spPr>
              <a:xfrm>
                <a:off x="418109" y="950495"/>
                <a:ext cx="114432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In classification problem we are more interested to learn the conditional probability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IN" sz="2000" dirty="0"/>
                  <a:t> </a:t>
                </a:r>
                <a:r>
                  <a:rPr lang="en-IN" sz="2000" i="1" dirty="0"/>
                  <a:t> </a:t>
                </a:r>
                <a:r>
                  <a:rPr lang="en-IN" sz="2000" i="1" dirty="0">
                    <a:solidFill>
                      <a:srgbClr val="0070C0"/>
                    </a:solidFill>
                  </a:rPr>
                  <a:t>(i.e. Probability of target to be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000" i="1" dirty="0">
                    <a:solidFill>
                      <a:srgbClr val="0070C0"/>
                    </a:solidFill>
                  </a:rPr>
                  <a:t> given the value of the input variable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i="1" dirty="0">
                    <a:solidFill>
                      <a:srgbClr val="0070C0"/>
                    </a:solidFill>
                  </a:rPr>
                  <a:t>)</a:t>
                </a:r>
                <a:endParaRPr lang="en-IN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ED5477-54E0-4829-92C6-EB2159D27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9" y="950495"/>
                <a:ext cx="11443234" cy="707886"/>
              </a:xfrm>
              <a:prstGeom prst="rect">
                <a:avLst/>
              </a:prstGeom>
              <a:blipFill>
                <a:blip r:embed="rId3"/>
                <a:stretch>
                  <a:fillRect l="-479" t="-4310" b="-155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214;p3">
                <a:extLst>
                  <a:ext uri="{FF2B5EF4-FFF2-40B4-BE49-F238E27FC236}">
                    <a16:creationId xmlns:a16="http://schemas.microsoft.com/office/drawing/2014/main" id="{E799282C-5C27-4CB3-B5F5-C4CB8B6AF436}"/>
                  </a:ext>
                </a:extLst>
              </p:cNvPr>
              <p:cNvSpPr txBox="1"/>
              <p:nvPr/>
            </p:nvSpPr>
            <p:spPr>
              <a:xfrm>
                <a:off x="418109" y="3333142"/>
                <a:ext cx="11773891" cy="1015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342900" marR="0" lvl="0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dk1"/>
                    </a:solidFill>
                    <a:latin typeface="+mn-lt"/>
                    <a:ea typeface="Times New Roman"/>
                    <a:cs typeface="Times New Roman"/>
                    <a:sym typeface="Times New Roman"/>
                  </a:rPr>
                  <a:t>However, linear regression produces real valued outputs, which theoretically can be within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en-I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rPr>
                          <m:t>−</m:t>
                        </m:r>
                        <m:r>
                          <a:rPr lang="en-I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∞, ∞</m:t>
                        </m:r>
                      </m:e>
                    </m:d>
                    <m:r>
                      <a:rPr lang="en-I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.</m:t>
                    </m:r>
                  </m:oMath>
                </a14:m>
                <a:r>
                  <a:rPr lang="en-IN" sz="2000" dirty="0">
                    <a:latin typeface="+mn-lt"/>
                  </a:rPr>
                  <a:t> Hence, Linear Regression is not suitable for modelling the hypothesis function for classification problem.</a:t>
                </a:r>
                <a:endParaRPr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Google Shape;214;p3">
                <a:extLst>
                  <a:ext uri="{FF2B5EF4-FFF2-40B4-BE49-F238E27FC236}">
                    <a16:creationId xmlns:a16="http://schemas.microsoft.com/office/drawing/2014/main" id="{E799282C-5C27-4CB3-B5F5-C4CB8B6AF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9" y="3333142"/>
                <a:ext cx="11773891" cy="1015622"/>
              </a:xfrm>
              <a:prstGeom prst="rect">
                <a:avLst/>
              </a:prstGeom>
              <a:blipFill>
                <a:blip r:embed="rId4"/>
                <a:stretch>
                  <a:fillRect l="-725" t="-6627" b="-10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/>
        </p:nvSpPr>
        <p:spPr>
          <a:xfrm>
            <a:off x="379738" y="754966"/>
            <a:ext cx="6181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Scenario of Heart Disease vs. Age:</a:t>
            </a:r>
            <a:endParaRPr/>
          </a:p>
        </p:txBody>
      </p:sp>
      <p:pic>
        <p:nvPicPr>
          <p:cNvPr id="223" name="Google Shape;2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837" y="1429802"/>
            <a:ext cx="4422393" cy="35035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"/>
          <p:cNvSpPr txBox="1"/>
          <p:nvPr/>
        </p:nvSpPr>
        <p:spPr>
          <a:xfrm>
            <a:off x="511578" y="5176656"/>
            <a:ext cx="560363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 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new person’s age, predict if he/she has heart disease. Hence, mathematically speaking, our task is to estimate </a:t>
            </a:r>
            <a:r>
              <a:rPr lang="en-I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Yes | </a:t>
            </a:r>
            <a:r>
              <a:rPr lang="en-I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465" y="1408595"/>
            <a:ext cx="4723548" cy="350354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"/>
          <p:cNvSpPr/>
          <p:nvPr/>
        </p:nvSpPr>
        <p:spPr>
          <a:xfrm>
            <a:off x="5573681" y="2972743"/>
            <a:ext cx="847024" cy="4793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6137112" y="5190362"/>
            <a:ext cx="560363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Calculate </a:t>
            </a:r>
            <a:r>
              <a:rPr lang="en-I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Yes | </a:t>
            </a:r>
            <a:r>
              <a:rPr lang="en-I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for different values of </a:t>
            </a:r>
            <a:r>
              <a:rPr lang="en-I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6137112" y="5924529"/>
            <a:ext cx="599289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fit a curve that estimates the probability           </a:t>
            </a:r>
            <a:r>
              <a:rPr lang="en-I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Yes | </a:t>
            </a:r>
            <a:r>
              <a:rPr lang="en-IN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7537609" y="2086891"/>
            <a:ext cx="3380763" cy="1929468"/>
          </a:xfrm>
          <a:custGeom>
            <a:avLst/>
            <a:gdLst/>
            <a:ahLst/>
            <a:cxnLst/>
            <a:rect l="l" t="t" r="r" b="b"/>
            <a:pathLst>
              <a:path w="3481431" h="2139193" extrusionOk="0">
                <a:moveTo>
                  <a:pt x="0" y="2139193"/>
                </a:moveTo>
                <a:cubicBezTo>
                  <a:pt x="339055" y="2086761"/>
                  <a:pt x="678110" y="2034330"/>
                  <a:pt x="989901" y="1837189"/>
                </a:cubicBezTo>
                <a:cubicBezTo>
                  <a:pt x="1301692" y="1640048"/>
                  <a:pt x="1598103" y="1223394"/>
                  <a:pt x="1870745" y="956345"/>
                </a:cubicBezTo>
                <a:cubicBezTo>
                  <a:pt x="2143387" y="689296"/>
                  <a:pt x="2357306" y="394283"/>
                  <a:pt x="2625754" y="234892"/>
                </a:cubicBezTo>
                <a:cubicBezTo>
                  <a:pt x="2894202" y="75501"/>
                  <a:pt x="3187816" y="37750"/>
                  <a:pt x="3481431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70;p2">
            <a:extLst>
              <a:ext uri="{FF2B5EF4-FFF2-40B4-BE49-F238E27FC236}">
                <a16:creationId xmlns:a16="http://schemas.microsoft.com/office/drawing/2014/main" id="{CFBD72AF-5F38-429B-AB9D-752A4BCCEF38}"/>
              </a:ext>
            </a:extLst>
          </p:cNvPr>
          <p:cNvSpPr txBox="1"/>
          <p:nvPr/>
        </p:nvSpPr>
        <p:spPr>
          <a:xfrm>
            <a:off x="151001" y="58723"/>
            <a:ext cx="1144323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</a:rPr>
              <a:t>Example of estimating conditional probability from Data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0;p2">
            <a:extLst>
              <a:ext uri="{FF2B5EF4-FFF2-40B4-BE49-F238E27FC236}">
                <a16:creationId xmlns:a16="http://schemas.microsoft.com/office/drawing/2014/main" id="{27C40273-095E-457E-86B9-0434E8662D7C}"/>
              </a:ext>
            </a:extLst>
          </p:cNvPr>
          <p:cNvSpPr txBox="1"/>
          <p:nvPr/>
        </p:nvSpPr>
        <p:spPr>
          <a:xfrm>
            <a:off x="151001" y="58723"/>
            <a:ext cx="1144323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Towards Logistic Regression for Binary Classification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ED5477-54E0-4829-92C6-EB2159D27709}"/>
                  </a:ext>
                </a:extLst>
              </p:cNvPr>
              <p:cNvSpPr txBox="1"/>
              <p:nvPr/>
            </p:nvSpPr>
            <p:spPr>
              <a:xfrm>
                <a:off x="374383" y="769828"/>
                <a:ext cx="114432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In real life scenario we usually have multiple predictor variable. Let’s denote them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ED5477-54E0-4829-92C6-EB2159D27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3" y="769828"/>
                <a:ext cx="11443234" cy="400110"/>
              </a:xfrm>
              <a:prstGeom prst="rect">
                <a:avLst/>
              </a:prstGeom>
              <a:blipFill>
                <a:blip r:embed="rId3"/>
                <a:stretch>
                  <a:fillRect l="-479" t="-6061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76EDCF-19D8-445F-83E0-F76D97665788}"/>
                  </a:ext>
                </a:extLst>
              </p:cNvPr>
              <p:cNvSpPr txBox="1"/>
              <p:nvPr/>
            </p:nvSpPr>
            <p:spPr>
              <a:xfrm>
                <a:off x="374383" y="1534237"/>
                <a:ext cx="108555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If we linearly combine these predictors we get: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76EDCF-19D8-445F-83E0-F76D97665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3" y="1534237"/>
                <a:ext cx="10855592" cy="400110"/>
              </a:xfrm>
              <a:prstGeom prst="rect">
                <a:avLst/>
              </a:prstGeom>
              <a:blipFill>
                <a:blip r:embed="rId4"/>
                <a:stretch>
                  <a:fillRect l="-505" t="-7692" b="-2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EE2619-BD71-4A37-BE6A-0CE1495DEEA9}"/>
                  </a:ext>
                </a:extLst>
              </p:cNvPr>
              <p:cNvSpPr txBox="1"/>
              <p:nvPr/>
            </p:nvSpPr>
            <p:spPr>
              <a:xfrm>
                <a:off x="374383" y="2298647"/>
                <a:ext cx="108555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This is the formulation of linear regression. As we know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2000" dirty="0"/>
                  <a:t> shall range within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∞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EE2619-BD71-4A37-BE6A-0CE1495DE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3" y="2298647"/>
                <a:ext cx="10855592" cy="400110"/>
              </a:xfrm>
              <a:prstGeom prst="rect">
                <a:avLst/>
              </a:prstGeom>
              <a:blipFill>
                <a:blip r:embed="rId5"/>
                <a:stretch>
                  <a:fillRect l="-505" t="-6061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CA1647-67F2-49ED-85F1-9F272D91D6CD}"/>
                  </a:ext>
                </a:extLst>
              </p:cNvPr>
              <p:cNvSpPr txBox="1"/>
              <p:nvPr/>
            </p:nvSpPr>
            <p:spPr>
              <a:xfrm>
                <a:off x="374383" y="3063057"/>
                <a:ext cx="108555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But, in Logistic Regression the output shall be a legitimate probability value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000" dirty="0"/>
                  <a:t> which shall range from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CA1647-67F2-49ED-85F1-9F272D91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3" y="3063057"/>
                <a:ext cx="10855592" cy="707886"/>
              </a:xfrm>
              <a:prstGeom prst="rect">
                <a:avLst/>
              </a:prstGeom>
              <a:blipFill>
                <a:blip r:embed="rId6"/>
                <a:stretch>
                  <a:fillRect l="-505" t="-3419" b="-145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7B888-86F6-4E8D-BD4B-DBA577C4B292}"/>
                  </a:ext>
                </a:extLst>
              </p:cNvPr>
              <p:cNvSpPr txBox="1"/>
              <p:nvPr/>
            </p:nvSpPr>
            <p:spPr>
              <a:xfrm>
                <a:off x="374383" y="4135243"/>
                <a:ext cx="115604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So our task boils down to obtaining a function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which shall range between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∞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and then estimate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using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2000" dirty="0"/>
                  <a:t> 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    or,  finding a function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which will range between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r>
                  <a:rPr lang="en-IN" sz="2000" dirty="0"/>
                  <a:t> and use that to estimate probability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000" dirty="0"/>
                  <a:t>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7B888-86F6-4E8D-BD4B-DBA577C4B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3" y="4135243"/>
                <a:ext cx="11560442" cy="1323439"/>
              </a:xfrm>
              <a:prstGeom prst="rect">
                <a:avLst/>
              </a:prstGeom>
              <a:blipFill>
                <a:blip r:embed="rId7"/>
                <a:stretch>
                  <a:fillRect l="-474" t="-1843" b="-78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421143-FE98-4EF3-B025-8FE7BC1EFC04}"/>
                  </a:ext>
                </a:extLst>
              </p:cNvPr>
              <p:cNvSpPr txBox="1"/>
              <p:nvPr/>
            </p:nvSpPr>
            <p:spPr>
              <a:xfrm>
                <a:off x="374382" y="5822982"/>
                <a:ext cx="11219853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It is worth noting that,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IN" sz="2000" dirty="0"/>
                  <a:t> Hence mathematically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000" dirty="0"/>
                  <a:t> are inverse functions of one another.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421143-FE98-4EF3-B025-8FE7BC1E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2" y="5822982"/>
                <a:ext cx="11219853" cy="747512"/>
              </a:xfrm>
              <a:prstGeom prst="rect">
                <a:avLst/>
              </a:prstGeom>
              <a:blipFill>
                <a:blip r:embed="rId8"/>
                <a:stretch>
                  <a:fillRect l="-489" t="-1626" r="-1086" b="-13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8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0;p2">
            <a:extLst>
              <a:ext uri="{FF2B5EF4-FFF2-40B4-BE49-F238E27FC236}">
                <a16:creationId xmlns:a16="http://schemas.microsoft.com/office/drawing/2014/main" id="{27C40273-095E-457E-86B9-0434E8662D7C}"/>
              </a:ext>
            </a:extLst>
          </p:cNvPr>
          <p:cNvSpPr txBox="1"/>
          <p:nvPr/>
        </p:nvSpPr>
        <p:spPr>
          <a:xfrm>
            <a:off x="151001" y="58723"/>
            <a:ext cx="1144323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Towards Logistic Regression for Binary Classification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FF335-F3AF-4E11-84FC-ED21F8C0F2C1}"/>
              </a:ext>
            </a:extLst>
          </p:cNvPr>
          <p:cNvSpPr txBox="1"/>
          <p:nvPr/>
        </p:nvSpPr>
        <p:spPr>
          <a:xfrm>
            <a:off x="381000" y="904875"/>
            <a:ext cx="1082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04D68-B6AD-472E-A951-F8313883017D}"/>
              </a:ext>
            </a:extLst>
          </p:cNvPr>
          <p:cNvSpPr txBox="1"/>
          <p:nvPr/>
        </p:nvSpPr>
        <p:spPr>
          <a:xfrm>
            <a:off x="424318" y="708642"/>
            <a:ext cx="11308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In many situations, instead of using explicit probability of an event we use </a:t>
            </a:r>
            <a:r>
              <a:rPr lang="en-IN" sz="2000" b="1" dirty="0"/>
              <a:t>odds</a:t>
            </a:r>
            <a:r>
              <a:rPr lang="en-IN" sz="2000" dirty="0"/>
              <a:t>. For example, odds of India winning a match against Australia is 3 to 4. The </a:t>
            </a:r>
            <a:r>
              <a:rPr lang="en-IN" sz="2000" b="1" dirty="0"/>
              <a:t>odds of an event</a:t>
            </a:r>
            <a:r>
              <a:rPr lang="en-IN" sz="2000" dirty="0"/>
              <a:t> is defined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AA1AC9-C5B3-4B68-8753-4BF996B38BC8}"/>
                  </a:ext>
                </a:extLst>
              </p:cNvPr>
              <p:cNvSpPr txBox="1"/>
              <p:nvPr/>
            </p:nvSpPr>
            <p:spPr>
              <a:xfrm>
                <a:off x="2200274" y="1612761"/>
                <a:ext cx="71913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𝐸𝑣𝑒𝑛𝑡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AA1AC9-C5B3-4B68-8753-4BF996B38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74" y="1612761"/>
                <a:ext cx="7191375" cy="730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E758F1-1DA4-46E9-B407-B8E3235F7BFF}"/>
                  </a:ext>
                </a:extLst>
              </p:cNvPr>
              <p:cNvSpPr txBox="1"/>
              <p:nvPr/>
            </p:nvSpPr>
            <p:spPr>
              <a:xfrm>
                <a:off x="424318" y="2629858"/>
                <a:ext cx="10896600" cy="53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If probability of success of an event is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000" dirty="0"/>
                  <a:t>, then odds of the event is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E758F1-1DA4-46E9-B407-B8E3235F7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8" y="2629858"/>
                <a:ext cx="10896600" cy="538032"/>
              </a:xfrm>
              <a:prstGeom prst="rect">
                <a:avLst/>
              </a:prstGeom>
              <a:blipFill>
                <a:blip r:embed="rId4"/>
                <a:stretch>
                  <a:fillRect l="-504" b="-33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6D681E-7C9B-4427-BD1F-1EAB9D6F48EE}"/>
                  </a:ext>
                </a:extLst>
              </p:cNvPr>
              <p:cNvSpPr txBox="1"/>
              <p:nvPr/>
            </p:nvSpPr>
            <p:spPr>
              <a:xfrm>
                <a:off x="424318" y="3454916"/>
                <a:ext cx="10896600" cy="53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IN" sz="2000" b="0" dirty="0"/>
                  <a:t>As 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IN" sz="2000" dirty="0"/>
                  <a:t>, 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𝑜𝑑𝑑𝑠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𝑜𝑑𝑑𝑠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endParaRPr lang="en-IN" sz="20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6D681E-7C9B-4427-BD1F-1EAB9D6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8" y="3454916"/>
                <a:ext cx="10896600" cy="538032"/>
              </a:xfrm>
              <a:prstGeom prst="rect">
                <a:avLst/>
              </a:prstGeom>
              <a:blipFill>
                <a:blip r:embed="rId5"/>
                <a:stretch>
                  <a:fillRect l="-504" b="-3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E79DE3-A392-4EB8-807D-F84C72027187}"/>
                  </a:ext>
                </a:extLst>
              </p:cNvPr>
              <p:cNvSpPr txBox="1"/>
              <p:nvPr/>
            </p:nvSpPr>
            <p:spPr>
              <a:xfrm>
                <a:off x="424318" y="4313705"/>
                <a:ext cx="10896600" cy="845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IN" sz="2000" b="0" dirty="0"/>
                  <a:t>Now if we take natural logarithm of odds</a:t>
                </a:r>
                <a:r>
                  <a:rPr lang="en-IN" sz="2000" dirty="0"/>
                  <a:t>, 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∈  (−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sz="2000" i="1" dirty="0"/>
                  <a:t>. </a:t>
                </a:r>
              </a:p>
              <a:p>
                <a:pPr algn="l"/>
                <a:r>
                  <a:rPr lang="en-IN" sz="2000" i="1" dirty="0"/>
                  <a:t>     </a:t>
                </a:r>
                <a:r>
                  <a:rPr lang="en-IN" sz="2000" dirty="0"/>
                  <a:t>However it is undefined when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E79DE3-A392-4EB8-807D-F84C72027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8" y="4313705"/>
                <a:ext cx="10896600" cy="845809"/>
              </a:xfrm>
              <a:prstGeom prst="rect">
                <a:avLst/>
              </a:prstGeom>
              <a:blipFill>
                <a:blip r:embed="rId6"/>
                <a:stretch>
                  <a:fillRect l="-504" b="-13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7DB12B-E7C1-435A-86B4-94A059798439}"/>
                  </a:ext>
                </a:extLst>
              </p:cNvPr>
              <p:cNvSpPr txBox="1"/>
              <p:nvPr/>
            </p:nvSpPr>
            <p:spPr>
              <a:xfrm>
                <a:off x="424318" y="5480710"/>
                <a:ext cx="11201400" cy="845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So,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000" dirty="0"/>
                  <a:t> is one such function which ranges between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and can be estimated using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7DB12B-E7C1-435A-86B4-94A059798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8" y="5480710"/>
                <a:ext cx="11201400" cy="845809"/>
              </a:xfrm>
              <a:prstGeom prst="rect">
                <a:avLst/>
              </a:prstGeom>
              <a:blipFill>
                <a:blip r:embed="rId7"/>
                <a:stretch>
                  <a:fillRect l="-490" b="-12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7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15" grpId="0"/>
      <p:bldP spid="16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0;p2">
            <a:extLst>
              <a:ext uri="{FF2B5EF4-FFF2-40B4-BE49-F238E27FC236}">
                <a16:creationId xmlns:a16="http://schemas.microsoft.com/office/drawing/2014/main" id="{27C40273-095E-457E-86B9-0434E8662D7C}"/>
              </a:ext>
            </a:extLst>
          </p:cNvPr>
          <p:cNvSpPr txBox="1"/>
          <p:nvPr/>
        </p:nvSpPr>
        <p:spPr>
          <a:xfrm>
            <a:off x="151001" y="58723"/>
            <a:ext cx="1144323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Towards Logistic Regression for Binary Classification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FF335-F3AF-4E11-84FC-ED21F8C0F2C1}"/>
              </a:ext>
            </a:extLst>
          </p:cNvPr>
          <p:cNvSpPr txBox="1"/>
          <p:nvPr/>
        </p:nvSpPr>
        <p:spPr>
          <a:xfrm>
            <a:off x="381000" y="904875"/>
            <a:ext cx="1082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7DB12B-E7C1-435A-86B4-94A059798439}"/>
                  </a:ext>
                </a:extLst>
              </p:cNvPr>
              <p:cNvSpPr txBox="1"/>
              <p:nvPr/>
            </p:nvSpPr>
            <p:spPr>
              <a:xfrm>
                <a:off x="271918" y="765835"/>
                <a:ext cx="11691482" cy="845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So we got a function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2000" dirty="0"/>
                  <a:t> which ranges between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and can be faithfully estimated using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7DB12B-E7C1-435A-86B4-94A059798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8" y="765835"/>
                <a:ext cx="11691482" cy="845809"/>
              </a:xfrm>
              <a:prstGeom prst="rect">
                <a:avLst/>
              </a:prstGeom>
              <a:blipFill>
                <a:blip r:embed="rId3"/>
                <a:stretch>
                  <a:fillRect l="-469" b="-13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3505E9-8AC8-412F-A062-CC1906778D89}"/>
                  </a:ext>
                </a:extLst>
              </p:cNvPr>
              <p:cNvSpPr txBox="1"/>
              <p:nvPr/>
            </p:nvSpPr>
            <p:spPr>
              <a:xfrm>
                <a:off x="571500" y="1814704"/>
                <a:ext cx="3267075" cy="671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3505E9-8AC8-412F-A062-CC1906778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814704"/>
                <a:ext cx="3267075" cy="671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0B1677-A56B-408F-884E-066184B12D36}"/>
                  </a:ext>
                </a:extLst>
              </p:cNvPr>
              <p:cNvSpPr txBox="1"/>
              <p:nvPr/>
            </p:nvSpPr>
            <p:spPr>
              <a:xfrm>
                <a:off x="3162300" y="1800660"/>
                <a:ext cx="6400800" cy="671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(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𝑡𝑎𝑘𝑖𝑛𝑔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𝑒𝑥𝑝𝑜𝑛𝑒𝑛𝑡𝑖𝑎𝑙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𝑏𝑜𝑡h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𝑠𝑖𝑑𝑒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0B1677-A56B-408F-884E-066184B1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1800660"/>
                <a:ext cx="6400800" cy="6712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2652A2-A6D6-41D9-B134-BE1C90EE2288}"/>
                  </a:ext>
                </a:extLst>
              </p:cNvPr>
              <p:cNvSpPr txBox="1"/>
              <p:nvPr/>
            </p:nvSpPr>
            <p:spPr>
              <a:xfrm>
                <a:off x="3162300" y="2643794"/>
                <a:ext cx="3133726" cy="72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2652A2-A6D6-41D9-B134-BE1C90EE2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2643794"/>
                <a:ext cx="3133726" cy="722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2FB9C3-5CD3-4FAE-AA9D-091AA641948E}"/>
                  </a:ext>
                </a:extLst>
              </p:cNvPr>
              <p:cNvSpPr txBox="1"/>
              <p:nvPr/>
            </p:nvSpPr>
            <p:spPr>
              <a:xfrm>
                <a:off x="3248023" y="3477439"/>
                <a:ext cx="3352801" cy="72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=1+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2FB9C3-5CD3-4FAE-AA9D-091AA6419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3" y="3477439"/>
                <a:ext cx="3352801" cy="722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FE94C0-A57B-408C-87AE-A783428A2539}"/>
                  </a:ext>
                </a:extLst>
              </p:cNvPr>
              <p:cNvSpPr txBox="1"/>
              <p:nvPr/>
            </p:nvSpPr>
            <p:spPr>
              <a:xfrm>
                <a:off x="6362700" y="3477439"/>
                <a:ext cx="2800351" cy="72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=1+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FE94C0-A57B-408C-87AE-A783428A2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477439"/>
                <a:ext cx="2800351" cy="722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62C55-5578-4B23-BF0E-60C5A4595455}"/>
                  </a:ext>
                </a:extLst>
              </p:cNvPr>
              <p:cNvSpPr txBox="1"/>
              <p:nvPr/>
            </p:nvSpPr>
            <p:spPr>
              <a:xfrm>
                <a:off x="9258300" y="3477439"/>
                <a:ext cx="2143125" cy="72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=1+ 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B62C55-5578-4B23-BF0E-60C5A459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3477439"/>
                <a:ext cx="2143125" cy="722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6FE4BB-A744-45E8-B81E-D72336DE4929}"/>
                  </a:ext>
                </a:extLst>
              </p:cNvPr>
              <p:cNvSpPr txBox="1"/>
              <p:nvPr/>
            </p:nvSpPr>
            <p:spPr>
              <a:xfrm>
                <a:off x="3371850" y="4371676"/>
                <a:ext cx="2143125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6FE4BB-A744-45E8-B81E-D72336DE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850" y="4371676"/>
                <a:ext cx="2143125" cy="6756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336869-0706-49CA-8809-CD9A88C4165A}"/>
                  </a:ext>
                </a:extLst>
              </p:cNvPr>
              <p:cNvSpPr txBox="1"/>
              <p:nvPr/>
            </p:nvSpPr>
            <p:spPr>
              <a:xfrm>
                <a:off x="381000" y="5276850"/>
                <a:ext cx="11020425" cy="52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IN" sz="2000" dirty="0"/>
                  <a:t>So we obtained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  which provides output between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336869-0706-49CA-8809-CD9A88C4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76850"/>
                <a:ext cx="11020425" cy="527004"/>
              </a:xfrm>
              <a:prstGeom prst="rect">
                <a:avLst/>
              </a:prstGeom>
              <a:blipFill>
                <a:blip r:embed="rId11"/>
                <a:stretch>
                  <a:fillRect l="-498" b="-8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9BD9E36-0DBC-4A3B-9830-D692B677F560}"/>
              </a:ext>
            </a:extLst>
          </p:cNvPr>
          <p:cNvSpPr/>
          <p:nvPr/>
        </p:nvSpPr>
        <p:spPr>
          <a:xfrm>
            <a:off x="2590800" y="5276850"/>
            <a:ext cx="1562100" cy="671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CAB98-6F4E-4E33-B9B8-92A4B892BE62}"/>
              </a:ext>
            </a:extLst>
          </p:cNvPr>
          <p:cNvSpPr txBox="1"/>
          <p:nvPr/>
        </p:nvSpPr>
        <p:spPr>
          <a:xfrm>
            <a:off x="1085850" y="6152037"/>
            <a:ext cx="567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i="1" dirty="0">
                <a:solidFill>
                  <a:srgbClr val="FF0000"/>
                </a:solidFill>
              </a:rPr>
              <a:t>This is known as Logistic or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163233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7" grpId="0"/>
      <p:bldP spid="18" grpId="0"/>
      <p:bldP spid="19" grpId="0"/>
      <p:bldP spid="20" grpId="0"/>
      <p:bldP spid="11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3200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The Logistic Function and its derivative</a:t>
            </a:r>
            <a:endParaRPr sz="3200" b="1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276837" y="871757"/>
            <a:ext cx="1144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Logistic Function, also known as the Sigmoid Function is defined by:</a:t>
            </a:r>
            <a:endParaRPr/>
          </a:p>
        </p:txBody>
      </p:sp>
      <p:sp>
        <p:nvSpPr>
          <p:cNvPr id="236" name="Google Shape;236;p5"/>
          <p:cNvSpPr txBox="1"/>
          <p:nvPr/>
        </p:nvSpPr>
        <p:spPr>
          <a:xfrm>
            <a:off x="2153595" y="1317290"/>
            <a:ext cx="9020541" cy="5567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5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37" name="Google Shape;23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504" y="1928034"/>
            <a:ext cx="553402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"/>
          <p:cNvSpPr txBox="1"/>
          <p:nvPr/>
        </p:nvSpPr>
        <p:spPr>
          <a:xfrm>
            <a:off x="6006516" y="1988595"/>
            <a:ext cx="6082019" cy="7078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001" t="-4308" b="-146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9" name="Google Shape;239;p5"/>
          <p:cNvSpPr txBox="1"/>
          <p:nvPr/>
        </p:nvSpPr>
        <p:spPr>
          <a:xfrm>
            <a:off x="6006515" y="2716074"/>
            <a:ext cx="6082019" cy="264104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00" b="-13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0" name="Google Shape;240;p5"/>
          <p:cNvSpPr/>
          <p:nvPr/>
        </p:nvSpPr>
        <p:spPr>
          <a:xfrm>
            <a:off x="6308521" y="4915949"/>
            <a:ext cx="2516698" cy="41555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6006515" y="5665597"/>
            <a:ext cx="6082019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001" t="-7574" b="-257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42" name="Google Shape;242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1131" y="1893757"/>
            <a:ext cx="564832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1585</Words>
  <Application>Microsoft Office PowerPoint</Application>
  <PresentationFormat>Widescreen</PresentationFormat>
  <Paragraphs>198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Cambria Math</vt:lpstr>
      <vt:lpstr>Times New Roman</vt:lpstr>
      <vt:lpstr>Wingdings</vt:lpstr>
      <vt:lpstr>Calibri</vt:lpstr>
      <vt:lpstr>Noto Sans Symbols</vt:lpstr>
      <vt:lpstr>Arial</vt:lpstr>
      <vt:lpstr>Office Theme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49</cp:revision>
  <dcterms:created xsi:type="dcterms:W3CDTF">2019-09-15T10:47:44Z</dcterms:created>
  <dcterms:modified xsi:type="dcterms:W3CDTF">2022-09-23T12:18:52Z</dcterms:modified>
</cp:coreProperties>
</file>