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oClbkHHpP5UJpw+bJjhJ7dKuq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2231bfb_0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952231bfb_0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952231bfb_0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8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52231bfb_0_2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952231bfb_0_2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952231bfb_0_2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952231bfb_0_2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952231bfb_0_2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2231bfb_0_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952231bfb_0_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952231bfb_0_2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952231bfb_0_2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952231bfb_0_2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74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2231bfb_0_2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952231bfb_0_2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952231bfb_0_2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952231bfb_0_2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952231bfb_0_2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2231bfb_0_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952231bfb_0_2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952231bfb_0_27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952231bfb_0_2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952231bfb_0_2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952231bfb_0_2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37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2231bfb_0_27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952231bfb_0_27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952231bfb_0_27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952231bfb_0_27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952231bfb_0_27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952231bfb_0_2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952231bfb_0_2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952231bfb_0_2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2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52231bfb_0_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952231bfb_0_2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952231bfb_0_2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952231bfb_0_2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683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52231bfb_0_2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952231bfb_0_29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952231bfb_0_29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952231bfb_0_2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952231bfb_0_2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952231bfb_0_2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770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52231bfb_0_2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952231bfb_0_29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952231bfb_0_29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952231bfb_0_2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952231bfb_0_2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952231bfb_0_2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071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52231bfb_0_3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952231bfb_0_30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952231bfb_0_3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952231bfb_0_3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952231bfb_0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67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2231bfb_0_3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952231bfb_0_3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952231bfb_0_3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952231bfb_0_3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952231bfb_0_3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86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2231bfb_0_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952231bfb_0_2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952231bfb_0_2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952231bfb_0_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952231bfb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1584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32.png"/><Relationship Id="rId10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60100" y="1029878"/>
            <a:ext cx="9271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 (SVM) CLASSIFIER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41E69-2C18-47EB-9D68-E6A576CBB69A}"/>
              </a:ext>
            </a:extLst>
          </p:cNvPr>
          <p:cNvSpPr txBox="1"/>
          <p:nvPr/>
        </p:nvSpPr>
        <p:spPr>
          <a:xfrm>
            <a:off x="3823316" y="4584705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NON-LINEAR SVM: KERNEL TRICK</a:t>
            </a:r>
            <a:endParaRPr/>
          </a:p>
        </p:txBody>
      </p:sp>
      <p:sp>
        <p:nvSpPr>
          <p:cNvPr id="522" name="Google Shape;522;p10"/>
          <p:cNvSpPr txBox="1"/>
          <p:nvPr/>
        </p:nvSpPr>
        <p:spPr>
          <a:xfrm>
            <a:off x="461394" y="1711355"/>
            <a:ext cx="104526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different kinds of kernels. Few of them are mentioned below: </a:t>
            </a:r>
            <a:endParaRPr/>
          </a:p>
        </p:txBody>
      </p:sp>
      <p:sp>
        <p:nvSpPr>
          <p:cNvPr id="523" name="Google Shape;523;p10"/>
          <p:cNvSpPr txBox="1"/>
          <p:nvPr/>
        </p:nvSpPr>
        <p:spPr>
          <a:xfrm>
            <a:off x="461394" y="1093304"/>
            <a:ext cx="112692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function transforms the datapoints from lower dimensional space to higher dimensional space.</a:t>
            </a:r>
            <a:endParaRPr/>
          </a:p>
        </p:txBody>
      </p:sp>
      <p:sp>
        <p:nvSpPr>
          <p:cNvPr id="524" name="Google Shape;524;p10"/>
          <p:cNvSpPr txBox="1"/>
          <p:nvPr/>
        </p:nvSpPr>
        <p:spPr>
          <a:xfrm>
            <a:off x="922789" y="2340528"/>
            <a:ext cx="7608815" cy="4038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20" t="-7575" b="-272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5" name="Google Shape;525;p10"/>
          <p:cNvSpPr txBox="1"/>
          <p:nvPr/>
        </p:nvSpPr>
        <p:spPr>
          <a:xfrm>
            <a:off x="922789" y="2902590"/>
            <a:ext cx="7608815" cy="4038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20" t="-6059" b="-272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6" name="Google Shape;526;p10"/>
          <p:cNvSpPr txBox="1"/>
          <p:nvPr/>
        </p:nvSpPr>
        <p:spPr>
          <a:xfrm>
            <a:off x="922789" y="3429000"/>
            <a:ext cx="9295002" cy="5571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89" b="-43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7" name="Google Shape;527;p10"/>
          <p:cNvSpPr txBox="1"/>
          <p:nvPr/>
        </p:nvSpPr>
        <p:spPr>
          <a:xfrm>
            <a:off x="922789" y="4105190"/>
            <a:ext cx="9295002" cy="42441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89" t="-5713" b="-1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10"/>
          <p:cNvSpPr txBox="1"/>
          <p:nvPr/>
        </p:nvSpPr>
        <p:spPr>
          <a:xfrm>
            <a:off x="461394" y="4949732"/>
            <a:ext cx="112692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different other kernels. User can define a novel kernel based on the requirement. However the above mentioned kernels are suitable for almost all kinds of problems and hence mostly used.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1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SVM: Merits &amp; Demerits</a:t>
            </a:r>
            <a:endParaRPr/>
          </a:p>
        </p:txBody>
      </p:sp>
      <p:sp>
        <p:nvSpPr>
          <p:cNvPr id="534" name="Google Shape;534;p11"/>
          <p:cNvSpPr txBox="1"/>
          <p:nvPr/>
        </p:nvSpPr>
        <p:spPr>
          <a:xfrm>
            <a:off x="313510" y="1082680"/>
            <a:ext cx="11439466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Merits: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is a strong classifier which out performs other classifiers in many classification problems.</a:t>
            </a:r>
            <a:endParaRPr/>
          </a:p>
          <a:p>
            <a:pPr marL="74295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Mathematically sound : A nice optimization problem which is guaranteed to converge to a single global optima.</a:t>
            </a:r>
            <a:endParaRPr/>
          </a:p>
          <a:p>
            <a:pPr marL="74295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work on very high dimensional feature space as complexity doesn’t depend on the dimensionality of the feature space.</a:t>
            </a:r>
            <a:endParaRPr/>
          </a:p>
          <a:p>
            <a:pPr marL="74295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work on non-linearly separable cases using suitable kernel function.</a:t>
            </a:r>
            <a:endParaRPr/>
          </a:p>
        </p:txBody>
      </p:sp>
      <p:sp>
        <p:nvSpPr>
          <p:cNvPr id="535" name="Google Shape;535;p11"/>
          <p:cNvSpPr txBox="1"/>
          <p:nvPr/>
        </p:nvSpPr>
        <p:spPr>
          <a:xfrm>
            <a:off x="313510" y="4374936"/>
            <a:ext cx="11373394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Demerits: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 SVMs remains less intuitive: selecting a specific kernel function and parameters is usually done in a try-and-see manner.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 VECTORS: INTUITION</a:t>
            </a: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>
            <a:off x="160413" y="856390"/>
            <a:ext cx="4392823" cy="3682562"/>
            <a:chOff x="360710" y="821555"/>
            <a:chExt cx="4392823" cy="3682562"/>
          </a:xfrm>
        </p:grpSpPr>
        <p:cxnSp>
          <p:nvCxnSpPr>
            <p:cNvPr id="91" name="Google Shape;91;p2"/>
            <p:cNvCxnSpPr/>
            <p:nvPr/>
          </p:nvCxnSpPr>
          <p:spPr>
            <a:xfrm rot="10800000">
              <a:off x="777241" y="992777"/>
              <a:ext cx="0" cy="332667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522515" y="4153989"/>
              <a:ext cx="404077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3" name="Google Shape;93;p2"/>
            <p:cNvSpPr/>
            <p:nvPr/>
          </p:nvSpPr>
          <p:spPr>
            <a:xfrm>
              <a:off x="3498669" y="2625389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83128" y="1265822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11977" y="1532700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60321" y="1423839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60321" y="1873250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70612" y="1918375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786743" y="2194318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786743" y="1709597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117668" y="2031580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196044" y="1709596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95450" y="2565834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219992" y="2353564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05497" y="2034052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6743" y="3011177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161204" y="2835775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84664" y="2144785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54794" y="2171058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84664" y="273399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46872" y="3240071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055223" y="2894148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10143" y="2679057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886514" y="3201139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231575" y="335875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836442" y="361557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57723" y="3589535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18677" y="3127857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35814" y="2527944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71866" y="194519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455135" y="3258990"/>
              <a:ext cx="904593" cy="648842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503027" y="3368313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98680" y="3642544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675025" y="3271026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Class-1</a:t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3664132" y="3575861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Class-2</a:t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4267567" y="4134785"/>
              <a:ext cx="485966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60710" y="821555"/>
              <a:ext cx="485966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128" name="Google Shape;128;p2"/>
          <p:cNvCxnSpPr/>
          <p:nvPr/>
        </p:nvCxnSpPr>
        <p:spPr>
          <a:xfrm>
            <a:off x="1554497" y="1357259"/>
            <a:ext cx="1162574" cy="28123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2"/>
          <p:cNvCxnSpPr/>
          <p:nvPr/>
        </p:nvCxnSpPr>
        <p:spPr>
          <a:xfrm>
            <a:off x="1245326" y="1515276"/>
            <a:ext cx="1811380" cy="2499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2"/>
          <p:cNvCxnSpPr/>
          <p:nvPr/>
        </p:nvCxnSpPr>
        <p:spPr>
          <a:xfrm rot="10800000">
            <a:off x="1758054" y="1225722"/>
            <a:ext cx="601970" cy="28585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2"/>
          <p:cNvSpPr txBox="1"/>
          <p:nvPr/>
        </p:nvSpPr>
        <p:spPr>
          <a:xfrm>
            <a:off x="4553236" y="943621"/>
            <a:ext cx="73252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binary classification problem we usually want to find a Line (Usually a hyperplane) that separates the two classes of the points.  </a:t>
            </a:r>
            <a:endParaRPr dirty="0"/>
          </a:p>
        </p:txBody>
      </p:sp>
      <p:sp>
        <p:nvSpPr>
          <p:cNvPr id="132" name="Google Shape;132;p2"/>
          <p:cNvSpPr txBox="1"/>
          <p:nvPr/>
        </p:nvSpPr>
        <p:spPr>
          <a:xfrm>
            <a:off x="4553236" y="1889491"/>
            <a:ext cx="7325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choose a “good” line:</a:t>
            </a:r>
            <a:endParaRPr dirty="0"/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to optimize some objective function (For ex. In Logistic regression we minimized the cross-entropy loss function)</a:t>
            </a:r>
            <a:endParaRPr dirty="0"/>
          </a:p>
          <a:p>
            <a:pPr marL="742950" marR="0" lvl="1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the objective function depends on all the points.</a:t>
            </a:r>
            <a:endParaRPr dirty="0"/>
          </a:p>
        </p:txBody>
      </p:sp>
      <p:sp>
        <p:nvSpPr>
          <p:cNvPr id="133" name="Google Shape;133;p2"/>
          <p:cNvSpPr txBox="1"/>
          <p:nvPr/>
        </p:nvSpPr>
        <p:spPr>
          <a:xfrm>
            <a:off x="4553236" y="4035690"/>
            <a:ext cx="73252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can be many such lines. Hence, finding a “good” line is a difficult task. Moreover, changing the position of the training points can affect the decision plane. 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403396" y="5340043"/>
            <a:ext cx="11550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we want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number of misclassification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test points. Now consider a decision plane. Which points are more likely to be misclassified?</a:t>
            </a:r>
            <a:endParaRPr/>
          </a:p>
        </p:txBody>
      </p:sp>
      <p:cxnSp>
        <p:nvCxnSpPr>
          <p:cNvPr id="135" name="Google Shape;135;p2"/>
          <p:cNvCxnSpPr/>
          <p:nvPr/>
        </p:nvCxnSpPr>
        <p:spPr>
          <a:xfrm>
            <a:off x="1372702" y="1413862"/>
            <a:ext cx="1492419" cy="25962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2"/>
          <p:cNvSpPr/>
          <p:nvPr/>
        </p:nvSpPr>
        <p:spPr>
          <a:xfrm>
            <a:off x="3223925" y="2031742"/>
            <a:ext cx="183719" cy="183899"/>
          </a:xfrm>
          <a:prstGeom prst="diamond">
            <a:avLst/>
          </a:prstGeom>
          <a:gradFill>
            <a:gsLst>
              <a:gs pos="0">
                <a:srgbClr val="9C9C9C"/>
              </a:gs>
              <a:gs pos="50000">
                <a:srgbClr val="C3C3C3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2736665" y="1475896"/>
            <a:ext cx="183719" cy="183899"/>
          </a:xfrm>
          <a:prstGeom prst="diamond">
            <a:avLst/>
          </a:prstGeom>
          <a:gradFill>
            <a:gsLst>
              <a:gs pos="0">
                <a:srgbClr val="9C9C9C"/>
              </a:gs>
              <a:gs pos="50000">
                <a:srgbClr val="C3C3C3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353640" y="2976488"/>
            <a:ext cx="201943" cy="213113"/>
          </a:xfrm>
          <a:prstGeom prst="diamond">
            <a:avLst/>
          </a:prstGeom>
          <a:gradFill>
            <a:gsLst>
              <a:gs pos="0">
                <a:srgbClr val="9C9C9C"/>
              </a:gs>
              <a:gs pos="50000">
                <a:srgbClr val="C3C3C3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266577" y="3597180"/>
            <a:ext cx="201943" cy="213113"/>
          </a:xfrm>
          <a:prstGeom prst="diamond">
            <a:avLst/>
          </a:prstGeom>
          <a:gradFill>
            <a:gsLst>
              <a:gs pos="0">
                <a:srgbClr val="9C9C9C"/>
              </a:gs>
              <a:gs pos="50000">
                <a:srgbClr val="C3C3C3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2267484" y="2443041"/>
            <a:ext cx="183719" cy="183899"/>
          </a:xfrm>
          <a:prstGeom prst="diamond">
            <a:avLst/>
          </a:prstGeom>
          <a:gradFill>
            <a:gsLst>
              <a:gs pos="0">
                <a:srgbClr val="FF7E7E"/>
              </a:gs>
              <a:gs pos="50000">
                <a:srgbClr val="FFB1B1"/>
              </a:gs>
              <a:gs pos="100000">
                <a:srgbClr val="FFD9D9"/>
              </a:gs>
            </a:gsLst>
            <a:lin ang="10800000" scaled="0"/>
          </a:gra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744475" y="2589530"/>
            <a:ext cx="183719" cy="183899"/>
          </a:xfrm>
          <a:prstGeom prst="diamond">
            <a:avLst/>
          </a:prstGeom>
          <a:gradFill>
            <a:gsLst>
              <a:gs pos="0">
                <a:srgbClr val="FF7E7E"/>
              </a:gs>
              <a:gs pos="50000">
                <a:srgbClr val="FFB1B1"/>
              </a:gs>
              <a:gs pos="100000">
                <a:srgbClr val="FFD9D9"/>
              </a:gs>
            </a:gsLst>
            <a:lin ang="10800000" scaled="0"/>
          </a:gra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2311707" y="3521582"/>
            <a:ext cx="183719" cy="183899"/>
          </a:xfrm>
          <a:prstGeom prst="diamond">
            <a:avLst/>
          </a:prstGeom>
          <a:gradFill>
            <a:gsLst>
              <a:gs pos="0">
                <a:srgbClr val="FF7E7E"/>
              </a:gs>
              <a:gs pos="50000">
                <a:srgbClr val="FFB1B1"/>
              </a:gs>
              <a:gs pos="100000">
                <a:srgbClr val="FFD9D9"/>
              </a:gs>
            </a:gsLst>
            <a:lin ang="10800000" scaled="0"/>
          </a:gra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 VECTORS: INTUITION</a:t>
            </a:r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>
            <a:off x="160413" y="856390"/>
            <a:ext cx="4392823" cy="3682562"/>
            <a:chOff x="160413" y="856390"/>
            <a:chExt cx="4392823" cy="3682562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160413" y="856390"/>
              <a:ext cx="4392823" cy="3682562"/>
              <a:chOff x="360710" y="821555"/>
              <a:chExt cx="4392823" cy="3682562"/>
            </a:xfrm>
          </p:grpSpPr>
          <p:cxnSp>
            <p:nvCxnSpPr>
              <p:cNvPr id="150" name="Google Shape;150;p3"/>
              <p:cNvCxnSpPr/>
              <p:nvPr/>
            </p:nvCxnSpPr>
            <p:spPr>
              <a:xfrm rot="10800000">
                <a:off x="777241" y="992777"/>
                <a:ext cx="0" cy="332667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>
                <a:off x="522515" y="4153989"/>
                <a:ext cx="404077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2" name="Google Shape;152;p3"/>
              <p:cNvSpPr/>
              <p:nvPr/>
            </p:nvSpPr>
            <p:spPr>
              <a:xfrm>
                <a:off x="3498669" y="2625389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283128" y="1265822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2211977" y="1532700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560321" y="1423839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2560321" y="1873250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2170612" y="1918375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786743" y="2194318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786743" y="1709597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3117668" y="2031580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3196044" y="1709596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795450" y="2565834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3219992" y="2353564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3705497" y="2034052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2786743" y="3011177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3161204" y="2835775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384664" y="2144785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1754794" y="2171058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384664" y="273399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546872" y="3240071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055223" y="2894148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1710143" y="2679057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1886514" y="3201139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2231575" y="335875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1836442" y="361557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157723" y="3589535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1218677" y="3127857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035814" y="2527944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171866" y="194519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3455135" y="3258990"/>
                <a:ext cx="904593" cy="648842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3503027" y="3368313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498680" y="3642544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 txBox="1"/>
              <p:nvPr/>
            </p:nvSpPr>
            <p:spPr>
              <a:xfrm>
                <a:off x="3675025" y="3271026"/>
                <a:ext cx="7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Class-1</a:t>
                </a:r>
                <a:endParaRPr/>
              </a:p>
            </p:txBody>
          </p:sp>
          <p:sp>
            <p:nvSpPr>
              <p:cNvPr id="184" name="Google Shape;184;p3"/>
              <p:cNvSpPr txBox="1"/>
              <p:nvPr/>
            </p:nvSpPr>
            <p:spPr>
              <a:xfrm>
                <a:off x="3664132" y="3575861"/>
                <a:ext cx="7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Class-2</a:t>
                </a:r>
                <a:endParaRPr/>
              </a:p>
            </p:txBody>
          </p:sp>
          <p:sp>
            <p:nvSpPr>
              <p:cNvPr id="185" name="Google Shape;185;p3"/>
              <p:cNvSpPr txBox="1"/>
              <p:nvPr/>
            </p:nvSpPr>
            <p:spPr>
              <a:xfrm>
                <a:off x="4267567" y="4134785"/>
                <a:ext cx="485966" cy="369332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186" name="Google Shape;186;p3"/>
              <p:cNvSpPr txBox="1"/>
              <p:nvPr/>
            </p:nvSpPr>
            <p:spPr>
              <a:xfrm>
                <a:off x="360710" y="821555"/>
                <a:ext cx="485966" cy="369332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1638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187" name="Google Shape;187;p3"/>
            <p:cNvCxnSpPr/>
            <p:nvPr/>
          </p:nvCxnSpPr>
          <p:spPr>
            <a:xfrm>
              <a:off x="1372702" y="1413862"/>
              <a:ext cx="1492419" cy="25962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3"/>
            <p:cNvSpPr/>
            <p:nvPr/>
          </p:nvSpPr>
          <p:spPr>
            <a:xfrm>
              <a:off x="2267484" y="2443041"/>
              <a:ext cx="183719" cy="183899"/>
            </a:xfrm>
            <a:prstGeom prst="diamond">
              <a:avLst/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lin ang="10800000" scaled="0"/>
            </a:gra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744475" y="2589530"/>
              <a:ext cx="183719" cy="183899"/>
            </a:xfrm>
            <a:prstGeom prst="diamond">
              <a:avLst/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lin ang="10800000" scaled="0"/>
            </a:gra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11707" y="3521582"/>
              <a:ext cx="183719" cy="183899"/>
            </a:xfrm>
            <a:prstGeom prst="diamond">
              <a:avLst/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lin ang="10800000" scaled="0"/>
            </a:gra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"/>
          <p:cNvSpPr txBox="1"/>
          <p:nvPr/>
        </p:nvSpPr>
        <p:spPr>
          <a:xfrm>
            <a:off x="4865616" y="1104731"/>
            <a:ext cx="69519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 points which are closer to the decision boundary are more likely to be misclassified.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4865615" y="2219326"/>
            <a:ext cx="72642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while designing the classifier, we need to give more emphasis on the training points which are closer to the border. 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4865617" y="3333921"/>
            <a:ext cx="69519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points closer to the border which are most crucial to design the classifier are known as</a:t>
            </a:r>
            <a:r>
              <a:rPr lang="en-IN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 Vectors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1490656" y="1878062"/>
            <a:ext cx="1288802" cy="1350172"/>
            <a:chOff x="1490656" y="1878062"/>
            <a:chExt cx="1288802" cy="1350172"/>
          </a:xfrm>
        </p:grpSpPr>
        <p:sp>
          <p:nvSpPr>
            <p:cNvPr id="195" name="Google Shape;195;p3"/>
            <p:cNvSpPr/>
            <p:nvPr/>
          </p:nvSpPr>
          <p:spPr>
            <a:xfrm>
              <a:off x="2521055" y="2966397"/>
              <a:ext cx="258403" cy="26183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890900" y="1878062"/>
              <a:ext cx="258403" cy="26183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490656" y="2165466"/>
              <a:ext cx="258403" cy="26183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3"/>
          <p:cNvSpPr txBox="1"/>
          <p:nvPr/>
        </p:nvSpPr>
        <p:spPr>
          <a:xfrm>
            <a:off x="160413" y="4500109"/>
            <a:ext cx="11969492" cy="195207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57" t="-15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</p:txBody>
      </p:sp>
      <p:grpSp>
        <p:nvGrpSpPr>
          <p:cNvPr id="204" name="Google Shape;204;p4"/>
          <p:cNvGrpSpPr/>
          <p:nvPr/>
        </p:nvGrpSpPr>
        <p:grpSpPr>
          <a:xfrm>
            <a:off x="1551619" y="2317728"/>
            <a:ext cx="1288802" cy="1350172"/>
            <a:chOff x="1490656" y="1878062"/>
            <a:chExt cx="1288802" cy="1350172"/>
          </a:xfrm>
        </p:grpSpPr>
        <p:sp>
          <p:nvSpPr>
            <p:cNvPr id="205" name="Google Shape;205;p4"/>
            <p:cNvSpPr/>
            <p:nvPr/>
          </p:nvSpPr>
          <p:spPr>
            <a:xfrm>
              <a:off x="2521055" y="2966397"/>
              <a:ext cx="258403" cy="26183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890900" y="1878062"/>
              <a:ext cx="258403" cy="26183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490656" y="2165466"/>
              <a:ext cx="258403" cy="261837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8" name="Google Shape;208;p4"/>
          <p:cNvCxnSpPr/>
          <p:nvPr/>
        </p:nvCxnSpPr>
        <p:spPr>
          <a:xfrm>
            <a:off x="1675300" y="1740323"/>
            <a:ext cx="1509858" cy="26178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4"/>
          <p:cNvCxnSpPr/>
          <p:nvPr/>
        </p:nvCxnSpPr>
        <p:spPr>
          <a:xfrm>
            <a:off x="1135365" y="1834849"/>
            <a:ext cx="1509858" cy="26178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10" name="Google Shape;210;p4"/>
          <p:cNvGrpSpPr/>
          <p:nvPr/>
        </p:nvGrpSpPr>
        <p:grpSpPr>
          <a:xfrm>
            <a:off x="224576" y="1293767"/>
            <a:ext cx="4392823" cy="3682562"/>
            <a:chOff x="360710" y="821555"/>
            <a:chExt cx="4392823" cy="3682562"/>
          </a:xfrm>
        </p:grpSpPr>
        <p:cxnSp>
          <p:nvCxnSpPr>
            <p:cNvPr id="211" name="Google Shape;211;p4"/>
            <p:cNvCxnSpPr/>
            <p:nvPr/>
          </p:nvCxnSpPr>
          <p:spPr>
            <a:xfrm rot="10800000">
              <a:off x="777241" y="992777"/>
              <a:ext cx="0" cy="332667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2" name="Google Shape;212;p4"/>
            <p:cNvCxnSpPr/>
            <p:nvPr/>
          </p:nvCxnSpPr>
          <p:spPr>
            <a:xfrm>
              <a:off x="522515" y="4153989"/>
              <a:ext cx="4040777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13" name="Google Shape;213;p4"/>
            <p:cNvSpPr/>
            <p:nvPr/>
          </p:nvSpPr>
          <p:spPr>
            <a:xfrm>
              <a:off x="3498669" y="2625389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283128" y="1265822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2211977" y="1532700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560321" y="1423839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2560321" y="1873250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170612" y="1918375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786743" y="2194318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786743" y="1709597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117668" y="2031580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196044" y="1709596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795450" y="2565834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219992" y="2353564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705497" y="2034052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786743" y="3011177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161204" y="2835775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384664" y="2144785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754794" y="2171058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384664" y="273399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546872" y="3240071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011678" y="2894148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710143" y="2679057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886514" y="3201139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231575" y="335875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36442" y="361557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57723" y="3589535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218677" y="3127857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35814" y="2527944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71866" y="1945190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3542224" y="1064419"/>
              <a:ext cx="904593" cy="648842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590116" y="1173742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585769" y="1447973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3762114" y="1076455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Class-1</a:t>
              </a:r>
              <a:endParaRPr/>
            </a:p>
          </p:txBody>
        </p:sp>
        <p:sp>
          <p:nvSpPr>
            <p:cNvPr id="245" name="Google Shape;245;p4"/>
            <p:cNvSpPr txBox="1"/>
            <p:nvPr/>
          </p:nvSpPr>
          <p:spPr>
            <a:xfrm>
              <a:off x="3751221" y="1381290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Class-2</a:t>
              </a:r>
              <a:endParaRPr/>
            </a:p>
          </p:txBody>
        </p:sp>
        <p:sp>
          <p:nvSpPr>
            <p:cNvPr id="246" name="Google Shape;246;p4"/>
            <p:cNvSpPr txBox="1"/>
            <p:nvPr/>
          </p:nvSpPr>
          <p:spPr>
            <a:xfrm>
              <a:off x="4267567" y="4134785"/>
              <a:ext cx="485966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6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47" name="Google Shape;247;p4"/>
            <p:cNvSpPr txBox="1"/>
            <p:nvPr/>
          </p:nvSpPr>
          <p:spPr>
            <a:xfrm>
              <a:off x="360710" y="821555"/>
              <a:ext cx="485966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48" name="Google Shape;248;p4"/>
          <p:cNvSpPr txBox="1"/>
          <p:nvPr/>
        </p:nvSpPr>
        <p:spPr>
          <a:xfrm>
            <a:off x="3135881" y="4170621"/>
            <a:ext cx="48276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2263092" y="4256869"/>
            <a:ext cx="48276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0" name="Google Shape;250;p4"/>
          <p:cNvCxnSpPr/>
          <p:nvPr/>
        </p:nvCxnSpPr>
        <p:spPr>
          <a:xfrm>
            <a:off x="1335603" y="1663099"/>
            <a:ext cx="1562177" cy="27113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4"/>
          <p:cNvSpPr txBox="1"/>
          <p:nvPr/>
        </p:nvSpPr>
        <p:spPr>
          <a:xfrm>
            <a:off x="2787551" y="4272614"/>
            <a:ext cx="372218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2" name="Google Shape;252;p4"/>
          <p:cNvCxnSpPr/>
          <p:nvPr/>
        </p:nvCxnSpPr>
        <p:spPr>
          <a:xfrm rot="10800000" flipH="1">
            <a:off x="2415474" y="3762807"/>
            <a:ext cx="452901" cy="293129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53" name="Google Shape;253;p4"/>
          <p:cNvSpPr txBox="1"/>
          <p:nvPr/>
        </p:nvSpPr>
        <p:spPr>
          <a:xfrm>
            <a:off x="899681" y="1101515"/>
            <a:ext cx="1363411" cy="3077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Vectors</a:t>
            </a:r>
            <a:endParaRPr/>
          </a:p>
        </p:txBody>
      </p:sp>
      <p:cxnSp>
        <p:nvCxnSpPr>
          <p:cNvPr id="254" name="Google Shape;254;p4"/>
          <p:cNvCxnSpPr>
            <a:stCxn id="207" idx="1"/>
          </p:cNvCxnSpPr>
          <p:nvPr/>
        </p:nvCxnSpPr>
        <p:spPr>
          <a:xfrm rot="10800000">
            <a:off x="1135261" y="1409277"/>
            <a:ext cx="454200" cy="123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4"/>
          <p:cNvCxnSpPr>
            <a:stCxn id="205" idx="0"/>
          </p:cNvCxnSpPr>
          <p:nvPr/>
        </p:nvCxnSpPr>
        <p:spPr>
          <a:xfrm rot="10800000">
            <a:off x="2005320" y="1409263"/>
            <a:ext cx="705900" cy="199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4"/>
          <p:cNvCxnSpPr>
            <a:stCxn id="206" idx="0"/>
          </p:cNvCxnSpPr>
          <p:nvPr/>
        </p:nvCxnSpPr>
        <p:spPr>
          <a:xfrm rot="10800000">
            <a:off x="1716865" y="1409328"/>
            <a:ext cx="364200" cy="908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4"/>
          <p:cNvSpPr txBox="1"/>
          <p:nvPr/>
        </p:nvSpPr>
        <p:spPr>
          <a:xfrm>
            <a:off x="3308839" y="3745215"/>
            <a:ext cx="710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endParaRPr/>
          </a:p>
        </p:txBody>
      </p:sp>
      <p:cxnSp>
        <p:nvCxnSpPr>
          <p:cNvPr id="258" name="Google Shape;258;p4"/>
          <p:cNvCxnSpPr>
            <a:endCxn id="257" idx="1"/>
          </p:cNvCxnSpPr>
          <p:nvPr/>
        </p:nvCxnSpPr>
        <p:spPr>
          <a:xfrm>
            <a:off x="2701939" y="3899103"/>
            <a:ext cx="606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59" name="Google Shape;259;p4"/>
          <p:cNvSpPr txBox="1"/>
          <p:nvPr/>
        </p:nvSpPr>
        <p:spPr>
          <a:xfrm>
            <a:off x="4617399" y="1111046"/>
            <a:ext cx="73500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</a:t>
            </a:r>
            <a:r>
              <a:rPr lang="en-IN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training data points those are closer to the boundary and act as “support”.</a:t>
            </a:r>
            <a:endParaRPr/>
          </a:p>
        </p:txBody>
      </p:sp>
      <p:sp>
        <p:nvSpPr>
          <p:cNvPr id="260" name="Google Shape;260;p4"/>
          <p:cNvSpPr txBox="1"/>
          <p:nvPr/>
        </p:nvSpPr>
        <p:spPr>
          <a:xfrm>
            <a:off x="4617397" y="2129969"/>
            <a:ext cx="7898977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693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4"/>
          <p:cNvSpPr txBox="1"/>
          <p:nvPr/>
        </p:nvSpPr>
        <p:spPr>
          <a:xfrm>
            <a:off x="4652313" y="2882378"/>
            <a:ext cx="7350025" cy="70788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745" t="-5171" b="-14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4"/>
          <p:cNvSpPr txBox="1"/>
          <p:nvPr/>
        </p:nvSpPr>
        <p:spPr>
          <a:xfrm>
            <a:off x="4660022" y="4034512"/>
            <a:ext cx="73500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objective is to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the margin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Hence, Support Vector Machine is also called the 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margin classifier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63" name="Google Shape;263;p4"/>
          <p:cNvSpPr txBox="1"/>
          <p:nvPr/>
        </p:nvSpPr>
        <p:spPr>
          <a:xfrm>
            <a:off x="467559" y="5366090"/>
            <a:ext cx="10810338" cy="4001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506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</p:txBody>
      </p:sp>
      <p:cxnSp>
        <p:nvCxnSpPr>
          <p:cNvPr id="269" name="Google Shape;269;p5"/>
          <p:cNvCxnSpPr/>
          <p:nvPr/>
        </p:nvCxnSpPr>
        <p:spPr>
          <a:xfrm rot="10800000">
            <a:off x="679268" y="984069"/>
            <a:ext cx="0" cy="273449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5"/>
          <p:cNvCxnSpPr/>
          <p:nvPr/>
        </p:nvCxnSpPr>
        <p:spPr>
          <a:xfrm>
            <a:off x="296091" y="3429000"/>
            <a:ext cx="303058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5"/>
          <p:cNvCxnSpPr/>
          <p:nvPr/>
        </p:nvCxnSpPr>
        <p:spPr>
          <a:xfrm>
            <a:off x="478971" y="1306286"/>
            <a:ext cx="2429692" cy="2299063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5"/>
          <p:cNvCxnSpPr/>
          <p:nvPr/>
        </p:nvCxnSpPr>
        <p:spPr>
          <a:xfrm rot="10800000" flipH="1">
            <a:off x="679268" y="2403566"/>
            <a:ext cx="966652" cy="102543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5"/>
          <p:cNvCxnSpPr/>
          <p:nvPr/>
        </p:nvCxnSpPr>
        <p:spPr>
          <a:xfrm rot="10800000" flipH="1">
            <a:off x="671648" y="2708366"/>
            <a:ext cx="679269" cy="72934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74;p5"/>
          <p:cNvSpPr txBox="1"/>
          <p:nvPr/>
        </p:nvSpPr>
        <p:spPr>
          <a:xfrm>
            <a:off x="235988" y="742461"/>
            <a:ext cx="48596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3083691" y="3420683"/>
            <a:ext cx="48596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1162594" y="1654629"/>
            <a:ext cx="138948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910792" y="2523700"/>
            <a:ext cx="42351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8" name="Google Shape;278;p5"/>
          <p:cNvCxnSpPr/>
          <p:nvPr/>
        </p:nvCxnSpPr>
        <p:spPr>
          <a:xfrm>
            <a:off x="1524000" y="2523700"/>
            <a:ext cx="121920" cy="1149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5"/>
          <p:cNvCxnSpPr/>
          <p:nvPr/>
        </p:nvCxnSpPr>
        <p:spPr>
          <a:xfrm rot="10800000" flipH="1">
            <a:off x="1645920" y="2523700"/>
            <a:ext cx="100330" cy="1149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5"/>
          <p:cNvSpPr txBox="1"/>
          <p:nvPr/>
        </p:nvSpPr>
        <p:spPr>
          <a:xfrm>
            <a:off x="2895408" y="993997"/>
            <a:ext cx="9290251" cy="137364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1" name="Google Shape;281;p5"/>
          <p:cNvCxnSpPr/>
          <p:nvPr/>
        </p:nvCxnSpPr>
        <p:spPr>
          <a:xfrm rot="10800000" flipH="1">
            <a:off x="942596" y="2662313"/>
            <a:ext cx="997522" cy="10434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82" name="Google Shape;282;p5"/>
          <p:cNvCxnSpPr/>
          <p:nvPr/>
        </p:nvCxnSpPr>
        <p:spPr>
          <a:xfrm>
            <a:off x="679267" y="3429000"/>
            <a:ext cx="483327" cy="4841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5"/>
          <p:cNvSpPr txBox="1"/>
          <p:nvPr/>
        </p:nvSpPr>
        <p:spPr>
          <a:xfrm>
            <a:off x="3384878" y="2384868"/>
            <a:ext cx="8519100" cy="88710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643" t="-34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5"/>
          <p:cNvSpPr txBox="1"/>
          <p:nvPr/>
        </p:nvSpPr>
        <p:spPr>
          <a:xfrm>
            <a:off x="341224" y="3341779"/>
            <a:ext cx="37542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5"/>
          <p:cNvSpPr txBox="1"/>
          <p:nvPr/>
        </p:nvSpPr>
        <p:spPr>
          <a:xfrm>
            <a:off x="1572901" y="2840969"/>
            <a:ext cx="560538" cy="53771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6" name="Google Shape;286;p5"/>
          <p:cNvCxnSpPr/>
          <p:nvPr/>
        </p:nvCxnSpPr>
        <p:spPr>
          <a:xfrm>
            <a:off x="9187950" y="3705332"/>
            <a:ext cx="1257854" cy="21460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5"/>
          <p:cNvCxnSpPr/>
          <p:nvPr/>
        </p:nvCxnSpPr>
        <p:spPr>
          <a:xfrm>
            <a:off x="8738165" y="3786482"/>
            <a:ext cx="1427932" cy="24311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5"/>
          <p:cNvCxnSpPr/>
          <p:nvPr/>
        </p:nvCxnSpPr>
        <p:spPr>
          <a:xfrm>
            <a:off x="9054801" y="3891188"/>
            <a:ext cx="1300151" cy="22285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5"/>
          <p:cNvSpPr txBox="1"/>
          <p:nvPr/>
        </p:nvSpPr>
        <p:spPr>
          <a:xfrm>
            <a:off x="9074111" y="3379778"/>
            <a:ext cx="1606402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90" name="Google Shape;290;p5"/>
          <p:cNvGrpSpPr/>
          <p:nvPr/>
        </p:nvGrpSpPr>
        <p:grpSpPr>
          <a:xfrm>
            <a:off x="7928900" y="3308909"/>
            <a:ext cx="3941192" cy="3285978"/>
            <a:chOff x="7928900" y="3308909"/>
            <a:chExt cx="3941192" cy="3285978"/>
          </a:xfrm>
        </p:grpSpPr>
        <p:grpSp>
          <p:nvGrpSpPr>
            <p:cNvPr id="291" name="Google Shape;291;p5"/>
            <p:cNvGrpSpPr/>
            <p:nvPr/>
          </p:nvGrpSpPr>
          <p:grpSpPr>
            <a:xfrm>
              <a:off x="7928900" y="3308909"/>
              <a:ext cx="3877699" cy="3285978"/>
              <a:chOff x="360710" y="821555"/>
              <a:chExt cx="4392823" cy="3682562"/>
            </a:xfrm>
          </p:grpSpPr>
          <p:cxnSp>
            <p:nvCxnSpPr>
              <p:cNvPr id="292" name="Google Shape;292;p5"/>
              <p:cNvCxnSpPr/>
              <p:nvPr/>
            </p:nvCxnSpPr>
            <p:spPr>
              <a:xfrm rot="10800000">
                <a:off x="777241" y="992777"/>
                <a:ext cx="0" cy="332667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93" name="Google Shape;293;p5"/>
              <p:cNvCxnSpPr/>
              <p:nvPr/>
            </p:nvCxnSpPr>
            <p:spPr>
              <a:xfrm>
                <a:off x="522515" y="4153989"/>
                <a:ext cx="404077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94" name="Google Shape;294;p5"/>
              <p:cNvSpPr/>
              <p:nvPr/>
            </p:nvSpPr>
            <p:spPr>
              <a:xfrm>
                <a:off x="3498669" y="2625389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3283128" y="1265822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2211977" y="1532700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2560321" y="1423839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2560321" y="1873250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2170612" y="1918375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2786743" y="2194318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2786743" y="1709597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3117668" y="2031580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196044" y="1709596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2795450" y="2565834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3219992" y="2353564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3705497" y="2034052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2786743" y="3011177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3161204" y="2835775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1384664" y="2144785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1754794" y="2171058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1384664" y="273399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1546872" y="3240071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2011678" y="2894148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1710143" y="2679057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1886514" y="3201139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2231575" y="335875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1836442" y="361557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1157723" y="3589535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1218677" y="3127857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1035814" y="2527944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1171866" y="1945190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5"/>
              <p:cNvSpPr txBox="1"/>
              <p:nvPr/>
            </p:nvSpPr>
            <p:spPr>
              <a:xfrm>
                <a:off x="4267567" y="4134785"/>
                <a:ext cx="485966" cy="369332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-12962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23" name="Google Shape;323;p5"/>
              <p:cNvSpPr txBox="1"/>
              <p:nvPr/>
            </p:nvSpPr>
            <p:spPr>
              <a:xfrm>
                <a:off x="360710" y="821555"/>
                <a:ext cx="485966" cy="369332"/>
              </a:xfrm>
              <a:prstGeom prst="rect">
                <a:avLst/>
              </a:prstGeom>
              <a:blipFill rotWithShape="1">
                <a:blip r:embed="rId13">
                  <a:alphaModFix/>
                </a:blip>
                <a:stretch>
                  <a:fillRect b="-12962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324" name="Google Shape;324;p5"/>
            <p:cNvSpPr/>
            <p:nvPr/>
          </p:nvSpPr>
          <p:spPr>
            <a:xfrm>
              <a:off x="10925323" y="3585825"/>
              <a:ext cx="904593" cy="648842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0973215" y="3695148"/>
              <a:ext cx="121918" cy="11320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0968868" y="3969379"/>
              <a:ext cx="121909" cy="162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"/>
            <p:cNvSpPr txBox="1"/>
            <p:nvPr/>
          </p:nvSpPr>
          <p:spPr>
            <a:xfrm>
              <a:off x="11145213" y="3597861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Class-1</a:t>
              </a:r>
              <a:endParaRPr/>
            </a:p>
          </p:txBody>
        </p:sp>
        <p:sp>
          <p:nvSpPr>
            <p:cNvPr id="328" name="Google Shape;328;p5"/>
            <p:cNvSpPr txBox="1"/>
            <p:nvPr/>
          </p:nvSpPr>
          <p:spPr>
            <a:xfrm>
              <a:off x="11134320" y="3902696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Class-2</a:t>
              </a:r>
              <a:endParaRPr/>
            </a:p>
          </p:txBody>
        </p:sp>
      </p:grpSp>
      <p:sp>
        <p:nvSpPr>
          <p:cNvPr id="329" name="Google Shape;329;p5"/>
          <p:cNvSpPr txBox="1"/>
          <p:nvPr/>
        </p:nvSpPr>
        <p:spPr>
          <a:xfrm>
            <a:off x="8610600" y="5964263"/>
            <a:ext cx="1602233" cy="30777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10276673" y="5883668"/>
            <a:ext cx="1464055" cy="307777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351271" y="3984703"/>
            <a:ext cx="7131311" cy="70788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769" t="-5171" r="-169" b="-8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Google Shape;332;p5"/>
          <p:cNvSpPr txBox="1"/>
          <p:nvPr/>
        </p:nvSpPr>
        <p:spPr>
          <a:xfrm>
            <a:off x="351271" y="4776562"/>
            <a:ext cx="7320800" cy="57932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748" b="-1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3" name="Google Shape;333;p5"/>
          <p:cNvSpPr txBox="1"/>
          <p:nvPr/>
        </p:nvSpPr>
        <p:spPr>
          <a:xfrm>
            <a:off x="364883" y="5439552"/>
            <a:ext cx="7589365" cy="55919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721" b="-10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4" name="Google Shape;334;p5"/>
          <p:cNvSpPr txBox="1"/>
          <p:nvPr/>
        </p:nvSpPr>
        <p:spPr>
          <a:xfrm>
            <a:off x="378945" y="6099186"/>
            <a:ext cx="7734511" cy="40011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l="-708" t="-9229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</p:txBody>
      </p:sp>
      <p:sp>
        <p:nvSpPr>
          <p:cNvPr id="340" name="Google Shape;340;p6"/>
          <p:cNvSpPr txBox="1"/>
          <p:nvPr/>
        </p:nvSpPr>
        <p:spPr>
          <a:xfrm>
            <a:off x="239204" y="870820"/>
            <a:ext cx="11469188" cy="407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7" t="-7462" b="-253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41" name="Google Shape;341;p6"/>
          <p:cNvGrpSpPr/>
          <p:nvPr/>
        </p:nvGrpSpPr>
        <p:grpSpPr>
          <a:xfrm>
            <a:off x="239204" y="1490281"/>
            <a:ext cx="3941192" cy="3285978"/>
            <a:chOff x="500489" y="1410329"/>
            <a:chExt cx="3941192" cy="3285978"/>
          </a:xfrm>
        </p:grpSpPr>
        <p:cxnSp>
          <p:nvCxnSpPr>
            <p:cNvPr id="342" name="Google Shape;342;p6"/>
            <p:cNvCxnSpPr/>
            <p:nvPr/>
          </p:nvCxnSpPr>
          <p:spPr>
            <a:xfrm>
              <a:off x="1759539" y="1806752"/>
              <a:ext cx="1257854" cy="214607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6"/>
            <p:cNvCxnSpPr/>
            <p:nvPr/>
          </p:nvCxnSpPr>
          <p:spPr>
            <a:xfrm>
              <a:off x="1309754" y="1887902"/>
              <a:ext cx="1427932" cy="24311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p6"/>
            <p:cNvCxnSpPr/>
            <p:nvPr/>
          </p:nvCxnSpPr>
          <p:spPr>
            <a:xfrm>
              <a:off x="1626390" y="1992608"/>
              <a:ext cx="1300151" cy="222852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5" name="Google Shape;345;p6"/>
            <p:cNvSpPr txBox="1"/>
            <p:nvPr/>
          </p:nvSpPr>
          <p:spPr>
            <a:xfrm>
              <a:off x="1645700" y="1481198"/>
              <a:ext cx="1606402" cy="30777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346" name="Google Shape;346;p6"/>
            <p:cNvGrpSpPr/>
            <p:nvPr/>
          </p:nvGrpSpPr>
          <p:grpSpPr>
            <a:xfrm>
              <a:off x="500489" y="1410329"/>
              <a:ext cx="3941192" cy="3285978"/>
              <a:chOff x="7928900" y="3308909"/>
              <a:chExt cx="3941192" cy="3285978"/>
            </a:xfrm>
          </p:grpSpPr>
          <p:grpSp>
            <p:nvGrpSpPr>
              <p:cNvPr id="347" name="Google Shape;347;p6"/>
              <p:cNvGrpSpPr/>
              <p:nvPr/>
            </p:nvGrpSpPr>
            <p:grpSpPr>
              <a:xfrm>
                <a:off x="7928900" y="3308909"/>
                <a:ext cx="3877699" cy="3285978"/>
                <a:chOff x="360710" y="821555"/>
                <a:chExt cx="4392823" cy="3682562"/>
              </a:xfrm>
            </p:grpSpPr>
            <p:cxnSp>
              <p:nvCxnSpPr>
                <p:cNvPr id="348" name="Google Shape;348;p6"/>
                <p:cNvCxnSpPr/>
                <p:nvPr/>
              </p:nvCxnSpPr>
              <p:spPr>
                <a:xfrm rot="10800000">
                  <a:off x="777241" y="992777"/>
                  <a:ext cx="0" cy="3326674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522515" y="4153989"/>
                  <a:ext cx="4040777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50" name="Google Shape;350;p6"/>
                <p:cNvSpPr/>
                <p:nvPr/>
              </p:nvSpPr>
              <p:spPr>
                <a:xfrm>
                  <a:off x="3498669" y="2625389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6"/>
                <p:cNvSpPr/>
                <p:nvPr/>
              </p:nvSpPr>
              <p:spPr>
                <a:xfrm>
                  <a:off x="3283128" y="1265822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6"/>
                <p:cNvSpPr/>
                <p:nvPr/>
              </p:nvSpPr>
              <p:spPr>
                <a:xfrm>
                  <a:off x="2211977" y="1532700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6"/>
                <p:cNvSpPr/>
                <p:nvPr/>
              </p:nvSpPr>
              <p:spPr>
                <a:xfrm>
                  <a:off x="2560321" y="1423839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6"/>
                <p:cNvSpPr/>
                <p:nvPr/>
              </p:nvSpPr>
              <p:spPr>
                <a:xfrm>
                  <a:off x="2560321" y="1873250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6"/>
                <p:cNvSpPr/>
                <p:nvPr/>
              </p:nvSpPr>
              <p:spPr>
                <a:xfrm>
                  <a:off x="2170612" y="1918375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6"/>
                <p:cNvSpPr/>
                <p:nvPr/>
              </p:nvSpPr>
              <p:spPr>
                <a:xfrm>
                  <a:off x="2786743" y="2194318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6"/>
                <p:cNvSpPr/>
                <p:nvPr/>
              </p:nvSpPr>
              <p:spPr>
                <a:xfrm>
                  <a:off x="2786743" y="1709597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6"/>
                <p:cNvSpPr/>
                <p:nvPr/>
              </p:nvSpPr>
              <p:spPr>
                <a:xfrm>
                  <a:off x="3117668" y="2031580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6"/>
                <p:cNvSpPr/>
                <p:nvPr/>
              </p:nvSpPr>
              <p:spPr>
                <a:xfrm>
                  <a:off x="3196044" y="1709596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6"/>
                <p:cNvSpPr/>
                <p:nvPr/>
              </p:nvSpPr>
              <p:spPr>
                <a:xfrm>
                  <a:off x="2795450" y="2565834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6"/>
                <p:cNvSpPr/>
                <p:nvPr/>
              </p:nvSpPr>
              <p:spPr>
                <a:xfrm>
                  <a:off x="3219992" y="2353564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6"/>
                <p:cNvSpPr/>
                <p:nvPr/>
              </p:nvSpPr>
              <p:spPr>
                <a:xfrm>
                  <a:off x="3705497" y="2034052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6"/>
                <p:cNvSpPr/>
                <p:nvPr/>
              </p:nvSpPr>
              <p:spPr>
                <a:xfrm>
                  <a:off x="2786743" y="3011177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6"/>
                <p:cNvSpPr/>
                <p:nvPr/>
              </p:nvSpPr>
              <p:spPr>
                <a:xfrm>
                  <a:off x="3161204" y="2835775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6"/>
                <p:cNvSpPr/>
                <p:nvPr/>
              </p:nvSpPr>
              <p:spPr>
                <a:xfrm>
                  <a:off x="1384664" y="2144785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6"/>
                <p:cNvSpPr/>
                <p:nvPr/>
              </p:nvSpPr>
              <p:spPr>
                <a:xfrm>
                  <a:off x="1754794" y="2171058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6"/>
                <p:cNvSpPr/>
                <p:nvPr/>
              </p:nvSpPr>
              <p:spPr>
                <a:xfrm>
                  <a:off x="1384664" y="273399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6"/>
                <p:cNvSpPr/>
                <p:nvPr/>
              </p:nvSpPr>
              <p:spPr>
                <a:xfrm>
                  <a:off x="1546872" y="3240071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6"/>
                <p:cNvSpPr/>
                <p:nvPr/>
              </p:nvSpPr>
              <p:spPr>
                <a:xfrm>
                  <a:off x="2011678" y="2894148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6"/>
                <p:cNvSpPr/>
                <p:nvPr/>
              </p:nvSpPr>
              <p:spPr>
                <a:xfrm>
                  <a:off x="1710143" y="2679057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6"/>
                <p:cNvSpPr/>
                <p:nvPr/>
              </p:nvSpPr>
              <p:spPr>
                <a:xfrm>
                  <a:off x="1886514" y="3201139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6"/>
                <p:cNvSpPr/>
                <p:nvPr/>
              </p:nvSpPr>
              <p:spPr>
                <a:xfrm>
                  <a:off x="2231575" y="335875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6"/>
                <p:cNvSpPr/>
                <p:nvPr/>
              </p:nvSpPr>
              <p:spPr>
                <a:xfrm>
                  <a:off x="1836442" y="361557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1157723" y="3589535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6"/>
                <p:cNvSpPr/>
                <p:nvPr/>
              </p:nvSpPr>
              <p:spPr>
                <a:xfrm>
                  <a:off x="1218677" y="3127857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6"/>
                <p:cNvSpPr/>
                <p:nvPr/>
              </p:nvSpPr>
              <p:spPr>
                <a:xfrm>
                  <a:off x="1035814" y="2527944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6"/>
                <p:cNvSpPr/>
                <p:nvPr/>
              </p:nvSpPr>
              <p:spPr>
                <a:xfrm>
                  <a:off x="1171866" y="194519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6"/>
                <p:cNvSpPr txBox="1"/>
                <p:nvPr/>
              </p:nvSpPr>
              <p:spPr>
                <a:xfrm>
                  <a:off x="4267567" y="4134785"/>
                  <a:ext cx="485966" cy="369332"/>
                </a:xfrm>
                <a:prstGeom prst="rect">
                  <a:avLst/>
                </a:prstGeom>
                <a:blipFill rotWithShape="1">
                  <a:blip r:embed="rId5">
                    <a:alphaModFix/>
                  </a:blip>
                  <a:stretch>
                    <a:fillRect b="-14814"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379" name="Google Shape;379;p6"/>
                <p:cNvSpPr txBox="1"/>
                <p:nvPr/>
              </p:nvSpPr>
              <p:spPr>
                <a:xfrm>
                  <a:off x="360710" y="821555"/>
                  <a:ext cx="485966" cy="369332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 b="-14814"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sp>
            <p:nvSpPr>
              <p:cNvPr id="380" name="Google Shape;380;p6"/>
              <p:cNvSpPr/>
              <p:nvPr/>
            </p:nvSpPr>
            <p:spPr>
              <a:xfrm>
                <a:off x="10925323" y="3585825"/>
                <a:ext cx="904593" cy="648842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10973215" y="3695148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10968868" y="3969379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6"/>
              <p:cNvSpPr txBox="1"/>
              <p:nvPr/>
            </p:nvSpPr>
            <p:spPr>
              <a:xfrm>
                <a:off x="11145213" y="3597861"/>
                <a:ext cx="7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Class-1</a:t>
                </a:r>
                <a:endParaRPr/>
              </a:p>
            </p:txBody>
          </p:sp>
          <p:sp>
            <p:nvSpPr>
              <p:cNvPr id="384" name="Google Shape;384;p6"/>
              <p:cNvSpPr txBox="1"/>
              <p:nvPr/>
            </p:nvSpPr>
            <p:spPr>
              <a:xfrm>
                <a:off x="11134320" y="3902696"/>
                <a:ext cx="7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Class-2</a:t>
                </a:r>
                <a:endParaRPr/>
              </a:p>
            </p:txBody>
          </p:sp>
        </p:grpSp>
        <p:sp>
          <p:nvSpPr>
            <p:cNvPr id="385" name="Google Shape;385;p6"/>
            <p:cNvSpPr txBox="1"/>
            <p:nvPr/>
          </p:nvSpPr>
          <p:spPr>
            <a:xfrm>
              <a:off x="1182189" y="4065683"/>
              <a:ext cx="1602233" cy="30777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86" name="Google Shape;386;p6"/>
            <p:cNvSpPr txBox="1"/>
            <p:nvPr/>
          </p:nvSpPr>
          <p:spPr>
            <a:xfrm>
              <a:off x="2848262" y="3985088"/>
              <a:ext cx="1464055" cy="30777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87" name="Google Shape;387;p6"/>
          <p:cNvSpPr txBox="1"/>
          <p:nvPr/>
        </p:nvSpPr>
        <p:spPr>
          <a:xfrm>
            <a:off x="4335975" y="1391822"/>
            <a:ext cx="7786356" cy="70788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703" t="-4308" b="-146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8" name="Google Shape;388;p6"/>
          <p:cNvSpPr txBox="1"/>
          <p:nvPr/>
        </p:nvSpPr>
        <p:spPr>
          <a:xfrm>
            <a:off x="4335975" y="2319659"/>
            <a:ext cx="7774186" cy="12050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704" t="-2537" r="-3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9" name="Google Shape;389;p6"/>
          <p:cNvSpPr txBox="1"/>
          <p:nvPr/>
        </p:nvSpPr>
        <p:spPr>
          <a:xfrm>
            <a:off x="4335975" y="3744620"/>
            <a:ext cx="7786356" cy="70788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703" t="-4308" r="-1249" b="-146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0" name="Google Shape;390;p6"/>
          <p:cNvSpPr txBox="1"/>
          <p:nvPr/>
        </p:nvSpPr>
        <p:spPr>
          <a:xfrm>
            <a:off x="1393884" y="4786684"/>
            <a:ext cx="9531831" cy="178510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575" t="-1704" b="-4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nimBg="1"/>
      <p:bldP spid="388" grpId="0" animBg="1"/>
      <p:bldP spid="3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/>
          </a:p>
        </p:txBody>
      </p:sp>
      <p:sp>
        <p:nvSpPr>
          <p:cNvPr id="396" name="Google Shape;396;p7"/>
          <p:cNvSpPr txBox="1"/>
          <p:nvPr/>
        </p:nvSpPr>
        <p:spPr>
          <a:xfrm>
            <a:off x="412825" y="1028613"/>
            <a:ext cx="11366349" cy="11373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t="-32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7" name="Google Shape;397;p7"/>
          <p:cNvSpPr txBox="1"/>
          <p:nvPr/>
        </p:nvSpPr>
        <p:spPr>
          <a:xfrm>
            <a:off x="412825" y="5308889"/>
            <a:ext cx="112412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Margin Support Vector Machine (SVM) Classifier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opposed to 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Margin SVM Classifier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we shall introduce shortly.</a:t>
            </a:r>
            <a:endParaRPr/>
          </a:p>
        </p:txBody>
      </p:sp>
      <p:sp>
        <p:nvSpPr>
          <p:cNvPr id="398" name="Google Shape;398;p7"/>
          <p:cNvSpPr txBox="1"/>
          <p:nvPr/>
        </p:nvSpPr>
        <p:spPr>
          <a:xfrm>
            <a:off x="412825" y="2426905"/>
            <a:ext cx="10930856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01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9" name="Google Shape;399;p7"/>
          <p:cNvSpPr txBox="1"/>
          <p:nvPr/>
        </p:nvSpPr>
        <p:spPr>
          <a:xfrm>
            <a:off x="412825" y="3099501"/>
            <a:ext cx="10930856" cy="8463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01" t="-3596" b="-71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0" name="Google Shape;400;p7"/>
          <p:cNvSpPr txBox="1"/>
          <p:nvPr/>
        </p:nvSpPr>
        <p:spPr>
          <a:xfrm>
            <a:off x="412825" y="4236864"/>
            <a:ext cx="112412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this is for binary classification. For multiclass classification we can again use decomposition techniques like 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One-vs-All (OVA) or One-vs-Rest (OVR).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SOFT MARGIN SVM</a:t>
            </a:r>
            <a:endParaRPr sz="40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"/>
          <p:cNvSpPr txBox="1"/>
          <p:nvPr/>
        </p:nvSpPr>
        <p:spPr>
          <a:xfrm>
            <a:off x="412825" y="852307"/>
            <a:ext cx="113663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Margin SVM is suitable for the 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non-ideal cases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 data points are not completely separable. </a:t>
            </a:r>
            <a:endParaRPr/>
          </a:p>
        </p:txBody>
      </p:sp>
      <p:grpSp>
        <p:nvGrpSpPr>
          <p:cNvPr id="407" name="Google Shape;407;p8"/>
          <p:cNvGrpSpPr/>
          <p:nvPr/>
        </p:nvGrpSpPr>
        <p:grpSpPr>
          <a:xfrm>
            <a:off x="332866" y="1188276"/>
            <a:ext cx="4440471" cy="3811561"/>
            <a:chOff x="500489" y="1410329"/>
            <a:chExt cx="3941192" cy="3285978"/>
          </a:xfrm>
        </p:grpSpPr>
        <p:cxnSp>
          <p:nvCxnSpPr>
            <p:cNvPr id="408" name="Google Shape;408;p8"/>
            <p:cNvCxnSpPr/>
            <p:nvPr/>
          </p:nvCxnSpPr>
          <p:spPr>
            <a:xfrm>
              <a:off x="1759539" y="1806752"/>
              <a:ext cx="1257854" cy="214607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9" name="Google Shape;409;p8"/>
            <p:cNvCxnSpPr/>
            <p:nvPr/>
          </p:nvCxnSpPr>
          <p:spPr>
            <a:xfrm>
              <a:off x="1309754" y="1887902"/>
              <a:ext cx="1427932" cy="24311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lg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0" name="Google Shape;410;p8"/>
            <p:cNvCxnSpPr/>
            <p:nvPr/>
          </p:nvCxnSpPr>
          <p:spPr>
            <a:xfrm>
              <a:off x="1626390" y="1992608"/>
              <a:ext cx="1300151" cy="222852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1" name="Google Shape;411;p8"/>
            <p:cNvSpPr txBox="1"/>
            <p:nvPr/>
          </p:nvSpPr>
          <p:spPr>
            <a:xfrm>
              <a:off x="1586135" y="1546289"/>
              <a:ext cx="1606402" cy="3077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412" name="Google Shape;412;p8"/>
            <p:cNvGrpSpPr/>
            <p:nvPr/>
          </p:nvGrpSpPr>
          <p:grpSpPr>
            <a:xfrm>
              <a:off x="500489" y="1410329"/>
              <a:ext cx="3941192" cy="3285978"/>
              <a:chOff x="7928900" y="3308909"/>
              <a:chExt cx="3941192" cy="3285978"/>
            </a:xfrm>
          </p:grpSpPr>
          <p:grpSp>
            <p:nvGrpSpPr>
              <p:cNvPr id="413" name="Google Shape;413;p8"/>
              <p:cNvGrpSpPr/>
              <p:nvPr/>
            </p:nvGrpSpPr>
            <p:grpSpPr>
              <a:xfrm>
                <a:off x="7928900" y="3308909"/>
                <a:ext cx="3877699" cy="3285978"/>
                <a:chOff x="360710" y="821555"/>
                <a:chExt cx="4392823" cy="3682562"/>
              </a:xfrm>
            </p:grpSpPr>
            <p:cxnSp>
              <p:nvCxnSpPr>
                <p:cNvPr id="414" name="Google Shape;414;p8"/>
                <p:cNvCxnSpPr/>
                <p:nvPr/>
              </p:nvCxnSpPr>
              <p:spPr>
                <a:xfrm rot="10800000">
                  <a:off x="777241" y="992777"/>
                  <a:ext cx="0" cy="3326674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15" name="Google Shape;415;p8"/>
                <p:cNvCxnSpPr/>
                <p:nvPr/>
              </p:nvCxnSpPr>
              <p:spPr>
                <a:xfrm>
                  <a:off x="522515" y="4153989"/>
                  <a:ext cx="4040777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416" name="Google Shape;416;p8"/>
                <p:cNvSpPr/>
                <p:nvPr/>
              </p:nvSpPr>
              <p:spPr>
                <a:xfrm>
                  <a:off x="3498669" y="2625389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>
                  <a:off x="3283128" y="1265822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8"/>
                <p:cNvSpPr/>
                <p:nvPr/>
              </p:nvSpPr>
              <p:spPr>
                <a:xfrm>
                  <a:off x="2211977" y="1532700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8"/>
                <p:cNvSpPr/>
                <p:nvPr/>
              </p:nvSpPr>
              <p:spPr>
                <a:xfrm>
                  <a:off x="2560321" y="1423839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8"/>
                <p:cNvSpPr/>
                <p:nvPr/>
              </p:nvSpPr>
              <p:spPr>
                <a:xfrm>
                  <a:off x="2560321" y="1873250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8"/>
                <p:cNvSpPr/>
                <p:nvPr/>
              </p:nvSpPr>
              <p:spPr>
                <a:xfrm>
                  <a:off x="2170612" y="1918375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8"/>
                <p:cNvSpPr/>
                <p:nvPr/>
              </p:nvSpPr>
              <p:spPr>
                <a:xfrm>
                  <a:off x="2786743" y="2194318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8"/>
                <p:cNvSpPr/>
                <p:nvPr/>
              </p:nvSpPr>
              <p:spPr>
                <a:xfrm>
                  <a:off x="2786743" y="1709597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8"/>
                <p:cNvSpPr/>
                <p:nvPr/>
              </p:nvSpPr>
              <p:spPr>
                <a:xfrm>
                  <a:off x="3117668" y="2031580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8"/>
                <p:cNvSpPr/>
                <p:nvPr/>
              </p:nvSpPr>
              <p:spPr>
                <a:xfrm>
                  <a:off x="3196044" y="1709596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8"/>
                <p:cNvSpPr/>
                <p:nvPr/>
              </p:nvSpPr>
              <p:spPr>
                <a:xfrm>
                  <a:off x="2795450" y="2565834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8"/>
                <p:cNvSpPr/>
                <p:nvPr/>
              </p:nvSpPr>
              <p:spPr>
                <a:xfrm>
                  <a:off x="3219992" y="2353564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8"/>
                <p:cNvSpPr/>
                <p:nvPr/>
              </p:nvSpPr>
              <p:spPr>
                <a:xfrm>
                  <a:off x="3705497" y="2034052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8"/>
                <p:cNvSpPr/>
                <p:nvPr/>
              </p:nvSpPr>
              <p:spPr>
                <a:xfrm>
                  <a:off x="2786743" y="3011177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3161204" y="2835775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1384664" y="2144785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1754794" y="2171058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1384664" y="273399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1546872" y="3240071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011678" y="2894148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1700605" y="2784224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86514" y="3201139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2231575" y="335875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836442" y="361557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1157723" y="3589535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218677" y="3127857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1035814" y="2527944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1171866" y="1945190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8"/>
                <p:cNvSpPr txBox="1"/>
                <p:nvPr/>
              </p:nvSpPr>
              <p:spPr>
                <a:xfrm>
                  <a:off x="4267567" y="4134785"/>
                  <a:ext cx="485966" cy="369332"/>
                </a:xfrm>
                <a:prstGeom prst="rect">
                  <a:avLst/>
                </a:prstGeom>
                <a:blipFill rotWithShape="1">
                  <a:blip r:embed="rId4">
                    <a:alphaModFix/>
                  </a:blip>
                  <a:stretch>
                    <a:fillRect b="-14814"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445" name="Google Shape;445;p8"/>
                <p:cNvSpPr txBox="1"/>
                <p:nvPr/>
              </p:nvSpPr>
              <p:spPr>
                <a:xfrm>
                  <a:off x="360710" y="821555"/>
                  <a:ext cx="485966" cy="369332"/>
                </a:xfrm>
                <a:prstGeom prst="rect">
                  <a:avLst/>
                </a:prstGeom>
                <a:blipFill rotWithShape="1">
                  <a:blip r:embed="rId5">
                    <a:alphaModFix/>
                  </a:blip>
                  <a:stretch>
                    <a:fillRect b="-14814"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548947" y="2275489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557029" y="2784224"/>
                  <a:ext cx="121909" cy="16273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 cmpd="sng">
                  <a:solidFill>
                    <a:srgbClr val="AC5B2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1648177" y="1866439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1771092" y="2510281"/>
                  <a:ext cx="121918" cy="11320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0" name="Google Shape;450;p8"/>
              <p:cNvSpPr/>
              <p:nvPr/>
            </p:nvSpPr>
            <p:spPr>
              <a:xfrm>
                <a:off x="10925323" y="3585825"/>
                <a:ext cx="904593" cy="648842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10973215" y="3695148"/>
                <a:ext cx="121918" cy="11320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10968868" y="3969379"/>
                <a:ext cx="121909" cy="162738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>
                <a:solidFill>
                  <a:srgbClr val="AC5B2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8"/>
              <p:cNvSpPr txBox="1"/>
              <p:nvPr/>
            </p:nvSpPr>
            <p:spPr>
              <a:xfrm>
                <a:off x="11145213" y="3597861"/>
                <a:ext cx="7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Class-1</a:t>
                </a:r>
                <a:endParaRPr/>
              </a:p>
            </p:txBody>
          </p:sp>
          <p:sp>
            <p:nvSpPr>
              <p:cNvPr id="454" name="Google Shape;454;p8"/>
              <p:cNvSpPr txBox="1"/>
              <p:nvPr/>
            </p:nvSpPr>
            <p:spPr>
              <a:xfrm>
                <a:off x="11134320" y="3902696"/>
                <a:ext cx="7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Class-2</a:t>
                </a:r>
                <a:endParaRPr/>
              </a:p>
            </p:txBody>
          </p:sp>
        </p:grpSp>
        <p:sp>
          <p:nvSpPr>
            <p:cNvPr id="455" name="Google Shape;455;p8"/>
            <p:cNvSpPr txBox="1"/>
            <p:nvPr/>
          </p:nvSpPr>
          <p:spPr>
            <a:xfrm>
              <a:off x="1182189" y="4065683"/>
              <a:ext cx="1602233" cy="3077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56" name="Google Shape;456;p8"/>
            <p:cNvSpPr txBox="1"/>
            <p:nvPr/>
          </p:nvSpPr>
          <p:spPr>
            <a:xfrm>
              <a:off x="2848262" y="3985088"/>
              <a:ext cx="1464055" cy="30777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457" name="Google Shape;457;p8"/>
          <p:cNvSpPr txBox="1"/>
          <p:nvPr/>
        </p:nvSpPr>
        <p:spPr>
          <a:xfrm>
            <a:off x="5106020" y="2452043"/>
            <a:ext cx="70859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then pay a cost for each misclassified example, which depends on how far it is from meeting the margin requirement.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8" name="Google Shape;458;p8"/>
          <p:cNvCxnSpPr/>
          <p:nvPr/>
        </p:nvCxnSpPr>
        <p:spPr>
          <a:xfrm rot="10800000" flipH="1">
            <a:off x="1721593" y="2116951"/>
            <a:ext cx="292521" cy="179496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59" name="Google Shape;459;p8"/>
          <p:cNvCxnSpPr/>
          <p:nvPr/>
        </p:nvCxnSpPr>
        <p:spPr>
          <a:xfrm rot="10800000" flipH="1">
            <a:off x="1843839" y="2690041"/>
            <a:ext cx="505938" cy="28232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60" name="Google Shape;460;p8"/>
          <p:cNvCxnSpPr>
            <a:stCxn id="447" idx="1"/>
          </p:cNvCxnSpPr>
          <p:nvPr/>
        </p:nvCxnSpPr>
        <p:spPr>
          <a:xfrm flipH="1">
            <a:off x="2239752" y="3303916"/>
            <a:ext cx="307800" cy="166500"/>
          </a:xfrm>
          <a:prstGeom prst="straightConnector1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61" name="Google Shape;461;p8"/>
          <p:cNvCxnSpPr/>
          <p:nvPr/>
        </p:nvCxnSpPr>
        <p:spPr>
          <a:xfrm flipH="1">
            <a:off x="1993121" y="2786886"/>
            <a:ext cx="546394" cy="284728"/>
          </a:xfrm>
          <a:prstGeom prst="straightConnector1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62" name="Google Shape;462;p8"/>
          <p:cNvSpPr txBox="1"/>
          <p:nvPr/>
        </p:nvSpPr>
        <p:spPr>
          <a:xfrm>
            <a:off x="1636062" y="1850201"/>
            <a:ext cx="378052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3" name="Google Shape;463;p8"/>
          <p:cNvSpPr txBox="1"/>
          <p:nvPr/>
        </p:nvSpPr>
        <p:spPr>
          <a:xfrm>
            <a:off x="2017616" y="2936158"/>
            <a:ext cx="381258" cy="32816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7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4" name="Google Shape;464;p8"/>
          <p:cNvSpPr txBox="1"/>
          <p:nvPr/>
        </p:nvSpPr>
        <p:spPr>
          <a:xfrm>
            <a:off x="5106021" y="1358386"/>
            <a:ext cx="65043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data points are in the wrong side of the margin. The standard approach is to allow the decision margin to make a few mistakes. </a:t>
            </a:r>
            <a:endParaRPr/>
          </a:p>
        </p:txBody>
      </p:sp>
      <p:sp>
        <p:nvSpPr>
          <p:cNvPr id="465" name="Google Shape;465;p8"/>
          <p:cNvSpPr txBox="1"/>
          <p:nvPr/>
        </p:nvSpPr>
        <p:spPr>
          <a:xfrm>
            <a:off x="5106020" y="3326692"/>
            <a:ext cx="6764402" cy="70788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810" t="-5171" r="-719" b="-14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6" name="Google Shape;466;p8"/>
          <p:cNvSpPr txBox="1"/>
          <p:nvPr/>
        </p:nvSpPr>
        <p:spPr>
          <a:xfrm>
            <a:off x="5106020" y="4148392"/>
            <a:ext cx="6764402" cy="70788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810" t="-5171" b="-14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7" name="Google Shape;467;p8"/>
          <p:cNvSpPr txBox="1"/>
          <p:nvPr/>
        </p:nvSpPr>
        <p:spPr>
          <a:xfrm>
            <a:off x="412825" y="5050466"/>
            <a:ext cx="11820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our modified objective is:</a:t>
            </a:r>
            <a:endParaRPr/>
          </a:p>
        </p:txBody>
      </p:sp>
      <p:sp>
        <p:nvSpPr>
          <p:cNvPr id="468" name="Google Shape;468;p8"/>
          <p:cNvSpPr txBox="1"/>
          <p:nvPr/>
        </p:nvSpPr>
        <p:spPr>
          <a:xfrm>
            <a:off x="816189" y="5450576"/>
            <a:ext cx="4947048" cy="114249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355" t="-10637" b="-313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9" name="Google Shape;469;p8"/>
          <p:cNvSpPr txBox="1"/>
          <p:nvPr/>
        </p:nvSpPr>
        <p:spPr>
          <a:xfrm>
            <a:off x="5628973" y="5092116"/>
            <a:ext cx="6375673" cy="156966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859" t="-1937" b="-58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NON-LINEAR SVM</a:t>
            </a:r>
            <a:endParaRPr/>
          </a:p>
        </p:txBody>
      </p:sp>
      <p:sp>
        <p:nvSpPr>
          <p:cNvPr id="475" name="Google Shape;475;p9"/>
          <p:cNvSpPr txBox="1"/>
          <p:nvPr/>
        </p:nvSpPr>
        <p:spPr>
          <a:xfrm>
            <a:off x="72799" y="913123"/>
            <a:ext cx="122506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SVM we have learned so far works great for linearly separable datasets. Hence, this is also called linear SVM.</a:t>
            </a:r>
            <a:endParaRPr/>
          </a:p>
        </p:txBody>
      </p:sp>
      <p:sp>
        <p:nvSpPr>
          <p:cNvPr id="476" name="Google Shape;476;p9"/>
          <p:cNvSpPr txBox="1"/>
          <p:nvPr/>
        </p:nvSpPr>
        <p:spPr>
          <a:xfrm>
            <a:off x="72799" y="1440390"/>
            <a:ext cx="6503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what we are going to do when the dataset is too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grpSp>
        <p:nvGrpSpPr>
          <p:cNvPr id="477" name="Google Shape;477;p9"/>
          <p:cNvGrpSpPr/>
          <p:nvPr/>
        </p:nvGrpSpPr>
        <p:grpSpPr>
          <a:xfrm>
            <a:off x="9433700" y="1304641"/>
            <a:ext cx="2843933" cy="1856354"/>
            <a:chOff x="9265920" y="1220751"/>
            <a:chExt cx="2843933" cy="1856354"/>
          </a:xfrm>
        </p:grpSpPr>
        <p:cxnSp>
          <p:nvCxnSpPr>
            <p:cNvPr id="478" name="Google Shape;478;p9"/>
            <p:cNvCxnSpPr/>
            <p:nvPr/>
          </p:nvCxnSpPr>
          <p:spPr>
            <a:xfrm>
              <a:off x="9265920" y="2734492"/>
              <a:ext cx="273449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79" name="Google Shape;479;p9"/>
            <p:cNvCxnSpPr/>
            <p:nvPr/>
          </p:nvCxnSpPr>
          <p:spPr>
            <a:xfrm rot="10800000">
              <a:off x="10467703" y="1301149"/>
              <a:ext cx="0" cy="167718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80" name="Google Shape;480;p9"/>
            <p:cNvSpPr/>
            <p:nvPr/>
          </p:nvSpPr>
          <p:spPr>
            <a:xfrm>
              <a:off x="9309463" y="1454331"/>
              <a:ext cx="2203268" cy="1271452"/>
            </a:xfrm>
            <a:custGeom>
              <a:avLst/>
              <a:gdLst/>
              <a:ahLst/>
              <a:cxnLst/>
              <a:rect l="l" t="t" r="r" b="b"/>
              <a:pathLst>
                <a:path w="2203268" h="1271452" extrusionOk="0">
                  <a:moveTo>
                    <a:pt x="0" y="0"/>
                  </a:moveTo>
                  <a:cubicBezTo>
                    <a:pt x="399868" y="635726"/>
                    <a:pt x="799737" y="1271452"/>
                    <a:pt x="1166948" y="1271452"/>
                  </a:cubicBezTo>
                  <a:cubicBezTo>
                    <a:pt x="1534159" y="1271452"/>
                    <a:pt x="1868713" y="635726"/>
                    <a:pt x="2203268" y="0"/>
                  </a:cubicBez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9"/>
            <p:cNvSpPr txBox="1"/>
            <p:nvPr/>
          </p:nvSpPr>
          <p:spPr>
            <a:xfrm>
              <a:off x="11776108" y="2769328"/>
              <a:ext cx="333746" cy="3077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82" name="Google Shape;482;p9"/>
            <p:cNvSpPr txBox="1"/>
            <p:nvPr/>
          </p:nvSpPr>
          <p:spPr>
            <a:xfrm>
              <a:off x="10047973" y="1220751"/>
              <a:ext cx="419730" cy="3125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9982200" y="2416248"/>
              <a:ext cx="121920" cy="11507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9710058" y="2126395"/>
              <a:ext cx="121920" cy="11507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1390811" y="1481309"/>
              <a:ext cx="121920" cy="11507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1249297" y="1769645"/>
              <a:ext cx="121920" cy="11507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0675620" y="2573955"/>
              <a:ext cx="121920" cy="11507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0972801" y="2245827"/>
              <a:ext cx="121920" cy="11507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9544596" y="1876616"/>
              <a:ext cx="121920" cy="11507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9"/>
          <p:cNvGrpSpPr/>
          <p:nvPr/>
        </p:nvGrpSpPr>
        <p:grpSpPr>
          <a:xfrm>
            <a:off x="5516056" y="2247433"/>
            <a:ext cx="2774323" cy="525491"/>
            <a:chOff x="5860868" y="2159725"/>
            <a:chExt cx="2774323" cy="525491"/>
          </a:xfrm>
        </p:grpSpPr>
        <p:grpSp>
          <p:nvGrpSpPr>
            <p:cNvPr id="491" name="Google Shape;491;p9"/>
            <p:cNvGrpSpPr/>
            <p:nvPr/>
          </p:nvGrpSpPr>
          <p:grpSpPr>
            <a:xfrm>
              <a:off x="5860868" y="2159725"/>
              <a:ext cx="2673532" cy="525491"/>
              <a:chOff x="5860868" y="2159725"/>
              <a:chExt cx="2673532" cy="525491"/>
            </a:xfrm>
          </p:grpSpPr>
          <p:cxnSp>
            <p:nvCxnSpPr>
              <p:cNvPr id="492" name="Google Shape;492;p9"/>
              <p:cNvCxnSpPr/>
              <p:nvPr/>
            </p:nvCxnSpPr>
            <p:spPr>
              <a:xfrm>
                <a:off x="5860868" y="2272937"/>
                <a:ext cx="2673532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93" name="Google Shape;493;p9"/>
              <p:cNvCxnSpPr/>
              <p:nvPr/>
            </p:nvCxnSpPr>
            <p:spPr>
              <a:xfrm>
                <a:off x="6923314" y="2159725"/>
                <a:ext cx="0" cy="21771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94" name="Google Shape;494;p9"/>
              <p:cNvSpPr txBox="1"/>
              <p:nvPr/>
            </p:nvSpPr>
            <p:spPr>
              <a:xfrm>
                <a:off x="6786097" y="2377439"/>
                <a:ext cx="2744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6627222" y="2201240"/>
                <a:ext cx="121920" cy="11507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6209213" y="2201239"/>
                <a:ext cx="121920" cy="11507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5956665" y="2201238"/>
                <a:ext cx="121920" cy="11507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8179525" y="2201238"/>
                <a:ext cx="121920" cy="11507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7925890" y="2201238"/>
                <a:ext cx="121920" cy="115079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7567748" y="2201238"/>
                <a:ext cx="121920" cy="115079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7123611" y="2201237"/>
                <a:ext cx="121920" cy="115079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2" name="Google Shape;502;p9"/>
            <p:cNvSpPr txBox="1"/>
            <p:nvPr/>
          </p:nvSpPr>
          <p:spPr>
            <a:xfrm>
              <a:off x="8301445" y="2294657"/>
              <a:ext cx="33374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503" name="Google Shape;503;p9"/>
          <p:cNvCxnSpPr/>
          <p:nvPr/>
        </p:nvCxnSpPr>
        <p:spPr>
          <a:xfrm rot="10800000" flipH="1">
            <a:off x="9963833" y="1661035"/>
            <a:ext cx="1951811" cy="103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04" name="Google Shape;504;p9"/>
          <p:cNvCxnSpPr/>
          <p:nvPr/>
        </p:nvCxnSpPr>
        <p:spPr>
          <a:xfrm rot="10800000" flipH="1">
            <a:off x="10149980" y="1911074"/>
            <a:ext cx="1951811" cy="103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05" name="Google Shape;505;p9"/>
          <p:cNvCxnSpPr/>
          <p:nvPr/>
        </p:nvCxnSpPr>
        <p:spPr>
          <a:xfrm rot="10800000" flipH="1">
            <a:off x="10068885" y="1783081"/>
            <a:ext cx="1951811" cy="1035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6" name="Google Shape;506;p9"/>
          <p:cNvSpPr txBox="1"/>
          <p:nvPr/>
        </p:nvSpPr>
        <p:spPr>
          <a:xfrm>
            <a:off x="72799" y="1919041"/>
            <a:ext cx="5662339" cy="70788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967" t="-5171" b="-14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7" name="Google Shape;507;p9"/>
          <p:cNvSpPr/>
          <p:nvPr/>
        </p:nvSpPr>
        <p:spPr>
          <a:xfrm>
            <a:off x="8371474" y="2155404"/>
            <a:ext cx="1022175" cy="2670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CAAC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9"/>
          <p:cNvSpPr txBox="1"/>
          <p:nvPr/>
        </p:nvSpPr>
        <p:spPr>
          <a:xfrm>
            <a:off x="8342194" y="1814725"/>
            <a:ext cx="954095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3998" r="-1271" b="-1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9" name="Google Shape;509;p9"/>
          <p:cNvSpPr txBox="1"/>
          <p:nvPr/>
        </p:nvSpPr>
        <p:spPr>
          <a:xfrm>
            <a:off x="72799" y="2657408"/>
            <a:ext cx="77733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may become linearly separable in higher dimensional space and can be classified using linear SVM. </a:t>
            </a:r>
            <a:endParaRPr dirty="0"/>
          </a:p>
        </p:txBody>
      </p:sp>
      <p:sp>
        <p:nvSpPr>
          <p:cNvPr id="510" name="Google Shape;510;p9"/>
          <p:cNvSpPr/>
          <p:nvPr/>
        </p:nvSpPr>
        <p:spPr>
          <a:xfrm>
            <a:off x="10097729" y="2444796"/>
            <a:ext cx="219809" cy="213049"/>
          </a:xfrm>
          <a:prstGeom prst="ellipse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11091636" y="2280506"/>
            <a:ext cx="219809" cy="213049"/>
          </a:xfrm>
          <a:prstGeom prst="ellipse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11374047" y="1796938"/>
            <a:ext cx="219809" cy="213049"/>
          </a:xfrm>
          <a:prstGeom prst="ellipse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9"/>
          <p:cNvSpPr txBox="1"/>
          <p:nvPr/>
        </p:nvSpPr>
        <p:spPr>
          <a:xfrm>
            <a:off x="72800" y="3390975"/>
            <a:ext cx="116558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idea: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feature space can always be mapped to some higher-dimensional feature space where the training set is almost linearly separable.</a:t>
            </a:r>
            <a:endParaRPr/>
          </a:p>
        </p:txBody>
      </p:sp>
      <p:pic>
        <p:nvPicPr>
          <p:cNvPr id="514" name="Google Shape;51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96723" y="4156476"/>
            <a:ext cx="2626555" cy="239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47939" y="4048737"/>
            <a:ext cx="28003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9"/>
          <p:cNvSpPr/>
          <p:nvPr/>
        </p:nvSpPr>
        <p:spPr>
          <a:xfrm>
            <a:off x="5300890" y="5148921"/>
            <a:ext cx="1022175" cy="26708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CAAC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animBg="1"/>
      <p:bldP spid="507" grpId="0" animBg="1"/>
      <p:bldP spid="5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723</Words>
  <Application>Microsoft Office PowerPoint</Application>
  <PresentationFormat>Widescreen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3</cp:revision>
  <dcterms:created xsi:type="dcterms:W3CDTF">2019-09-21T16:08:24Z</dcterms:created>
  <dcterms:modified xsi:type="dcterms:W3CDTF">2022-09-24T17:02:52Z</dcterms:modified>
</cp:coreProperties>
</file>